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CB0F-89B1-40B3-8D57-2B4493928E4F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0FDC-D389-4ADE-9E40-BE64DDBF7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3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CB0F-89B1-40B3-8D57-2B4493928E4F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0FDC-D389-4ADE-9E40-BE64DDBF7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CB0F-89B1-40B3-8D57-2B4493928E4F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0FDC-D389-4ADE-9E40-BE64DDBF7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1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CB0F-89B1-40B3-8D57-2B4493928E4F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0FDC-D389-4ADE-9E40-BE64DDBF7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1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CB0F-89B1-40B3-8D57-2B4493928E4F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0FDC-D389-4ADE-9E40-BE64DDBF7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55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CB0F-89B1-40B3-8D57-2B4493928E4F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0FDC-D389-4ADE-9E40-BE64DDBF7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8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CB0F-89B1-40B3-8D57-2B4493928E4F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0FDC-D389-4ADE-9E40-BE64DDBF7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64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CB0F-89B1-40B3-8D57-2B4493928E4F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0FDC-D389-4ADE-9E40-BE64DDBF7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35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CB0F-89B1-40B3-8D57-2B4493928E4F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0FDC-D389-4ADE-9E40-BE64DDBF7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26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CB0F-89B1-40B3-8D57-2B4493928E4F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0FDC-D389-4ADE-9E40-BE64DDBF7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4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CB0F-89B1-40B3-8D57-2B4493928E4F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D0FDC-D389-4ADE-9E40-BE64DDBF7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44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CB0F-89B1-40B3-8D57-2B4493928E4F}" type="datetimeFigureOut">
              <a:rPr lang="en-GB" smtClean="0"/>
              <a:t>30/08/2015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0FDC-D389-4ADE-9E40-BE64DDBF7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2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BOP at BPK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Surachai Torwong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8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เงื่อนไขของการให้ค่าอัตโนมัติ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h-TH" dirty="0" smtClean="0">
                <a:solidFill>
                  <a:srgbClr val="00B050"/>
                </a:solidFill>
              </a:rPr>
              <a:t>ยา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th-TH" dirty="0" smtClean="0">
                <a:solidFill>
                  <a:srgbClr val="00B050"/>
                </a:solidFill>
              </a:rPr>
              <a:t>เวชภัณฑ์ ที่ถูก </a:t>
            </a:r>
            <a:r>
              <a:rPr lang="en-US" dirty="0" smtClean="0">
                <a:solidFill>
                  <a:srgbClr val="00B050"/>
                </a:solidFill>
              </a:rPr>
              <a:t>Execute/Dispense</a:t>
            </a:r>
            <a:endParaRPr lang="th-TH" dirty="0" smtClean="0">
              <a:solidFill>
                <a:srgbClr val="00B050"/>
              </a:solidFill>
            </a:endParaRPr>
          </a:p>
          <a:p>
            <a:pPr lvl="1"/>
            <a:r>
              <a:rPr lang="th-TH" dirty="0" smtClean="0">
                <a:solidFill>
                  <a:srgbClr val="00B050"/>
                </a:solidFill>
              </a:rPr>
              <a:t>ตาม </a:t>
            </a:r>
            <a:r>
              <a:rPr lang="en-US" dirty="0" smtClean="0">
                <a:solidFill>
                  <a:srgbClr val="00B050"/>
                </a:solidFill>
              </a:rPr>
              <a:t>Exe </a:t>
            </a:r>
            <a:r>
              <a:rPr lang="th-TH" dirty="0" smtClean="0">
                <a:solidFill>
                  <a:srgbClr val="00B050"/>
                </a:solidFill>
              </a:rPr>
              <a:t>ก่อน ตามด้วย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Disp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th-TH" dirty="0" smtClean="0">
                <a:solidFill>
                  <a:srgbClr val="00B050"/>
                </a:solidFill>
              </a:rPr>
              <a:t>ค่าห้อง หรือ ค่าบริการ แบบ </a:t>
            </a:r>
            <a:r>
              <a:rPr lang="en-US" dirty="0" smtClean="0">
                <a:solidFill>
                  <a:srgbClr val="00B050"/>
                </a:solidFill>
              </a:rPr>
              <a:t>Continue</a:t>
            </a:r>
            <a:endParaRPr lang="th-TH" dirty="0" smtClean="0">
              <a:solidFill>
                <a:srgbClr val="00B050"/>
              </a:solidFill>
            </a:endParaRPr>
          </a:p>
          <a:p>
            <a:pPr lvl="1"/>
            <a:r>
              <a:rPr lang="th-TH" dirty="0" smtClean="0">
                <a:solidFill>
                  <a:srgbClr val="00B050"/>
                </a:solidFill>
              </a:rPr>
              <a:t>ยึดตาม ห้องปัจจุบัน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th-TH" dirty="0" smtClean="0"/>
              <a:t>เคสคืนยา</a:t>
            </a:r>
          </a:p>
          <a:p>
            <a:pPr lvl="1"/>
            <a:r>
              <a:rPr lang="th-TH" dirty="0" smtClean="0"/>
              <a:t>ให้ใช้ของคนที่สั่ง แต่ </a:t>
            </a:r>
            <a:r>
              <a:rPr lang="en-US" dirty="0" smtClean="0"/>
              <a:t>invert </a:t>
            </a:r>
            <a:r>
              <a:rPr lang="th-TH" dirty="0" smtClean="0"/>
              <a:t>เครื่องหมาย</a:t>
            </a:r>
            <a:endParaRPr lang="en-US" dirty="0" smtClean="0"/>
          </a:p>
          <a:p>
            <a:r>
              <a:rPr lang="th-TH" dirty="0" smtClean="0">
                <a:solidFill>
                  <a:srgbClr val="00B050"/>
                </a:solidFill>
              </a:rPr>
              <a:t>การเปลี่ยนหน่วยรายได้ และ สนับสนุน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Model 1/Model 2</a:t>
            </a:r>
          </a:p>
          <a:p>
            <a:pPr lvl="1"/>
            <a:r>
              <a:rPr lang="en-US" dirty="0" smtClean="0"/>
              <a:t>Report </a:t>
            </a:r>
            <a:r>
              <a:rPr lang="th-TH" dirty="0" smtClean="0"/>
              <a:t>รายได้แยกตามแผนก </a:t>
            </a:r>
            <a:r>
              <a:rPr lang="en-US" dirty="0" smtClean="0"/>
              <a:t>OPD+IPD</a:t>
            </a:r>
          </a:p>
          <a:p>
            <a:pPr lvl="1"/>
            <a:r>
              <a:rPr lang="en-US" dirty="0" smtClean="0"/>
              <a:t>Report </a:t>
            </a:r>
            <a:r>
              <a:rPr lang="th-TH" dirty="0" smtClean="0"/>
              <a:t>รายได้แยกตามศูนย์การแพทย์ </a:t>
            </a:r>
            <a:r>
              <a:rPr lang="en-US" dirty="0" smtClean="0"/>
              <a:t>(IPD </a:t>
            </a:r>
            <a:r>
              <a:rPr lang="en-US" dirty="0" smtClean="0">
                <a:sym typeface="Wingdings" panose="05000000000000000000" pitchFamily="2" charset="2"/>
              </a:rPr>
              <a:t> OPD)</a:t>
            </a:r>
            <a:endParaRPr lang="th-TH" dirty="0" smtClean="0">
              <a:sym typeface="Wingdings" panose="05000000000000000000" pitchFamily="2" charset="2"/>
            </a:endParaRPr>
          </a:p>
          <a:p>
            <a:r>
              <a:rPr lang="th-TH" dirty="0" smtClean="0">
                <a:sym typeface="Wingdings" panose="05000000000000000000" pitchFamily="2" charset="2"/>
              </a:rPr>
              <a:t>ค่าเหมาจ่าย ให้ </a:t>
            </a:r>
            <a:r>
              <a:rPr lang="en-US" dirty="0" smtClean="0">
                <a:sym typeface="Wingdings" panose="05000000000000000000" pitchFamily="2" charset="2"/>
              </a:rPr>
              <a:t>Allocate </a:t>
            </a:r>
            <a:r>
              <a:rPr lang="th-TH" dirty="0" smtClean="0">
                <a:sym typeface="Wingdings" panose="05000000000000000000" pitchFamily="2" charset="2"/>
              </a:rPr>
              <a:t>ย่อย ให้ข้อมูลข้างใน </a:t>
            </a:r>
            <a:r>
              <a:rPr lang="en-US" dirty="0" smtClean="0">
                <a:sym typeface="Wingdings" panose="05000000000000000000" pitchFamily="2" charset="2"/>
              </a:rPr>
              <a:t>Allocate Cost </a:t>
            </a:r>
            <a:r>
              <a:rPr lang="th-TH" dirty="0" smtClean="0">
                <a:sym typeface="Wingdings" panose="05000000000000000000" pitchFamily="2" charset="2"/>
              </a:rPr>
              <a:t>ตาม </a:t>
            </a:r>
            <a:r>
              <a:rPr lang="en-US" dirty="0" smtClean="0">
                <a:sym typeface="Wingdings" panose="05000000000000000000" pitchFamily="2" charset="2"/>
              </a:rPr>
              <a:t>Sale</a:t>
            </a:r>
          </a:p>
          <a:p>
            <a:r>
              <a:rPr lang="th-TH" dirty="0" smtClean="0">
                <a:solidFill>
                  <a:srgbClr val="00B050"/>
                </a:solidFill>
                <a:sym typeface="Wingdings" panose="05000000000000000000" pitchFamily="2" charset="2"/>
              </a:rPr>
              <a:t>เพิ่ม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Report </a:t>
            </a:r>
            <a:r>
              <a:rPr lang="th-TH" dirty="0" smtClean="0">
                <a:solidFill>
                  <a:srgbClr val="00B050"/>
                </a:solidFill>
                <a:sym typeface="Wingdings" panose="05000000000000000000" pitchFamily="2" charset="2"/>
              </a:rPr>
              <a:t>ลงแยกตาม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Item </a:t>
            </a:r>
            <a:r>
              <a:rPr lang="th-TH" dirty="0" smtClean="0">
                <a:solidFill>
                  <a:srgbClr val="00B050"/>
                </a:solidFill>
                <a:sym typeface="Wingdings" panose="05000000000000000000" pitchFamily="2" charset="2"/>
              </a:rPr>
              <a:t>เพื่อตรวจสอบ</a:t>
            </a:r>
          </a:p>
          <a:p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Visit </a:t>
            </a:r>
            <a:r>
              <a:rPr lang="th-TH" dirty="0" smtClean="0">
                <a:solidFill>
                  <a:srgbClr val="00B050"/>
                </a:solidFill>
                <a:sym typeface="Wingdings" panose="05000000000000000000" pitchFamily="2" charset="2"/>
              </a:rPr>
              <a:t>ที่ไหน ที่นั้นได้รายได้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 Ward </a:t>
            </a:r>
            <a:r>
              <a:rPr lang="th-TH" dirty="0" smtClean="0">
                <a:sym typeface="Wingdings" panose="05000000000000000000" pitchFamily="2" charset="2"/>
              </a:rPr>
              <a:t>ให้ดึงเทียบที่จ่ายแล้ว และยังไม่จ่าย</a:t>
            </a:r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8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แบ่งออกเป็น </a:t>
            </a:r>
            <a:r>
              <a:rPr lang="en-US" dirty="0" smtClean="0"/>
              <a:t>2 </a:t>
            </a:r>
            <a:r>
              <a:rPr lang="th-TH" dirty="0" smtClean="0"/>
              <a:t>ส่วนคือ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Credit</a:t>
            </a:r>
          </a:p>
          <a:p>
            <a:pPr lvl="2"/>
            <a:r>
              <a:rPr lang="th-TH" dirty="0" smtClean="0"/>
              <a:t>เป็นข้อมูลที่ได้จาก การ </a:t>
            </a:r>
            <a:r>
              <a:rPr lang="en-US" dirty="0" smtClean="0"/>
              <a:t>Key</a:t>
            </a:r>
            <a:r>
              <a:rPr lang="en-AU" dirty="0" smtClean="0"/>
              <a:t> </a:t>
            </a:r>
            <a:r>
              <a:rPr lang="th-TH" dirty="0" smtClean="0"/>
              <a:t>ค่าใช้จ่ายให้กับผู้ป่วย ราย </a:t>
            </a:r>
            <a:r>
              <a:rPr lang="en-US" dirty="0" smtClean="0"/>
              <a:t>Visit </a:t>
            </a:r>
            <a:r>
              <a:rPr lang="th-TH" dirty="0" smtClean="0"/>
              <a:t>และในการ </a:t>
            </a:r>
            <a:r>
              <a:rPr lang="en-US" dirty="0" smtClean="0"/>
              <a:t>Key</a:t>
            </a:r>
            <a:r>
              <a:rPr lang="th-TH" dirty="0"/>
              <a:t> </a:t>
            </a:r>
            <a:r>
              <a:rPr lang="th-TH" dirty="0" smtClean="0"/>
              <a:t>แต่ละครั้ง จะมีการบันทึกข้อมูล หน่วยบริการ และ แผนก เข้าไปด้วยเสมอ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Debit</a:t>
            </a:r>
            <a:endParaRPr lang="th-TH" dirty="0" smtClean="0"/>
          </a:p>
          <a:p>
            <a:pPr lvl="2"/>
            <a:r>
              <a:rPr lang="th-TH" dirty="0" smtClean="0"/>
              <a:t>เป็นข้อมูลที่ได้จาก การออกเอกสารทางการเงิน ได้แก่ ใบเสร็จรับเงิน, ใบแจ้งหนี้, ใบแจ้งหนี้เงินสด (กรณีผู้ป่วยค้างชำระ) ซึ่งในส่วนนี้จะบันทึก ลงถึงระดับของ </a:t>
            </a:r>
            <a:r>
              <a:rPr lang="en-US" dirty="0" smtClean="0"/>
              <a:t>Billing Group </a:t>
            </a:r>
            <a:r>
              <a:rPr lang="th-TH" dirty="0" smtClean="0"/>
              <a:t>แต่ไม่ลงถึงระดับ </a:t>
            </a:r>
            <a:r>
              <a:rPr lang="en-US" dirty="0" smtClean="0"/>
              <a:t>Item </a:t>
            </a:r>
            <a:r>
              <a:rPr lang="th-TH" dirty="0" smtClean="0"/>
              <a:t>ย่อยที่ใช้ </a:t>
            </a:r>
            <a:r>
              <a:rPr lang="en-US" dirty="0" smtClean="0"/>
              <a:t>Key </a:t>
            </a:r>
            <a:r>
              <a:rPr lang="th-TH" dirty="0" smtClean="0"/>
              <a:t>ค่าใช้จ่าย</a:t>
            </a:r>
          </a:p>
          <a:p>
            <a:r>
              <a:rPr lang="th-TH" dirty="0" smtClean="0"/>
              <a:t>แนวคิด ของการรับบริการในแต่ละครั้ง ส่วนของ </a:t>
            </a:r>
            <a:r>
              <a:rPr lang="en-US" dirty="0" smtClean="0"/>
              <a:t>Credit</a:t>
            </a:r>
            <a:r>
              <a:rPr lang="th-TH" dirty="0" smtClean="0"/>
              <a:t> ต้อง เท่ากับ </a:t>
            </a:r>
            <a:r>
              <a:rPr lang="en-US" dirty="0" smtClean="0"/>
              <a:t>Debit </a:t>
            </a:r>
            <a:r>
              <a:rPr lang="th-TH" dirty="0" smtClean="0"/>
              <a:t>เสมอ หากไม่เท่ากันระบบจะแสดงข้อมูลเหล่านั้นออกมาให้ตรวจสอบ</a:t>
            </a:r>
          </a:p>
          <a:p>
            <a:endParaRPr lang="th-TH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2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th-TH" dirty="0" smtClean="0"/>
              <a:t>ส่วนของการกระจายยอด </a:t>
            </a:r>
            <a:r>
              <a:rPr lang="en-US" dirty="0" smtClean="0"/>
              <a:t>Debit </a:t>
            </a:r>
            <a:r>
              <a:rPr lang="th-TH" dirty="0" smtClean="0"/>
              <a:t>ให้กับ </a:t>
            </a:r>
            <a:r>
              <a:rPr lang="en-US" dirty="0" smtClean="0"/>
              <a:t>Credit </a:t>
            </a:r>
            <a:br>
              <a:rPr lang="en-US" dirty="0" smtClean="0"/>
            </a:br>
            <a:r>
              <a:rPr lang="th-TH" dirty="0" smtClean="0"/>
              <a:t>ในระดับ </a:t>
            </a:r>
            <a:r>
              <a:rPr lang="en-US" dirty="0" smtClean="0"/>
              <a:t>Order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th-TH" dirty="0" smtClean="0"/>
              <a:t>เนื่องจากระบบ </a:t>
            </a:r>
            <a:r>
              <a:rPr lang="en-US" dirty="0" err="1" smtClean="0"/>
              <a:t>iMed</a:t>
            </a:r>
            <a:r>
              <a:rPr lang="th-TH" dirty="0" smtClean="0"/>
              <a:t> บันทึกข้อมูลของรายได้ในขา </a:t>
            </a:r>
            <a:r>
              <a:rPr lang="en-US" dirty="0" smtClean="0"/>
              <a:t>Debit</a:t>
            </a:r>
            <a:r>
              <a:rPr lang="th-TH" dirty="0" smtClean="0"/>
              <a:t> ลงถึงระดับของ </a:t>
            </a:r>
            <a:r>
              <a:rPr lang="en-US" dirty="0" smtClean="0"/>
              <a:t>Billing Group </a:t>
            </a:r>
            <a:r>
              <a:rPr lang="th-TH" dirty="0" smtClean="0"/>
              <a:t>แต่ไม่ลงถึงระดับ </a:t>
            </a:r>
            <a:r>
              <a:rPr lang="en-US" dirty="0" smtClean="0"/>
              <a:t>Item </a:t>
            </a:r>
            <a:r>
              <a:rPr lang="th-TH" dirty="0" smtClean="0"/>
              <a:t>ย่อ</a:t>
            </a:r>
            <a:r>
              <a:rPr lang="th-TH" dirty="0"/>
              <a:t>ย</a:t>
            </a:r>
            <a:r>
              <a:rPr lang="th-TH" dirty="0" smtClean="0"/>
              <a:t>ที่ใช้ </a:t>
            </a:r>
            <a:r>
              <a:rPr lang="en-US" dirty="0" smtClean="0"/>
              <a:t>Key </a:t>
            </a:r>
            <a:r>
              <a:rPr lang="th-TH" dirty="0" smtClean="0"/>
              <a:t>ค่าใช้จ่าย</a:t>
            </a:r>
            <a:r>
              <a:rPr lang="th-TH" dirty="0"/>
              <a:t> </a:t>
            </a:r>
            <a:r>
              <a:rPr lang="th-TH" dirty="0" smtClean="0"/>
              <a:t>ทำให้การจัดทำข้อมูล รายได้แยกรายแผนกไม่สามารถทำได้โดยทันที จึงต้อง มีการกระจายข้อมูลรายได้ (</a:t>
            </a:r>
            <a:r>
              <a:rPr lang="en-US" dirty="0" smtClean="0"/>
              <a:t>Allocate</a:t>
            </a:r>
            <a:r>
              <a:rPr lang="th-TH" dirty="0" smtClean="0"/>
              <a:t>)</a:t>
            </a:r>
            <a:r>
              <a:rPr lang="en-AU" dirty="0" smtClean="0"/>
              <a:t> </a:t>
            </a:r>
            <a:r>
              <a:rPr lang="th-TH" dirty="0" smtClean="0"/>
              <a:t>จากข้อมูล </a:t>
            </a:r>
            <a:r>
              <a:rPr lang="en-US" dirty="0" smtClean="0"/>
              <a:t>Debit </a:t>
            </a:r>
            <a:r>
              <a:rPr lang="th-TH" dirty="0" smtClean="0"/>
              <a:t>ไปยัง </a:t>
            </a:r>
            <a:r>
              <a:rPr lang="en-US" dirty="0" smtClean="0"/>
              <a:t>Credit </a:t>
            </a:r>
            <a:r>
              <a:rPr lang="th-TH" dirty="0" smtClean="0"/>
              <a:t>แยกตามรายการ </a:t>
            </a:r>
            <a:r>
              <a:rPr lang="en-US" dirty="0" smtClean="0"/>
              <a:t>Order Item </a:t>
            </a:r>
            <a:r>
              <a:rPr lang="th-TH" dirty="0" smtClean="0"/>
              <a:t>ที่เป็นข้อมูลค่าใช้จ่ายเสียก่อน จึงจะสามารถจัดทำข้อมูลรายงานได้</a:t>
            </a:r>
          </a:p>
          <a:p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19871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th-TH" sz="2400" dirty="0" smtClean="0"/>
              <a:t>ค่าใช้จ่ายทั้งหมด </a:t>
            </a:r>
            <a:r>
              <a:rPr lang="en-US" sz="2400" dirty="0" smtClean="0"/>
              <a:t>– </a:t>
            </a:r>
            <a:r>
              <a:rPr lang="th-TH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</a:t>
            </a:r>
            <a:r>
              <a:rPr lang="th-TH" sz="2400" dirty="0" smtClean="0"/>
              <a:t> </a:t>
            </a:r>
            <a:r>
              <a:rPr lang="en-US" sz="2400" dirty="0" smtClean="0"/>
              <a:t>= </a:t>
            </a:r>
            <a:r>
              <a:rPr lang="th-TH" sz="2400" dirty="0" smtClean="0">
                <a:solidFill>
                  <a:srgbClr val="00B050"/>
                </a:solidFill>
              </a:rPr>
              <a:t>ค่าใช้จ่ายสุทธิ</a:t>
            </a:r>
          </a:p>
          <a:p>
            <a:pPr marL="57150" indent="0">
              <a:buNone/>
            </a:pPr>
            <a:r>
              <a:rPr lang="th-TH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</a:t>
            </a:r>
            <a:r>
              <a:rPr lang="th-TH" sz="2400" dirty="0" smtClean="0"/>
              <a:t> </a:t>
            </a:r>
            <a:r>
              <a:rPr lang="en-US" sz="2400" dirty="0" smtClean="0"/>
              <a:t>= </a:t>
            </a:r>
            <a:r>
              <a:rPr lang="th-TH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ส่วนลดตามรายการ </a:t>
            </a:r>
            <a:r>
              <a:rPr lang="en-US" sz="2400" dirty="0" smtClean="0"/>
              <a:t>+ </a:t>
            </a:r>
            <a:r>
              <a:rPr lang="th-TH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ส่วนลดพิเศษ</a:t>
            </a:r>
            <a:r>
              <a:rPr lang="th-TH" sz="2400" dirty="0" smtClean="0"/>
              <a:t> </a:t>
            </a:r>
            <a:r>
              <a:rPr lang="en-US" sz="2400" dirty="0" smtClean="0"/>
              <a:t>+</a:t>
            </a:r>
            <a:r>
              <a:rPr lang="en-AU" sz="2400" dirty="0" smtClean="0"/>
              <a:t> </a:t>
            </a:r>
            <a:r>
              <a:rPr lang="th-TH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ส่วนลดปัดเศษ </a:t>
            </a:r>
            <a:endParaRPr lang="en-AU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7150" indent="0">
              <a:buNone/>
            </a:pPr>
            <a:endParaRPr lang="th-TH" sz="2400" dirty="0" smtClean="0"/>
          </a:p>
          <a:p>
            <a:pPr marL="57150" indent="0">
              <a:buNone/>
            </a:pPr>
            <a:r>
              <a:rPr lang="th-TH" sz="2400" dirty="0" smtClean="0"/>
              <a:t>ค่าใช้จ่ายทั้งหมด </a:t>
            </a:r>
            <a:r>
              <a:rPr lang="en-US" sz="2400" dirty="0" smtClean="0"/>
              <a:t>– (</a:t>
            </a:r>
            <a:r>
              <a:rPr lang="th-TH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ส่วนลดตามรายการ </a:t>
            </a:r>
            <a:r>
              <a:rPr lang="en-US" sz="2400" dirty="0" smtClean="0"/>
              <a:t>+ </a:t>
            </a:r>
            <a:r>
              <a:rPr lang="th-TH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ส่วนลดพิเศษ </a:t>
            </a:r>
            <a:r>
              <a:rPr lang="en-US" sz="2400" dirty="0" smtClean="0"/>
              <a:t>+</a:t>
            </a:r>
            <a:r>
              <a:rPr lang="en-AU" sz="2400" dirty="0" smtClean="0"/>
              <a:t> </a:t>
            </a:r>
            <a:r>
              <a:rPr lang="th-TH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ส่วนลดปัดเศษ</a:t>
            </a:r>
            <a:r>
              <a:rPr lang="en-US" sz="2400" dirty="0" smtClean="0"/>
              <a:t>) = </a:t>
            </a:r>
            <a:r>
              <a:rPr lang="th-TH" sz="2400" dirty="0" smtClean="0">
                <a:solidFill>
                  <a:srgbClr val="00B050"/>
                </a:solidFill>
              </a:rPr>
              <a:t>ค่าใช้จ่ายสุทธิ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57150" indent="0">
              <a:buNone/>
            </a:pPr>
            <a:endParaRPr lang="en-US" sz="2400" dirty="0" smtClean="0"/>
          </a:p>
          <a:p>
            <a:pPr marL="57150" indent="0">
              <a:buNone/>
            </a:pPr>
            <a:r>
              <a:rPr lang="th-TH" sz="2400" dirty="0" smtClean="0"/>
              <a:t>ค่าใช้จ่ายทั้งหมด </a:t>
            </a:r>
            <a:r>
              <a:rPr lang="en-US" sz="2400" dirty="0" smtClean="0"/>
              <a:t>= </a:t>
            </a:r>
            <a:r>
              <a:rPr lang="th-TH" sz="2400" dirty="0" smtClean="0">
                <a:solidFill>
                  <a:srgbClr val="00B050"/>
                </a:solidFill>
              </a:rPr>
              <a:t>ค่าใช้จ่ายสุทธิ </a:t>
            </a:r>
            <a:r>
              <a:rPr lang="en-US" sz="2400" dirty="0" smtClean="0"/>
              <a:t>+ </a:t>
            </a:r>
            <a:r>
              <a:rPr lang="th-TH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ส่วนลดตามรายการ </a:t>
            </a:r>
            <a:r>
              <a:rPr lang="en-US" sz="2400" dirty="0" smtClean="0"/>
              <a:t>+ </a:t>
            </a:r>
            <a:r>
              <a:rPr lang="th-TH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ส่วนลดพิเศษ </a:t>
            </a:r>
            <a:r>
              <a:rPr lang="en-US" sz="2400" dirty="0" smtClean="0"/>
              <a:t>+</a:t>
            </a:r>
            <a:r>
              <a:rPr lang="en-AU" sz="2400" dirty="0" smtClean="0"/>
              <a:t> </a:t>
            </a:r>
            <a:r>
              <a:rPr lang="th-TH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ส่วนลดปัดเศษ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327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2800" dirty="0" smtClean="0"/>
              <a:t>ค่าใช้จ่ายทั้งหมด </a:t>
            </a:r>
            <a:r>
              <a:rPr lang="en-US" sz="2800" dirty="0" smtClean="0"/>
              <a:t>	= </a:t>
            </a:r>
            <a:r>
              <a:rPr lang="th-TH" sz="2800" dirty="0" smtClean="0"/>
              <a:t>ผลรวมของ </a:t>
            </a:r>
            <a:r>
              <a:rPr lang="en-US" sz="2800" dirty="0" smtClean="0"/>
              <a:t>(</a:t>
            </a:r>
            <a:r>
              <a:rPr lang="th-TH" sz="2800" dirty="0" smtClean="0"/>
              <a:t>จำนวน </a:t>
            </a:r>
            <a:r>
              <a:rPr lang="en-US" sz="2800" dirty="0" smtClean="0"/>
              <a:t>x </a:t>
            </a:r>
            <a:r>
              <a:rPr lang="th-TH" sz="2800" dirty="0" smtClean="0"/>
              <a:t>ราคาขาย</a:t>
            </a:r>
            <a:r>
              <a:rPr lang="en-US" sz="2800" dirty="0" smtClean="0"/>
              <a:t>)</a:t>
            </a:r>
            <a:endParaRPr lang="th-TH" sz="2800" dirty="0" smtClean="0"/>
          </a:p>
          <a:p>
            <a:pPr marL="0" indent="0">
              <a:buNone/>
            </a:pPr>
            <a:r>
              <a:rPr lang="th-TH" sz="2800" dirty="0"/>
              <a:t>	</a:t>
            </a:r>
            <a:r>
              <a:rPr lang="th-TH" sz="2800" dirty="0" smtClean="0"/>
              <a:t>	</a:t>
            </a:r>
            <a:r>
              <a:rPr lang="en-US" sz="2800" dirty="0" smtClean="0"/>
              <a:t>= </a:t>
            </a:r>
            <a:r>
              <a:rPr lang="th-TH" sz="2800" dirty="0" smtClean="0"/>
              <a:t>ค่าใช้จ่ายทั้งหมด แยกราย </a:t>
            </a:r>
            <a:r>
              <a:rPr lang="en-US" sz="2800" dirty="0" smtClean="0"/>
              <a:t>Order Item</a:t>
            </a:r>
            <a:endParaRPr lang="th-TH" sz="2800" dirty="0" smtClean="0"/>
          </a:p>
          <a:p>
            <a:endParaRPr lang="en-AU" dirty="0" smtClean="0"/>
          </a:p>
          <a:p>
            <a:pPr marL="0" indent="0">
              <a:buNone/>
            </a:pPr>
            <a:r>
              <a:rPr lang="th-TH" dirty="0" smtClean="0"/>
              <a:t>ดังนั้น จากส่วนของ</a:t>
            </a:r>
            <a:r>
              <a:rPr lang="en-US" dirty="0" smtClean="0"/>
              <a:t> Debit </a:t>
            </a:r>
          </a:p>
          <a:p>
            <a:pPr marL="0" indent="0">
              <a:buNone/>
            </a:pPr>
            <a:r>
              <a:rPr lang="th-TH" sz="2000" dirty="0" smtClean="0"/>
              <a:t>ค่าใช้จ่ายทั้งหมด </a:t>
            </a:r>
            <a:r>
              <a:rPr lang="en-US" sz="2000" dirty="0" smtClean="0"/>
              <a:t>= </a:t>
            </a:r>
            <a:r>
              <a:rPr lang="th-TH" sz="2000" dirty="0" smtClean="0">
                <a:solidFill>
                  <a:srgbClr val="00B050"/>
                </a:solidFill>
              </a:rPr>
              <a:t>ค่าใช้จ่ายสุทธิ </a:t>
            </a:r>
            <a:r>
              <a:rPr lang="en-US" sz="2000" dirty="0" smtClean="0"/>
              <a:t>+ </a:t>
            </a:r>
            <a:r>
              <a:rPr lang="th-TH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ส่วนลดตามรายการ </a:t>
            </a:r>
            <a:r>
              <a:rPr lang="en-US" sz="2000" dirty="0" smtClean="0"/>
              <a:t>+ </a:t>
            </a:r>
            <a:r>
              <a:rPr lang="th-TH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ส่วนลดพิเศษ </a:t>
            </a:r>
            <a:r>
              <a:rPr lang="en-US" sz="2000" dirty="0" smtClean="0"/>
              <a:t>+</a:t>
            </a:r>
            <a:r>
              <a:rPr lang="en-AU" sz="2000" dirty="0" smtClean="0"/>
              <a:t> </a:t>
            </a:r>
            <a:r>
              <a:rPr lang="th-TH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ส่วนลดปัดเศษ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th-TH" sz="2000" dirty="0" smtClean="0"/>
              <a:t>ผลรวมของ </a:t>
            </a:r>
            <a:r>
              <a:rPr lang="en-US" sz="2000" dirty="0" smtClean="0"/>
              <a:t>(</a:t>
            </a:r>
            <a:r>
              <a:rPr lang="th-TH" sz="2000" dirty="0" smtClean="0"/>
              <a:t>จำนวน </a:t>
            </a:r>
            <a:r>
              <a:rPr lang="en-US" sz="2000" dirty="0" smtClean="0"/>
              <a:t>x </a:t>
            </a:r>
            <a:r>
              <a:rPr lang="th-TH" sz="2000" dirty="0" smtClean="0"/>
              <a:t>ราคาขาย</a:t>
            </a:r>
            <a:r>
              <a:rPr lang="en-US" sz="2000" dirty="0" smtClean="0"/>
              <a:t>) = </a:t>
            </a:r>
            <a:r>
              <a:rPr lang="th-TH" sz="2000" dirty="0" smtClean="0">
                <a:solidFill>
                  <a:srgbClr val="00B050"/>
                </a:solidFill>
              </a:rPr>
              <a:t>ค่าใช้จ่ายสุทธิ </a:t>
            </a:r>
            <a:r>
              <a:rPr lang="en-US" sz="2000" dirty="0" smtClean="0"/>
              <a:t>+ </a:t>
            </a:r>
            <a:r>
              <a:rPr lang="th-TH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ส่วนลดตามรายการ </a:t>
            </a:r>
            <a:r>
              <a:rPr lang="en-US" sz="2000" dirty="0" smtClean="0"/>
              <a:t>+ </a:t>
            </a:r>
            <a:r>
              <a:rPr lang="th-TH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ส่วนลดพิเศษ </a:t>
            </a:r>
            <a:r>
              <a:rPr lang="en-US" sz="2000" dirty="0" smtClean="0"/>
              <a:t>+</a:t>
            </a:r>
            <a:r>
              <a:rPr lang="en-AU" sz="2000" dirty="0" smtClean="0"/>
              <a:t> </a:t>
            </a:r>
            <a:r>
              <a:rPr lang="th-TH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ส่วนลดปัดเศษ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th-T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7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GB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337112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08"/>
                <a:gridCol w="2705432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รายการ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ค่าใช้จ่าย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ส่วนลด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ชำระ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ค่ายาและเวชภัณฑ์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1,025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102.50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922.50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/>
                        <a:t>ค่าแพทย์</a:t>
                      </a:r>
                      <a:endParaRPr lang="en-GB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400.00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ค่า</a:t>
                      </a:r>
                      <a:r>
                        <a:rPr lang="th-TH" sz="2400" baseline="0" dirty="0" smtClean="0"/>
                        <a:t> </a:t>
                      </a:r>
                      <a:r>
                        <a:rPr lang="en-US" sz="2400" baseline="0" dirty="0" smtClean="0"/>
                        <a:t>Lab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180.00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ค่า</a:t>
                      </a:r>
                      <a:r>
                        <a:rPr lang="th-TH" sz="2400" baseline="0" dirty="0" smtClean="0"/>
                        <a:t> </a:t>
                      </a:r>
                      <a:r>
                        <a:rPr lang="en-US" sz="2400" baseline="0" dirty="0" smtClean="0"/>
                        <a:t>X-Ray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270.00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/>
                        <a:t>ค่าบริการอื่นๆ</a:t>
                      </a:r>
                      <a:endParaRPr lang="en-GB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180.00</a:t>
                      </a:r>
                      <a:endParaRPr lang="en-GB" dirty="0"/>
                    </a:p>
                  </a:txBody>
                  <a:tcPr anchor="ctr"/>
                </a:tc>
              </a:tr>
              <a:tr h="23772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รวม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2,100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172.5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1,952.50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ส่วนลดพิเศษ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500.00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ส่วนลดปัดเศษ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0.50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/>
                        <a:t>รวมสุทธิ</a:t>
                      </a:r>
                      <a:endParaRPr lang="en-GB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1,452.00</a:t>
                      </a:r>
                      <a:endParaRPr lang="en-GB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65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Case Study – Allocate step 1</a:t>
            </a:r>
            <a:endParaRPr lang="en-GB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326190"/>
              </p:ext>
            </p:extLst>
          </p:nvPr>
        </p:nvGraphicFramePr>
        <p:xfrm>
          <a:off x="107501" y="1124744"/>
          <a:ext cx="8928998" cy="565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7"/>
                <a:gridCol w="1975076"/>
                <a:gridCol w="1275571"/>
                <a:gridCol w="1275571"/>
                <a:gridCol w="1275571"/>
                <a:gridCol w="1275571"/>
                <a:gridCol w="1275571"/>
              </a:tblGrid>
              <a:tr h="862534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รายการ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ค่าใช้จ่าย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ส่วนลด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ส่วนลด</a:t>
                      </a:r>
                      <a:endParaRPr lang="en-US" sz="2400" dirty="0" smtClean="0"/>
                    </a:p>
                    <a:p>
                      <a:r>
                        <a:rPr lang="en-US" sz="1800" dirty="0" smtClean="0"/>
                        <a:t>Allocate 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ชำระ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ชำระ</a:t>
                      </a:r>
                    </a:p>
                    <a:p>
                      <a:r>
                        <a:rPr lang="en-US" sz="1800" dirty="0" smtClean="0"/>
                        <a:t>Allocate 1</a:t>
                      </a:r>
                      <a:endParaRPr lang="en-GB" sz="1800" dirty="0"/>
                    </a:p>
                  </a:txBody>
                  <a:tcPr/>
                </a:tc>
              </a:tr>
              <a:tr h="4791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ค่ายาและเวชภัณฑ์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1,025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102.50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922.50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/>
                        <a:t>ค่าแพทย์</a:t>
                      </a:r>
                      <a:endParaRPr lang="en-GB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400.00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ค่า</a:t>
                      </a:r>
                      <a:r>
                        <a:rPr lang="th-TH" sz="2400" baseline="0" dirty="0" smtClean="0"/>
                        <a:t> </a:t>
                      </a:r>
                      <a:r>
                        <a:rPr lang="en-US" sz="2400" baseline="0" dirty="0" smtClean="0"/>
                        <a:t>Lab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180.00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ค่า</a:t>
                      </a:r>
                      <a:r>
                        <a:rPr lang="th-TH" sz="2400" baseline="0" dirty="0" smtClean="0"/>
                        <a:t> </a:t>
                      </a:r>
                      <a:r>
                        <a:rPr lang="en-US" sz="2400" baseline="0" dirty="0" smtClean="0"/>
                        <a:t>X-Ray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270.00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/>
                        <a:t>ค่าบริการอื่นๆ</a:t>
                      </a:r>
                      <a:endParaRPr lang="en-GB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180.00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รวม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2,100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172.5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1,952.50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strike="sngStrike" baseline="0" dirty="0" smtClean="0"/>
                        <a:t>ส่วนลดพิเศษ</a:t>
                      </a:r>
                      <a:endParaRPr lang="en-GB" sz="2400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trike="sngStrike" baseline="0" dirty="0" smtClean="0"/>
                        <a:t>500.00</a:t>
                      </a:r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strike="sngStrike" baseline="0" dirty="0" smtClean="0"/>
                        <a:t>ส่วนลดปัดเศษ</a:t>
                      </a:r>
                      <a:endParaRPr lang="en-GB" sz="2400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trike="sngStrike" baseline="0" dirty="0" smtClean="0"/>
                        <a:t>0.50</a:t>
                      </a:r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/>
                        <a:t>รวมสุทธิ</a:t>
                      </a:r>
                      <a:endParaRPr lang="en-GB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1,452.00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7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Case Study – Allocate step 2.1</a:t>
            </a:r>
            <a:endParaRPr lang="en-GB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625998"/>
              </p:ext>
            </p:extLst>
          </p:nvPr>
        </p:nvGraphicFramePr>
        <p:xfrm>
          <a:off x="107501" y="1124744"/>
          <a:ext cx="8928998" cy="5427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7"/>
                <a:gridCol w="1975076"/>
                <a:gridCol w="1275571"/>
                <a:gridCol w="1275571"/>
                <a:gridCol w="1275571"/>
                <a:gridCol w="1275571"/>
                <a:gridCol w="1275571"/>
              </a:tblGrid>
              <a:tr h="862534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รายการ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ค่าใช้จ่าย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ส่วนลด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ส่วนลด</a:t>
                      </a:r>
                      <a:endParaRPr lang="en-US" sz="2400" dirty="0" smtClean="0"/>
                    </a:p>
                    <a:p>
                      <a:r>
                        <a:rPr lang="en-US" sz="1800" dirty="0" smtClean="0"/>
                        <a:t>Allocate 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ชำระ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ชำระ</a:t>
                      </a:r>
                    </a:p>
                    <a:p>
                      <a:r>
                        <a:rPr lang="en-US" sz="1800" dirty="0" smtClean="0"/>
                        <a:t>Allocate 1</a:t>
                      </a:r>
                      <a:endParaRPr lang="en-GB" sz="1800" dirty="0"/>
                    </a:p>
                  </a:txBody>
                  <a:tcPr/>
                </a:tc>
              </a:tr>
              <a:tr h="4791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ค่ายาและเวชภัณฑ์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1,025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102.50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922.50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Order Item</a:t>
                      </a:r>
                      <a:endParaRPr lang="en-GB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solidFill>
                            <a:schemeClr val="bg1"/>
                          </a:solidFill>
                        </a:rPr>
                        <a:t>ส่วนลด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Allocate 2</a:t>
                      </a:r>
                      <a:endParaRPr lang="en-GB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solidFill>
                            <a:schemeClr val="bg1"/>
                          </a:solidFill>
                        </a:rPr>
                        <a:t>ส่วนลด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Allocate 2</a:t>
                      </a:r>
                      <a:endParaRPr lang="en-GB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79186"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r>
                        <a:rPr lang="en-US" dirty="0" smtClean="0"/>
                        <a:t>1.6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43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Case Study – Allocate step 2.2</a:t>
            </a:r>
            <a:endParaRPr lang="en-GB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301032"/>
              </p:ext>
            </p:extLst>
          </p:nvPr>
        </p:nvGraphicFramePr>
        <p:xfrm>
          <a:off x="107501" y="1124744"/>
          <a:ext cx="8928998" cy="5427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7"/>
                <a:gridCol w="1975076"/>
                <a:gridCol w="1275571"/>
                <a:gridCol w="1275571"/>
                <a:gridCol w="1275571"/>
                <a:gridCol w="1275571"/>
                <a:gridCol w="1275571"/>
              </a:tblGrid>
              <a:tr h="862534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รายการ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ค่าใช้จ่าย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ส่วนลด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ส่วนลด</a:t>
                      </a:r>
                      <a:endParaRPr lang="en-US" sz="2400" dirty="0" smtClean="0"/>
                    </a:p>
                    <a:p>
                      <a:r>
                        <a:rPr lang="en-US" sz="1800" dirty="0" smtClean="0"/>
                        <a:t>Allocate 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ชำระ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ชำระ</a:t>
                      </a:r>
                    </a:p>
                    <a:p>
                      <a:r>
                        <a:rPr lang="en-US" sz="1800" dirty="0" smtClean="0"/>
                        <a:t>Allocate 1</a:t>
                      </a:r>
                      <a:endParaRPr lang="en-GB" sz="1800" dirty="0"/>
                    </a:p>
                  </a:txBody>
                  <a:tcPr/>
                </a:tc>
              </a:tr>
              <a:tr h="47918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/>
                        <a:t>ค่าแพทย์</a:t>
                      </a:r>
                      <a:endParaRPr lang="en-GB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400.00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Order Item</a:t>
                      </a:r>
                      <a:endParaRPr lang="en-GB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solidFill>
                            <a:schemeClr val="bg1"/>
                          </a:solidFill>
                        </a:rPr>
                        <a:t>ส่วนลด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Allocate 2</a:t>
                      </a:r>
                      <a:endParaRPr lang="en-GB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solidFill>
                            <a:schemeClr val="bg1"/>
                          </a:solidFill>
                        </a:rPr>
                        <a:t>ส่วนลด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Allocate 2</a:t>
                      </a:r>
                      <a:endParaRPr lang="en-GB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79186"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strike="sngStrike" baseline="0" dirty="0"/>
                    </a:p>
                  </a:txBody>
                  <a:tcPr anchor="ctr"/>
                </a:tc>
              </a:tr>
              <a:tr h="4791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08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558</Words>
  <Application>Microsoft Office PowerPoint</Application>
  <PresentationFormat>On-screen Show (4:3)</PresentationFormat>
  <Paragraphs>177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BOP at BPK</vt:lpstr>
      <vt:lpstr>Concept</vt:lpstr>
      <vt:lpstr>ส่วนของการกระจายยอด Debit ให้กับ Credit  ในระดับ Order Item</vt:lpstr>
      <vt:lpstr>Debit</vt:lpstr>
      <vt:lpstr>Credit</vt:lpstr>
      <vt:lpstr>Case Study</vt:lpstr>
      <vt:lpstr>Case Study – Allocate step 1</vt:lpstr>
      <vt:lpstr>Case Study – Allocate step 2.1</vt:lpstr>
      <vt:lpstr>Case Study – Allocate step 2.2</vt:lpstr>
      <vt:lpstr>เงื่อนไขของการให้ค่าอัตโนมัติ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BOP at BPK</dc:title>
  <dc:creator>SURACHAI.TO</dc:creator>
  <cp:lastModifiedBy>SURACHAI.TO</cp:lastModifiedBy>
  <cp:revision>28</cp:revision>
  <dcterms:created xsi:type="dcterms:W3CDTF">2015-08-28T07:55:12Z</dcterms:created>
  <dcterms:modified xsi:type="dcterms:W3CDTF">2015-08-30T02:24:31Z</dcterms:modified>
</cp:coreProperties>
</file>