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310" r:id="rId2"/>
    <p:sldId id="311" r:id="rId3"/>
    <p:sldId id="312" r:id="rId4"/>
    <p:sldId id="313" r:id="rId5"/>
    <p:sldId id="314" r:id="rId6"/>
    <p:sldId id="317" r:id="rId7"/>
    <p:sldId id="315" r:id="rId8"/>
    <p:sldId id="318" r:id="rId9"/>
    <p:sldId id="319" r:id="rId10"/>
    <p:sldId id="304" r:id="rId11"/>
    <p:sldId id="305" r:id="rId12"/>
    <p:sldId id="308" r:id="rId13"/>
    <p:sldId id="307" r:id="rId14"/>
    <p:sldId id="309" r:id="rId15"/>
    <p:sldId id="320" r:id="rId16"/>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24"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FEA9889-E8ED-4BD6-95BE-71987F133015}" type="slidenum">
              <a:rPr lang="en-GB"/>
              <a:pPr/>
              <a:t>‹#›</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218" name="Group 2"/>
          <p:cNvGrpSpPr>
            <a:grpSpLocks/>
          </p:cNvGrpSpPr>
          <p:nvPr/>
        </p:nvGrpSpPr>
        <p:grpSpPr bwMode="auto">
          <a:xfrm>
            <a:off x="-3222625" y="304800"/>
            <a:ext cx="11909425" cy="4724400"/>
            <a:chOff x="-2030" y="192"/>
            <a:chExt cx="7502" cy="2976"/>
          </a:xfrm>
        </p:grpSpPr>
        <p:sp>
          <p:nvSpPr>
            <p:cNvPr id="9219" name="Line 3"/>
            <p:cNvSpPr>
              <a:spLocks noChangeShapeType="1"/>
            </p:cNvSpPr>
            <p:nvPr/>
          </p:nvSpPr>
          <p:spPr bwMode="auto">
            <a:xfrm>
              <a:off x="912" y="1584"/>
              <a:ext cx="4560" cy="0"/>
            </a:xfrm>
            <a:prstGeom prst="line">
              <a:avLst/>
            </a:prstGeom>
            <a:noFill/>
            <a:ln w="12700">
              <a:solidFill>
                <a:schemeClr val="tx1"/>
              </a:solidFill>
              <a:round/>
              <a:headEnd/>
              <a:tailEnd/>
            </a:ln>
            <a:effectLst/>
          </p:spPr>
          <p:txBody>
            <a:bodyPr/>
            <a:lstStyle/>
            <a:p>
              <a:endParaRPr lang="en-US"/>
            </a:p>
          </p:txBody>
        </p:sp>
        <p:sp>
          <p:nvSpPr>
            <p:cNvPr id="9220" name="AutoShape 4"/>
            <p:cNvSpPr>
              <a:spLocks noChangeArrowheads="1"/>
            </p:cNvSpPr>
            <p:nvPr/>
          </p:nvSpPr>
          <p:spPr bwMode="auto">
            <a:xfrm>
              <a:off x="-1584" y="864"/>
              <a:ext cx="2304" cy="2304"/>
            </a:xfrm>
            <a:custGeom>
              <a:avLst/>
              <a:gdLst>
                <a:gd name="G0" fmla="+- 12083 0 0"/>
                <a:gd name="G1" fmla="+- -3200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44083" y="2368"/>
                </a:cxn>
                <a:cxn ang="0">
                  <a:pos x="64000" y="32000"/>
                </a:cxn>
                <a:cxn ang="0">
                  <a:pos x="44083" y="61631"/>
                </a:cxn>
                <a:cxn ang="0">
                  <a:pos x="44083" y="61631"/>
                </a:cxn>
                <a:cxn ang="0">
                  <a:pos x="44082" y="61631"/>
                </a:cxn>
                <a:cxn ang="0">
                  <a:pos x="44083" y="61632"/>
                </a:cxn>
                <a:cxn ang="0">
                  <a:pos x="44083" y="2368"/>
                </a:cxn>
                <a:cxn ang="0">
                  <a:pos x="44082" y="2368"/>
                </a:cxn>
                <a:cxn ang="0">
                  <a:pos x="44083" y="2368"/>
                </a:cxn>
              </a:cxnLst>
              <a:rect l="T13" t="T15" r="T17" b="T19"/>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w="9525">
              <a:noFill/>
              <a:miter lim="800000"/>
              <a:headEnd/>
              <a:tailEnd/>
            </a:ln>
          </p:spPr>
          <p:txBody>
            <a:bodyPr/>
            <a:lstStyle/>
            <a:p>
              <a:endParaRPr lang="en-US" sz="2400">
                <a:latin typeface="Times New Roman" pitchFamily="18" charset="0"/>
              </a:endParaRPr>
            </a:p>
          </p:txBody>
        </p:sp>
        <p:sp>
          <p:nvSpPr>
            <p:cNvPr id="9221" name="AutoShape 5"/>
            <p:cNvSpPr>
              <a:spLocks noChangeArrowheads="1"/>
            </p:cNvSpPr>
            <p:nvPr/>
          </p:nvSpPr>
          <p:spPr bwMode="auto">
            <a:xfrm>
              <a:off x="-2030" y="192"/>
              <a:ext cx="2544" cy="2544"/>
            </a:xfrm>
            <a:custGeom>
              <a:avLst/>
              <a:gdLst>
                <a:gd name="G0" fmla="+- 18994 0 0"/>
                <a:gd name="G1" fmla="+- -30013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994" y="6246"/>
                </a:cxn>
                <a:cxn ang="0">
                  <a:pos x="64000" y="32000"/>
                </a:cxn>
                <a:cxn ang="0">
                  <a:pos x="50994" y="57753"/>
                </a:cxn>
                <a:cxn ang="0">
                  <a:pos x="50994" y="57753"/>
                </a:cxn>
                <a:cxn ang="0">
                  <a:pos x="50993" y="57753"/>
                </a:cxn>
                <a:cxn ang="0">
                  <a:pos x="50994" y="57754"/>
                </a:cxn>
                <a:cxn ang="0">
                  <a:pos x="50994" y="6246"/>
                </a:cxn>
                <a:cxn ang="0">
                  <a:pos x="50993" y="6246"/>
                </a:cxn>
                <a:cxn ang="0">
                  <a:pos x="50994" y="6246"/>
                </a:cxn>
              </a:cxnLst>
              <a:rect l="T13" t="T15" r="T17" b="T19"/>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w="9525">
              <a:noFill/>
              <a:miter lim="800000"/>
              <a:headEnd/>
              <a:tailEnd/>
            </a:ln>
          </p:spPr>
          <p:txBody>
            <a:bodyPr/>
            <a:lstStyle/>
            <a:p>
              <a:endParaRPr lang="en-US">
                <a:latin typeface="Arial" charset="0"/>
              </a:endParaRPr>
            </a:p>
          </p:txBody>
        </p:sp>
      </p:grpSp>
      <p:sp>
        <p:nvSpPr>
          <p:cNvPr id="9222" name="Rectangle 6"/>
          <p:cNvSpPr>
            <a:spLocks noGrp="1" noChangeArrowheads="1"/>
          </p:cNvSpPr>
          <p:nvPr>
            <p:ph type="ctrTitle"/>
          </p:nvPr>
        </p:nvSpPr>
        <p:spPr>
          <a:xfrm>
            <a:off x="1443038" y="985838"/>
            <a:ext cx="7239000" cy="1444625"/>
          </a:xfrm>
        </p:spPr>
        <p:txBody>
          <a:bodyPr/>
          <a:lstStyle>
            <a:lvl1pPr>
              <a:defRPr sz="4000"/>
            </a:lvl1pPr>
          </a:lstStyle>
          <a:p>
            <a:r>
              <a:rPr lang="en-GB"/>
              <a:t>Click to edit Master title style</a:t>
            </a:r>
          </a:p>
        </p:txBody>
      </p:sp>
      <p:sp>
        <p:nvSpPr>
          <p:cNvPr id="922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GB"/>
              <a:t>Click to edit Master subtitle style</a:t>
            </a:r>
          </a:p>
        </p:txBody>
      </p:sp>
      <p:sp>
        <p:nvSpPr>
          <p:cNvPr id="9224" name="Rectangle 8"/>
          <p:cNvSpPr>
            <a:spLocks noGrp="1" noChangeArrowheads="1"/>
          </p:cNvSpPr>
          <p:nvPr>
            <p:ph type="dt" sz="half" idx="2"/>
          </p:nvPr>
        </p:nvSpPr>
        <p:spPr/>
        <p:txBody>
          <a:bodyPr/>
          <a:lstStyle>
            <a:lvl1pPr>
              <a:defRPr/>
            </a:lvl1pPr>
          </a:lstStyle>
          <a:p>
            <a:endParaRPr lang="en-GB"/>
          </a:p>
        </p:txBody>
      </p:sp>
      <p:sp>
        <p:nvSpPr>
          <p:cNvPr id="9225" name="Rectangle 9"/>
          <p:cNvSpPr>
            <a:spLocks noGrp="1" noChangeArrowheads="1"/>
          </p:cNvSpPr>
          <p:nvPr>
            <p:ph type="ftr" sz="quarter" idx="3"/>
          </p:nvPr>
        </p:nvSpPr>
        <p:spPr/>
        <p:txBody>
          <a:bodyPr/>
          <a:lstStyle>
            <a:lvl1pPr>
              <a:defRPr/>
            </a:lvl1pPr>
          </a:lstStyle>
          <a:p>
            <a:endParaRPr lang="en-GB"/>
          </a:p>
        </p:txBody>
      </p:sp>
      <p:sp>
        <p:nvSpPr>
          <p:cNvPr id="9226" name="Rectangle 10"/>
          <p:cNvSpPr>
            <a:spLocks noGrp="1" noChangeArrowheads="1"/>
          </p:cNvSpPr>
          <p:nvPr>
            <p:ph type="sldNum" sz="quarter" idx="4"/>
          </p:nvPr>
        </p:nvSpPr>
        <p:spPr/>
        <p:txBody>
          <a:bodyPr/>
          <a:lstStyle>
            <a:lvl1pPr>
              <a:defRPr/>
            </a:lvl1pPr>
          </a:lstStyle>
          <a:p>
            <a:fld id="{9035074C-C480-472D-BBD9-A2807DBD6C5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F7387F8-B02D-459B-93FA-060CD568316A}"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5D1706A-4CBA-4CFE-884A-DAD5A9C33880}"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E38395D-25B1-4EA3-88F5-32261222084E}"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DBF7078-6DB7-4389-B3A5-5D053876AB1A}"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1C2593A-DCF2-454A-8F72-F14734D6F61C}"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BCA76343-452C-4E36-9774-D205EDB2E65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4CA83C29-9B52-4A2A-85AF-8BC99D2AAFF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097707AE-083A-4CF6-8885-E5FC0D642F5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701C0F8B-0482-4298-B264-0DE53AFDEF4C}"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2573A72-E4F8-4071-9BE9-79F954787259}"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2"/>
          <p:cNvGrpSpPr>
            <a:grpSpLocks/>
          </p:cNvGrpSpPr>
          <p:nvPr/>
        </p:nvGrpSpPr>
        <p:grpSpPr bwMode="auto">
          <a:xfrm>
            <a:off x="-3238500" y="0"/>
            <a:ext cx="11925300" cy="3810000"/>
            <a:chOff x="-2040" y="0"/>
            <a:chExt cx="7512" cy="2400"/>
          </a:xfrm>
        </p:grpSpPr>
        <p:sp>
          <p:nvSpPr>
            <p:cNvPr id="8195" name="AutoShape 3"/>
            <p:cNvSpPr>
              <a:spLocks noChangeArrowheads="1"/>
            </p:cNvSpPr>
            <p:nvPr/>
          </p:nvSpPr>
          <p:spPr bwMode="auto">
            <a:xfrm>
              <a:off x="-2040" y="432"/>
              <a:ext cx="2592" cy="1968"/>
            </a:xfrm>
            <a:custGeom>
              <a:avLst/>
              <a:gdLst>
                <a:gd name="G0" fmla="+- 18296 0 0"/>
                <a:gd name="G1" fmla="+- -30880 0 0"/>
                <a:gd name="G2" fmla="+- 31512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296" y="5746"/>
                </a:cxn>
                <a:cxn ang="0">
                  <a:pos x="64000" y="32000"/>
                </a:cxn>
                <a:cxn ang="0">
                  <a:pos x="50296" y="58253"/>
                </a:cxn>
                <a:cxn ang="0">
                  <a:pos x="50296" y="58253"/>
                </a:cxn>
                <a:cxn ang="0">
                  <a:pos x="50295" y="58253"/>
                </a:cxn>
                <a:cxn ang="0">
                  <a:pos x="50296" y="58254"/>
                </a:cxn>
                <a:cxn ang="0">
                  <a:pos x="50296" y="5746"/>
                </a:cxn>
                <a:cxn ang="0">
                  <a:pos x="50295" y="5746"/>
                </a:cxn>
                <a:cxn ang="0">
                  <a:pos x="50296" y="5746"/>
                </a:cxn>
              </a:cxnLst>
              <a:rect l="T13" t="T15" r="T17" b="T19"/>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w="9525">
              <a:noFill/>
              <a:miter lim="800000"/>
              <a:headEnd/>
              <a:tailEnd/>
            </a:ln>
          </p:spPr>
          <p:txBody>
            <a:bodyPr/>
            <a:lstStyle/>
            <a:p>
              <a:endParaRPr lang="en-US" sz="2400">
                <a:latin typeface="Times New Roman" pitchFamily="18" charset="0"/>
              </a:endParaRPr>
            </a:p>
          </p:txBody>
        </p:sp>
        <p:sp>
          <p:nvSpPr>
            <p:cNvPr id="8196" name="AutoShape 4"/>
            <p:cNvSpPr>
              <a:spLocks noChangeArrowheads="1"/>
            </p:cNvSpPr>
            <p:nvPr/>
          </p:nvSpPr>
          <p:spPr bwMode="auto">
            <a:xfrm>
              <a:off x="-1528" y="0"/>
              <a:ext cx="1949" cy="1987"/>
            </a:xfrm>
            <a:custGeom>
              <a:avLst/>
              <a:gdLst>
                <a:gd name="G0" fmla="+- 18077 0 0"/>
                <a:gd name="G1" fmla="+- -30880 0 0"/>
                <a:gd name="G2" fmla="+- 32000 0 0"/>
                <a:gd name="T0" fmla="*/ 32000 32000  1"/>
                <a:gd name="T1" fmla="*/ G0 G0  1"/>
                <a:gd name="T2" fmla="+- 0 T0 T1"/>
                <a:gd name="T3" fmla="sqrt T2"/>
                <a:gd name="G3" fmla="*/ 32000 T3 32000"/>
                <a:gd name="T4" fmla="*/ 32000 32000  1"/>
                <a:gd name="T5" fmla="*/ G1 G1  1"/>
                <a:gd name="T6" fmla="+- 0 T4 T5"/>
                <a:gd name="T7" fmla="sqrt T6"/>
                <a:gd name="G4" fmla="*/ 32000 T7 32000"/>
                <a:gd name="T8" fmla="*/ 32000 32000  1"/>
                <a:gd name="T9" fmla="*/ G2 G2  1"/>
                <a:gd name="T10" fmla="+- 0 T8 T9"/>
                <a:gd name="T11" fmla="sqrt T10"/>
                <a:gd name="G5" fmla="*/ 32000 T11 32000"/>
                <a:gd name="G6" fmla="+- 0 0 G3"/>
                <a:gd name="G7" fmla="+- 0 0 G4"/>
                <a:gd name="G8" fmla="+- 0 0 G5"/>
                <a:gd name="G9" fmla="+- 0 G4 G0"/>
                <a:gd name="G10" fmla="?: G9 G4 G0"/>
                <a:gd name="G11" fmla="?: G9 G1 G6"/>
                <a:gd name="G12" fmla="+- 0 G5 G0"/>
                <a:gd name="G13" fmla="?: G12 G5 G0"/>
                <a:gd name="G14" fmla="?: G12 G2 G3"/>
                <a:gd name="G15" fmla="+- G11 0 1"/>
                <a:gd name="G16" fmla="+- G14 1 0"/>
                <a:gd name="G17" fmla="+- 0 G14 G3"/>
                <a:gd name="G18" fmla="?: G17 G8 G13"/>
                <a:gd name="G19" fmla="?: G17 G0 G13"/>
                <a:gd name="G20" fmla="?: G17 G3 G16"/>
                <a:gd name="G21" fmla="+- 0 G6 G11"/>
                <a:gd name="G22" fmla="?: G21 G7 G10"/>
                <a:gd name="G23" fmla="?: G21 G0 G10"/>
                <a:gd name="G24" fmla="?: G21 G6 G15"/>
                <a:gd name="G25" fmla="min G10 G13"/>
                <a:gd name="G26" fmla="max G8 G7"/>
                <a:gd name="G27" fmla="max G26 G0"/>
                <a:gd name="T12" fmla="+- 0 G27 -32000"/>
                <a:gd name="T13" fmla="*/ T12 w 64000"/>
                <a:gd name="T14" fmla="+- 0 G11 -32000"/>
                <a:gd name="T15" fmla="*/ G11 h 64000"/>
                <a:gd name="T16" fmla="+- 0 G25 -32000"/>
                <a:gd name="T17" fmla="*/ T16 w 64000"/>
                <a:gd name="T18" fmla="+- 0 G14 -32000"/>
                <a:gd name="T19" fmla="*/ G14 h 64000"/>
              </a:gdLst>
              <a:ahLst/>
              <a:cxnLst>
                <a:cxn ang="0">
                  <a:pos x="50077" y="5595"/>
                </a:cxn>
                <a:cxn ang="0">
                  <a:pos x="64000" y="32000"/>
                </a:cxn>
                <a:cxn ang="0">
                  <a:pos x="50077" y="58404"/>
                </a:cxn>
                <a:cxn ang="0">
                  <a:pos x="50077" y="58404"/>
                </a:cxn>
                <a:cxn ang="0">
                  <a:pos x="50076" y="58404"/>
                </a:cxn>
                <a:cxn ang="0">
                  <a:pos x="50077" y="58405"/>
                </a:cxn>
                <a:cxn ang="0">
                  <a:pos x="50077" y="5595"/>
                </a:cxn>
                <a:cxn ang="0">
                  <a:pos x="50076" y="5595"/>
                </a:cxn>
                <a:cxn ang="0">
                  <a:pos x="50077" y="5595"/>
                </a:cxn>
              </a:cxnLst>
              <a:rect l="T13" t="T15" r="T17" b="T19"/>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w="9525">
              <a:noFill/>
              <a:miter lim="800000"/>
              <a:headEnd/>
              <a:tailEnd/>
            </a:ln>
          </p:spPr>
          <p:txBody>
            <a:bodyPr/>
            <a:lstStyle/>
            <a:p>
              <a:endParaRPr lang="en-US">
                <a:latin typeface="Arial" charset="0"/>
              </a:endParaRPr>
            </a:p>
          </p:txBody>
        </p:sp>
        <p:sp>
          <p:nvSpPr>
            <p:cNvPr id="8197" name="Line 5"/>
            <p:cNvSpPr>
              <a:spLocks noChangeShapeType="1"/>
            </p:cNvSpPr>
            <p:nvPr/>
          </p:nvSpPr>
          <p:spPr bwMode="auto">
            <a:xfrm>
              <a:off x="864" y="960"/>
              <a:ext cx="4608" cy="0"/>
            </a:xfrm>
            <a:prstGeom prst="line">
              <a:avLst/>
            </a:prstGeom>
            <a:noFill/>
            <a:ln w="12700">
              <a:solidFill>
                <a:schemeClr val="tx1"/>
              </a:solidFill>
              <a:round/>
              <a:headEnd/>
              <a:tailEnd/>
            </a:ln>
            <a:effectLst/>
          </p:spPr>
          <p:txBody>
            <a:bodyPr/>
            <a:lstStyle/>
            <a:p>
              <a:endParaRPr lang="en-US"/>
            </a:p>
          </p:txBody>
        </p:sp>
      </p:grpSp>
      <p:sp>
        <p:nvSpPr>
          <p:cNvPr id="8198" name="Rectangle 6"/>
          <p:cNvSpPr>
            <a:spLocks noGrp="1" noChangeArrowheads="1"/>
          </p:cNvSpPr>
          <p:nvPr>
            <p:ph type="title"/>
          </p:nvPr>
        </p:nvSpPr>
        <p:spPr bwMode="auto">
          <a:xfrm>
            <a:off x="1370013" y="301625"/>
            <a:ext cx="7313612"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GB" smtClean="0"/>
              <a:t>Click to edit Master title style</a:t>
            </a:r>
          </a:p>
        </p:txBody>
      </p:sp>
      <p:sp>
        <p:nvSpPr>
          <p:cNvPr id="8199" name="Rectangle 7"/>
          <p:cNvSpPr>
            <a:spLocks noGrp="1" noChangeArrowheads="1"/>
          </p:cNvSpPr>
          <p:nvPr>
            <p:ph type="body" idx="1"/>
          </p:nvPr>
        </p:nvSpPr>
        <p:spPr bwMode="auto">
          <a:xfrm>
            <a:off x="1370013" y="1827213"/>
            <a:ext cx="7313612"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20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820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GB"/>
          </a:p>
        </p:txBody>
      </p:sp>
      <p:sp>
        <p:nvSpPr>
          <p:cNvPr id="8202"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8B11D97-C9EE-4BA3-B272-4ADFC231C583}"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Arial" charset="0"/>
          <a:cs typeface="Arial" charset="0"/>
        </a:defRPr>
      </a:lvl2pPr>
      <a:lvl3pPr algn="l" rtl="0" fontAlgn="base">
        <a:spcBef>
          <a:spcPct val="0"/>
        </a:spcBef>
        <a:spcAft>
          <a:spcPct val="0"/>
        </a:spcAft>
        <a:defRPr sz="3600">
          <a:solidFill>
            <a:schemeClr val="tx2"/>
          </a:solidFill>
          <a:latin typeface="Arial" charset="0"/>
          <a:cs typeface="Arial" charset="0"/>
        </a:defRPr>
      </a:lvl3pPr>
      <a:lvl4pPr algn="l" rtl="0" fontAlgn="base">
        <a:spcBef>
          <a:spcPct val="0"/>
        </a:spcBef>
        <a:spcAft>
          <a:spcPct val="0"/>
        </a:spcAft>
        <a:defRPr sz="3600">
          <a:solidFill>
            <a:schemeClr val="tx2"/>
          </a:solidFill>
          <a:latin typeface="Arial" charset="0"/>
          <a:cs typeface="Arial" charset="0"/>
        </a:defRPr>
      </a:lvl4pPr>
      <a:lvl5pPr algn="l" rtl="0" fontAlgn="base">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l"/>
        <a:defRPr sz="2500">
          <a:solidFill>
            <a:schemeClr val="tx1"/>
          </a:solidFill>
          <a:latin typeface="+mn-lt"/>
          <a:cs typeface="+mn-cs"/>
        </a:defRPr>
      </a:lvl2pPr>
      <a:lvl3pPr marL="1143000" indent="-228600" algn="l" rtl="0" fontAlgn="base">
        <a:spcBef>
          <a:spcPct val="20000"/>
        </a:spcBef>
        <a:spcAft>
          <a:spcPct val="0"/>
        </a:spcAft>
        <a:buClr>
          <a:schemeClr val="tx2"/>
        </a:buClr>
        <a:buSzPct val="65000"/>
        <a:buFont typeface="Wingdings" pitchFamily="2" charset="2"/>
        <a:buChar char="¡"/>
        <a:defRPr sz="22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l"/>
        <a:defRPr sz="1900">
          <a:solidFill>
            <a:schemeClr val="tx1"/>
          </a:solidFill>
          <a:latin typeface="+mn-lt"/>
          <a:cs typeface="+mn-cs"/>
        </a:defRPr>
      </a:lvl4pPr>
      <a:lvl5pPr marL="20574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Programming II</a:t>
            </a:r>
            <a:endParaRPr lang="en-GB" dirty="0"/>
          </a:p>
        </p:txBody>
      </p:sp>
      <p:sp>
        <p:nvSpPr>
          <p:cNvPr id="219139" name="Rectangle 3"/>
          <p:cNvSpPr>
            <a:spLocks noGrp="1" noChangeArrowheads="1"/>
          </p:cNvSpPr>
          <p:nvPr>
            <p:ph type="body" idx="1"/>
          </p:nvPr>
        </p:nvSpPr>
        <p:spPr/>
        <p:txBody>
          <a:bodyPr/>
          <a:lstStyle/>
          <a:p>
            <a:pPr>
              <a:buNone/>
            </a:pPr>
            <a:r>
              <a:rPr lang="en-US" dirty="0" smtClean="0"/>
              <a:t>Super Market Management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GB" dirty="0" smtClean="0"/>
              <a:t>Functionalities(Expressed in terms of Menu)-Main Menu</a:t>
            </a:r>
            <a:endParaRPr lang="en-GB" dirty="0"/>
          </a:p>
        </p:txBody>
      </p:sp>
      <p:sp>
        <p:nvSpPr>
          <p:cNvPr id="199683" name="Rectangle 3"/>
          <p:cNvSpPr>
            <a:spLocks noGrp="1" noChangeArrowheads="1"/>
          </p:cNvSpPr>
          <p:nvPr>
            <p:ph type="body" idx="1"/>
          </p:nvPr>
        </p:nvSpPr>
        <p:spPr/>
        <p:txBody>
          <a:bodyPr/>
          <a:lstStyle/>
          <a:p>
            <a:pPr>
              <a:buNone/>
            </a:pPr>
            <a:r>
              <a:rPr lang="en-US" b="1" dirty="0" smtClean="0">
                <a:solidFill>
                  <a:srgbClr val="FF0000"/>
                </a:solidFill>
              </a:rPr>
              <a:t>MAIN SWITCH BOARD</a:t>
            </a:r>
          </a:p>
          <a:p>
            <a:pPr marL="514350" indent="-457200">
              <a:buClrTx/>
              <a:buFont typeface="+mj-lt"/>
              <a:buAutoNum type="arabicPeriod"/>
            </a:pPr>
            <a:r>
              <a:rPr lang="en-US" sz="2800" dirty="0" smtClean="0"/>
              <a:t>Item</a:t>
            </a:r>
          </a:p>
          <a:p>
            <a:pPr marL="514350" indent="-457200">
              <a:buClrTx/>
              <a:buFont typeface="+mj-lt"/>
              <a:buAutoNum type="arabicPeriod"/>
            </a:pPr>
            <a:r>
              <a:rPr lang="en-US" sz="2800" dirty="0" smtClean="0"/>
              <a:t>Order</a:t>
            </a:r>
          </a:p>
          <a:p>
            <a:pPr marL="571500" indent="-514350">
              <a:buClrTx/>
              <a:buFont typeface="+mj-lt"/>
              <a:buAutoNum type="arabicPeriod"/>
            </a:pPr>
            <a:r>
              <a:rPr lang="en-US" sz="2800" dirty="0" smtClean="0"/>
              <a:t>Purchase</a:t>
            </a:r>
          </a:p>
          <a:p>
            <a:pPr marL="571500" indent="-514350">
              <a:buClrTx/>
              <a:buFont typeface="+mj-lt"/>
              <a:buAutoNum type="arabicPeriod"/>
            </a:pPr>
            <a:r>
              <a:rPr lang="en-US" sz="2800" dirty="0" smtClean="0"/>
              <a:t>Report</a:t>
            </a:r>
          </a:p>
          <a:p>
            <a:pPr marL="571500" indent="-514350">
              <a:buClrTx/>
              <a:buFont typeface="+mj-lt"/>
              <a:buAutoNum type="arabicPeriod"/>
            </a:pPr>
            <a:r>
              <a:rPr lang="en-US" sz="2800" dirty="0" smtClean="0"/>
              <a:t>Exit</a:t>
            </a:r>
          </a:p>
          <a:p>
            <a:pPr lvl="1">
              <a:buNone/>
            </a:pP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GB" dirty="0" smtClean="0"/>
              <a:t>Functionalities(Expressed in terms of Menu)-Sub Menu</a:t>
            </a:r>
            <a:endParaRPr lang="en-GB" dirty="0"/>
          </a:p>
        </p:txBody>
      </p:sp>
      <p:sp>
        <p:nvSpPr>
          <p:cNvPr id="199683" name="Rectangle 3"/>
          <p:cNvSpPr>
            <a:spLocks noGrp="1" noChangeArrowheads="1"/>
          </p:cNvSpPr>
          <p:nvPr>
            <p:ph type="body" idx="1"/>
          </p:nvPr>
        </p:nvSpPr>
        <p:spPr>
          <a:xfrm>
            <a:off x="1071538" y="1827213"/>
            <a:ext cx="7612087" cy="4114800"/>
          </a:xfrm>
        </p:spPr>
        <p:txBody>
          <a:bodyPr/>
          <a:lstStyle/>
          <a:p>
            <a:pPr>
              <a:buNone/>
            </a:pPr>
            <a:r>
              <a:rPr lang="en-US" b="1" dirty="0" smtClean="0">
                <a:solidFill>
                  <a:srgbClr val="FF0000"/>
                </a:solidFill>
              </a:rPr>
              <a:t>Item</a:t>
            </a:r>
          </a:p>
          <a:p>
            <a:pPr marL="800100" lvl="1" indent="-342900">
              <a:buFont typeface="+mj-lt"/>
              <a:buAutoNum type="arabicPeriod"/>
            </a:pPr>
            <a:r>
              <a:rPr lang="en-US" sz="1800" dirty="0" smtClean="0"/>
              <a:t>Add New Item</a:t>
            </a:r>
          </a:p>
          <a:p>
            <a:pPr marL="800100" lvl="1" indent="-342900">
              <a:buFont typeface="+mj-lt"/>
              <a:buAutoNum type="arabicPeriod"/>
            </a:pPr>
            <a:r>
              <a:rPr lang="en-US" sz="1800" dirty="0" smtClean="0"/>
              <a:t>Search</a:t>
            </a:r>
          </a:p>
          <a:p>
            <a:pPr marL="1200150" lvl="2" indent="-342900">
              <a:buFont typeface="+mj-lt"/>
              <a:buAutoNum type="arabicPeriod"/>
            </a:pPr>
            <a:r>
              <a:rPr lang="en-US" sz="1500" dirty="0" smtClean="0"/>
              <a:t>By item Id</a:t>
            </a:r>
          </a:p>
          <a:p>
            <a:pPr marL="1200150" lvl="2" indent="-342900">
              <a:buFont typeface="+mj-lt"/>
              <a:buAutoNum type="arabicPeriod"/>
            </a:pPr>
            <a:r>
              <a:rPr lang="en-US" sz="1500" dirty="0" smtClean="0"/>
              <a:t>By Name</a:t>
            </a:r>
          </a:p>
          <a:p>
            <a:pPr marL="1200150" lvl="2" indent="-342900">
              <a:buFont typeface="+mj-lt"/>
              <a:buAutoNum type="arabicPeriod"/>
            </a:pPr>
            <a:r>
              <a:rPr lang="en-US" sz="1500" dirty="0" smtClean="0"/>
              <a:t>By Location</a:t>
            </a:r>
            <a:endParaRPr lang="en-US" sz="1800" dirty="0" smtClean="0"/>
          </a:p>
          <a:p>
            <a:pPr marL="800100" lvl="1" indent="-342900">
              <a:buFont typeface="+mj-lt"/>
              <a:buAutoNum type="arabicPeriod"/>
            </a:pPr>
            <a:r>
              <a:rPr lang="en-US" sz="1800" dirty="0" smtClean="0"/>
              <a:t>Edit</a:t>
            </a:r>
          </a:p>
          <a:p>
            <a:pPr marL="800100" lvl="1" indent="-342900">
              <a:buFont typeface="+mj-lt"/>
              <a:buAutoNum type="arabicPeriod"/>
            </a:pPr>
            <a:r>
              <a:rPr lang="en-US" sz="1800" dirty="0" smtClean="0"/>
              <a:t>Back To Main Switch Board</a:t>
            </a:r>
          </a:p>
          <a:p>
            <a:pPr marL="800100" lvl="1" indent="-342900">
              <a:buFont typeface="+mj-lt"/>
              <a:buAutoNum type="arabicPeriod"/>
            </a:pPr>
            <a:r>
              <a:rPr lang="en-US" sz="1800" dirty="0" smtClean="0"/>
              <a:t>Exit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GB" dirty="0" smtClean="0"/>
              <a:t>Functionalities(Expressed in terms of Menu)-Sub Menu</a:t>
            </a:r>
            <a:endParaRPr lang="en-GB" dirty="0"/>
          </a:p>
        </p:txBody>
      </p:sp>
      <p:sp>
        <p:nvSpPr>
          <p:cNvPr id="199683" name="Rectangle 3"/>
          <p:cNvSpPr>
            <a:spLocks noGrp="1" noChangeArrowheads="1"/>
          </p:cNvSpPr>
          <p:nvPr>
            <p:ph type="body" idx="1"/>
          </p:nvPr>
        </p:nvSpPr>
        <p:spPr>
          <a:xfrm>
            <a:off x="857224" y="1827213"/>
            <a:ext cx="7826401" cy="4114800"/>
          </a:xfrm>
        </p:spPr>
        <p:txBody>
          <a:bodyPr/>
          <a:lstStyle/>
          <a:p>
            <a:pPr>
              <a:buNone/>
            </a:pPr>
            <a:r>
              <a:rPr lang="en-US" b="1" dirty="0" smtClean="0">
                <a:solidFill>
                  <a:srgbClr val="FF0000"/>
                </a:solidFill>
              </a:rPr>
              <a:t>Purchase</a:t>
            </a:r>
          </a:p>
          <a:p>
            <a:pPr marL="800100" lvl="1" indent="-342900">
              <a:buFont typeface="+mj-lt"/>
              <a:buAutoNum type="arabicPeriod"/>
            </a:pPr>
            <a:r>
              <a:rPr lang="en-US" sz="1800" dirty="0" smtClean="0"/>
              <a:t>New Purchase //purchase and purchase detail  file required</a:t>
            </a:r>
          </a:p>
          <a:p>
            <a:pPr marL="800100" lvl="1" indent="-342900">
              <a:buFont typeface="+mj-lt"/>
              <a:buAutoNum type="arabicPeriod"/>
            </a:pPr>
            <a:r>
              <a:rPr lang="en-US" sz="1800" dirty="0" smtClean="0"/>
              <a:t>Search</a:t>
            </a:r>
          </a:p>
          <a:p>
            <a:pPr marL="1200150" lvl="2" indent="-342900">
              <a:buFont typeface="+mj-lt"/>
              <a:buAutoNum type="arabicPeriod"/>
            </a:pPr>
            <a:r>
              <a:rPr lang="en-US" sz="1500" dirty="0" smtClean="0"/>
              <a:t>By Purchase Id</a:t>
            </a:r>
          </a:p>
          <a:p>
            <a:pPr marL="1200150" lvl="2" indent="-342900">
              <a:buFont typeface="+mj-lt"/>
              <a:buAutoNum type="arabicPeriod"/>
            </a:pPr>
            <a:r>
              <a:rPr lang="en-US" sz="1500" dirty="0" smtClean="0"/>
              <a:t>By </a:t>
            </a:r>
            <a:r>
              <a:rPr lang="en-US" sz="1500" dirty="0" err="1" smtClean="0"/>
              <a:t>InvoiceNo</a:t>
            </a:r>
            <a:endParaRPr lang="en-US" sz="1500" dirty="0" smtClean="0"/>
          </a:p>
          <a:p>
            <a:pPr marL="1200150" lvl="2" indent="-342900">
              <a:buFont typeface="+mj-lt"/>
              <a:buAutoNum type="arabicPeriod"/>
            </a:pPr>
            <a:r>
              <a:rPr lang="en-US" sz="1500" dirty="0" smtClean="0"/>
              <a:t>By Date</a:t>
            </a:r>
          </a:p>
          <a:p>
            <a:pPr marL="1200150" lvl="2" indent="-342900">
              <a:buFont typeface="+mj-lt"/>
              <a:buAutoNum type="arabicPeriod"/>
            </a:pPr>
            <a:r>
              <a:rPr lang="en-US" sz="1500" dirty="0" smtClean="0"/>
              <a:t>By Item Id</a:t>
            </a:r>
          </a:p>
          <a:p>
            <a:pPr marL="800100" lvl="1" indent="-342900">
              <a:buFont typeface="+mj-lt"/>
              <a:buAutoNum type="arabicPeriod"/>
            </a:pPr>
            <a:r>
              <a:rPr lang="en-US" sz="1800" dirty="0" smtClean="0"/>
              <a:t>Edit</a:t>
            </a:r>
          </a:p>
          <a:p>
            <a:pPr marL="800100" lvl="1" indent="-342900">
              <a:buFont typeface="+mj-lt"/>
              <a:buAutoNum type="arabicPeriod"/>
            </a:pPr>
            <a:r>
              <a:rPr lang="en-US" sz="1800" dirty="0" smtClean="0"/>
              <a:t>Back To Main Switch Board</a:t>
            </a:r>
          </a:p>
          <a:p>
            <a:pPr marL="800100" lvl="1" indent="-342900">
              <a:buFont typeface="+mj-lt"/>
              <a:buAutoNum type="arabicPeriod"/>
            </a:pPr>
            <a:r>
              <a:rPr lang="en-US" sz="1800" dirty="0" smtClean="0"/>
              <a:t>Exit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GB" dirty="0" smtClean="0"/>
              <a:t>Functionalities(Expressed in terms of Menu)-Sub Menu</a:t>
            </a:r>
            <a:endParaRPr lang="en-GB" dirty="0"/>
          </a:p>
        </p:txBody>
      </p:sp>
      <p:sp>
        <p:nvSpPr>
          <p:cNvPr id="199683" name="Rectangle 3"/>
          <p:cNvSpPr>
            <a:spLocks noGrp="1" noChangeArrowheads="1"/>
          </p:cNvSpPr>
          <p:nvPr>
            <p:ph type="body" idx="1"/>
          </p:nvPr>
        </p:nvSpPr>
        <p:spPr>
          <a:xfrm>
            <a:off x="1071538" y="1827213"/>
            <a:ext cx="7786742" cy="4114800"/>
          </a:xfrm>
        </p:spPr>
        <p:txBody>
          <a:bodyPr/>
          <a:lstStyle/>
          <a:p>
            <a:pPr>
              <a:buNone/>
            </a:pPr>
            <a:r>
              <a:rPr lang="en-US" b="1" dirty="0" smtClean="0">
                <a:solidFill>
                  <a:srgbClr val="FF0000"/>
                </a:solidFill>
              </a:rPr>
              <a:t>Order</a:t>
            </a:r>
          </a:p>
          <a:p>
            <a:pPr marL="800100" lvl="1" indent="-342900">
              <a:buFont typeface="+mj-lt"/>
              <a:buAutoNum type="arabicPeriod"/>
            </a:pPr>
            <a:r>
              <a:rPr lang="en-US" sz="1800" dirty="0" smtClean="0"/>
              <a:t>New order   //must allow user to print real receipt in appropriate format//order and order detail  file required</a:t>
            </a:r>
          </a:p>
          <a:p>
            <a:pPr marL="800100" lvl="1" indent="-342900">
              <a:buFont typeface="+mj-lt"/>
              <a:buAutoNum type="arabicPeriod"/>
            </a:pPr>
            <a:r>
              <a:rPr lang="en-US" sz="1800" dirty="0" smtClean="0"/>
              <a:t>Search</a:t>
            </a:r>
          </a:p>
          <a:p>
            <a:pPr marL="1200150" lvl="2" indent="-342900">
              <a:buFont typeface="+mj-lt"/>
              <a:buAutoNum type="arabicPeriod"/>
            </a:pPr>
            <a:r>
              <a:rPr lang="en-US" sz="1500" dirty="0" smtClean="0"/>
              <a:t>By Order Id</a:t>
            </a:r>
          </a:p>
          <a:p>
            <a:pPr marL="1200150" lvl="2" indent="-342900">
              <a:buFont typeface="+mj-lt"/>
              <a:buAutoNum type="arabicPeriod"/>
            </a:pPr>
            <a:r>
              <a:rPr lang="en-US" sz="1500" dirty="0" smtClean="0"/>
              <a:t>By </a:t>
            </a:r>
            <a:r>
              <a:rPr lang="en-US" sz="1500" dirty="0" err="1" smtClean="0"/>
              <a:t>InvoiceNo</a:t>
            </a:r>
            <a:endParaRPr lang="en-US" sz="1500" dirty="0" smtClean="0"/>
          </a:p>
          <a:p>
            <a:pPr marL="1200150" lvl="2" indent="-342900">
              <a:buFont typeface="+mj-lt"/>
              <a:buAutoNum type="arabicPeriod"/>
            </a:pPr>
            <a:r>
              <a:rPr lang="en-US" sz="1500" dirty="0" smtClean="0"/>
              <a:t>By Date</a:t>
            </a:r>
          </a:p>
          <a:p>
            <a:pPr marL="1200150" lvl="2" indent="-342900">
              <a:buFont typeface="+mj-lt"/>
              <a:buAutoNum type="arabicPeriod"/>
            </a:pPr>
            <a:r>
              <a:rPr lang="en-US" sz="1500" dirty="0" smtClean="0"/>
              <a:t>By Item Id</a:t>
            </a:r>
          </a:p>
          <a:p>
            <a:pPr marL="800100" lvl="1" indent="-342900">
              <a:buFont typeface="+mj-lt"/>
              <a:buAutoNum type="arabicPeriod"/>
            </a:pPr>
            <a:r>
              <a:rPr lang="en-US" sz="1800" dirty="0" smtClean="0"/>
              <a:t>Edit</a:t>
            </a:r>
          </a:p>
          <a:p>
            <a:pPr marL="800100" lvl="1" indent="-342900">
              <a:buFont typeface="+mj-lt"/>
              <a:buAutoNum type="arabicPeriod"/>
            </a:pPr>
            <a:r>
              <a:rPr lang="en-US" sz="1800" dirty="0" smtClean="0"/>
              <a:t>Back To Main Switch Board</a:t>
            </a:r>
          </a:p>
          <a:p>
            <a:pPr marL="800100" lvl="1" indent="-342900">
              <a:buFont typeface="+mj-lt"/>
              <a:buAutoNum type="arabicPeriod"/>
            </a:pPr>
            <a:r>
              <a:rPr lang="en-US" sz="1800" dirty="0" smtClean="0"/>
              <a:t>Exit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370013" y="301625"/>
            <a:ext cx="7313612" cy="1055673"/>
          </a:xfrm>
        </p:spPr>
        <p:txBody>
          <a:bodyPr/>
          <a:lstStyle/>
          <a:p>
            <a:r>
              <a:rPr lang="en-GB" dirty="0" smtClean="0"/>
              <a:t>Functionalities(Expressed in terms of Menu)-Sub Menu</a:t>
            </a:r>
            <a:endParaRPr lang="en-GB" dirty="0"/>
          </a:p>
        </p:txBody>
      </p:sp>
      <p:sp>
        <p:nvSpPr>
          <p:cNvPr id="199683" name="Rectangle 3"/>
          <p:cNvSpPr>
            <a:spLocks noGrp="1" noChangeArrowheads="1"/>
          </p:cNvSpPr>
          <p:nvPr>
            <p:ph type="body" idx="1"/>
          </p:nvPr>
        </p:nvSpPr>
        <p:spPr>
          <a:xfrm>
            <a:off x="1000100" y="1571612"/>
            <a:ext cx="7612087" cy="5286388"/>
          </a:xfrm>
        </p:spPr>
        <p:txBody>
          <a:bodyPr/>
          <a:lstStyle/>
          <a:p>
            <a:pPr>
              <a:buNone/>
            </a:pPr>
            <a:r>
              <a:rPr lang="en-US" b="1" dirty="0" smtClean="0">
                <a:solidFill>
                  <a:srgbClr val="FF0000"/>
                </a:solidFill>
              </a:rPr>
              <a:t>Report</a:t>
            </a:r>
          </a:p>
          <a:p>
            <a:pPr marL="800100" lvl="1" indent="-342900">
              <a:buFont typeface="+mj-lt"/>
              <a:buAutoNum type="arabicPeriod"/>
            </a:pPr>
            <a:r>
              <a:rPr lang="en-US" sz="1800" dirty="0" smtClean="0"/>
              <a:t>Item Inventory  //total in, total out and net  by item</a:t>
            </a:r>
          </a:p>
          <a:p>
            <a:pPr marL="800100" lvl="1" indent="-342900">
              <a:buFont typeface="+mj-lt"/>
              <a:buAutoNum type="arabicPeriod"/>
            </a:pPr>
            <a:r>
              <a:rPr lang="en-US" sz="1800" dirty="0" smtClean="0"/>
              <a:t>Order</a:t>
            </a:r>
            <a:endParaRPr lang="en-US" sz="1500" dirty="0" smtClean="0"/>
          </a:p>
          <a:p>
            <a:pPr marL="1200150" lvl="2" indent="-342900">
              <a:buFont typeface="+mj-lt"/>
              <a:buAutoNum type="arabicPeriod"/>
            </a:pPr>
            <a:r>
              <a:rPr lang="en-US" sz="1500" dirty="0" smtClean="0"/>
              <a:t>Total Order of the day by item</a:t>
            </a:r>
          </a:p>
          <a:p>
            <a:pPr marL="1200150" lvl="2" indent="-342900">
              <a:buFont typeface="+mj-lt"/>
              <a:buAutoNum type="arabicPeriod"/>
            </a:pPr>
            <a:r>
              <a:rPr lang="en-US" sz="1500" dirty="0" smtClean="0"/>
              <a:t>Total Order of the day for particular item</a:t>
            </a:r>
          </a:p>
          <a:p>
            <a:pPr marL="1200150" lvl="2" indent="-342900">
              <a:buFont typeface="+mj-lt"/>
              <a:buAutoNum type="arabicPeriod"/>
            </a:pPr>
            <a:r>
              <a:rPr lang="en-US" sz="1500" dirty="0" smtClean="0"/>
              <a:t>Total Order By Item</a:t>
            </a:r>
          </a:p>
          <a:p>
            <a:pPr marL="1200150" lvl="2" indent="-342900">
              <a:buFont typeface="+mj-lt"/>
              <a:buAutoNum type="arabicPeriod"/>
            </a:pPr>
            <a:r>
              <a:rPr lang="en-US" sz="1500" dirty="0" smtClean="0"/>
              <a:t>Total Order</a:t>
            </a:r>
          </a:p>
          <a:p>
            <a:pPr marL="800100" lvl="1" indent="-342900">
              <a:buFont typeface="+mj-lt"/>
              <a:buAutoNum type="arabicPeriod"/>
            </a:pPr>
            <a:r>
              <a:rPr lang="en-US" sz="1800" dirty="0" smtClean="0"/>
              <a:t>Purchase</a:t>
            </a:r>
          </a:p>
          <a:p>
            <a:pPr marL="1200150" lvl="2" indent="-342900">
              <a:buFont typeface="+mj-lt"/>
              <a:buAutoNum type="arabicPeriod"/>
            </a:pPr>
            <a:r>
              <a:rPr lang="en-US" sz="1500" dirty="0" smtClean="0"/>
              <a:t>Total Purchase of the day by item</a:t>
            </a:r>
          </a:p>
          <a:p>
            <a:pPr marL="1200150" lvl="2" indent="-342900">
              <a:buFont typeface="+mj-lt"/>
              <a:buAutoNum type="arabicPeriod"/>
            </a:pPr>
            <a:r>
              <a:rPr lang="en-US" sz="1500" dirty="0" smtClean="0"/>
              <a:t>Total Purchase of the day for particular item</a:t>
            </a:r>
          </a:p>
          <a:p>
            <a:pPr marL="1200150" lvl="2" indent="-342900">
              <a:buFont typeface="+mj-lt"/>
              <a:buAutoNum type="arabicPeriod"/>
            </a:pPr>
            <a:r>
              <a:rPr lang="en-US" sz="1500" dirty="0" smtClean="0"/>
              <a:t>Total Purchase By Item</a:t>
            </a:r>
          </a:p>
          <a:p>
            <a:pPr marL="1200150" lvl="2" indent="-342900">
              <a:buFont typeface="+mj-lt"/>
              <a:buAutoNum type="arabicPeriod"/>
            </a:pPr>
            <a:r>
              <a:rPr lang="en-US" sz="1500" dirty="0" smtClean="0"/>
              <a:t>Total Purchase</a:t>
            </a:r>
          </a:p>
          <a:p>
            <a:pPr marL="800100" lvl="1">
              <a:buFont typeface="+mj-lt"/>
              <a:buAutoNum type="arabicPeriod"/>
            </a:pPr>
            <a:r>
              <a:rPr lang="en-US" sz="1800" dirty="0" smtClean="0"/>
              <a:t>Profit</a:t>
            </a:r>
          </a:p>
          <a:p>
            <a:pPr marL="1200150" lvl="2">
              <a:buFont typeface="+mj-lt"/>
              <a:buAutoNum type="arabicPeriod"/>
            </a:pPr>
            <a:r>
              <a:rPr lang="en-US" sz="1500" dirty="0" smtClean="0"/>
              <a:t> Total Profit By Item</a:t>
            </a:r>
          </a:p>
          <a:p>
            <a:pPr marL="1200150" lvl="2">
              <a:buFont typeface="+mj-lt"/>
              <a:buAutoNum type="arabicPeriod"/>
            </a:pPr>
            <a:r>
              <a:rPr lang="en-US" sz="1500" dirty="0" smtClean="0"/>
              <a:t>Total Profit</a:t>
            </a:r>
          </a:p>
          <a:p>
            <a:pPr marL="800100" lvl="1" indent="-342900">
              <a:buFont typeface="+mj-lt"/>
              <a:buAutoNum type="arabicPeriod"/>
            </a:pPr>
            <a:r>
              <a:rPr lang="en-US" sz="1800" dirty="0" smtClean="0"/>
              <a:t>Back To Main Switch Board</a:t>
            </a:r>
          </a:p>
          <a:p>
            <a:pPr marL="800100" lvl="1" indent="-342900">
              <a:buFont typeface="+mj-lt"/>
              <a:buAutoNum type="arabicPeriod"/>
            </a:pPr>
            <a:r>
              <a:rPr lang="en-US" sz="1800" dirty="0" smtClean="0"/>
              <a:t>Exit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370013" y="301625"/>
            <a:ext cx="7313612" cy="1055673"/>
          </a:xfrm>
        </p:spPr>
        <p:txBody>
          <a:bodyPr/>
          <a:lstStyle/>
          <a:p>
            <a:r>
              <a:rPr lang="en-GB" dirty="0" smtClean="0"/>
              <a:t>Strategy</a:t>
            </a:r>
            <a:endParaRPr lang="en-GB" dirty="0"/>
          </a:p>
        </p:txBody>
      </p:sp>
      <p:sp>
        <p:nvSpPr>
          <p:cNvPr id="199683" name="Rectangle 3"/>
          <p:cNvSpPr>
            <a:spLocks noGrp="1" noChangeArrowheads="1"/>
          </p:cNvSpPr>
          <p:nvPr>
            <p:ph type="body" idx="1"/>
          </p:nvPr>
        </p:nvSpPr>
        <p:spPr>
          <a:xfrm>
            <a:off x="1000100" y="1571612"/>
            <a:ext cx="7612087" cy="5286388"/>
          </a:xfrm>
        </p:spPr>
        <p:txBody>
          <a:bodyPr/>
          <a:lstStyle/>
          <a:p>
            <a:pPr marL="0" indent="0">
              <a:buNone/>
            </a:pPr>
            <a:r>
              <a:rPr lang="en-US" sz="2400" dirty="0" smtClean="0"/>
              <a:t>For </a:t>
            </a:r>
            <a:r>
              <a:rPr lang="en-US" sz="2400" dirty="0" smtClean="0"/>
              <a:t>memory efficiency only the search index fields to be loaded in to the </a:t>
            </a:r>
            <a:r>
              <a:rPr lang="en-US" sz="2400" dirty="0" smtClean="0"/>
              <a:t>array(memory</a:t>
            </a:r>
            <a:r>
              <a:rPr lang="en-US" sz="2400" dirty="0" smtClean="0"/>
              <a:t>). Your application should allow search by name and </a:t>
            </a:r>
            <a:r>
              <a:rPr lang="en-US" sz="2400" dirty="0" err="1" smtClean="0"/>
              <a:t>itemid</a:t>
            </a:r>
            <a:r>
              <a:rPr lang="en-US" sz="2400" dirty="0" smtClean="0"/>
              <a:t>. Therefore only this fields from item file and </a:t>
            </a:r>
            <a:r>
              <a:rPr lang="en-US" sz="2400" dirty="0" smtClean="0"/>
              <a:t>file position reference </a:t>
            </a:r>
            <a:r>
              <a:rPr lang="en-US" sz="2400" dirty="0" smtClean="0"/>
              <a:t>should be loaded in to memory.  All other files will be opened at the beginning but not loaded in to memory as they are not used frequently</a:t>
            </a:r>
            <a:r>
              <a:rPr lang="en-US" sz="1800" dirty="0" smtClean="0"/>
              <a:t>.</a:t>
            </a:r>
            <a:endParaRPr 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Problem Statement</a:t>
            </a:r>
            <a:endParaRPr lang="en-GB" dirty="0"/>
          </a:p>
        </p:txBody>
      </p:sp>
      <p:sp>
        <p:nvSpPr>
          <p:cNvPr id="219139" name="Rectangle 3"/>
          <p:cNvSpPr>
            <a:spLocks noGrp="1" noChangeArrowheads="1"/>
          </p:cNvSpPr>
          <p:nvPr>
            <p:ph type="body" idx="1"/>
          </p:nvPr>
        </p:nvSpPr>
        <p:spPr/>
        <p:txBody>
          <a:bodyPr/>
          <a:lstStyle/>
          <a:p>
            <a:pPr marL="0" indent="0">
              <a:buNone/>
            </a:pPr>
            <a:r>
              <a:rPr lang="en-US" dirty="0" smtClean="0"/>
              <a:t>To automate Super Market Management system</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Important</a:t>
            </a:r>
            <a:endParaRPr lang="en-GB" dirty="0"/>
          </a:p>
        </p:txBody>
      </p:sp>
      <p:sp>
        <p:nvSpPr>
          <p:cNvPr id="219139" name="Rectangle 3"/>
          <p:cNvSpPr>
            <a:spLocks noGrp="1" noChangeArrowheads="1"/>
          </p:cNvSpPr>
          <p:nvPr>
            <p:ph type="body" idx="1"/>
          </p:nvPr>
        </p:nvSpPr>
        <p:spPr/>
        <p:txBody>
          <a:bodyPr/>
          <a:lstStyle/>
          <a:p>
            <a:r>
              <a:rPr lang="en-US" dirty="0" smtClean="0"/>
              <a:t>The project to be done with a group of three </a:t>
            </a:r>
            <a:r>
              <a:rPr lang="en-US" dirty="0" smtClean="0"/>
              <a:t>students</a:t>
            </a:r>
          </a:p>
          <a:p>
            <a:r>
              <a:rPr lang="en-US" dirty="0" smtClean="0">
                <a:solidFill>
                  <a:srgbClr val="FF0000"/>
                </a:solidFill>
              </a:rPr>
              <a:t>All project members must participate actively on all part.</a:t>
            </a:r>
          </a:p>
          <a:p>
            <a:r>
              <a:rPr lang="en-US" dirty="0" smtClean="0"/>
              <a:t>Submission </a:t>
            </a:r>
            <a:r>
              <a:rPr lang="en-US" dirty="0"/>
              <a:t>date: </a:t>
            </a:r>
            <a:r>
              <a:rPr lang="en-US" dirty="0" smtClean="0"/>
              <a:t>A week after your final exam</a:t>
            </a:r>
            <a:endParaRPr lang="en-US" dirty="0"/>
          </a:p>
          <a:p>
            <a:r>
              <a:rPr lang="en-US" dirty="0"/>
              <a:t>Defense dates: </a:t>
            </a:r>
            <a:r>
              <a:rPr lang="en-US" dirty="0" smtClean="0"/>
              <a:t>To be announced</a:t>
            </a:r>
          </a:p>
          <a:p>
            <a:r>
              <a:rPr lang="en-US" dirty="0" smtClean="0">
                <a:solidFill>
                  <a:srgbClr val="FF0000"/>
                </a:solidFill>
              </a:rPr>
              <a:t>Deadline must be respected</a:t>
            </a:r>
          </a:p>
          <a:p>
            <a:r>
              <a:rPr lang="en-US" dirty="0" smtClean="0">
                <a:solidFill>
                  <a:srgbClr val="FF0000"/>
                </a:solidFill>
              </a:rPr>
              <a:t>Project must be done according to the </a:t>
            </a:r>
            <a:r>
              <a:rPr lang="en-US" dirty="0" smtClean="0">
                <a:solidFill>
                  <a:srgbClr val="FF0000"/>
                </a:solidFill>
              </a:rPr>
              <a:t>specification</a:t>
            </a:r>
          </a:p>
          <a:p>
            <a:endParaRPr lang="en-US" dirty="0" smtClean="0">
              <a:solidFill>
                <a:srgbClr val="FF0000"/>
              </a:solidFill>
            </a:endParaRP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a:lnSpc>
                <a:spcPct val="80000"/>
              </a:lnSpc>
              <a:buNone/>
            </a:pPr>
            <a:r>
              <a:rPr lang="en-GB" sz="3000" b="1" u="sng" dirty="0" smtClean="0">
                <a:solidFill>
                  <a:srgbClr val="FF0000"/>
                </a:solidFill>
              </a:rPr>
              <a:t>Files</a:t>
            </a:r>
          </a:p>
          <a:p>
            <a:pPr marL="0" indent="0">
              <a:lnSpc>
                <a:spcPct val="80000"/>
              </a:lnSpc>
              <a:buNone/>
            </a:pPr>
            <a:r>
              <a:rPr lang="en-GB" sz="2400" dirty="0" smtClean="0"/>
              <a:t>The system must support at least five file.</a:t>
            </a:r>
          </a:p>
          <a:p>
            <a:pPr marL="457200" indent="-457200">
              <a:lnSpc>
                <a:spcPct val="80000"/>
              </a:lnSpc>
              <a:buFont typeface="+mj-lt"/>
              <a:buAutoNum type="arabicPeriod"/>
            </a:pPr>
            <a:r>
              <a:rPr lang="en-GB" sz="2400" b="1" dirty="0" smtClean="0">
                <a:solidFill>
                  <a:srgbClr val="0033CC"/>
                </a:solidFill>
              </a:rPr>
              <a:t>Item file, </a:t>
            </a:r>
          </a:p>
          <a:p>
            <a:pPr marL="457200" indent="-457200">
              <a:lnSpc>
                <a:spcPct val="80000"/>
              </a:lnSpc>
              <a:buFont typeface="+mj-lt"/>
              <a:buAutoNum type="arabicPeriod"/>
            </a:pPr>
            <a:r>
              <a:rPr lang="en-GB" sz="2400" b="1" dirty="0" smtClean="0">
                <a:solidFill>
                  <a:srgbClr val="0033CC"/>
                </a:solidFill>
              </a:rPr>
              <a:t>Order </a:t>
            </a:r>
          </a:p>
          <a:p>
            <a:pPr marL="457200" indent="-457200">
              <a:lnSpc>
                <a:spcPct val="80000"/>
              </a:lnSpc>
              <a:buFont typeface="+mj-lt"/>
              <a:buAutoNum type="arabicPeriod"/>
            </a:pPr>
            <a:r>
              <a:rPr lang="en-GB" sz="2400" b="1" dirty="0" smtClean="0">
                <a:solidFill>
                  <a:srgbClr val="0033CC"/>
                </a:solidFill>
              </a:rPr>
              <a:t>Order detail</a:t>
            </a:r>
          </a:p>
          <a:p>
            <a:pPr marL="457200" indent="-457200">
              <a:lnSpc>
                <a:spcPct val="80000"/>
              </a:lnSpc>
              <a:buFont typeface="+mj-lt"/>
              <a:buAutoNum type="arabicPeriod"/>
            </a:pPr>
            <a:r>
              <a:rPr lang="en-GB" sz="2400" b="1" dirty="0" smtClean="0">
                <a:solidFill>
                  <a:srgbClr val="0033CC"/>
                </a:solidFill>
              </a:rPr>
              <a:t>Purchase</a:t>
            </a:r>
          </a:p>
          <a:p>
            <a:pPr marL="457200" indent="-457200">
              <a:lnSpc>
                <a:spcPct val="80000"/>
              </a:lnSpc>
              <a:buFont typeface="+mj-lt"/>
              <a:buAutoNum type="arabicPeriod"/>
            </a:pPr>
            <a:r>
              <a:rPr lang="en-GB" sz="2400" b="1" dirty="0" smtClean="0">
                <a:solidFill>
                  <a:srgbClr val="0033CC"/>
                </a:solidFill>
              </a:rPr>
              <a:t>Purchase Detail</a:t>
            </a:r>
          </a:p>
          <a:p>
            <a:pPr marL="0" indent="0">
              <a:lnSpc>
                <a:spcPct val="80000"/>
              </a:lnSpc>
              <a:buNone/>
            </a:pPr>
            <a:endParaRPr lang="en-GB" sz="2400" b="1" u="sng" dirty="0" smtClean="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2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92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marL="0" indent="0">
              <a:lnSpc>
                <a:spcPct val="80000"/>
              </a:lnSpc>
              <a:buNone/>
            </a:pPr>
            <a:r>
              <a:rPr lang="en-GB" sz="2000" b="1" u="sng" dirty="0" smtClean="0">
                <a:solidFill>
                  <a:srgbClr val="0033CC"/>
                </a:solidFill>
              </a:rPr>
              <a:t>Item file</a:t>
            </a:r>
          </a:p>
          <a:p>
            <a:pPr marL="0" indent="0">
              <a:lnSpc>
                <a:spcPct val="80000"/>
              </a:lnSpc>
              <a:buNone/>
            </a:pPr>
            <a:r>
              <a:rPr lang="en-GB" sz="2000" dirty="0" err="1" smtClean="0"/>
              <a:t>itemId</a:t>
            </a:r>
            <a:r>
              <a:rPr lang="en-GB" sz="2000" dirty="0" smtClean="0"/>
              <a:t>:- unique id for an item(auto increment integer field. Must be generated automatically by the system)</a:t>
            </a:r>
          </a:p>
          <a:p>
            <a:pPr marL="0" indent="0">
              <a:lnSpc>
                <a:spcPct val="80000"/>
              </a:lnSpc>
              <a:buNone/>
            </a:pPr>
            <a:r>
              <a:rPr lang="en-GB" sz="2000" dirty="0" smtClean="0"/>
              <a:t>name:- Description(or name) of item </a:t>
            </a:r>
          </a:p>
          <a:p>
            <a:pPr marL="0" indent="0">
              <a:lnSpc>
                <a:spcPct val="80000"/>
              </a:lnSpc>
              <a:buNone/>
            </a:pPr>
            <a:r>
              <a:rPr lang="en-GB" sz="2000" dirty="0" smtClean="0"/>
              <a:t>location:- place where an item is stored</a:t>
            </a:r>
          </a:p>
          <a:p>
            <a:pPr marL="400050" lvl="1" indent="0">
              <a:lnSpc>
                <a:spcPct val="80000"/>
              </a:lnSpc>
              <a:buNone/>
            </a:pPr>
            <a:r>
              <a:rPr lang="en-GB" sz="2000" dirty="0" smtClean="0"/>
              <a:t>The store contains a lot of cabinet identified by a single letter(A,B,C…)</a:t>
            </a:r>
          </a:p>
          <a:p>
            <a:pPr marL="400050" lvl="1" indent="0">
              <a:lnSpc>
                <a:spcPct val="80000"/>
              </a:lnSpc>
              <a:buNone/>
            </a:pPr>
            <a:r>
              <a:rPr lang="en-GB" sz="2000" dirty="0" smtClean="0"/>
              <a:t>Each cabinet is partitioned in to 10 cells identified by a single digit(0, 1, 2, …)</a:t>
            </a:r>
          </a:p>
          <a:p>
            <a:pPr marL="400050" lvl="1" indent="0">
              <a:lnSpc>
                <a:spcPct val="80000"/>
              </a:lnSpc>
              <a:buNone/>
            </a:pPr>
            <a:r>
              <a:rPr lang="en-GB" sz="2000" dirty="0" smtClean="0"/>
              <a:t>Therefore each cell is identified as (A0, A1, A2,…,B1, B2,…) containing one type of item</a:t>
            </a:r>
          </a:p>
          <a:p>
            <a:pPr marL="0" indent="0">
              <a:lnSpc>
                <a:spcPct val="80000"/>
              </a:lnSpc>
              <a:buNone/>
            </a:pPr>
            <a:r>
              <a:rPr lang="en-GB" sz="2000" dirty="0" err="1" smtClean="0"/>
              <a:t>unitPrice</a:t>
            </a:r>
            <a:r>
              <a:rPr lang="en-GB" sz="2000" dirty="0" smtClean="0"/>
              <a:t>: selling Price of an item determined by the latest purchase.</a:t>
            </a:r>
          </a:p>
          <a:p>
            <a:pPr marL="0" indent="0">
              <a:lnSpc>
                <a:spcPct val="80000"/>
              </a:lnSpc>
              <a:buNone/>
            </a:pPr>
            <a:r>
              <a:rPr lang="en-GB" sz="2000" dirty="0" smtClean="0"/>
              <a:t>Discount:- discount for an item </a:t>
            </a:r>
          </a:p>
          <a:p>
            <a:pPr marL="0" indent="0">
              <a:lnSpc>
                <a:spcPct val="80000"/>
              </a:lnSpc>
              <a:buNone/>
            </a:pPr>
            <a:r>
              <a:rPr lang="en-GB" sz="2000" dirty="0" err="1" smtClean="0"/>
              <a:t>avaliQuantity</a:t>
            </a:r>
            <a:r>
              <a:rPr lang="en-GB" sz="2000" dirty="0" smtClean="0"/>
              <a:t>:-available quantity for an item in supermarket. Updated </a:t>
            </a:r>
            <a:r>
              <a:rPr lang="en-GB" sz="2000" dirty="0" err="1" smtClean="0"/>
              <a:t>everytime</a:t>
            </a:r>
            <a:r>
              <a:rPr lang="en-GB" sz="2000" dirty="0" smtClean="0"/>
              <a:t> order and purchase is made</a:t>
            </a:r>
          </a:p>
          <a:p>
            <a:pPr marL="0" indent="0">
              <a:lnSpc>
                <a:spcPct val="80000"/>
              </a:lnSpc>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2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20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20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20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920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92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marL="0" indent="0">
              <a:lnSpc>
                <a:spcPct val="80000"/>
              </a:lnSpc>
              <a:buNone/>
            </a:pPr>
            <a:r>
              <a:rPr lang="en-GB" sz="2400" b="1" u="sng" dirty="0" smtClean="0">
                <a:solidFill>
                  <a:srgbClr val="0033CC"/>
                </a:solidFill>
              </a:rPr>
              <a:t>Order:</a:t>
            </a:r>
          </a:p>
          <a:p>
            <a:pPr marL="0" indent="0">
              <a:lnSpc>
                <a:spcPct val="80000"/>
              </a:lnSpc>
              <a:buNone/>
            </a:pPr>
            <a:r>
              <a:rPr lang="en-GB" sz="2400" dirty="0" err="1" smtClean="0"/>
              <a:t>invoiceNo</a:t>
            </a:r>
            <a:r>
              <a:rPr lang="en-GB" sz="2400" dirty="0" smtClean="0"/>
              <a:t> :- a unique id for an order(auto increment integer generated by the system)</a:t>
            </a:r>
          </a:p>
          <a:p>
            <a:pPr marL="0" indent="0">
              <a:lnSpc>
                <a:spcPct val="80000"/>
              </a:lnSpc>
              <a:buNone/>
            </a:pPr>
            <a:r>
              <a:rPr lang="en-GB" sz="2400" dirty="0" smtClean="0"/>
              <a:t>date:- date of sale,</a:t>
            </a:r>
          </a:p>
          <a:p>
            <a:pPr marL="0" indent="0">
              <a:lnSpc>
                <a:spcPct val="80000"/>
              </a:lnSpc>
              <a:buNone/>
            </a:pPr>
            <a:r>
              <a:rPr lang="en-GB" sz="2400" dirty="0" err="1" smtClean="0"/>
              <a:t>customerName</a:t>
            </a:r>
            <a:r>
              <a:rPr lang="en-GB" sz="2400" dirty="0" smtClean="0"/>
              <a:t>: name of customer</a:t>
            </a:r>
          </a:p>
          <a:p>
            <a:pPr marL="0" indent="0">
              <a:lnSpc>
                <a:spcPct val="80000"/>
              </a:lnSpc>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marL="0" indent="0">
              <a:lnSpc>
                <a:spcPct val="80000"/>
              </a:lnSpc>
              <a:buNone/>
            </a:pPr>
            <a:r>
              <a:rPr lang="en-GB" sz="2400" b="1" u="sng" dirty="0" err="1" smtClean="0">
                <a:solidFill>
                  <a:srgbClr val="0033CC"/>
                </a:solidFill>
              </a:rPr>
              <a:t>OrderDetail</a:t>
            </a:r>
            <a:r>
              <a:rPr lang="en-GB" sz="2400" b="1" u="sng" dirty="0" smtClean="0">
                <a:solidFill>
                  <a:srgbClr val="0033CC"/>
                </a:solidFill>
              </a:rPr>
              <a:t>:</a:t>
            </a:r>
          </a:p>
          <a:p>
            <a:pPr marL="0" indent="0">
              <a:lnSpc>
                <a:spcPct val="80000"/>
              </a:lnSpc>
              <a:buNone/>
            </a:pPr>
            <a:r>
              <a:rPr lang="en-GB" sz="2400" dirty="0" err="1" smtClean="0"/>
              <a:t>orderId</a:t>
            </a:r>
            <a:r>
              <a:rPr lang="en-GB" sz="2400" dirty="0" smtClean="0"/>
              <a:t>:- unique id for a particular item sold(auto increment integer generated by the system)</a:t>
            </a:r>
          </a:p>
          <a:p>
            <a:pPr marL="0" indent="0">
              <a:lnSpc>
                <a:spcPct val="80000"/>
              </a:lnSpc>
              <a:buNone/>
            </a:pPr>
            <a:r>
              <a:rPr lang="en-GB" sz="2400" dirty="0" smtClean="0"/>
              <a:t>Invoice: – invoice of order(reference to order)</a:t>
            </a:r>
            <a:endParaRPr lang="en-GB" sz="2400" b="1" u="sng" dirty="0" smtClean="0">
              <a:solidFill>
                <a:srgbClr val="0033CC"/>
              </a:solidFill>
            </a:endParaRPr>
          </a:p>
          <a:p>
            <a:pPr marL="0" indent="0">
              <a:lnSpc>
                <a:spcPct val="80000"/>
              </a:lnSpc>
              <a:buNone/>
            </a:pPr>
            <a:r>
              <a:rPr lang="en-GB" sz="2400" dirty="0" err="1" smtClean="0"/>
              <a:t>itemId</a:t>
            </a:r>
            <a:r>
              <a:rPr lang="en-GB" sz="2400" dirty="0" smtClean="0"/>
              <a:t>:-the id of the item being sold,</a:t>
            </a:r>
          </a:p>
          <a:p>
            <a:pPr marL="0" indent="0">
              <a:lnSpc>
                <a:spcPct val="80000"/>
              </a:lnSpc>
              <a:buNone/>
            </a:pPr>
            <a:r>
              <a:rPr lang="en-GB" sz="2400" dirty="0" smtClean="0"/>
              <a:t>quantity:-no of item sold, </a:t>
            </a:r>
          </a:p>
          <a:p>
            <a:pPr marL="0" indent="0">
              <a:lnSpc>
                <a:spcPct val="80000"/>
              </a:lnSpc>
              <a:buNone/>
            </a:pPr>
            <a:r>
              <a:rPr lang="en-GB" sz="2400" dirty="0" err="1" smtClean="0"/>
              <a:t>unitPrice</a:t>
            </a:r>
            <a:r>
              <a:rPr lang="en-GB" sz="2400" dirty="0" smtClean="0"/>
              <a:t>:- unit price of item being sold(obtained from item file), </a:t>
            </a:r>
          </a:p>
          <a:p>
            <a:pPr marL="0" indent="0">
              <a:lnSpc>
                <a:spcPct val="80000"/>
              </a:lnSpc>
              <a:buNone/>
            </a:pPr>
            <a:r>
              <a:rPr lang="en-GB" sz="2400" dirty="0" smtClean="0"/>
              <a:t>discount:- discount of item being sold(obtained from item file), </a:t>
            </a:r>
          </a:p>
          <a:p>
            <a:pPr marL="0" indent="0">
              <a:lnSpc>
                <a:spcPct val="80000"/>
              </a:lnSpc>
              <a:buNone/>
            </a:pPr>
            <a:endParaRPr lang="en-GB" sz="2400" dirty="0" smtClean="0"/>
          </a:p>
          <a:p>
            <a:pPr marL="0" indent="0">
              <a:lnSpc>
                <a:spcPct val="80000"/>
              </a:lnSpc>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2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92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marL="0" indent="0">
              <a:lnSpc>
                <a:spcPct val="80000"/>
              </a:lnSpc>
              <a:buNone/>
            </a:pPr>
            <a:r>
              <a:rPr lang="en-GB" sz="2400" b="1" u="sng" dirty="0" smtClean="0">
                <a:solidFill>
                  <a:srgbClr val="0033CC"/>
                </a:solidFill>
              </a:rPr>
              <a:t>Purchase:</a:t>
            </a:r>
          </a:p>
          <a:p>
            <a:pPr marL="0" indent="0">
              <a:lnSpc>
                <a:spcPct val="80000"/>
              </a:lnSpc>
              <a:buNone/>
            </a:pPr>
            <a:r>
              <a:rPr lang="en-GB" sz="2400" dirty="0" err="1" smtClean="0"/>
              <a:t>invoiceNo</a:t>
            </a:r>
            <a:r>
              <a:rPr lang="en-GB" sz="2400" dirty="0" smtClean="0"/>
              <a:t> :- purchase invoice number</a:t>
            </a:r>
          </a:p>
          <a:p>
            <a:pPr marL="0" indent="0">
              <a:lnSpc>
                <a:spcPct val="80000"/>
              </a:lnSpc>
              <a:buNone/>
            </a:pPr>
            <a:r>
              <a:rPr lang="en-GB" sz="2400" dirty="0" smtClean="0"/>
              <a:t>date:- date of purchase,</a:t>
            </a:r>
          </a:p>
          <a:p>
            <a:pPr marL="0" indent="0">
              <a:lnSpc>
                <a:spcPct val="80000"/>
              </a:lnSpc>
              <a:buNone/>
            </a:pPr>
            <a:r>
              <a:rPr lang="en-GB" sz="2400" dirty="0" smtClean="0"/>
              <a:t>supplier: name of </a:t>
            </a:r>
            <a:r>
              <a:rPr lang="en-GB" sz="2400" dirty="0" smtClean="0"/>
              <a:t>supplier</a:t>
            </a:r>
          </a:p>
          <a:p>
            <a:pPr marL="0" indent="0">
              <a:lnSpc>
                <a:spcPct val="80000"/>
              </a:lnSpc>
              <a:buNone/>
            </a:pPr>
            <a:endParaRPr lang="en-GB" sz="2400" dirty="0" smtClean="0"/>
          </a:p>
          <a:p>
            <a:pPr marL="0" indent="0">
              <a:lnSpc>
                <a:spcPct val="80000"/>
              </a:lnSpc>
              <a:buNone/>
            </a:pPr>
            <a:r>
              <a:rPr lang="en-GB" sz="2400" dirty="0" smtClean="0">
                <a:solidFill>
                  <a:srgbClr val="FF0000"/>
                </a:solidFill>
              </a:rPr>
              <a:t>Note: Only registered item in item file can be bought</a:t>
            </a:r>
            <a:endParaRPr lang="en-GB" sz="2400" dirty="0" smtClean="0">
              <a:solidFill>
                <a:srgbClr val="FF0000"/>
              </a:solidFill>
            </a:endParaRPr>
          </a:p>
          <a:p>
            <a:pPr marL="0" indent="0">
              <a:lnSpc>
                <a:spcPct val="80000"/>
              </a:lnSpc>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p:txBody>
          <a:bodyPr/>
          <a:lstStyle/>
          <a:p>
            <a:r>
              <a:rPr lang="en-GB" dirty="0" smtClean="0"/>
              <a:t>Features…</a:t>
            </a:r>
            <a:endParaRPr lang="en-GB" dirty="0"/>
          </a:p>
        </p:txBody>
      </p:sp>
      <p:sp>
        <p:nvSpPr>
          <p:cNvPr id="179207" name="Rectangle 7"/>
          <p:cNvSpPr>
            <a:spLocks noGrp="1" noChangeArrowheads="1"/>
          </p:cNvSpPr>
          <p:nvPr>
            <p:ph type="body" idx="1"/>
          </p:nvPr>
        </p:nvSpPr>
        <p:spPr/>
        <p:txBody>
          <a:bodyPr/>
          <a:lstStyle/>
          <a:p>
            <a:pPr marL="0" indent="0">
              <a:lnSpc>
                <a:spcPct val="80000"/>
              </a:lnSpc>
              <a:buNone/>
            </a:pPr>
            <a:r>
              <a:rPr lang="en-GB" sz="2400" b="1" u="sng" dirty="0" err="1" smtClean="0">
                <a:solidFill>
                  <a:srgbClr val="0033CC"/>
                </a:solidFill>
              </a:rPr>
              <a:t>PurchaseDetail</a:t>
            </a:r>
            <a:r>
              <a:rPr lang="en-GB" sz="2400" b="1" u="sng" dirty="0" smtClean="0">
                <a:solidFill>
                  <a:srgbClr val="0033CC"/>
                </a:solidFill>
              </a:rPr>
              <a:t>:</a:t>
            </a:r>
          </a:p>
          <a:p>
            <a:pPr marL="0" indent="0">
              <a:lnSpc>
                <a:spcPct val="80000"/>
              </a:lnSpc>
              <a:buNone/>
            </a:pPr>
            <a:r>
              <a:rPr lang="en-GB" sz="2400" dirty="0" err="1" smtClean="0"/>
              <a:t>purchaseId</a:t>
            </a:r>
            <a:r>
              <a:rPr lang="en-GB" sz="2400" dirty="0" smtClean="0"/>
              <a:t>:- unique id for a particular item being purchased(auto increment integer generated by the system)</a:t>
            </a:r>
          </a:p>
          <a:p>
            <a:pPr marL="0" indent="0">
              <a:lnSpc>
                <a:spcPct val="80000"/>
              </a:lnSpc>
              <a:buNone/>
            </a:pPr>
            <a:r>
              <a:rPr lang="en-GB" sz="2400" dirty="0" smtClean="0"/>
              <a:t>Invoice – invoice of purchase(reference to purchase)</a:t>
            </a:r>
          </a:p>
          <a:p>
            <a:pPr marL="0" indent="0">
              <a:lnSpc>
                <a:spcPct val="80000"/>
              </a:lnSpc>
              <a:buNone/>
            </a:pPr>
            <a:r>
              <a:rPr lang="en-GB" sz="2400" dirty="0" err="1" smtClean="0"/>
              <a:t>itemId</a:t>
            </a:r>
            <a:r>
              <a:rPr lang="en-GB" sz="2400" dirty="0" smtClean="0"/>
              <a:t>:-the id of the item being purchased,</a:t>
            </a:r>
          </a:p>
          <a:p>
            <a:pPr marL="0" indent="0">
              <a:lnSpc>
                <a:spcPct val="80000"/>
              </a:lnSpc>
              <a:buNone/>
            </a:pPr>
            <a:r>
              <a:rPr lang="en-GB" sz="2400" dirty="0" smtClean="0"/>
              <a:t>quantity:-no of item purchased, </a:t>
            </a:r>
          </a:p>
          <a:p>
            <a:pPr marL="0" indent="0">
              <a:lnSpc>
                <a:spcPct val="80000"/>
              </a:lnSpc>
              <a:buNone/>
            </a:pPr>
            <a:r>
              <a:rPr lang="en-GB" sz="2400" dirty="0" err="1" smtClean="0"/>
              <a:t>unitPrice</a:t>
            </a:r>
            <a:r>
              <a:rPr lang="en-GB" sz="2400" dirty="0" smtClean="0"/>
              <a:t>:- unit price of item being purchased</a:t>
            </a:r>
          </a:p>
          <a:p>
            <a:pPr marL="0" indent="0">
              <a:lnSpc>
                <a:spcPct val="80000"/>
              </a:lnSpc>
              <a:buNone/>
            </a:pPr>
            <a:endParaRPr lang="en-GB" sz="1800" dirty="0" smtClean="0"/>
          </a:p>
          <a:p>
            <a:pPr marL="0" indent="0">
              <a:lnSpc>
                <a:spcPct val="80000"/>
              </a:lnSpc>
              <a:buNone/>
            </a:pPr>
            <a:r>
              <a:rPr lang="en-GB" sz="1800" b="1" dirty="0" smtClean="0">
                <a:solidFill>
                  <a:srgbClr val="FF0000"/>
                </a:solidFill>
              </a:rPr>
              <a:t>Note: the selling unit price of an item is determined during purchase by accepting the profit factor from the user. The unit price field of the particular item in item file must be updated then</a:t>
            </a:r>
            <a:r>
              <a:rPr lang="en-GB" sz="2400" b="1" dirty="0" smtClean="0">
                <a:solidFill>
                  <a:srgbClr val="FF0000"/>
                </a:solidFill>
              </a:rPr>
              <a:t>.</a:t>
            </a:r>
          </a:p>
          <a:p>
            <a:pPr marL="0" indent="0">
              <a:lnSpc>
                <a:spcPct val="80000"/>
              </a:lnSpc>
              <a:buNone/>
            </a:pPr>
            <a:endParaRPr lang="en-GB" sz="2400" dirty="0" smtClean="0"/>
          </a:p>
          <a:p>
            <a:pPr marL="0" indent="0">
              <a:lnSpc>
                <a:spcPct val="80000"/>
              </a:lnSpc>
              <a:buNone/>
            </a:pP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2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92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2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92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92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build="p"/>
    </p:bld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2382</TotalTime>
  <Words>705</Words>
  <Application>Microsoft Office PowerPoint</Application>
  <PresentationFormat>On-screen Show (4:3)</PresentationFormat>
  <Paragraphs>118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Eclipse</vt:lpstr>
      <vt:lpstr>Programming II</vt:lpstr>
      <vt:lpstr>Problem Statement</vt:lpstr>
      <vt:lpstr>Important</vt:lpstr>
      <vt:lpstr>Features</vt:lpstr>
      <vt:lpstr>Features…</vt:lpstr>
      <vt:lpstr>Features…</vt:lpstr>
      <vt:lpstr>Features…</vt:lpstr>
      <vt:lpstr>Features…</vt:lpstr>
      <vt:lpstr>Features…</vt:lpstr>
      <vt:lpstr>Functionalities(Expressed in terms of Menu)-Main Menu</vt:lpstr>
      <vt:lpstr>Functionalities(Expressed in terms of Menu)-Sub Menu</vt:lpstr>
      <vt:lpstr>Functionalities(Expressed in terms of Menu)-Sub Menu</vt:lpstr>
      <vt:lpstr>Functionalities(Expressed in terms of Menu)-Sub Menu</vt:lpstr>
      <vt:lpstr>Functionalities(Expressed in terms of Menu)-Sub Menu</vt:lpstr>
      <vt:lpstr>Strategy</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 Analysis CS321</dc:title>
  <dc:creator>user</dc:creator>
  <cp:lastModifiedBy>user</cp:lastModifiedBy>
  <cp:revision>343</cp:revision>
  <dcterms:created xsi:type="dcterms:W3CDTF">2011-05-15T11:10:42Z</dcterms:created>
  <dcterms:modified xsi:type="dcterms:W3CDTF">2019-04-14T14:14:08Z</dcterms:modified>
</cp:coreProperties>
</file>