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308" r:id="rId2"/>
    <p:sldId id="309" r:id="rId3"/>
    <p:sldId id="310" r:id="rId4"/>
    <p:sldId id="264" r:id="rId5"/>
    <p:sldId id="312" r:id="rId6"/>
    <p:sldId id="313" r:id="rId7"/>
    <p:sldId id="314" r:id="rId8"/>
    <p:sldId id="315" r:id="rId9"/>
    <p:sldId id="316" r:id="rId10"/>
    <p:sldId id="338" r:id="rId11"/>
    <p:sldId id="317" r:id="rId12"/>
    <p:sldId id="318" r:id="rId13"/>
    <p:sldId id="321" r:id="rId14"/>
    <p:sldId id="319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9" r:id="rId32"/>
    <p:sldId id="340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FEA9889-E8ED-4BD6-95BE-71987F13301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9219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charset="0"/>
              </a:endParaRPr>
            </a:p>
          </p:txBody>
        </p:sp>
      </p:grpSp>
      <p:sp>
        <p:nvSpPr>
          <p:cNvPr id="92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035074C-C480-472D-BBD9-A2807DBD6C5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387F8-B02D-459B-93FA-060CD56831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1706A-4CBA-4CFE-884A-DAD5A9C338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8395D-25B1-4EA3-88F5-32261222084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F7078-6DB7-4389-B3A5-5D053876AB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2593A-DCF2-454A-8F72-F14734D6F6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76343-452C-4E36-9774-D205EDB2E6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83C29-9B52-4A2A-85AF-8BC99D2AAF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707AE-083A-4CF6-8885-E5FC0D642F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C0F8B-0482-4298-B264-0DE53AFDEF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73A72-E4F8-4071-9BE9-79F95478725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GB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B11D97-C9EE-4BA3-B272-4ADFC231C58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II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Project on Tetris</a:t>
            </a:r>
          </a:p>
          <a:p>
            <a:pPr>
              <a:buNone/>
            </a:pPr>
            <a:r>
              <a:rPr lang="en-US" dirty="0" smtClean="0"/>
              <a:t>With start-up code.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 Screen Snapshoot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b="1" u="sng" dirty="0" smtClean="0">
                <a:solidFill>
                  <a:srgbClr val="FF0000"/>
                </a:solidFill>
              </a:rPr>
              <a:t>Playing Board functions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/>
              <a:t>void </a:t>
            </a:r>
            <a:r>
              <a:rPr lang="en-GB" sz="2200" dirty="0" err="1" smtClean="0"/>
              <a:t>initGraphEngine</a:t>
            </a:r>
            <a:r>
              <a:rPr lang="en-GB" sz="2200" dirty="0" smtClean="0"/>
              <a:t>()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200" dirty="0" smtClean="0"/>
              <a:t>	Initialize graphic driver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/>
              <a:t>void </a:t>
            </a:r>
            <a:r>
              <a:rPr lang="en-GB" sz="2200" dirty="0" err="1" smtClean="0"/>
              <a:t>drawBoard</a:t>
            </a:r>
            <a:r>
              <a:rPr lang="en-GB" sz="2200" dirty="0" smtClean="0"/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200" dirty="0" smtClean="0"/>
              <a:t>	Draws playing board and information area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/>
              <a:t>void </a:t>
            </a:r>
            <a:r>
              <a:rPr lang="en-GB" sz="2200" dirty="0" err="1" smtClean="0"/>
              <a:t>fillGrid</a:t>
            </a:r>
            <a:r>
              <a:rPr lang="en-GB" sz="2200" dirty="0" smtClean="0"/>
              <a:t>( 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200" dirty="0" smtClean="0"/>
              <a:t>	Create the grid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/>
              <a:t>void </a:t>
            </a:r>
            <a:r>
              <a:rPr lang="en-GB" sz="2200" dirty="0" err="1" smtClean="0"/>
              <a:t>clearDisplayArea</a:t>
            </a:r>
            <a:r>
              <a:rPr lang="en-GB" sz="2200" dirty="0" smtClean="0"/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200" dirty="0" smtClean="0"/>
              <a:t>	Clear the screen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/>
              <a:t>void </a:t>
            </a:r>
            <a:r>
              <a:rPr lang="en-GB" sz="2200" dirty="0" err="1" smtClean="0"/>
              <a:t>reDrawCellsGrid</a:t>
            </a:r>
            <a:r>
              <a:rPr lang="en-GB" sz="2200" dirty="0" smtClean="0"/>
              <a:t>()	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200" dirty="0" smtClean="0"/>
              <a:t>	Redraw cells grid destroyed by the moving block</a:t>
            </a:r>
          </a:p>
          <a:p>
            <a:pPr lvl="1">
              <a:lnSpc>
                <a:spcPct val="90000"/>
              </a:lnSpc>
              <a:buNone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Block: </a:t>
            </a:r>
            <a:r>
              <a:rPr lang="en-GB" sz="2400" b="1" dirty="0" smtClean="0">
                <a:solidFill>
                  <a:srgbClr val="0070C0"/>
                </a:solidFill>
              </a:rPr>
              <a:t>Bar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</a:rPr>
              <a:t>block</a:t>
            </a:r>
          </a:p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Generation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drawBarBlock</a:t>
            </a:r>
            <a:r>
              <a:rPr lang="en-GB" sz="2000" dirty="0" smtClean="0"/>
              <a:t>(…)	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Draw a bar block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generateBarBlock</a:t>
            </a:r>
            <a:r>
              <a:rPr lang="en-GB" sz="2000" dirty="0" smtClean="0"/>
              <a:t> 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uses draw block to generate a bar block with random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1643050"/>
            <a:ext cx="7715304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Translation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bar move to right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	, left or down</a:t>
            </a:r>
          </a:p>
          <a:p>
            <a:pPr lvl="3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checkTranslateBarRoute</a:t>
            </a:r>
            <a:r>
              <a:rPr lang="en-US" sz="2000" dirty="0" smtClean="0"/>
              <a:t> (…)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000" dirty="0" smtClean="0"/>
              <a:t>	Invoke the appropriate checking function for Bar block depending on the direction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checkTranslateBarRouteLeft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bar can move to left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checkTranslateBarRouteRight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bar can move to right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checkTranslateBarRouteDown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bar can move to down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Translate  bar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translateBarBlock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translate Bar block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827213"/>
            <a:ext cx="7715304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Rotation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bar can rotate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</a:t>
            </a:r>
            <a:r>
              <a:rPr lang="en-GB" sz="2000" dirty="0" err="1" smtClean="0">
                <a:solidFill>
                  <a:srgbClr val="FF0000"/>
                </a:solidFill>
              </a:rPr>
              <a:t>Clock</a:t>
            </a:r>
            <a:r>
              <a:rPr lang="en-GB" sz="2000" dirty="0" err="1" smtClean="0"/>
              <a:t>BarRoute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bar can rotate clockwise 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</a:t>
            </a:r>
            <a:r>
              <a:rPr lang="en-GB" sz="2000" dirty="0" err="1" smtClean="0">
                <a:solidFill>
                  <a:srgbClr val="FF0000"/>
                </a:solidFill>
              </a:rPr>
              <a:t>AntiClock</a:t>
            </a:r>
            <a:r>
              <a:rPr lang="en-GB" sz="2000" dirty="0" err="1" smtClean="0"/>
              <a:t>BarRoute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bar can rotate anti-clockwise 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Rotate  bar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rotateBarBlock</a:t>
            </a:r>
            <a:r>
              <a:rPr lang="en-GB" sz="2000" dirty="0" err="1" smtClean="0">
                <a:solidFill>
                  <a:srgbClr val="FF0000"/>
                </a:solidFill>
              </a:rPr>
              <a:t>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bar block clockwise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rotateBarBlock</a:t>
            </a:r>
            <a:r>
              <a:rPr lang="en-GB" sz="2000" dirty="0" err="1" smtClean="0">
                <a:solidFill>
                  <a:srgbClr val="FF0000"/>
                </a:solidFill>
              </a:rPr>
              <a:t>AntiClock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bar block anti-clockwise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Block: </a:t>
            </a:r>
            <a:r>
              <a:rPr lang="en-GB" sz="2400" b="1" u="sng" dirty="0" smtClean="0">
                <a:solidFill>
                  <a:srgbClr val="0070C0"/>
                </a:solidFill>
              </a:rPr>
              <a:t>Box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Generation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drawBoxBlock</a:t>
            </a:r>
            <a:r>
              <a:rPr lang="en-GB" sz="2000" dirty="0" smtClean="0"/>
              <a:t>(…)	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Uses </a:t>
            </a:r>
            <a:r>
              <a:rPr lang="en-GB" sz="2000" dirty="0" err="1" smtClean="0"/>
              <a:t>drawBarBlock</a:t>
            </a:r>
            <a:r>
              <a:rPr lang="en-GB" sz="2000" dirty="0" smtClean="0"/>
              <a:t> to draw a box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generateBoxBlock</a:t>
            </a:r>
            <a:r>
              <a:rPr lang="en-GB" sz="2000" dirty="0" smtClean="0"/>
              <a:t> 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uses draw bar block to generate a box block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571612"/>
            <a:ext cx="7715304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Translation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box move to right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	, left or down</a:t>
            </a:r>
          </a:p>
          <a:p>
            <a:pPr lvl="3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checkTranslateBoxRoute</a:t>
            </a:r>
            <a:r>
              <a:rPr lang="en-US" sz="2000" dirty="0" smtClean="0"/>
              <a:t> (…)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000" dirty="0" smtClean="0"/>
              <a:t>	Invoke the appropriate checking function for Box block depending on the direction</a:t>
            </a:r>
            <a:endParaRPr lang="en-GB" sz="2000" dirty="0" smtClean="0"/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checkTranslateBoxRouteLeft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box can move to left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checkTranslateBoxRouteRight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box can move to right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checkTranslateBoxRouteDown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box can move to down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Translate  box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translateBoxBlock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translate Box block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827213"/>
            <a:ext cx="7715304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Rotation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400" dirty="0" smtClean="0"/>
              <a:t>Not </a:t>
            </a:r>
            <a:r>
              <a:rPr lang="en-GB" sz="2400" dirty="0" err="1" smtClean="0"/>
              <a:t>avaliable</a:t>
            </a:r>
            <a:endParaRPr lang="en-GB" sz="2400" dirty="0" smtClean="0"/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Block: 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</a:rPr>
              <a:t>Left L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</a:rPr>
              <a:t>block</a:t>
            </a:r>
          </a:p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Generation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drawLeftLBlock</a:t>
            </a:r>
            <a:r>
              <a:rPr lang="en-GB" sz="2000" dirty="0" smtClean="0"/>
              <a:t>(…)	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Draw a left L block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generateLeftLrBlock</a:t>
            </a:r>
            <a:r>
              <a:rPr lang="en-GB" sz="2000" dirty="0" smtClean="0"/>
              <a:t> 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uses draw block to generate a left L block with random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571612"/>
            <a:ext cx="8072494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Translation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left L block with a specified orientation move to right, left or down</a:t>
            </a:r>
          </a:p>
          <a:p>
            <a:pPr lvl="3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checkTranslateLeftLRoute</a:t>
            </a:r>
            <a:r>
              <a:rPr lang="en-US" sz="2000" dirty="0" smtClean="0"/>
              <a:t> (…)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000" dirty="0" smtClean="0"/>
              <a:t>	Invoke the appropriate checking function for left L block depending on the direction</a:t>
            </a:r>
            <a:endParaRPr lang="en-GB" sz="2000" dirty="0" smtClean="0"/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checkTranslateLeftLRouteLeft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left L can move to left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checkTranslateLeftLRouteRight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bar can move to right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checkTranslateLeftLRouteDown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Left L can move to down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Translate  Left L Block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translateLeftLBlock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translate Left L block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starting code, you will be expected to produce the complete code for </a:t>
            </a:r>
            <a:r>
              <a:rPr lang="en-US" dirty="0" err="1" smtClean="0"/>
              <a:t>tetris</a:t>
            </a:r>
            <a:r>
              <a:rPr lang="en-US" dirty="0" smtClean="0"/>
              <a:t> game.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827213"/>
            <a:ext cx="8001056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Rotation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Left L block </a:t>
            </a:r>
            <a:r>
              <a:rPr lang="en-GB" sz="2000" b="1" u="sng" dirty="0" smtClean="0">
                <a:solidFill>
                  <a:srgbClr val="0070C0"/>
                </a:solidFill>
              </a:rPr>
              <a:t>with specified orientation</a:t>
            </a:r>
            <a:r>
              <a:rPr lang="en-GB" sz="2000" b="1" dirty="0" smtClean="0">
                <a:solidFill>
                  <a:srgbClr val="0070C0"/>
                </a:solidFill>
              </a:rPr>
              <a:t> can rotate in clockwise or anti-clockwise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checkRotateClockLeftLRoute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</a:t>
            </a:r>
            <a:r>
              <a:rPr lang="en-GB" sz="2000" dirty="0" err="1" smtClean="0"/>
              <a:t>LeftL</a:t>
            </a:r>
            <a:r>
              <a:rPr lang="en-GB" sz="2000" dirty="0" smtClean="0"/>
              <a:t> can rotate clockwise 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checkRotateAntiClockLeftLRoute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Left L can rotate anti-clockwise 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Rotate  Left L Block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rotateLeftLBlockClock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Left L block clockwise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rotateLeftLBlockAntiClock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Left </a:t>
            </a:r>
            <a:r>
              <a:rPr lang="en-GB" sz="2000" dirty="0" err="1" smtClean="0"/>
              <a:t>Lblock</a:t>
            </a:r>
            <a:r>
              <a:rPr lang="en-GB" sz="2000" dirty="0" smtClean="0"/>
              <a:t> anti-clockwise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Block: </a:t>
            </a:r>
            <a:r>
              <a:rPr lang="en-GB" sz="2000" b="1" dirty="0" smtClean="0">
                <a:solidFill>
                  <a:srgbClr val="0070C0"/>
                </a:solidFill>
              </a:rPr>
              <a:t> </a:t>
            </a:r>
            <a:r>
              <a:rPr lang="en-GB" sz="2400" b="1" dirty="0" smtClean="0">
                <a:solidFill>
                  <a:srgbClr val="0070C0"/>
                </a:solidFill>
              </a:rPr>
              <a:t>Right L block</a:t>
            </a:r>
          </a:p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Generation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drawRightLBlock</a:t>
            </a:r>
            <a:r>
              <a:rPr lang="en-GB" sz="2000" dirty="0" smtClean="0"/>
              <a:t>(…)	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Draw a Right L block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generateRightLBlock</a:t>
            </a:r>
            <a:r>
              <a:rPr lang="en-GB" sz="2000" dirty="0" smtClean="0"/>
              <a:t> 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uses draw block to generate a </a:t>
            </a:r>
            <a:r>
              <a:rPr lang="en-GB" sz="2000" dirty="0" err="1" smtClean="0"/>
              <a:t>RightL</a:t>
            </a:r>
            <a:r>
              <a:rPr lang="en-GB" sz="2000" dirty="0" smtClean="0"/>
              <a:t> block with random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43050"/>
            <a:ext cx="850109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Translation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Right L block </a:t>
            </a:r>
            <a:r>
              <a:rPr lang="en-GB" sz="2000" b="1" u="sng" dirty="0" smtClean="0">
                <a:solidFill>
                  <a:srgbClr val="0070C0"/>
                </a:solidFill>
              </a:rPr>
              <a:t>with a specified orientation</a:t>
            </a:r>
            <a:r>
              <a:rPr lang="en-GB" sz="2000" b="1" dirty="0" smtClean="0">
                <a:solidFill>
                  <a:srgbClr val="0070C0"/>
                </a:solidFill>
              </a:rPr>
              <a:t> move to right, left or down</a:t>
            </a:r>
          </a:p>
          <a:p>
            <a:pPr lvl="3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checkTranslateRightLRoute</a:t>
            </a:r>
            <a:r>
              <a:rPr lang="en-US" sz="2000" dirty="0" smtClean="0"/>
              <a:t> (…)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000" dirty="0" smtClean="0"/>
              <a:t>	Invoke the appropriate checking function for right L block depending on the direction</a:t>
            </a:r>
            <a:endParaRPr lang="en-GB" sz="2000" dirty="0" smtClean="0"/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checkTranslateRightLRouteLeft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Right L block can move to left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checkTranslateRightLRouteRight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Right L block can move to right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checkTranslateRightLRouteDown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Right L block can move to down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Translate  bar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translateRightLBlock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translate Right L block 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827213"/>
            <a:ext cx="8358246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Rotation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Right L block </a:t>
            </a:r>
            <a:r>
              <a:rPr lang="en-GB" sz="2000" b="1" u="sng" dirty="0" smtClean="0">
                <a:solidFill>
                  <a:srgbClr val="0070C0"/>
                </a:solidFill>
              </a:rPr>
              <a:t>with specified orientation</a:t>
            </a:r>
            <a:r>
              <a:rPr lang="en-GB" sz="2000" b="1" dirty="0" smtClean="0">
                <a:solidFill>
                  <a:srgbClr val="0070C0"/>
                </a:solidFill>
              </a:rPr>
              <a:t> can rotate in clockwise or anti-clockwise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checkRotateClockRightLRoute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</a:t>
            </a:r>
            <a:r>
              <a:rPr lang="en-GB" sz="2000" dirty="0" err="1" smtClean="0"/>
              <a:t>RightL</a:t>
            </a:r>
            <a:r>
              <a:rPr lang="en-GB" sz="2000" dirty="0" smtClean="0"/>
              <a:t> can rotate clockwise 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checkRotateAntiClockBarRoute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  Check if a Right L can rotate anti-clockwise 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Rotate  Right L Block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rotateRightLBlockClock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Right L Block block clockwise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rotateRightLBlockAntiClock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Right L Block block anti-clockwise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Block: </a:t>
            </a:r>
            <a:r>
              <a:rPr lang="en-GB" sz="2400" b="1" dirty="0" smtClean="0">
                <a:solidFill>
                  <a:srgbClr val="0070C0"/>
                </a:solidFill>
              </a:rPr>
              <a:t> T block</a:t>
            </a:r>
          </a:p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Generation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drawTBlock</a:t>
            </a:r>
            <a:r>
              <a:rPr lang="en-GB" sz="2000" dirty="0" smtClean="0"/>
              <a:t>(…)	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Draw a T block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generateTBlock</a:t>
            </a:r>
            <a:r>
              <a:rPr lang="en-GB" sz="2000" dirty="0" smtClean="0"/>
              <a:t> 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uses </a:t>
            </a:r>
            <a:r>
              <a:rPr lang="en-GB" sz="2000" dirty="0" err="1" smtClean="0"/>
              <a:t>drawTblock</a:t>
            </a:r>
            <a:r>
              <a:rPr lang="en-GB" sz="2000" dirty="0" smtClean="0"/>
              <a:t> to generate a bar block with random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643050"/>
            <a:ext cx="7715304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Translation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T block </a:t>
            </a:r>
            <a:r>
              <a:rPr lang="en-GB" sz="2000" b="1" u="sng" dirty="0" smtClean="0">
                <a:solidFill>
                  <a:srgbClr val="0070C0"/>
                </a:solidFill>
              </a:rPr>
              <a:t>with a specified orientation </a:t>
            </a:r>
            <a:r>
              <a:rPr lang="en-GB" sz="2000" b="1" dirty="0" smtClean="0">
                <a:solidFill>
                  <a:srgbClr val="0070C0"/>
                </a:solidFill>
              </a:rPr>
              <a:t>move to right, left or down</a:t>
            </a:r>
          </a:p>
          <a:p>
            <a:pPr lvl="3">
              <a:lnSpc>
                <a:spcPct val="9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checkTranslateTRoute</a:t>
            </a:r>
            <a:r>
              <a:rPr lang="en-US" sz="2000" dirty="0" smtClean="0"/>
              <a:t> (…)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000" dirty="0" smtClean="0"/>
              <a:t>	Invoke the appropriate checking function for T block depending on the direction</a:t>
            </a:r>
            <a:endParaRPr lang="en-GB" sz="2000" dirty="0" smtClean="0"/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checkTranslateTRouteLeft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T Block can move to left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checkTranslateTRouteRight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T Block can move to right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checkTranslateTRouteDown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T Block can move to down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Translate  T block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translateTBlock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translate T block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827213"/>
            <a:ext cx="7715304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700" b="1" dirty="0" smtClean="0">
                <a:solidFill>
                  <a:srgbClr val="0070C0"/>
                </a:solidFill>
              </a:rPr>
              <a:t>Rotation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Checking if a Right L block </a:t>
            </a:r>
            <a:r>
              <a:rPr lang="en-GB" sz="2000" b="1" u="sng" dirty="0" smtClean="0">
                <a:solidFill>
                  <a:srgbClr val="0070C0"/>
                </a:solidFill>
              </a:rPr>
              <a:t>with specified orientation</a:t>
            </a:r>
            <a:r>
              <a:rPr lang="en-GB" sz="2000" b="1" dirty="0" smtClean="0">
                <a:solidFill>
                  <a:srgbClr val="0070C0"/>
                </a:solidFill>
              </a:rPr>
              <a:t> can rotate in clockwise or anti-clockwise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checkRotateClockTRoute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Check if a T Block can rotate clockwise </a:t>
            </a:r>
          </a:p>
          <a:p>
            <a:pPr lvl="3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checkRotateAntiClockTRoute</a:t>
            </a:r>
            <a:r>
              <a:rPr lang="en-GB" sz="2000" dirty="0" smtClean="0"/>
              <a:t>(…)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 Check if a T can rotate anti-clockwise </a:t>
            </a:r>
          </a:p>
          <a:p>
            <a:pPr lvl="2">
              <a:lnSpc>
                <a:spcPct val="90000"/>
              </a:lnSpc>
            </a:pPr>
            <a:r>
              <a:rPr lang="en-GB" sz="2000" b="1" dirty="0" smtClean="0">
                <a:solidFill>
                  <a:srgbClr val="0070C0"/>
                </a:solidFill>
              </a:rPr>
              <a:t>Rotate  T Block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rotateTBlockClock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T block clockwise</a:t>
            </a:r>
          </a:p>
          <a:p>
            <a:pPr lvl="3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rotateTBlockAntiClock</a:t>
            </a:r>
            <a:r>
              <a:rPr lang="en-GB" sz="2000" dirty="0" smtClean="0"/>
              <a:t>()</a:t>
            </a:r>
          </a:p>
          <a:p>
            <a:pPr lvl="3">
              <a:lnSpc>
                <a:spcPct val="90000"/>
              </a:lnSpc>
              <a:buNone/>
            </a:pPr>
            <a:r>
              <a:rPr lang="en-GB" sz="2000" dirty="0" smtClean="0"/>
              <a:t>	rotate T block anti-clockwise</a:t>
            </a:r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  <a:buNone/>
            </a:pPr>
            <a:endParaRPr lang="en-GB" sz="2400" dirty="0" smtClean="0"/>
          </a:p>
          <a:p>
            <a:pPr lvl="3">
              <a:lnSpc>
                <a:spcPct val="90000"/>
              </a:lnSpc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Block: </a:t>
            </a:r>
            <a:r>
              <a:rPr lang="en-GB" sz="2400" b="1" dirty="0" smtClean="0">
                <a:solidFill>
                  <a:srgbClr val="0070C0"/>
                </a:solidFill>
              </a:rPr>
              <a:t> All Blocks</a:t>
            </a:r>
          </a:p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Generation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generateNewBlock</a:t>
            </a:r>
            <a:r>
              <a:rPr lang="en-GB" sz="2000" dirty="0" smtClean="0"/>
              <a:t> 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Calls the appropriate generation function based on a block id</a:t>
            </a:r>
          </a:p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Translation</a:t>
            </a:r>
            <a:endParaRPr lang="en-GB" sz="2000" dirty="0" smtClean="0"/>
          </a:p>
          <a:p>
            <a:pPr lvl="2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translateRouteFree</a:t>
            </a:r>
            <a:r>
              <a:rPr lang="en-GB" sz="2000" dirty="0" smtClean="0"/>
              <a:t>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Invoke the appropriate route checking function for translation depending on block Id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translateBlock</a:t>
            </a:r>
            <a:r>
              <a:rPr lang="en-GB" sz="2000" dirty="0" smtClean="0"/>
              <a:t>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Invoke the appropriate function for translation depending on block Id</a:t>
            </a:r>
            <a:endParaRPr lang="en-GB" sz="2000" dirty="0" smtClean="0"/>
          </a:p>
          <a:p>
            <a:pPr lvl="2">
              <a:lnSpc>
                <a:spcPct val="90000"/>
              </a:lnSpc>
              <a:buNone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Rotation</a:t>
            </a:r>
            <a:endParaRPr lang="en-GB" sz="2000" dirty="0" smtClean="0"/>
          </a:p>
          <a:p>
            <a:pPr lvl="2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rotateRouteFree</a:t>
            </a:r>
            <a:r>
              <a:rPr lang="en-GB" sz="2000" dirty="0" smtClean="0"/>
              <a:t>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Invoke the appropriate route checking function for rotation depending on block Id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rotateBlock</a:t>
            </a:r>
            <a:r>
              <a:rPr lang="en-GB" sz="2000" dirty="0" smtClean="0"/>
              <a:t>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Invoke the appropriate function for rotation depending on block Id</a:t>
            </a:r>
            <a:endParaRPr lang="en-GB" sz="2000" dirty="0" smtClean="0"/>
          </a:p>
          <a:p>
            <a:pPr lvl="2">
              <a:lnSpc>
                <a:spcPct val="90000"/>
              </a:lnSpc>
              <a:buNone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Playing Game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handleUserInput</a:t>
            </a:r>
            <a:r>
              <a:rPr lang="en-GB" sz="2000" dirty="0" smtClean="0"/>
              <a:t>(…)</a:t>
            </a:r>
          </a:p>
          <a:p>
            <a:pPr lvl="2">
              <a:lnSpc>
                <a:spcPct val="90000"/>
              </a:lnSpc>
              <a:buNone/>
            </a:pPr>
            <a:r>
              <a:rPr lang="en-GB" sz="2000" dirty="0" smtClean="0"/>
              <a:t>	Checks the route is free and </a:t>
            </a:r>
            <a:r>
              <a:rPr lang="en-GB" sz="2000" dirty="0" err="1" smtClean="0"/>
              <a:t>i</a:t>
            </a:r>
            <a:r>
              <a:rPr lang="en-US" sz="2000" dirty="0" err="1" smtClean="0"/>
              <a:t>nvokes</a:t>
            </a:r>
            <a:r>
              <a:rPr lang="en-US" sz="2000" dirty="0" smtClean="0"/>
              <a:t> the translation or rotation function depending on the arrow key pressed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freeFall</a:t>
            </a:r>
            <a:r>
              <a:rPr lang="en-GB" sz="2000" dirty="0" smtClean="0"/>
              <a:t>(…)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 falls a block until it touches "ground" 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gameOver</a:t>
            </a:r>
            <a:r>
              <a:rPr lang="en-GB" sz="2000" dirty="0" smtClean="0"/>
              <a:t>(…)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300" dirty="0" smtClean="0"/>
              <a:t>	</a:t>
            </a:r>
            <a:r>
              <a:rPr lang="en-US" sz="2000" dirty="0" smtClean="0"/>
              <a:t> checks whether or not game is over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Blocks</a:t>
            </a:r>
          </a:p>
          <a:p>
            <a:pPr>
              <a:lnSpc>
                <a:spcPct val="80000"/>
              </a:lnSpc>
            </a:pPr>
            <a:r>
              <a:rPr lang="en-GB" sz="2600" dirty="0" smtClean="0">
                <a:solidFill>
                  <a:srgbClr val="0033CC"/>
                </a:solidFill>
              </a:rPr>
              <a:t>The game involves up to five block types: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Bar Block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Box Block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Left L Block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Right L Block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T Block</a:t>
            </a:r>
          </a:p>
          <a:p>
            <a:pPr lvl="1">
              <a:lnSpc>
                <a:spcPct val="80000"/>
              </a:lnSpc>
              <a:buNone/>
            </a:pPr>
            <a:endParaRPr lang="en-GB" sz="2200" dirty="0" smtClean="0">
              <a:solidFill>
                <a:srgbClr val="0033CC"/>
              </a:solidFill>
            </a:endParaRPr>
          </a:p>
          <a:p>
            <a:pPr lvl="1">
              <a:lnSpc>
                <a:spcPct val="80000"/>
              </a:lnSpc>
              <a:buNone/>
            </a:pP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displayInfo</a:t>
            </a:r>
            <a:r>
              <a:rPr lang="en-GB" sz="2000" dirty="0" smtClean="0"/>
              <a:t>(…)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Display message in the display board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escapeConfirmed</a:t>
            </a:r>
            <a:r>
              <a:rPr lang="en-GB" sz="2000" dirty="0" smtClean="0"/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 checks confirmation of ESCAPE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playGame</a:t>
            </a:r>
            <a:r>
              <a:rPr lang="en-GB" sz="2000" dirty="0" smtClean="0"/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 Controls the overall logic of the game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main()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GB" sz="2000" dirty="0" err="1" smtClean="0"/>
              <a:t>Launchs</a:t>
            </a:r>
            <a:r>
              <a:rPr lang="en-GB" sz="2000" dirty="0" smtClean="0"/>
              <a:t>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u="sng" dirty="0" smtClean="0">
                <a:solidFill>
                  <a:srgbClr val="FF0000"/>
                </a:solidFill>
              </a:rPr>
              <a:t>Graphics function used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initgraph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* </a:t>
            </a:r>
            <a:r>
              <a:rPr lang="en-GB" sz="2000" dirty="0" err="1" smtClean="0"/>
              <a:t>gdriver</a:t>
            </a:r>
            <a:r>
              <a:rPr lang="en-GB" sz="2000" dirty="0" smtClean="0"/>
              <a:t>, </a:t>
            </a:r>
            <a:r>
              <a:rPr lang="en-GB" sz="2000" dirty="0" err="1" smtClean="0"/>
              <a:t>int</a:t>
            </a:r>
            <a:r>
              <a:rPr lang="en-GB" sz="2000" dirty="0" smtClean="0"/>
              <a:t> * mode, char * </a:t>
            </a:r>
            <a:r>
              <a:rPr lang="en-GB" sz="2000" dirty="0" err="1" smtClean="0"/>
              <a:t>pathToDriver</a:t>
            </a:r>
            <a:r>
              <a:rPr lang="en-GB" sz="2000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start the graphic system by loading a graphic driver from disk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setcolor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color</a:t>
            </a:r>
            <a:r>
              <a:rPr lang="en-GB" sz="2000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sets the current drawing </a:t>
            </a:r>
            <a:r>
              <a:rPr lang="en-GB" sz="2000" dirty="0" err="1" smtClean="0"/>
              <a:t>color</a:t>
            </a:r>
            <a:r>
              <a:rPr lang="en-GB" sz="2000" dirty="0" smtClean="0"/>
              <a:t> to </a:t>
            </a:r>
            <a:r>
              <a:rPr lang="en-GB" sz="2000" dirty="0" err="1" smtClean="0"/>
              <a:t>color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getcolor</a:t>
            </a:r>
            <a:r>
              <a:rPr lang="en-GB" sz="2000" dirty="0" smtClean="0"/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returns the current drawing </a:t>
            </a:r>
            <a:r>
              <a:rPr lang="en-GB" sz="2000" dirty="0" err="1" smtClean="0"/>
              <a:t>color</a:t>
            </a:r>
            <a:r>
              <a:rPr lang="en-GB" sz="2000" dirty="0" smtClean="0"/>
              <a:t> to </a:t>
            </a:r>
            <a:r>
              <a:rPr lang="en-GB" sz="2000" dirty="0" err="1" smtClean="0"/>
              <a:t>color</a:t>
            </a:r>
            <a:r>
              <a:rPr lang="en-GB" sz="2000" dirty="0" smtClean="0"/>
              <a:t> 	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 void </a:t>
            </a:r>
            <a:r>
              <a:rPr lang="en-GB" sz="2000" dirty="0" err="1" smtClean="0"/>
              <a:t>setfillstyle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pattern,int</a:t>
            </a:r>
            <a:r>
              <a:rPr lang="en-GB" sz="2000" dirty="0" smtClean="0"/>
              <a:t> </a:t>
            </a:r>
            <a:r>
              <a:rPr lang="en-GB" sz="2000" dirty="0" err="1" smtClean="0"/>
              <a:t>color</a:t>
            </a:r>
            <a:r>
              <a:rPr lang="en-GB" sz="2000" dirty="0" smtClean="0"/>
              <a:t>);</a:t>
            </a:r>
            <a:r>
              <a:rPr lang="en-GB" sz="2300" dirty="0" smtClean="0"/>
              <a:t>	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300" dirty="0" smtClean="0"/>
              <a:t>	sets the current fill pattern and fill </a:t>
            </a:r>
            <a:r>
              <a:rPr lang="en-GB" sz="2300" dirty="0" err="1" smtClean="0"/>
              <a:t>color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down and Start-up code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GB" sz="1800" dirty="0" smtClean="0"/>
              <a:t> </a:t>
            </a:r>
            <a:r>
              <a:rPr lang="en-GB" sz="2000" dirty="0" smtClean="0"/>
              <a:t>void </a:t>
            </a:r>
            <a:r>
              <a:rPr lang="en-GB" sz="2000" dirty="0" err="1" smtClean="0"/>
              <a:t>settextstyle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font, </a:t>
            </a:r>
            <a:r>
              <a:rPr lang="en-GB" sz="2000" dirty="0" err="1" smtClean="0"/>
              <a:t>nt</a:t>
            </a:r>
            <a:r>
              <a:rPr lang="en-GB" sz="2000" dirty="0" smtClean="0"/>
              <a:t> </a:t>
            </a:r>
            <a:r>
              <a:rPr lang="en-GB" sz="2000" dirty="0" err="1" smtClean="0"/>
              <a:t>direction,i</a:t>
            </a:r>
            <a:r>
              <a:rPr lang="en-GB" sz="2000" dirty="0" smtClean="0"/>
              <a:t> </a:t>
            </a:r>
            <a:r>
              <a:rPr lang="en-GB" sz="2000" dirty="0" err="1" smtClean="0"/>
              <a:t>nt</a:t>
            </a:r>
            <a:r>
              <a:rPr lang="en-GB" sz="2000" dirty="0" smtClean="0"/>
              <a:t> </a:t>
            </a:r>
            <a:r>
              <a:rPr lang="en-GB" sz="2000" dirty="0" err="1" smtClean="0"/>
              <a:t>charsize</a:t>
            </a:r>
            <a:r>
              <a:rPr lang="en-GB" sz="2000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sets the text font, the direction in which the text is displayed, and size of the character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void </a:t>
            </a:r>
            <a:r>
              <a:rPr lang="en-GB" sz="2000" dirty="0" err="1" smtClean="0"/>
              <a:t>outtextxy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x, </a:t>
            </a:r>
            <a:r>
              <a:rPr lang="en-GB" sz="2000" dirty="0" err="1" smtClean="0"/>
              <a:t>int</a:t>
            </a:r>
            <a:r>
              <a:rPr lang="en-GB" sz="2000" dirty="0" smtClean="0"/>
              <a:t> y, char * text)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r>
              <a:rPr lang="en-US" sz="2000" dirty="0" smtClean="0"/>
              <a:t>displays text at a specified position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void bar(</a:t>
            </a:r>
            <a:r>
              <a:rPr lang="en-GB" sz="2000" dirty="0" err="1" smtClean="0"/>
              <a:t>int</a:t>
            </a:r>
            <a:r>
              <a:rPr lang="en-GB" sz="2000" dirty="0" smtClean="0"/>
              <a:t> left, </a:t>
            </a:r>
            <a:r>
              <a:rPr lang="en-GB" sz="2000" dirty="0" err="1" smtClean="0"/>
              <a:t>int</a:t>
            </a:r>
            <a:r>
              <a:rPr lang="en-GB" sz="2000" dirty="0" smtClean="0"/>
              <a:t> top, </a:t>
            </a:r>
            <a:r>
              <a:rPr lang="en-GB" sz="2000" dirty="0" err="1" smtClean="0"/>
              <a:t>int</a:t>
            </a:r>
            <a:r>
              <a:rPr lang="en-GB" sz="2000" dirty="0" smtClean="0"/>
              <a:t> right, </a:t>
            </a:r>
            <a:r>
              <a:rPr lang="en-GB" sz="2000" dirty="0" err="1" smtClean="0"/>
              <a:t>int</a:t>
            </a:r>
            <a:r>
              <a:rPr lang="en-GB" sz="2000" dirty="0" smtClean="0"/>
              <a:t> bottom)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draws a filled-in, rectangular, two dimensional bar.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void rectangle(</a:t>
            </a:r>
            <a:r>
              <a:rPr lang="en-GB" sz="2000" dirty="0" err="1" smtClean="0"/>
              <a:t>int</a:t>
            </a:r>
            <a:r>
              <a:rPr lang="en-GB" sz="2000" dirty="0" smtClean="0"/>
              <a:t> left, </a:t>
            </a:r>
            <a:r>
              <a:rPr lang="en-GB" sz="2000" dirty="0" err="1" smtClean="0"/>
              <a:t>int</a:t>
            </a:r>
            <a:r>
              <a:rPr lang="en-GB" sz="2000" dirty="0" smtClean="0"/>
              <a:t> top, </a:t>
            </a:r>
            <a:r>
              <a:rPr lang="en-GB" sz="2000" dirty="0" err="1" smtClean="0"/>
              <a:t>int</a:t>
            </a:r>
            <a:r>
              <a:rPr lang="en-GB" sz="2000" dirty="0" smtClean="0"/>
              <a:t> right, </a:t>
            </a:r>
            <a:r>
              <a:rPr lang="en-GB" sz="2000" dirty="0" err="1" smtClean="0"/>
              <a:t>int</a:t>
            </a:r>
            <a:r>
              <a:rPr lang="en-GB" sz="2000" dirty="0" smtClean="0"/>
              <a:t> bottom)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draws a rectangle in the current line style, thickness, and drawing </a:t>
            </a:r>
            <a:r>
              <a:rPr lang="en-GB" sz="2000" dirty="0" err="1" smtClean="0"/>
              <a:t>color</a:t>
            </a:r>
            <a:r>
              <a:rPr lang="en-GB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getpixel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 x, </a:t>
            </a:r>
            <a:r>
              <a:rPr lang="en-GB" sz="2000" dirty="0" err="1" smtClean="0"/>
              <a:t>int</a:t>
            </a:r>
            <a:r>
              <a:rPr lang="en-GB" sz="2000" dirty="0" smtClean="0"/>
              <a:t> y)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gets the </a:t>
            </a:r>
            <a:r>
              <a:rPr lang="en-GB" sz="2000" dirty="0" err="1" smtClean="0"/>
              <a:t>color</a:t>
            </a:r>
            <a:r>
              <a:rPr lang="en-GB" sz="2000" dirty="0" smtClean="0"/>
              <a:t> of specified pixel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dirty="0" smtClean="0"/>
              <a:t>	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600" dirty="0" smtClean="0">
                <a:solidFill>
                  <a:srgbClr val="0033CC"/>
                </a:solidFill>
              </a:rPr>
              <a:t>A block have </a:t>
            </a:r>
            <a:r>
              <a:rPr lang="en-GB" sz="2600" b="1" u="sng" dirty="0" smtClean="0">
                <a:solidFill>
                  <a:srgbClr val="0033CC"/>
                </a:solidFill>
              </a:rPr>
              <a:t>orientation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Bar Blocks</a:t>
            </a:r>
          </a:p>
          <a:p>
            <a:pPr lvl="2">
              <a:lnSpc>
                <a:spcPct val="80000"/>
              </a:lnSpc>
              <a:buSzPct val="70000"/>
            </a:pPr>
            <a:r>
              <a:rPr lang="en-GB" sz="2600" dirty="0" smtClean="0">
                <a:ea typeface="+mn-ea"/>
              </a:rPr>
              <a:t>Horizontal</a:t>
            </a:r>
          </a:p>
          <a:p>
            <a:pPr lvl="2">
              <a:lnSpc>
                <a:spcPct val="80000"/>
              </a:lnSpc>
              <a:buSzPct val="70000"/>
            </a:pPr>
            <a:r>
              <a:rPr lang="en-GB" sz="2600" dirty="0" smtClean="0">
                <a:ea typeface="+mn-ea"/>
              </a:rPr>
              <a:t>Vertical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Box Block</a:t>
            </a:r>
          </a:p>
          <a:p>
            <a:pPr lvl="2">
              <a:lnSpc>
                <a:spcPct val="80000"/>
              </a:lnSpc>
              <a:buSzPct val="70000"/>
            </a:pPr>
            <a:r>
              <a:rPr lang="en-GB" sz="2600" dirty="0" smtClean="0">
                <a:ea typeface="+mn-ea"/>
              </a:rPr>
              <a:t>No orientation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>
                <a:ea typeface="+mn-ea"/>
              </a:rPr>
              <a:t>T block and L block</a:t>
            </a:r>
          </a:p>
          <a:p>
            <a:pPr lvl="2">
              <a:lnSpc>
                <a:spcPct val="80000"/>
              </a:lnSpc>
              <a:buSzPct val="70000"/>
            </a:pPr>
            <a:r>
              <a:rPr lang="en-GB" sz="2600" dirty="0" smtClean="0">
                <a:ea typeface="+mn-ea"/>
              </a:rPr>
              <a:t>Horizontal Left</a:t>
            </a:r>
          </a:p>
          <a:p>
            <a:pPr lvl="2">
              <a:lnSpc>
                <a:spcPct val="80000"/>
              </a:lnSpc>
              <a:buSzPct val="70000"/>
            </a:pPr>
            <a:r>
              <a:rPr lang="en-GB" sz="2600" dirty="0" smtClean="0">
                <a:ea typeface="+mn-ea"/>
              </a:rPr>
              <a:t>Horizontal Right</a:t>
            </a:r>
          </a:p>
          <a:p>
            <a:pPr lvl="2">
              <a:lnSpc>
                <a:spcPct val="80000"/>
              </a:lnSpc>
              <a:buSzPct val="70000"/>
            </a:pPr>
            <a:r>
              <a:rPr lang="en-GB" sz="2600" dirty="0" smtClean="0">
                <a:ea typeface="+mn-ea"/>
              </a:rPr>
              <a:t>Vertical Top</a:t>
            </a:r>
          </a:p>
          <a:p>
            <a:pPr lvl="2">
              <a:lnSpc>
                <a:spcPct val="80000"/>
              </a:lnSpc>
              <a:buSzPct val="70000"/>
            </a:pPr>
            <a:r>
              <a:rPr lang="en-GB" sz="2600" dirty="0" smtClean="0">
                <a:ea typeface="+mn-ea"/>
              </a:rPr>
              <a:t>Vertical Bottom</a:t>
            </a:r>
          </a:p>
          <a:p>
            <a:pPr lvl="2">
              <a:lnSpc>
                <a:spcPct val="80000"/>
              </a:lnSpc>
            </a:pPr>
            <a:endParaRPr lang="en-GB" sz="1900" dirty="0" smtClean="0">
              <a:solidFill>
                <a:srgbClr val="0033CC"/>
              </a:solidFill>
            </a:endParaRPr>
          </a:p>
          <a:p>
            <a:pPr lvl="2">
              <a:lnSpc>
                <a:spcPct val="80000"/>
              </a:lnSpc>
            </a:pPr>
            <a:endParaRPr lang="en-GB" sz="2600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600" dirty="0" smtClean="0">
                <a:solidFill>
                  <a:srgbClr val="0033CC"/>
                </a:solidFill>
              </a:rPr>
              <a:t>A Block may move in three </a:t>
            </a:r>
            <a:r>
              <a:rPr lang="en-GB" sz="2600" b="1" u="sng" dirty="0" smtClean="0">
                <a:solidFill>
                  <a:srgbClr val="0033CC"/>
                </a:solidFill>
              </a:rPr>
              <a:t>direction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/>
              <a:t>Left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/>
              <a:t>Right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/>
              <a:t>Down</a:t>
            </a:r>
          </a:p>
          <a:p>
            <a:pPr>
              <a:lnSpc>
                <a:spcPct val="80000"/>
              </a:lnSpc>
            </a:pPr>
            <a:r>
              <a:rPr lang="en-GB" sz="2600" dirty="0" smtClean="0">
                <a:solidFill>
                  <a:srgbClr val="0033CC"/>
                </a:solidFill>
              </a:rPr>
              <a:t>A Block may rotate in two </a:t>
            </a:r>
            <a:r>
              <a:rPr lang="en-GB" sz="2600" b="1" u="sng" dirty="0" smtClean="0">
                <a:solidFill>
                  <a:srgbClr val="0033CC"/>
                </a:solidFill>
              </a:rPr>
              <a:t>direction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/>
              <a:t>Clockwise</a:t>
            </a:r>
          </a:p>
          <a:p>
            <a:pPr lvl="1">
              <a:lnSpc>
                <a:spcPct val="80000"/>
              </a:lnSpc>
            </a:pPr>
            <a:r>
              <a:rPr lang="en-GB" sz="2600" dirty="0" smtClean="0"/>
              <a:t>Anti-Clockwise</a:t>
            </a:r>
          </a:p>
          <a:p>
            <a:pPr lvl="2">
              <a:lnSpc>
                <a:spcPct val="80000"/>
              </a:lnSpc>
            </a:pPr>
            <a:endParaRPr lang="en-GB" sz="2600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Playing Board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Board Dimensions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Board Width  180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Board Height  240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Board Position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Left Corner  230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Top Corner  120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Grid Dimensions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Number of Rows  15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Number of Columns  10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Cell size   15</a:t>
            </a:r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GB" dirty="0" err="1" smtClean="0"/>
              <a:t>Color</a:t>
            </a:r>
            <a:endParaRPr lang="en-GB" dirty="0" smtClean="0"/>
          </a:p>
          <a:p>
            <a:pPr lvl="2">
              <a:lnSpc>
                <a:spcPct val="80000"/>
              </a:lnSpc>
            </a:pPr>
            <a:r>
              <a:rPr lang="en-GB" dirty="0" smtClean="0"/>
              <a:t>Board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2">
              <a:lnSpc>
                <a:spcPct val="80000"/>
              </a:lnSpc>
            </a:pPr>
            <a:r>
              <a:rPr lang="en-GB" dirty="0" smtClean="0"/>
              <a:t>Background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2">
              <a:lnSpc>
                <a:spcPct val="80000"/>
              </a:lnSpc>
            </a:pPr>
            <a:r>
              <a:rPr lang="en-GB" dirty="0" smtClean="0"/>
              <a:t>Foreground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2">
              <a:lnSpc>
                <a:spcPct val="80000"/>
              </a:lnSpc>
            </a:pPr>
            <a:r>
              <a:rPr lang="en-GB" dirty="0" smtClean="0"/>
              <a:t>Cell Fill </a:t>
            </a:r>
            <a:r>
              <a:rPr lang="en-GB" dirty="0" err="1" smtClean="0"/>
              <a:t>Color</a:t>
            </a:r>
            <a:endParaRPr lang="en-GB" dirty="0" smtClean="0"/>
          </a:p>
          <a:p>
            <a:pPr lvl="2">
              <a:lnSpc>
                <a:spcPct val="80000"/>
              </a:lnSpc>
            </a:pPr>
            <a:r>
              <a:rPr lang="en-GB" dirty="0" smtClean="0"/>
              <a:t>Grid </a:t>
            </a:r>
            <a:r>
              <a:rPr lang="en-GB" dirty="0" err="1" smtClean="0"/>
              <a:t>Color</a:t>
            </a:r>
            <a:r>
              <a:rPr lang="en-GB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Boarder </a:t>
            </a:r>
            <a:r>
              <a:rPr lang="en-GB" dirty="0" err="1" smtClean="0"/>
              <a:t>Color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Information Display Area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Information Board Dimensions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Information  Width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Information Height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Information Board Position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Left Corner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Top Corner</a:t>
            </a:r>
          </a:p>
          <a:p>
            <a:pPr lvl="2">
              <a:lnSpc>
                <a:spcPct val="80000"/>
              </a:lnSpc>
              <a:buNone/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</a:t>
            </a:r>
            <a:r>
              <a:rPr lang="en-GB" dirty="0" smtClean="0"/>
              <a:t>Decisions…</a:t>
            </a:r>
            <a:endParaRPr lang="en-GB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2600" b="1" u="sng" dirty="0" smtClean="0">
                <a:solidFill>
                  <a:srgbClr val="FF0000"/>
                </a:solidFill>
              </a:rPr>
              <a:t>Keys for playing game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Block movement keys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Move Block Left		</a:t>
            </a:r>
            <a:r>
              <a:rPr lang="en-GB" dirty="0" err="1" smtClean="0"/>
              <a:t>Left</a:t>
            </a:r>
            <a:r>
              <a:rPr lang="en-GB" dirty="0" smtClean="0"/>
              <a:t> Arrow Key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Move Block Right	 	</a:t>
            </a:r>
            <a:r>
              <a:rPr lang="en-GB" dirty="0" err="1" smtClean="0"/>
              <a:t>Right</a:t>
            </a:r>
            <a:r>
              <a:rPr lang="en-GB" dirty="0" smtClean="0"/>
              <a:t> Arrow Key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Rotate Block Clockwise  Up Arrow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Rotate Block Anti-Clockwise  Down Arrow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Other Keys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To start playing		Enter Key</a:t>
            </a:r>
          </a:p>
          <a:p>
            <a:pPr lvl="2">
              <a:lnSpc>
                <a:spcPct val="80000"/>
              </a:lnSpc>
            </a:pPr>
            <a:r>
              <a:rPr lang="en-GB" dirty="0" smtClean="0"/>
              <a:t>To exit game		Esc Key</a:t>
            </a:r>
          </a:p>
          <a:p>
            <a:pPr lvl="2">
              <a:lnSpc>
                <a:spcPct val="80000"/>
              </a:lnSpc>
              <a:buNone/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</a:pPr>
            <a:endParaRPr lang="en-GB" dirty="0" smtClean="0"/>
          </a:p>
          <a:p>
            <a:pPr lvl="2">
              <a:lnSpc>
                <a:spcPct val="80000"/>
              </a:lnSpc>
              <a:buNone/>
            </a:pPr>
            <a:endParaRPr lang="en-GB" sz="19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build="p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2927</TotalTime>
  <Words>551</Words>
  <Application>Microsoft Office PowerPoint</Application>
  <PresentationFormat>On-screen Show (4:3)</PresentationFormat>
  <Paragraphs>308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Eclipse</vt:lpstr>
      <vt:lpstr>Programming II</vt:lpstr>
      <vt:lpstr>Problem Statement</vt:lpstr>
      <vt:lpstr>Important Decisions</vt:lpstr>
      <vt:lpstr>Important Decisions…</vt:lpstr>
      <vt:lpstr>Important Decisions…</vt:lpstr>
      <vt:lpstr>Important Decisions…</vt:lpstr>
      <vt:lpstr>Important Decisions…</vt:lpstr>
      <vt:lpstr>Important Decisions…</vt:lpstr>
      <vt:lpstr>Important Decisions…</vt:lpstr>
      <vt:lpstr>The Game Screen Snapshoot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  <vt:lpstr>Break down and Start-up code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 Analysis CS321</dc:title>
  <dc:creator>user</dc:creator>
  <cp:lastModifiedBy>user</cp:lastModifiedBy>
  <cp:revision>351</cp:revision>
  <dcterms:created xsi:type="dcterms:W3CDTF">2011-05-15T11:10:42Z</dcterms:created>
  <dcterms:modified xsi:type="dcterms:W3CDTF">2019-03-13T13:29:45Z</dcterms:modified>
</cp:coreProperties>
</file>