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oboto"/>
      <p:regular r:id="rId39"/>
      <p:bold r:id="rId40"/>
      <p:italic r:id="rId41"/>
      <p:boldItalic r:id="rId42"/>
    </p:embeddedFont>
    <p:embeddedFont>
      <p:font typeface="PT Sans Narrow"/>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6.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8.xml"/><Relationship Id="rId44" Type="http://schemas.openxmlformats.org/officeDocument/2006/relationships/font" Target="fonts/PTSansNarrow-bold.fntdata"/><Relationship Id="rId21" Type="http://schemas.openxmlformats.org/officeDocument/2006/relationships/slide" Target="slides/slide17.xml"/><Relationship Id="rId43" Type="http://schemas.openxmlformats.org/officeDocument/2006/relationships/font" Target="fonts/PTSansNarrow-regular.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a:p>
            <a:pPr lvl="0">
              <a:spcBef>
                <a:spcPts val="0"/>
              </a:spcBef>
              <a:buNone/>
            </a:pPr>
            <a:r>
              <a:rPr lang="en"/>
              <a:t>Hardware support, various rnn models. Which to chose. New field not much support online. The tensor flow bidirectional lstm not able to use as there was error that we were not able to resolve we have raised a bug resolve request to google tensor flow group but given the time frame we were not able to come up with are round about solution for the problem.</a:t>
            </a:r>
          </a:p>
          <a:p>
            <a:pPr lvl="0">
              <a:spcBef>
                <a:spcPts val="0"/>
              </a:spcBef>
              <a:buNone/>
            </a:pPr>
            <a:r>
              <a:rPr lang="en"/>
              <a:t>Also tried </a:t>
            </a:r>
          </a:p>
          <a:p>
            <a:pPr lvl="0">
              <a:spcBef>
                <a:spcPts val="0"/>
              </a:spcBef>
              <a:buNone/>
            </a:pPr>
            <a:r>
              <a:rPr lang="en"/>
              <a:t>Learnt neural network from scarcth </a:t>
            </a:r>
          </a:p>
          <a:p>
            <a:pPr lvl="0">
              <a:spcBef>
                <a:spcPts val="0"/>
              </a:spcBef>
              <a:buNone/>
            </a:pPr>
            <a:r>
              <a:rPr lang="en"/>
              <a:t>The neural network for NLP</a:t>
            </a:r>
          </a:p>
          <a:p>
            <a:pPr lvl="0">
              <a:spcBef>
                <a:spcPts val="0"/>
              </a:spcBef>
              <a:buNone/>
            </a:pPr>
            <a:r>
              <a:rPr lang="en"/>
              <a:t>Tensor flow </a:t>
            </a:r>
          </a:p>
          <a:p>
            <a:pPr lvl="0">
              <a:spcBef>
                <a:spcPts val="0"/>
              </a:spcBef>
              <a:buNone/>
            </a:pPr>
            <a:r>
              <a:rPr lang="en"/>
              <a:t>Complicated data sets = all data were indexed ==  for a question we have multiple answer</a:t>
            </a: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9.png"/><Relationship Id="rId4" Type="http://schemas.openxmlformats.org/officeDocument/2006/relationships/image" Target="../media/image0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en.wikipedia.org/wiki/Question_answering" TargetMode="External"/><Relationship Id="rId4" Type="http://schemas.openxmlformats.org/officeDocument/2006/relationships/hyperlink" Target="https://arxiv.org/pdf/1502.05698v10.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arxiv.org/abs/1409.047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Clr>
                <a:srgbClr val="000000"/>
              </a:buClr>
              <a:buSzPct val="26190"/>
              <a:buFont typeface="Arial"/>
              <a:buNone/>
            </a:pPr>
            <a:r>
              <a:rPr lang="en"/>
              <a:t>Question Answering System</a:t>
            </a:r>
          </a:p>
        </p:txBody>
      </p:sp>
      <p:sp>
        <p:nvSpPr>
          <p:cNvPr id="86" name="Shape 86"/>
          <p:cNvSpPr txBox="1"/>
          <p:nvPr>
            <p:ph idx="1" type="subTitle"/>
          </p:nvPr>
        </p:nvSpPr>
        <p:spPr>
          <a:xfrm>
            <a:off x="598088" y="2715912"/>
            <a:ext cx="8222100" cy="432900"/>
          </a:xfrm>
          <a:prstGeom prst="rect">
            <a:avLst/>
          </a:prstGeom>
        </p:spPr>
        <p:txBody>
          <a:bodyPr anchorCtr="0" anchor="t" bIns="91425" lIns="91425" rIns="91425" tIns="91425">
            <a:noAutofit/>
          </a:bodyPr>
          <a:lstStyle/>
          <a:p>
            <a:pPr lvl="0">
              <a:spcBef>
                <a:spcPts val="0"/>
              </a:spcBef>
              <a:buNone/>
            </a:pPr>
            <a:r>
              <a:rPr lang="en"/>
              <a:t>by</a:t>
            </a:r>
          </a:p>
          <a:p>
            <a:pPr lvl="0">
              <a:spcBef>
                <a:spcPts val="0"/>
              </a:spcBef>
              <a:buClr>
                <a:schemeClr val="dk1"/>
              </a:buClr>
              <a:buSzPct val="52380"/>
              <a:buFont typeface="Arial"/>
              <a:buNone/>
            </a:pPr>
            <a:r>
              <a:rPr lang="en"/>
              <a:t>Surag Suresh Yalaburg</a:t>
            </a:r>
          </a:p>
          <a:p>
            <a:pPr lvl="0">
              <a:spcBef>
                <a:spcPts val="0"/>
              </a:spcBef>
              <a:buClr>
                <a:schemeClr val="dk1"/>
              </a:buClr>
              <a:buSzPct val="52380"/>
              <a:buFont typeface="Arial"/>
              <a:buNone/>
            </a:pPr>
            <a:r>
              <a:rPr lang="en"/>
              <a:t>Lakshmi Shankarrao</a:t>
            </a:r>
          </a:p>
          <a:p>
            <a:pPr lvl="0" rt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261325"/>
            <a:ext cx="8520600" cy="607800"/>
          </a:xfrm>
          <a:prstGeom prst="rect">
            <a:avLst/>
          </a:prstGeom>
        </p:spPr>
        <p:txBody>
          <a:bodyPr anchorCtr="0" anchor="t" bIns="91425" lIns="91425" rIns="91425" tIns="91425">
            <a:noAutofit/>
          </a:bodyPr>
          <a:lstStyle/>
          <a:p>
            <a:pPr lvl="0">
              <a:spcBef>
                <a:spcPts val="0"/>
              </a:spcBef>
              <a:buNone/>
            </a:pPr>
            <a:r>
              <a:rPr b="1" lang="en" sz="2400"/>
              <a:t>Related Research</a:t>
            </a:r>
          </a:p>
          <a:p>
            <a:pPr lvl="0" rtl="0">
              <a:spcBef>
                <a:spcPts val="0"/>
              </a:spcBef>
              <a:buNone/>
            </a:pPr>
            <a:r>
              <a:rPr lang="en" sz="2400"/>
              <a:t>Attention-based QA-LSTM</a:t>
            </a:r>
          </a:p>
        </p:txBody>
      </p:sp>
      <p:sp>
        <p:nvSpPr>
          <p:cNvPr id="146" name="Shape 14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rPr lang="en"/>
              <a:t>In order to better distinguish candidate answers according to the question, we introduce a simple but efficient attention model to this framework for the answer embedding generation according to the question context.</a:t>
            </a:r>
          </a:p>
          <a:p>
            <a:pPr lvl="0" rtl="0">
              <a:spcBef>
                <a:spcPts val="0"/>
              </a:spcBef>
              <a:buNone/>
            </a:pPr>
            <a:r>
              <a:rPr lang="en"/>
              <a:t>Prior to the average or mean pooling, each BLSTM output vector will be multiplied by a softmax weight, which is determined by the question embedding from BLSTM</a:t>
            </a:r>
          </a:p>
        </p:txBody>
      </p:sp>
      <p:pic>
        <p:nvPicPr>
          <p:cNvPr id="147" name="Shape 147"/>
          <p:cNvPicPr preferRelativeResize="0"/>
          <p:nvPr/>
        </p:nvPicPr>
        <p:blipFill>
          <a:blip r:embed="rId3">
            <a:alphaModFix/>
          </a:blip>
          <a:stretch>
            <a:fillRect/>
          </a:stretch>
        </p:blipFill>
        <p:spPr>
          <a:xfrm>
            <a:off x="4792250" y="60525"/>
            <a:ext cx="4248150" cy="1677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177900" y="242650"/>
            <a:ext cx="8520600" cy="707400"/>
          </a:xfrm>
          <a:prstGeom prst="rect">
            <a:avLst/>
          </a:prstGeom>
        </p:spPr>
        <p:txBody>
          <a:bodyPr anchorCtr="0" anchor="t" bIns="91425" lIns="91425" rIns="91425" tIns="91425">
            <a:noAutofit/>
          </a:bodyPr>
          <a:lstStyle/>
          <a:p>
            <a:pPr lvl="0">
              <a:spcBef>
                <a:spcPts val="0"/>
              </a:spcBef>
              <a:buNone/>
            </a:pPr>
            <a:r>
              <a:rPr b="1" lang="en" sz="2400"/>
              <a:t>Advantages and </a:t>
            </a:r>
          </a:p>
          <a:p>
            <a:pPr lvl="0">
              <a:spcBef>
                <a:spcPts val="0"/>
              </a:spcBef>
              <a:buNone/>
            </a:pPr>
            <a:r>
              <a:rPr b="1" lang="en" sz="2400"/>
              <a:t>Disadvantages</a:t>
            </a:r>
          </a:p>
          <a:p>
            <a:pPr lvl="0" rtl="0">
              <a:spcBef>
                <a:spcPts val="0"/>
              </a:spcBef>
              <a:buNone/>
            </a:pPr>
            <a:r>
              <a:rPr lang="en" sz="2400"/>
              <a:t>Comparison of </a:t>
            </a:r>
            <a:r>
              <a:rPr lang="en" sz="2400"/>
              <a:t>model</a:t>
            </a:r>
            <a:r>
              <a:rPr lang="en" sz="2400"/>
              <a:t>s</a:t>
            </a:r>
          </a:p>
        </p:txBody>
      </p:sp>
      <p:sp>
        <p:nvSpPr>
          <p:cNvPr id="153" name="Shape 153"/>
          <p:cNvSpPr txBox="1"/>
          <p:nvPr>
            <p:ph idx="1" type="body"/>
          </p:nvPr>
        </p:nvSpPr>
        <p:spPr>
          <a:xfrm>
            <a:off x="384775" y="1982175"/>
            <a:ext cx="8520600" cy="3037500"/>
          </a:xfrm>
          <a:prstGeom prst="rect">
            <a:avLst/>
          </a:prstGeom>
        </p:spPr>
        <p:txBody>
          <a:bodyPr anchorCtr="0" anchor="t" bIns="91425" lIns="91425" rIns="91425" tIns="91425">
            <a:noAutofit/>
          </a:bodyPr>
          <a:lstStyle/>
          <a:p>
            <a:pPr lvl="0">
              <a:spcBef>
                <a:spcPts val="0"/>
              </a:spcBef>
              <a:buNone/>
            </a:pPr>
            <a:r>
              <a:rPr lang="en"/>
              <a:t> </a:t>
            </a:r>
            <a:r>
              <a:rPr lang="en" sz="1400"/>
              <a:t> A) just concatenating the last vectors from both direction performs the worst.</a:t>
            </a:r>
          </a:p>
          <a:p>
            <a:pPr indent="-317500" lvl="0" marL="457200">
              <a:spcBef>
                <a:spcPts val="0"/>
              </a:spcBef>
              <a:buSzPct val="100000"/>
              <a:buAutoNum type="arabicPeriod"/>
            </a:pPr>
            <a:r>
              <a:rPr lang="en" sz="1400"/>
              <a:t>(B) Max Pooling much better than Average pooling(C): </a:t>
            </a:r>
          </a:p>
          <a:p>
            <a:pPr indent="-304800" lvl="1" marL="914400">
              <a:spcBef>
                <a:spcPts val="0"/>
              </a:spcBef>
              <a:buSzPct val="100000"/>
              <a:buAutoNum type="alphaLcPeriod"/>
            </a:pPr>
            <a:r>
              <a:rPr lang="en" sz="1200"/>
              <a:t>Max-pooling extracts more local values for each dimension, so that more local information can be reflected on the output embeddings</a:t>
            </a:r>
          </a:p>
          <a:p>
            <a:pPr indent="-317500" lvl="0" marL="457200">
              <a:spcBef>
                <a:spcPts val="0"/>
              </a:spcBef>
              <a:buSzPct val="100000"/>
              <a:buAutoNum type="arabicPeriod"/>
            </a:pPr>
            <a:r>
              <a:rPr lang="en" sz="1400"/>
              <a:t>(D) to (F): CNN layers built on the top of BLSTM with different filter numbers. Increasing the value of filter width(m = 2,3 or 4) did not give us better performance. Row (F) with 4000 filters gets the best validation accuracy.</a:t>
            </a:r>
          </a:p>
          <a:p>
            <a:pPr indent="-317500" lvl="0" marL="457200">
              <a:spcBef>
                <a:spcPts val="0"/>
              </a:spcBef>
              <a:buSzPct val="100000"/>
              <a:buAutoNum type="arabicPeriod"/>
            </a:pPr>
            <a:r>
              <a:rPr lang="en" sz="1400"/>
              <a:t>(G) and (H) : QA-LSTM with the attention model. </a:t>
            </a:r>
          </a:p>
          <a:p>
            <a:pPr indent="-228600" lvl="1" marL="914400">
              <a:spcBef>
                <a:spcPts val="0"/>
              </a:spcBef>
              <a:buAutoNum type="alphaLcPeriod"/>
            </a:pPr>
            <a:r>
              <a:rPr lang="en"/>
              <a:t>Max pooling layers, </a:t>
            </a:r>
          </a:p>
          <a:p>
            <a:pPr indent="-228600" lvl="1" marL="914400" rtl="0">
              <a:spcBef>
                <a:spcPts val="0"/>
              </a:spcBef>
              <a:buAutoNum type="alphaLcPeriod"/>
            </a:pPr>
            <a:r>
              <a:rPr lang="en"/>
              <a:t>mean pooling layers, improvement from attention model(H) is over 8% higher on all datasets compared to (B)</a:t>
            </a:r>
          </a:p>
        </p:txBody>
      </p:sp>
      <p:pic>
        <p:nvPicPr>
          <p:cNvPr id="154" name="Shape 154"/>
          <p:cNvPicPr preferRelativeResize="0"/>
          <p:nvPr/>
        </p:nvPicPr>
        <p:blipFill>
          <a:blip r:embed="rId3">
            <a:alphaModFix/>
          </a:blip>
          <a:stretch>
            <a:fillRect/>
          </a:stretch>
        </p:blipFill>
        <p:spPr>
          <a:xfrm>
            <a:off x="4170225" y="66275"/>
            <a:ext cx="4801425" cy="198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b="1" lang="en"/>
              <a:t>Chosen model</a:t>
            </a:r>
          </a:p>
          <a:p>
            <a:pPr lvl="0">
              <a:spcBef>
                <a:spcPts val="0"/>
              </a:spcBef>
              <a:buNone/>
            </a:pPr>
            <a:r>
              <a:t/>
            </a:r>
            <a:endParaRPr/>
          </a:p>
        </p:txBody>
      </p:sp>
      <p:sp>
        <p:nvSpPr>
          <p:cNvPr id="160" name="Shape 16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lgn="ctr">
              <a:lnSpc>
                <a:spcPct val="100000"/>
              </a:lnSpc>
              <a:spcBef>
                <a:spcPts val="0"/>
              </a:spcBef>
              <a:spcAft>
                <a:spcPts val="0"/>
              </a:spcAft>
              <a:buNone/>
            </a:pPr>
            <a:r>
              <a:rPr lang="en" sz="3600">
                <a:solidFill>
                  <a:schemeClr val="accent1"/>
                </a:solidFill>
                <a:latin typeface="PT Sans Narrow"/>
                <a:ea typeface="PT Sans Narrow"/>
                <a:cs typeface="PT Sans Narrow"/>
                <a:sym typeface="PT Sans Narrow"/>
              </a:rPr>
              <a:t>Attention-based QA-LSTM</a:t>
            </a:r>
          </a:p>
        </p:txBody>
      </p:sp>
      <p:pic>
        <p:nvPicPr>
          <p:cNvPr id="161" name="Shape 161"/>
          <p:cNvPicPr preferRelativeResize="0"/>
          <p:nvPr/>
        </p:nvPicPr>
        <p:blipFill>
          <a:blip r:embed="rId3">
            <a:alphaModFix/>
          </a:blip>
          <a:stretch>
            <a:fillRect/>
          </a:stretch>
        </p:blipFill>
        <p:spPr>
          <a:xfrm>
            <a:off x="1759351" y="2155050"/>
            <a:ext cx="5509025" cy="2175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Hypothesis/Goals</a:t>
            </a:r>
          </a:p>
          <a:p>
            <a:pPr lvl="0">
              <a:spcBef>
                <a:spcPts val="0"/>
              </a:spcBef>
              <a:buNone/>
            </a:pPr>
            <a:r>
              <a:t/>
            </a:r>
            <a:endParaRPr/>
          </a:p>
        </p:txBody>
      </p:sp>
      <p:sp>
        <p:nvSpPr>
          <p:cNvPr id="167" name="Shape 16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B</a:t>
            </a:r>
            <a:r>
              <a:rPr lang="en"/>
              <a:t>uild a framework which uses bidirectional LSTM</a:t>
            </a:r>
          </a:p>
          <a:p>
            <a:pPr indent="-228600" lvl="0" marL="457200" rtl="0">
              <a:spcBef>
                <a:spcPts val="0"/>
              </a:spcBef>
            </a:pPr>
            <a:r>
              <a:rPr lang="en"/>
              <a:t>Train on both question and answers data</a:t>
            </a:r>
          </a:p>
          <a:p>
            <a:pPr indent="-228600" lvl="0" marL="457200" rtl="0">
              <a:spcBef>
                <a:spcPts val="0"/>
              </a:spcBef>
            </a:pPr>
            <a:r>
              <a:rPr lang="en"/>
              <a:t>Measure the distance between the pairs of question and answers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Hypothesis/Goals</a:t>
            </a:r>
          </a:p>
          <a:p>
            <a:pPr lvl="0" rtl="0">
              <a:spcBef>
                <a:spcPts val="0"/>
              </a:spcBef>
              <a:buNone/>
            </a:pPr>
            <a:r>
              <a:t/>
            </a:r>
            <a:endParaRPr/>
          </a:p>
        </p:txBody>
      </p:sp>
      <p:sp>
        <p:nvSpPr>
          <p:cNvPr id="173" name="Shape 17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lnSpc>
                <a:spcPct val="150000"/>
              </a:lnSpc>
              <a:spcBef>
                <a:spcPts val="0"/>
              </a:spcBef>
              <a:spcAft>
                <a:spcPts val="0"/>
              </a:spcAft>
            </a:pPr>
            <a:r>
              <a:rPr b="1" lang="en"/>
              <a:t>LSTM</a:t>
            </a:r>
          </a:p>
          <a:p>
            <a:pPr indent="-317500" lvl="0" marL="457200" rtl="0">
              <a:lnSpc>
                <a:spcPct val="150000"/>
              </a:lnSpc>
              <a:spcBef>
                <a:spcPts val="0"/>
              </a:spcBef>
              <a:spcAft>
                <a:spcPts val="0"/>
              </a:spcAft>
              <a:buSzPct val="100000"/>
            </a:pPr>
            <a:r>
              <a:rPr lang="en" sz="1400"/>
              <a:t> Avoid vanishing Gradient problem of the RNN</a:t>
            </a:r>
          </a:p>
          <a:p>
            <a:pPr indent="-317500" lvl="0" marL="457200" rtl="0">
              <a:lnSpc>
                <a:spcPct val="150000"/>
              </a:lnSpc>
              <a:spcBef>
                <a:spcPts val="0"/>
              </a:spcBef>
              <a:spcAft>
                <a:spcPts val="0"/>
              </a:spcAft>
              <a:buSzPct val="100000"/>
            </a:pPr>
            <a:r>
              <a:rPr lang="en" sz="1400"/>
              <a:t>input sequence x = {x(1), x(2),......,x(n)}</a:t>
            </a:r>
          </a:p>
          <a:p>
            <a:pPr indent="-317500" lvl="0" marL="457200" rtl="0">
              <a:lnSpc>
                <a:spcPct val="150000"/>
              </a:lnSpc>
              <a:spcBef>
                <a:spcPts val="0"/>
              </a:spcBef>
              <a:spcAft>
                <a:spcPts val="0"/>
              </a:spcAft>
              <a:buSzPct val="100000"/>
            </a:pPr>
            <a:r>
              <a:rPr lang="en" sz="1400"/>
              <a:t> x(t) - E-dimensional word vector</a:t>
            </a:r>
          </a:p>
          <a:p>
            <a:pPr indent="-317500" lvl="0" marL="457200" rtl="0">
              <a:lnSpc>
                <a:spcPct val="150000"/>
              </a:lnSpc>
              <a:spcBef>
                <a:spcPts val="0"/>
              </a:spcBef>
              <a:spcAft>
                <a:spcPts val="0"/>
              </a:spcAft>
              <a:buSzPct val="100000"/>
            </a:pPr>
            <a:r>
              <a:rPr lang="en" sz="1400"/>
              <a:t> h(t) - hidden vector at the time step t </a:t>
            </a:r>
          </a:p>
          <a:p>
            <a:pPr indent="-317500" lvl="0" marL="457200" rtl="0">
              <a:lnSpc>
                <a:spcPct val="150000"/>
              </a:lnSpc>
              <a:spcBef>
                <a:spcPts val="0"/>
              </a:spcBef>
              <a:spcAft>
                <a:spcPts val="0"/>
              </a:spcAft>
              <a:buSzPct val="100000"/>
            </a:pPr>
            <a:r>
              <a:rPr lang="en" sz="1400"/>
              <a:t>W - input weight matrix</a:t>
            </a:r>
          </a:p>
          <a:p>
            <a:pPr indent="-317500" lvl="0" marL="457200" rtl="0">
              <a:lnSpc>
                <a:spcPct val="150000"/>
              </a:lnSpc>
              <a:spcBef>
                <a:spcPts val="0"/>
              </a:spcBef>
              <a:spcAft>
                <a:spcPts val="0"/>
              </a:spcAft>
              <a:buSzPct val="100000"/>
            </a:pPr>
            <a:r>
              <a:rPr lang="en" sz="1400"/>
              <a:t>U - recurrent weight matrix</a:t>
            </a:r>
          </a:p>
          <a:p>
            <a:pPr indent="-317500" lvl="0" marL="457200" rtl="0">
              <a:lnSpc>
                <a:spcPct val="150000"/>
              </a:lnSpc>
              <a:spcBef>
                <a:spcPts val="0"/>
              </a:spcBef>
              <a:spcAft>
                <a:spcPts val="0"/>
              </a:spcAft>
              <a:buSzPct val="100000"/>
            </a:pPr>
            <a:r>
              <a:rPr lang="en" sz="1400"/>
              <a:t>b - bias</a:t>
            </a:r>
          </a:p>
          <a:p>
            <a:pPr indent="-317500" lvl="0" marL="457200" rtl="0">
              <a:lnSpc>
                <a:spcPct val="150000"/>
              </a:lnSpc>
              <a:spcBef>
                <a:spcPts val="0"/>
              </a:spcBef>
              <a:spcAft>
                <a:spcPts val="0"/>
              </a:spcAft>
              <a:buSzPct val="100000"/>
            </a:pPr>
            <a:r>
              <a:rPr lang="en" sz="1400"/>
              <a:t>σ -logistic sigmoid function</a:t>
            </a:r>
          </a:p>
        </p:txBody>
      </p:sp>
      <p:pic>
        <p:nvPicPr>
          <p:cNvPr id="174" name="Shape 174"/>
          <p:cNvPicPr preferRelativeResize="0"/>
          <p:nvPr/>
        </p:nvPicPr>
        <p:blipFill>
          <a:blip r:embed="rId3">
            <a:alphaModFix/>
          </a:blip>
          <a:stretch>
            <a:fillRect/>
          </a:stretch>
        </p:blipFill>
        <p:spPr>
          <a:xfrm>
            <a:off x="5491700" y="1000012"/>
            <a:ext cx="2857500" cy="1628775"/>
          </a:xfrm>
          <a:prstGeom prst="rect">
            <a:avLst/>
          </a:prstGeom>
          <a:noFill/>
          <a:ln>
            <a:noFill/>
          </a:ln>
        </p:spPr>
      </p:pic>
      <p:pic>
        <p:nvPicPr>
          <p:cNvPr id="175" name="Shape 175"/>
          <p:cNvPicPr preferRelativeResize="0"/>
          <p:nvPr/>
        </p:nvPicPr>
        <p:blipFill rotWithShape="1">
          <a:blip r:embed="rId4">
            <a:alphaModFix/>
          </a:blip>
          <a:srcRect b="0" l="0" r="33545" t="0"/>
          <a:stretch/>
        </p:blipFill>
        <p:spPr>
          <a:xfrm>
            <a:off x="4791225" y="2797375"/>
            <a:ext cx="3411700" cy="169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Hypothesis/Goals</a:t>
            </a:r>
          </a:p>
        </p:txBody>
      </p:sp>
      <p:sp>
        <p:nvSpPr>
          <p:cNvPr id="181" name="Shape 18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b="1" lang="en"/>
              <a:t>biLSTM</a:t>
            </a:r>
          </a:p>
          <a:p>
            <a:pPr indent="-228600" lvl="0" marL="457200" rtl="0">
              <a:spcBef>
                <a:spcPts val="0"/>
              </a:spcBef>
            </a:pPr>
            <a:r>
              <a:rPr lang="en"/>
              <a:t>Make use of  the contextual information from the future input data</a:t>
            </a:r>
          </a:p>
          <a:p>
            <a:pPr indent="-228600" lvl="0" marL="457200" rtl="0">
              <a:spcBef>
                <a:spcPts val="0"/>
              </a:spcBef>
            </a:pPr>
            <a:r>
              <a:rPr lang="en"/>
              <a:t>Previous and the future state by processing the input in two directions</a:t>
            </a:r>
          </a:p>
          <a:p>
            <a:pPr indent="-228600" lvl="0" marL="457200" rtl="0">
              <a:spcBef>
                <a:spcPts val="0"/>
              </a:spcBef>
            </a:pPr>
            <a:r>
              <a:rPr lang="en"/>
              <a:t>Generate two independent LSTM output vectors</a:t>
            </a:r>
          </a:p>
          <a:p>
            <a:pPr indent="-228600" lvl="0" marL="457200" rtl="0">
              <a:spcBef>
                <a:spcPts val="0"/>
              </a:spcBef>
            </a:pPr>
            <a:r>
              <a:rPr lang="en"/>
              <a:t> Output is the concatenation of the two output vectors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Hypothesis/Goals</a:t>
            </a:r>
          </a:p>
        </p:txBody>
      </p:sp>
      <p:sp>
        <p:nvSpPr>
          <p:cNvPr id="187" name="Shape 187"/>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QA-LSTM</a:t>
            </a:r>
          </a:p>
          <a:p>
            <a:pPr lvl="0" rtl="0">
              <a:spcBef>
                <a:spcPts val="0"/>
              </a:spcBef>
              <a:buNone/>
            </a:pPr>
            <a:r>
              <a:t/>
            </a:r>
            <a:endParaRPr/>
          </a:p>
          <a:p>
            <a:pPr indent="-228600" lvl="0" marL="457200" rtl="0">
              <a:spcBef>
                <a:spcPts val="0"/>
              </a:spcBef>
            </a:pPr>
            <a:r>
              <a:rPr lang="en"/>
              <a:t>Question Answer processed separately</a:t>
            </a:r>
          </a:p>
          <a:p>
            <a:pPr indent="-228600" lvl="0" marL="457200" rtl="0">
              <a:spcBef>
                <a:spcPts val="0"/>
              </a:spcBef>
            </a:pPr>
            <a:r>
              <a:rPr lang="en"/>
              <a:t>Compute cosine similarity</a:t>
            </a:r>
          </a:p>
        </p:txBody>
      </p:sp>
      <p:pic>
        <p:nvPicPr>
          <p:cNvPr id="188" name="Shape 188"/>
          <p:cNvPicPr preferRelativeResize="0"/>
          <p:nvPr/>
        </p:nvPicPr>
        <p:blipFill>
          <a:blip r:embed="rId3">
            <a:alphaModFix/>
          </a:blip>
          <a:stretch>
            <a:fillRect/>
          </a:stretch>
        </p:blipFill>
        <p:spPr>
          <a:xfrm>
            <a:off x="3482800" y="310600"/>
            <a:ext cx="5524500" cy="1905000"/>
          </a:xfrm>
          <a:prstGeom prst="rect">
            <a:avLst/>
          </a:prstGeom>
          <a:noFill/>
          <a:ln>
            <a:noFill/>
          </a:ln>
        </p:spPr>
      </p:pic>
      <p:pic>
        <p:nvPicPr>
          <p:cNvPr id="189" name="Shape 189"/>
          <p:cNvPicPr preferRelativeResize="0"/>
          <p:nvPr/>
        </p:nvPicPr>
        <p:blipFill rotWithShape="1">
          <a:blip r:embed="rId4">
            <a:alphaModFix/>
          </a:blip>
          <a:srcRect b="0" l="0" r="27933" t="0"/>
          <a:stretch/>
        </p:blipFill>
        <p:spPr>
          <a:xfrm>
            <a:off x="661625" y="3440200"/>
            <a:ext cx="3548999" cy="333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235375" y="431125"/>
            <a:ext cx="8520600" cy="607800"/>
          </a:xfrm>
          <a:prstGeom prst="rect">
            <a:avLst/>
          </a:prstGeom>
        </p:spPr>
        <p:txBody>
          <a:bodyPr anchorCtr="0" anchor="t" bIns="91425" lIns="91425" rIns="91425" tIns="91425">
            <a:noAutofit/>
          </a:bodyPr>
          <a:lstStyle/>
          <a:p>
            <a:pPr lvl="0">
              <a:spcBef>
                <a:spcPts val="0"/>
              </a:spcBef>
              <a:buNone/>
            </a:pPr>
            <a:r>
              <a:rPr lang="en"/>
              <a:t>Hypothesis/Goals</a:t>
            </a:r>
          </a:p>
        </p:txBody>
      </p:sp>
      <p:sp>
        <p:nvSpPr>
          <p:cNvPr id="195" name="Shape 195"/>
          <p:cNvSpPr txBox="1"/>
          <p:nvPr>
            <p:ph idx="1" type="body"/>
          </p:nvPr>
        </p:nvSpPr>
        <p:spPr>
          <a:xfrm>
            <a:off x="235375" y="1251000"/>
            <a:ext cx="8520600" cy="3339000"/>
          </a:xfrm>
          <a:prstGeom prst="rect">
            <a:avLst/>
          </a:prstGeom>
        </p:spPr>
        <p:txBody>
          <a:bodyPr anchorCtr="0" anchor="t" bIns="91425" lIns="91425" rIns="91425" tIns="91425">
            <a:noAutofit/>
          </a:bodyPr>
          <a:lstStyle/>
          <a:p>
            <a:pPr indent="-228600" lvl="0" marL="457200" rtl="0">
              <a:lnSpc>
                <a:spcPct val="100000"/>
              </a:lnSpc>
              <a:spcBef>
                <a:spcPts val="0"/>
              </a:spcBef>
            </a:pPr>
            <a:r>
              <a:rPr lang="en"/>
              <a:t>ATTENTION QA-LSTM</a:t>
            </a:r>
          </a:p>
          <a:p>
            <a:pPr indent="-228600" lvl="0" marL="457200" rtl="0">
              <a:lnSpc>
                <a:spcPct val="100000"/>
              </a:lnSpc>
              <a:spcBef>
                <a:spcPts val="0"/>
              </a:spcBef>
            </a:pPr>
            <a:r>
              <a:rPr lang="en"/>
              <a:t>Attention mechanism</a:t>
            </a:r>
          </a:p>
          <a:p>
            <a:pPr indent="-228600" lvl="0" marL="457200">
              <a:lnSpc>
                <a:spcPct val="100000"/>
              </a:lnSpc>
              <a:spcBef>
                <a:spcPts val="0"/>
              </a:spcBef>
            </a:pPr>
            <a:r>
              <a:rPr lang="en"/>
              <a:t>Dynamically aligning the informative part of the the answers to the question</a:t>
            </a:r>
          </a:p>
        </p:txBody>
      </p:sp>
      <p:pic>
        <p:nvPicPr>
          <p:cNvPr id="196" name="Shape 196"/>
          <p:cNvPicPr preferRelativeResize="0"/>
          <p:nvPr/>
        </p:nvPicPr>
        <p:blipFill>
          <a:blip r:embed="rId3">
            <a:alphaModFix/>
          </a:blip>
          <a:stretch>
            <a:fillRect/>
          </a:stretch>
        </p:blipFill>
        <p:spPr>
          <a:xfrm>
            <a:off x="3467100" y="76200"/>
            <a:ext cx="5600700" cy="2152650"/>
          </a:xfrm>
          <a:prstGeom prst="rect">
            <a:avLst/>
          </a:prstGeom>
          <a:noFill/>
          <a:ln>
            <a:noFill/>
          </a:ln>
        </p:spPr>
      </p:pic>
      <p:pic>
        <p:nvPicPr>
          <p:cNvPr id="197" name="Shape 197"/>
          <p:cNvPicPr preferRelativeResize="0"/>
          <p:nvPr/>
        </p:nvPicPr>
        <p:blipFill>
          <a:blip r:embed="rId4">
            <a:alphaModFix/>
          </a:blip>
          <a:stretch>
            <a:fillRect/>
          </a:stretch>
        </p:blipFill>
        <p:spPr>
          <a:xfrm>
            <a:off x="881150" y="3088525"/>
            <a:ext cx="5353050" cy="1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Methodology</a:t>
            </a:r>
          </a:p>
        </p:txBody>
      </p:sp>
      <p:sp>
        <p:nvSpPr>
          <p:cNvPr id="203" name="Shape 203"/>
          <p:cNvSpPr txBox="1"/>
          <p:nvPr>
            <p:ph idx="1" type="body"/>
          </p:nvPr>
        </p:nvSpPr>
        <p:spPr>
          <a:xfrm>
            <a:off x="311700" y="1153675"/>
            <a:ext cx="8520600" cy="3339000"/>
          </a:xfrm>
          <a:prstGeom prst="rect">
            <a:avLst/>
          </a:prstGeom>
        </p:spPr>
        <p:txBody>
          <a:bodyPr anchorCtr="0" anchor="t" bIns="91425" lIns="91425" rIns="91425" tIns="91425">
            <a:noAutofit/>
          </a:bodyPr>
          <a:lstStyle/>
          <a:p>
            <a:pPr lvl="0">
              <a:spcBef>
                <a:spcPts val="0"/>
              </a:spcBef>
              <a:spcAft>
                <a:spcPts val="0"/>
              </a:spcAft>
              <a:buNone/>
            </a:pPr>
            <a:r>
              <a:rPr lang="en"/>
              <a:t>Datasets</a:t>
            </a:r>
          </a:p>
          <a:p>
            <a:pPr indent="-330200" lvl="0" marL="457200" rtl="0">
              <a:spcBef>
                <a:spcPts val="0"/>
              </a:spcBef>
              <a:spcAft>
                <a:spcPts val="0"/>
              </a:spcAft>
              <a:buSzPct val="100000"/>
            </a:pPr>
            <a:r>
              <a:rPr lang="en" sz="1600"/>
              <a:t>InsuranceQA</a:t>
            </a:r>
          </a:p>
          <a:p>
            <a:pPr indent="-330200" lvl="0" marL="457200" rtl="0">
              <a:spcBef>
                <a:spcPts val="0"/>
              </a:spcBef>
              <a:spcAft>
                <a:spcPts val="0"/>
              </a:spcAft>
              <a:buSzPct val="100000"/>
            </a:pPr>
            <a:r>
              <a:rPr lang="en" sz="1600"/>
              <a:t>bAbI project</a:t>
            </a:r>
          </a:p>
          <a:p>
            <a:pPr indent="-228600" lvl="1" marL="914400" rtl="0">
              <a:spcBef>
                <a:spcPts val="0"/>
              </a:spcBef>
              <a:spcAft>
                <a:spcPts val="0"/>
              </a:spcAft>
            </a:pPr>
            <a:r>
              <a:rPr lang="en"/>
              <a:t>The 20 QA bAbI tasks</a:t>
            </a:r>
          </a:p>
          <a:p>
            <a:pPr indent="-228600" lvl="1" marL="914400" rtl="0">
              <a:spcBef>
                <a:spcPts val="0"/>
              </a:spcBef>
              <a:spcAft>
                <a:spcPts val="0"/>
              </a:spcAft>
            </a:pPr>
            <a:r>
              <a:rPr lang="en"/>
              <a:t>The 6 dialog bAbI tasks</a:t>
            </a:r>
          </a:p>
          <a:p>
            <a:pPr indent="-228600" lvl="1" marL="914400" rtl="0">
              <a:spcBef>
                <a:spcPts val="0"/>
              </a:spcBef>
              <a:spcAft>
                <a:spcPts val="0"/>
              </a:spcAft>
            </a:pPr>
            <a:r>
              <a:rPr lang="en"/>
              <a:t>The Children's Book Test</a:t>
            </a:r>
          </a:p>
          <a:p>
            <a:pPr indent="-228600" lvl="1" marL="914400" rtl="0">
              <a:spcBef>
                <a:spcPts val="0"/>
              </a:spcBef>
              <a:spcAft>
                <a:spcPts val="0"/>
              </a:spcAft>
            </a:pPr>
            <a:r>
              <a:rPr lang="en"/>
              <a:t>The Movie Dialog dataset</a:t>
            </a:r>
          </a:p>
          <a:p>
            <a:pPr indent="-228600" lvl="1" marL="914400" rtl="0">
              <a:spcBef>
                <a:spcPts val="0"/>
              </a:spcBef>
              <a:spcAft>
                <a:spcPts val="0"/>
              </a:spcAft>
            </a:pPr>
            <a:r>
              <a:rPr lang="en"/>
              <a:t>The WikiMovies dataset </a:t>
            </a:r>
          </a:p>
          <a:p>
            <a:pPr indent="-228600" lvl="1" marL="914400" rtl="0">
              <a:spcBef>
                <a:spcPts val="0"/>
              </a:spcBef>
              <a:spcAft>
                <a:spcPts val="0"/>
              </a:spcAft>
            </a:pPr>
            <a:r>
              <a:rPr lang="en"/>
              <a:t>The Dialog-based Language Learning dataset</a:t>
            </a:r>
          </a:p>
          <a:p>
            <a:pPr indent="-228600" lvl="1" marL="914400" rtl="0">
              <a:spcBef>
                <a:spcPts val="0"/>
              </a:spcBef>
              <a:spcAft>
                <a:spcPts val="0"/>
              </a:spcAft>
            </a:pPr>
            <a:r>
              <a:rPr lang="en"/>
              <a:t>The Simple Questions dataset</a:t>
            </a:r>
          </a:p>
          <a:p>
            <a:pPr indent="-330200" lvl="0" marL="457200" rtl="0">
              <a:spcBef>
                <a:spcPts val="0"/>
              </a:spcBef>
              <a:spcAft>
                <a:spcPts val="0"/>
              </a:spcAft>
              <a:buSzPct val="100000"/>
            </a:pPr>
            <a:r>
              <a:rPr lang="en" sz="1600"/>
              <a:t>MCTest(Machine Comprehension Test) dataset</a:t>
            </a:r>
          </a:p>
          <a:p>
            <a:pPr indent="-330200" lvl="0" marL="457200" rtl="0">
              <a:spcBef>
                <a:spcPts val="0"/>
              </a:spcBef>
              <a:spcAft>
                <a:spcPts val="0"/>
              </a:spcAft>
              <a:buSzPct val="100000"/>
            </a:pPr>
            <a:r>
              <a:rPr lang="en" sz="1600"/>
              <a:t>Children’s Book Test (CBT)</a:t>
            </a:r>
          </a:p>
          <a:p>
            <a:pPr indent="-330200" lvl="0" marL="457200">
              <a:spcBef>
                <a:spcPts val="0"/>
              </a:spcBef>
              <a:spcAft>
                <a:spcPts val="0"/>
              </a:spcAft>
              <a:buSzPct val="100000"/>
            </a:pPr>
            <a:r>
              <a:rPr lang="en" sz="1600"/>
              <a:t>CNN/Daily Mail dataset </a:t>
            </a:r>
          </a:p>
          <a:p>
            <a:pPr lv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Methodology</a:t>
            </a:r>
          </a:p>
          <a:p>
            <a:pPr lvl="0">
              <a:spcBef>
                <a:spcPts val="0"/>
              </a:spcBef>
              <a:buNone/>
            </a:pPr>
            <a:r>
              <a:t/>
            </a:r>
            <a:endParaRPr/>
          </a:p>
        </p:txBody>
      </p:sp>
      <p:sp>
        <p:nvSpPr>
          <p:cNvPr id="209" name="Shape 20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SETUP(how to solve the problem)</a:t>
            </a:r>
          </a:p>
          <a:p>
            <a:pPr indent="-228600" lvl="0" marL="457200" rtl="0">
              <a:spcBef>
                <a:spcPts val="0"/>
              </a:spcBef>
            </a:pPr>
            <a:r>
              <a:rPr lang="en"/>
              <a:t>Tensorflow on nvidia GeForce GT 730M</a:t>
            </a:r>
          </a:p>
          <a:p>
            <a:pPr indent="-228600" lvl="0" marL="457200" rtl="0">
              <a:spcBef>
                <a:spcPts val="0"/>
              </a:spcBef>
            </a:pPr>
            <a:r>
              <a:rPr lang="en"/>
              <a:t>Python 3.5</a:t>
            </a:r>
          </a:p>
          <a:p>
            <a:pPr indent="-228600" lvl="0" marL="457200" rtl="0">
              <a:spcBef>
                <a:spcPts val="0"/>
              </a:spcBef>
            </a:pPr>
            <a:r>
              <a:rPr lang="en"/>
              <a:t>Numpy, Sklearn, Matplotlib, Pandas, Bazel and Many more</a:t>
            </a:r>
          </a:p>
          <a:p>
            <a:pPr indent="-228600" lvl="0" marL="457200" rtl="0">
              <a:spcBef>
                <a:spcPts val="0"/>
              </a:spcBef>
            </a:pPr>
            <a:r>
              <a:rPr lang="en"/>
              <a:t>Build biLSTM with attention</a:t>
            </a:r>
          </a:p>
          <a:p>
            <a:pPr indent="-228600" lvl="0" marL="457200" rtl="0">
              <a:spcBef>
                <a:spcPts val="0"/>
              </a:spcBef>
            </a:pPr>
            <a:r>
              <a:rPr lang="en"/>
              <a:t>Compute Accuracies</a:t>
            </a:r>
          </a:p>
          <a:p>
            <a:pPr indent="-228600" lvl="0" marL="457200" rtl="0">
              <a:spcBef>
                <a:spcPts val="0"/>
              </a:spcBef>
            </a:pPr>
            <a:r>
              <a:rPr lang="en"/>
              <a:t> Best epoch and best hyper-parameters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pPr>
            <a:r>
              <a:rPr lang="en"/>
              <a:t>Objective: Build a Question Answering System using neural networks. </a:t>
            </a:r>
          </a:p>
          <a:p>
            <a:pPr indent="-228600" lvl="0" marL="457200">
              <a:spcBef>
                <a:spcPts val="0"/>
              </a:spcBef>
            </a:pPr>
            <a:r>
              <a:rPr lang="en"/>
              <a:t>What problem are we solving? </a:t>
            </a:r>
          </a:p>
          <a:p>
            <a:pPr indent="-228600" lvl="1" marL="914400" rtl="0">
              <a:spcBef>
                <a:spcPts val="0"/>
              </a:spcBef>
            </a:pPr>
            <a:r>
              <a:rPr lang="en"/>
              <a:t>Need for QA</a:t>
            </a:r>
          </a:p>
          <a:p>
            <a:pPr indent="-228600" lvl="2" marL="1371600" rtl="0">
              <a:spcBef>
                <a:spcPts val="0"/>
              </a:spcBef>
            </a:pPr>
            <a:r>
              <a:rPr lang="en"/>
              <a:t>Lot of data</a:t>
            </a:r>
          </a:p>
          <a:p>
            <a:pPr indent="-228600" lvl="2" marL="1371600" rtl="0">
              <a:spcBef>
                <a:spcPts val="0"/>
              </a:spcBef>
            </a:pPr>
            <a:r>
              <a:rPr lang="en"/>
              <a:t>Getting right documents</a:t>
            </a:r>
          </a:p>
          <a:p>
            <a:pPr indent="-228600" lvl="2" marL="1371600" rtl="0">
              <a:spcBef>
                <a:spcPts val="0"/>
              </a:spcBef>
            </a:pPr>
            <a:r>
              <a:rPr lang="en"/>
              <a:t>Getting direct and specific answers from those documents.</a:t>
            </a:r>
          </a:p>
          <a:p>
            <a:pPr indent="-228600" lvl="0" marL="457200" rtl="0">
              <a:spcBef>
                <a:spcPts val="0"/>
              </a:spcBef>
            </a:pPr>
            <a:r>
              <a:rPr lang="en"/>
              <a:t>Advantages of using Neural Network Approach over other ML models.</a:t>
            </a:r>
          </a:p>
          <a:p>
            <a:pPr indent="-228600" lvl="1" marL="914400" rtl="0">
              <a:spcBef>
                <a:spcPts val="0"/>
              </a:spcBef>
            </a:pPr>
            <a:r>
              <a:rPr lang="en"/>
              <a:t>Feature engineering is needed in conventional machine learning tasks. Whereas it is not needed for neural networks. What happens inside the hidden layers of the neural networks is unknown. It learns all possible features. </a:t>
            </a:r>
          </a:p>
          <a:p>
            <a:pPr lvl="0" marR="0" rtl="0" algn="l">
              <a:lnSpc>
                <a:spcPct val="115000"/>
              </a:lnSpc>
              <a:spcBef>
                <a:spcPts val="0"/>
              </a:spcBef>
              <a:spcAft>
                <a:spcPts val="1600"/>
              </a:spcAft>
              <a:buNone/>
            </a:pPr>
            <a:r>
              <a:t/>
            </a:r>
            <a:endParaRP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Implementation - design document and flowchart</a:t>
            </a:r>
          </a:p>
          <a:p>
            <a:pPr lvl="0">
              <a:spcBef>
                <a:spcPts val="0"/>
              </a:spcBef>
              <a:buNone/>
            </a:pPr>
            <a:r>
              <a:t/>
            </a:r>
            <a:endParaRPr/>
          </a:p>
        </p:txBody>
      </p:sp>
      <p:sp>
        <p:nvSpPr>
          <p:cNvPr id="215" name="Shape 21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The design for our project was divided into 3 parts.</a:t>
            </a:r>
          </a:p>
          <a:p>
            <a:pPr indent="-228600" lvl="0" marL="457200" rtl="0">
              <a:spcBef>
                <a:spcPts val="0"/>
              </a:spcBef>
            </a:pPr>
            <a:r>
              <a:rPr lang="en"/>
              <a:t>Pre processing</a:t>
            </a:r>
          </a:p>
          <a:p>
            <a:pPr indent="-228600" lvl="0" marL="457200" rtl="0">
              <a:spcBef>
                <a:spcPts val="0"/>
              </a:spcBef>
            </a:pPr>
            <a:r>
              <a:rPr lang="en"/>
              <a:t>Word2Vec generation(skip -gram)</a:t>
            </a:r>
          </a:p>
          <a:p>
            <a:pPr indent="-228600" lvl="0" marL="457200">
              <a:spcBef>
                <a:spcPts val="0"/>
              </a:spcBef>
            </a:pPr>
            <a:r>
              <a:rPr lang="en"/>
              <a:t>RNN LSTM</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data analysis and discussion</a:t>
            </a:r>
          </a:p>
        </p:txBody>
      </p:sp>
      <p:sp>
        <p:nvSpPr>
          <p:cNvPr id="221" name="Shape 221"/>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914400" rtl="0">
              <a:spcBef>
                <a:spcPts val="0"/>
              </a:spcBef>
            </a:pPr>
            <a:r>
              <a:rPr lang="en"/>
              <a:t>MCTest dataset is a free data set that has </a:t>
            </a:r>
          </a:p>
          <a:p>
            <a:pPr indent="-228600" lvl="0" marL="914400" rtl="0">
              <a:spcBef>
                <a:spcPts val="0"/>
              </a:spcBef>
            </a:pPr>
            <a:r>
              <a:rPr lang="en"/>
              <a:t>660 stories each of which has approx 1800 questions</a:t>
            </a:r>
          </a:p>
          <a:p>
            <a:pPr indent="-228600" lvl="0" marL="914400" rtl="0">
              <a:spcBef>
                <a:spcPts val="0"/>
              </a:spcBef>
            </a:pPr>
            <a:r>
              <a:rPr lang="en"/>
              <a:t>multiple questions and the each questions has 4 choices answer choice. </a:t>
            </a:r>
          </a:p>
          <a:p>
            <a:pPr indent="-228600" lvl="0" marL="914400" rtl="0">
              <a:spcBef>
                <a:spcPts val="0"/>
              </a:spcBef>
            </a:pPr>
            <a:r>
              <a:rPr lang="en"/>
              <a:t>The data was gathered using Mechanical Turk.</a:t>
            </a:r>
          </a:p>
          <a:p>
            <a:pPr indent="-228600" lvl="0" marL="914400" rtl="0">
              <a:spcBef>
                <a:spcPts val="0"/>
              </a:spcBef>
            </a:pPr>
            <a:r>
              <a:rPr lang="en"/>
              <a:t>Test data set 500 stories with 870 questions</a:t>
            </a: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idx="1" type="body"/>
          </p:nvPr>
        </p:nvSpPr>
        <p:spPr>
          <a:xfrm>
            <a:off x="0" y="0"/>
            <a:ext cx="8520600" cy="3339000"/>
          </a:xfrm>
          <a:prstGeom prst="rect">
            <a:avLst/>
          </a:prstGeom>
        </p:spPr>
        <p:txBody>
          <a:bodyPr anchorCtr="0" anchor="t" bIns="91425" lIns="91425" rIns="91425" tIns="91425">
            <a:noAutofit/>
          </a:bodyPr>
          <a:lstStyle/>
          <a:p>
            <a:pPr lvl="0">
              <a:spcBef>
                <a:spcPts val="0"/>
              </a:spcBef>
              <a:spcAft>
                <a:spcPts val="0"/>
              </a:spcAft>
              <a:buNone/>
            </a:pPr>
            <a:r>
              <a:rPr i="1" lang="en" sz="1000">
                <a:highlight>
                  <a:srgbClr val="FFFFFF"/>
                </a:highlight>
                <a:latin typeface="Cambria"/>
                <a:ea typeface="Cambria"/>
                <a:cs typeface="Cambria"/>
                <a:sym typeface="Cambria"/>
              </a:rPr>
              <a:t>James the Turtle was always getting in trouble. Sometimes he'd reach into the freezer and empty out all the food. Other times he'd sled on the deck and get a splinter. His aunt Jane tried as hard as she could to keep him out of trouble, but he was sneaky and got into lots of trouble behind her back.</a:t>
            </a:r>
          </a:p>
          <a:p>
            <a:pPr lvl="0">
              <a:spcBef>
                <a:spcPts val="0"/>
              </a:spcBef>
              <a:spcAft>
                <a:spcPts val="0"/>
              </a:spcAft>
              <a:buNone/>
            </a:pPr>
            <a:r>
              <a:rPr i="1" lang="en" sz="1000">
                <a:highlight>
                  <a:srgbClr val="FFFFFF"/>
                </a:highlight>
                <a:latin typeface="Cambria"/>
                <a:ea typeface="Cambria"/>
                <a:cs typeface="Cambria"/>
                <a:sym typeface="Cambria"/>
              </a:rPr>
              <a:t>One day, James thought he would go into town and see what kind of trouble he could get into. He went to the grocery store and pulled all the pudding off the shelves and ate two jars. Then he walked to the fast food restaurant and ordered 15 bags of fries. He didn't pay, and instead headed home.</a:t>
            </a:r>
          </a:p>
          <a:p>
            <a:pPr lvl="0">
              <a:spcBef>
                <a:spcPts val="0"/>
              </a:spcBef>
              <a:spcAft>
                <a:spcPts val="0"/>
              </a:spcAft>
              <a:buNone/>
            </a:pPr>
            <a:r>
              <a:rPr i="1" lang="en" sz="1000">
                <a:highlight>
                  <a:srgbClr val="FFFFFF"/>
                </a:highlight>
                <a:latin typeface="Cambria"/>
                <a:ea typeface="Cambria"/>
                <a:cs typeface="Cambria"/>
                <a:sym typeface="Cambria"/>
              </a:rPr>
              <a:t>His aunt was waiting for him in his room. She told James that she loved him, but he would have to start acting like a well-behaved turtle.After about a month, and after getting into lots of trouble, James finally made up his mind to be a better turtle.</a:t>
            </a:r>
          </a:p>
          <a:p>
            <a:pPr lvl="0">
              <a:spcBef>
                <a:spcPts val="0"/>
              </a:spcBef>
              <a:spcAft>
                <a:spcPts val="0"/>
              </a:spcAft>
              <a:buNone/>
            </a:pPr>
            <a:r>
              <a:rPr i="1" lang="en" sz="1000">
                <a:highlight>
                  <a:srgbClr val="FFFFFF"/>
                </a:highlight>
                <a:latin typeface="Cambria"/>
                <a:ea typeface="Cambria"/>
                <a:cs typeface="Cambria"/>
                <a:sym typeface="Cambria"/>
              </a:rPr>
              <a:t>1) What is the name of the trouble making turtle?</a:t>
            </a:r>
          </a:p>
          <a:p>
            <a:pPr lvl="0">
              <a:spcBef>
                <a:spcPts val="0"/>
              </a:spcBef>
              <a:spcAft>
                <a:spcPts val="0"/>
              </a:spcAft>
              <a:buNone/>
            </a:pPr>
            <a:r>
              <a:rPr i="1" lang="en" sz="1000">
                <a:highlight>
                  <a:srgbClr val="FFFFFF"/>
                </a:highlight>
                <a:latin typeface="Cambria"/>
                <a:ea typeface="Cambria"/>
                <a:cs typeface="Cambria"/>
                <a:sym typeface="Cambria"/>
              </a:rPr>
              <a:t>    A) Fries</a:t>
            </a:r>
          </a:p>
          <a:p>
            <a:pPr lvl="0">
              <a:spcBef>
                <a:spcPts val="0"/>
              </a:spcBef>
              <a:spcAft>
                <a:spcPts val="0"/>
              </a:spcAft>
              <a:buNone/>
            </a:pPr>
            <a:r>
              <a:rPr i="1" lang="en" sz="1000">
                <a:highlight>
                  <a:srgbClr val="FFFFFF"/>
                </a:highlight>
                <a:latin typeface="Cambria"/>
                <a:ea typeface="Cambria"/>
                <a:cs typeface="Cambria"/>
                <a:sym typeface="Cambria"/>
              </a:rPr>
              <a:t>    B) Pudding</a:t>
            </a:r>
          </a:p>
          <a:p>
            <a:pPr lvl="0">
              <a:spcBef>
                <a:spcPts val="0"/>
              </a:spcBef>
              <a:spcAft>
                <a:spcPts val="0"/>
              </a:spcAft>
              <a:buNone/>
            </a:pPr>
            <a:r>
              <a:rPr i="1" lang="en" sz="1000">
                <a:highlight>
                  <a:srgbClr val="FFFFFF"/>
                </a:highlight>
                <a:latin typeface="Cambria"/>
                <a:ea typeface="Cambria"/>
                <a:cs typeface="Cambria"/>
                <a:sym typeface="Cambria"/>
              </a:rPr>
              <a:t>    C) James</a:t>
            </a:r>
          </a:p>
          <a:p>
            <a:pPr lvl="0">
              <a:spcBef>
                <a:spcPts val="0"/>
              </a:spcBef>
              <a:spcAft>
                <a:spcPts val="0"/>
              </a:spcAft>
              <a:buNone/>
            </a:pPr>
            <a:r>
              <a:rPr i="1" lang="en" sz="1000">
                <a:highlight>
                  <a:srgbClr val="FFFFFF"/>
                </a:highlight>
                <a:latin typeface="Cambria"/>
                <a:ea typeface="Cambria"/>
                <a:cs typeface="Cambria"/>
                <a:sym typeface="Cambria"/>
              </a:rPr>
              <a:t>    D) Jane</a:t>
            </a:r>
          </a:p>
          <a:p>
            <a:pPr lvl="0">
              <a:spcBef>
                <a:spcPts val="0"/>
              </a:spcBef>
              <a:spcAft>
                <a:spcPts val="0"/>
              </a:spcAft>
              <a:buNone/>
            </a:pPr>
            <a:r>
              <a:rPr i="1" lang="en" sz="1000">
                <a:highlight>
                  <a:srgbClr val="FFFFFF"/>
                </a:highlight>
                <a:latin typeface="Cambria"/>
                <a:ea typeface="Cambria"/>
                <a:cs typeface="Cambria"/>
                <a:sym typeface="Cambria"/>
              </a:rPr>
              <a:t>2) What did James pull off of the shelves in the grocery store?</a:t>
            </a:r>
          </a:p>
          <a:p>
            <a:pPr lvl="0">
              <a:spcBef>
                <a:spcPts val="0"/>
              </a:spcBef>
              <a:spcAft>
                <a:spcPts val="0"/>
              </a:spcAft>
              <a:buNone/>
            </a:pPr>
            <a:r>
              <a:rPr i="1" lang="en" sz="1000">
                <a:highlight>
                  <a:srgbClr val="FFFFFF"/>
                </a:highlight>
                <a:latin typeface="Cambria"/>
                <a:ea typeface="Cambria"/>
                <a:cs typeface="Cambria"/>
                <a:sym typeface="Cambria"/>
              </a:rPr>
              <a:t>    A) pudding</a:t>
            </a:r>
          </a:p>
          <a:p>
            <a:pPr lvl="0">
              <a:spcBef>
                <a:spcPts val="0"/>
              </a:spcBef>
              <a:spcAft>
                <a:spcPts val="0"/>
              </a:spcAft>
              <a:buNone/>
            </a:pPr>
            <a:r>
              <a:rPr i="1" lang="en" sz="1000">
                <a:highlight>
                  <a:srgbClr val="FFFFFF"/>
                </a:highlight>
                <a:latin typeface="Cambria"/>
                <a:ea typeface="Cambria"/>
                <a:cs typeface="Cambria"/>
                <a:sym typeface="Cambria"/>
              </a:rPr>
              <a:t>    B) fries</a:t>
            </a:r>
          </a:p>
          <a:p>
            <a:pPr lvl="0">
              <a:spcBef>
                <a:spcPts val="0"/>
              </a:spcBef>
              <a:spcAft>
                <a:spcPts val="0"/>
              </a:spcAft>
              <a:buNone/>
            </a:pPr>
            <a:r>
              <a:rPr i="1" lang="en" sz="1000">
                <a:highlight>
                  <a:srgbClr val="FFFFFF"/>
                </a:highlight>
                <a:latin typeface="Cambria"/>
                <a:ea typeface="Cambria"/>
                <a:cs typeface="Cambria"/>
                <a:sym typeface="Cambria"/>
              </a:rPr>
              <a:t>    C) food</a:t>
            </a:r>
          </a:p>
          <a:p>
            <a:pPr lvl="0">
              <a:spcBef>
                <a:spcPts val="0"/>
              </a:spcBef>
              <a:spcAft>
                <a:spcPts val="0"/>
              </a:spcAft>
              <a:buNone/>
            </a:pPr>
            <a:r>
              <a:rPr i="1" lang="en" sz="1000">
                <a:highlight>
                  <a:srgbClr val="FFFFFF"/>
                </a:highlight>
                <a:latin typeface="Cambria"/>
                <a:ea typeface="Cambria"/>
                <a:cs typeface="Cambria"/>
                <a:sym typeface="Cambria"/>
              </a:rPr>
              <a:t>    D) splinters</a:t>
            </a:r>
          </a:p>
          <a:p>
            <a:pPr lvl="0">
              <a:spcBef>
                <a:spcPts val="0"/>
              </a:spcBef>
              <a:spcAft>
                <a:spcPts val="0"/>
              </a:spcAft>
              <a:buNone/>
            </a:pPr>
            <a:r>
              <a:rPr i="1" lang="en" sz="1000">
                <a:highlight>
                  <a:srgbClr val="FFFFFF"/>
                </a:highlight>
                <a:latin typeface="Cambria"/>
                <a:ea typeface="Cambria"/>
                <a:cs typeface="Cambria"/>
                <a:sym typeface="Cambria"/>
              </a:rPr>
              <a:t>3) Where did James go after he went to the grocery store?</a:t>
            </a:r>
          </a:p>
          <a:p>
            <a:pPr lvl="0">
              <a:spcBef>
                <a:spcPts val="0"/>
              </a:spcBef>
              <a:spcAft>
                <a:spcPts val="0"/>
              </a:spcAft>
              <a:buNone/>
            </a:pPr>
            <a:r>
              <a:rPr i="1" lang="en" sz="1000">
                <a:highlight>
                  <a:srgbClr val="FFFFFF"/>
                </a:highlight>
                <a:latin typeface="Cambria"/>
                <a:ea typeface="Cambria"/>
                <a:cs typeface="Cambria"/>
                <a:sym typeface="Cambria"/>
              </a:rPr>
              <a:t>    A) his deck</a:t>
            </a:r>
          </a:p>
          <a:p>
            <a:pPr lvl="0">
              <a:spcBef>
                <a:spcPts val="0"/>
              </a:spcBef>
              <a:spcAft>
                <a:spcPts val="0"/>
              </a:spcAft>
              <a:buNone/>
            </a:pPr>
            <a:r>
              <a:rPr i="1" lang="en" sz="1000">
                <a:highlight>
                  <a:srgbClr val="FFFFFF"/>
                </a:highlight>
                <a:latin typeface="Cambria"/>
                <a:ea typeface="Cambria"/>
                <a:cs typeface="Cambria"/>
                <a:sym typeface="Cambria"/>
              </a:rPr>
              <a:t>    B) his freezer</a:t>
            </a:r>
          </a:p>
          <a:p>
            <a:pPr lvl="0">
              <a:spcBef>
                <a:spcPts val="0"/>
              </a:spcBef>
              <a:spcAft>
                <a:spcPts val="0"/>
              </a:spcAft>
              <a:buNone/>
            </a:pPr>
            <a:r>
              <a:rPr i="1" lang="en" sz="1000">
                <a:highlight>
                  <a:srgbClr val="FFFFFF"/>
                </a:highlight>
                <a:latin typeface="Cambria"/>
                <a:ea typeface="Cambria"/>
                <a:cs typeface="Cambria"/>
                <a:sym typeface="Cambria"/>
              </a:rPr>
              <a:t>    C) a fast food restaurant</a:t>
            </a:r>
          </a:p>
          <a:p>
            <a:pPr lvl="0">
              <a:spcBef>
                <a:spcPts val="0"/>
              </a:spcBef>
              <a:spcAft>
                <a:spcPts val="0"/>
              </a:spcAft>
              <a:buNone/>
            </a:pPr>
            <a:r>
              <a:rPr i="1" lang="en" sz="1000">
                <a:highlight>
                  <a:srgbClr val="FFFFFF"/>
                </a:highlight>
                <a:latin typeface="Cambria"/>
                <a:ea typeface="Cambria"/>
                <a:cs typeface="Cambria"/>
                <a:sym typeface="Cambria"/>
              </a:rPr>
              <a:t>    D) his room</a:t>
            </a:r>
          </a:p>
          <a:p>
            <a:pPr lvl="0">
              <a:spcBef>
                <a:spcPts val="0"/>
              </a:spcBef>
              <a:spcAft>
                <a:spcPts val="0"/>
              </a:spcAft>
              <a:buNone/>
            </a:pPr>
            <a:r>
              <a:rPr i="1" lang="en" sz="1000">
                <a:highlight>
                  <a:srgbClr val="FFFFFF"/>
                </a:highlight>
                <a:latin typeface="Cambria"/>
                <a:ea typeface="Cambria"/>
                <a:cs typeface="Cambria"/>
                <a:sym typeface="Cambria"/>
              </a:rPr>
              <a:t>4) What did James do after he ordered the fries?</a:t>
            </a:r>
          </a:p>
          <a:p>
            <a:pPr lvl="0">
              <a:spcBef>
                <a:spcPts val="0"/>
              </a:spcBef>
              <a:spcAft>
                <a:spcPts val="0"/>
              </a:spcAft>
              <a:buNone/>
            </a:pPr>
            <a:r>
              <a:rPr i="1" lang="en" sz="1000">
                <a:highlight>
                  <a:srgbClr val="FFFFFF"/>
                </a:highlight>
                <a:latin typeface="Cambria"/>
                <a:ea typeface="Cambria"/>
                <a:cs typeface="Cambria"/>
                <a:sym typeface="Cambria"/>
              </a:rPr>
              <a:t>    A) went to the grocery store</a:t>
            </a:r>
          </a:p>
          <a:p>
            <a:pPr lvl="0">
              <a:spcBef>
                <a:spcPts val="0"/>
              </a:spcBef>
              <a:spcAft>
                <a:spcPts val="0"/>
              </a:spcAft>
              <a:buNone/>
            </a:pPr>
            <a:r>
              <a:rPr i="1" lang="en" sz="1000">
                <a:highlight>
                  <a:srgbClr val="FFFFFF"/>
                </a:highlight>
                <a:latin typeface="Cambria"/>
                <a:ea typeface="Cambria"/>
                <a:cs typeface="Cambria"/>
                <a:sym typeface="Cambria"/>
              </a:rPr>
              <a:t>    B) went home without paying</a:t>
            </a:r>
          </a:p>
          <a:p>
            <a:pPr lvl="0">
              <a:spcBef>
                <a:spcPts val="0"/>
              </a:spcBef>
              <a:spcAft>
                <a:spcPts val="0"/>
              </a:spcAft>
              <a:buNone/>
            </a:pPr>
            <a:r>
              <a:rPr i="1" lang="en" sz="1000">
                <a:highlight>
                  <a:srgbClr val="FFFFFF"/>
                </a:highlight>
                <a:latin typeface="Cambria"/>
                <a:ea typeface="Cambria"/>
                <a:cs typeface="Cambria"/>
                <a:sym typeface="Cambria"/>
              </a:rPr>
              <a:t>    C) ate them</a:t>
            </a:r>
          </a:p>
          <a:p>
            <a:pPr lvl="0">
              <a:spcBef>
                <a:spcPts val="0"/>
              </a:spcBef>
              <a:spcAft>
                <a:spcPts val="0"/>
              </a:spcAft>
              <a:buNone/>
            </a:pPr>
            <a:r>
              <a:rPr i="1" lang="en" sz="1000">
                <a:highlight>
                  <a:srgbClr val="FFFFFF"/>
                </a:highlight>
                <a:latin typeface="Cambria"/>
                <a:ea typeface="Cambria"/>
                <a:cs typeface="Cambria"/>
                <a:sym typeface="Cambria"/>
              </a:rPr>
              <a:t>    D) made up his mind to be a better turtle</a:t>
            </a: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Implementation - design document and flowchart</a:t>
            </a:r>
          </a:p>
          <a:p>
            <a:pPr lvl="0" rtl="0">
              <a:spcBef>
                <a:spcPts val="0"/>
              </a:spcBef>
              <a:buNone/>
            </a:pPr>
            <a:r>
              <a:t/>
            </a:r>
            <a:endParaRPr/>
          </a:p>
        </p:txBody>
      </p:sp>
      <p:sp>
        <p:nvSpPr>
          <p:cNvPr id="232" name="Shape 23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Data Preprocessing → Data Cleaning, words, count, dict, index-word, data indexed</a:t>
            </a:r>
          </a:p>
          <a:p>
            <a:pPr indent="-228600" lvl="0" marL="457200" rtl="0">
              <a:spcBef>
                <a:spcPts val="0"/>
              </a:spcBef>
            </a:pPr>
            <a:r>
              <a:rPr lang="en"/>
              <a:t>Word2Vec(skip -gram) - Unsupervised learning</a:t>
            </a:r>
          </a:p>
          <a:p>
            <a:pPr indent="-228600" lvl="1" marL="914400" rtl="0">
              <a:spcBef>
                <a:spcPts val="0"/>
              </a:spcBef>
            </a:pPr>
            <a:r>
              <a:rPr lang="en"/>
              <a:t>Batch generation → skip_window, num_of_skips, batch_size = 128, embedding_size = 300</a:t>
            </a:r>
          </a:p>
          <a:p>
            <a:pPr indent="-228600" lvl="1" marL="914400" rtl="0">
              <a:spcBef>
                <a:spcPts val="0"/>
              </a:spcBef>
            </a:pPr>
            <a:r>
              <a:rPr lang="en"/>
              <a:t>Train Word2Vec model → ip → data, labels (batch-wise)</a:t>
            </a:r>
          </a:p>
        </p:txBody>
      </p:sp>
      <p:pic>
        <p:nvPicPr>
          <p:cNvPr id="233" name="Shape 233"/>
          <p:cNvPicPr preferRelativeResize="0"/>
          <p:nvPr/>
        </p:nvPicPr>
        <p:blipFill>
          <a:blip r:embed="rId3">
            <a:alphaModFix/>
          </a:blip>
          <a:stretch>
            <a:fillRect/>
          </a:stretch>
        </p:blipFill>
        <p:spPr>
          <a:xfrm>
            <a:off x="1197875" y="3014575"/>
            <a:ext cx="5943600" cy="1628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Implementation - design document and flowchart</a:t>
            </a:r>
          </a:p>
          <a:p>
            <a:pPr lvl="0" rtl="0">
              <a:spcBef>
                <a:spcPts val="0"/>
              </a:spcBef>
              <a:buNone/>
            </a:pPr>
            <a:r>
              <a:t/>
            </a:r>
            <a:endParaRPr/>
          </a:p>
        </p:txBody>
      </p:sp>
      <p:sp>
        <p:nvSpPr>
          <p:cNvPr id="239" name="Shape 239"/>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rPr lang="en"/>
              <a:t>Output Generation:</a:t>
            </a:r>
          </a:p>
          <a:p>
            <a:pPr lvl="0" rtl="0">
              <a:spcBef>
                <a:spcPts val="0"/>
              </a:spcBef>
              <a:buNone/>
            </a:pPr>
            <a:r>
              <a:rPr lang="en"/>
              <a:t>SGM</a:t>
            </a:r>
          </a:p>
          <a:p>
            <a:pPr indent="-228600" lvl="0" marL="457200" rtl="0">
              <a:spcBef>
                <a:spcPts val="0"/>
              </a:spcBef>
            </a:pPr>
            <a:r>
              <a:rPr lang="en"/>
              <a:t>Batch Generation</a:t>
            </a:r>
          </a:p>
          <a:p>
            <a:pPr indent="-295275" lvl="1" marL="914400" rtl="0">
              <a:spcBef>
                <a:spcPts val="0"/>
              </a:spcBef>
              <a:spcAft>
                <a:spcPts val="0"/>
              </a:spcAft>
              <a:buClr>
                <a:srgbClr val="000000"/>
              </a:buClr>
              <a:buSzPct val="95454"/>
              <a:buFont typeface="Arial"/>
            </a:pPr>
            <a:r>
              <a:rPr lang="en" sz="1050">
                <a:solidFill>
                  <a:srgbClr val="000000"/>
                </a:solidFill>
                <a:latin typeface="Arial"/>
                <a:ea typeface="Arial"/>
                <a:cs typeface="Arial"/>
                <a:sym typeface="Arial"/>
              </a:rPr>
              <a:t>data: ['anarchism', 'originated', 'as', 'a', 'term', 'of', 'abuse', 'first']</a:t>
            </a:r>
            <a:br>
              <a:rPr lang="en" sz="1050">
                <a:solidFill>
                  <a:srgbClr val="000000"/>
                </a:solidFill>
                <a:latin typeface="Arial"/>
                <a:ea typeface="Arial"/>
                <a:cs typeface="Arial"/>
                <a:sym typeface="Arial"/>
              </a:rPr>
            </a:br>
            <a:br>
              <a:rPr lang="en" sz="1050">
                <a:solidFill>
                  <a:srgbClr val="000000"/>
                </a:solidFill>
                <a:latin typeface="Arial"/>
                <a:ea typeface="Arial"/>
                <a:cs typeface="Arial"/>
                <a:sym typeface="Arial"/>
              </a:rPr>
            </a:br>
            <a:r>
              <a:rPr lang="en" sz="1050">
                <a:solidFill>
                  <a:srgbClr val="000000"/>
                </a:solidFill>
                <a:latin typeface="Arial"/>
                <a:ea typeface="Arial"/>
                <a:cs typeface="Arial"/>
                <a:sym typeface="Arial"/>
              </a:rPr>
              <a:t>with num_skips = 2 and skip_window = 1:</a:t>
            </a:r>
            <a:br>
              <a:rPr lang="en" sz="1050">
                <a:solidFill>
                  <a:srgbClr val="000000"/>
                </a:solidFill>
                <a:latin typeface="Arial"/>
                <a:ea typeface="Arial"/>
                <a:cs typeface="Arial"/>
                <a:sym typeface="Arial"/>
              </a:rPr>
            </a:br>
            <a:r>
              <a:rPr lang="en" sz="1050">
                <a:solidFill>
                  <a:srgbClr val="000000"/>
                </a:solidFill>
                <a:latin typeface="Arial"/>
                <a:ea typeface="Arial"/>
                <a:cs typeface="Arial"/>
                <a:sym typeface="Arial"/>
              </a:rPr>
              <a:t>    batch: ['originated', 'originated', 'as', 'as', 'a', 'a', 'term', 'term']</a:t>
            </a:r>
            <a:br>
              <a:rPr lang="en" sz="1050">
                <a:solidFill>
                  <a:srgbClr val="000000"/>
                </a:solidFill>
                <a:latin typeface="Arial"/>
                <a:ea typeface="Arial"/>
                <a:cs typeface="Arial"/>
                <a:sym typeface="Arial"/>
              </a:rPr>
            </a:br>
            <a:r>
              <a:rPr lang="en" sz="1050">
                <a:solidFill>
                  <a:srgbClr val="000000"/>
                </a:solidFill>
                <a:latin typeface="Arial"/>
                <a:ea typeface="Arial"/>
                <a:cs typeface="Arial"/>
                <a:sym typeface="Arial"/>
              </a:rPr>
              <a:t>    labels: ['as', 'anarchism', 'a', 'originated', 'term', 'as', 'a', 'of']</a:t>
            </a:r>
            <a:br>
              <a:rPr lang="en" sz="1050">
                <a:solidFill>
                  <a:srgbClr val="000000"/>
                </a:solidFill>
                <a:latin typeface="Arial"/>
                <a:ea typeface="Arial"/>
                <a:cs typeface="Arial"/>
                <a:sym typeface="Arial"/>
              </a:rPr>
            </a:br>
            <a:br>
              <a:rPr lang="en" sz="1050">
                <a:solidFill>
                  <a:srgbClr val="000000"/>
                </a:solidFill>
                <a:latin typeface="Arial"/>
                <a:ea typeface="Arial"/>
                <a:cs typeface="Arial"/>
                <a:sym typeface="Arial"/>
              </a:rPr>
            </a:br>
            <a:r>
              <a:rPr lang="en" sz="1050">
                <a:solidFill>
                  <a:srgbClr val="000000"/>
                </a:solidFill>
                <a:latin typeface="Arial"/>
                <a:ea typeface="Arial"/>
                <a:cs typeface="Arial"/>
                <a:sym typeface="Arial"/>
              </a:rPr>
              <a:t>with num_skips = 4 and skip_window = 2:</a:t>
            </a:r>
            <a:br>
              <a:rPr lang="en" sz="1050">
                <a:solidFill>
                  <a:srgbClr val="000000"/>
                </a:solidFill>
                <a:latin typeface="Arial"/>
                <a:ea typeface="Arial"/>
                <a:cs typeface="Arial"/>
                <a:sym typeface="Arial"/>
              </a:rPr>
            </a:br>
            <a:r>
              <a:rPr lang="en" sz="1050">
                <a:solidFill>
                  <a:srgbClr val="000000"/>
                </a:solidFill>
                <a:latin typeface="Arial"/>
                <a:ea typeface="Arial"/>
                <a:cs typeface="Arial"/>
                <a:sym typeface="Arial"/>
              </a:rPr>
              <a:t>    batch: ['as', 'as', 'as', 'as', 'a', 'a', 'a', 'a']</a:t>
            </a:r>
            <a:br>
              <a:rPr lang="en" sz="1050">
                <a:solidFill>
                  <a:srgbClr val="000000"/>
                </a:solidFill>
                <a:latin typeface="Arial"/>
                <a:ea typeface="Arial"/>
                <a:cs typeface="Arial"/>
                <a:sym typeface="Arial"/>
              </a:rPr>
            </a:br>
            <a:r>
              <a:rPr lang="en" sz="1050">
                <a:solidFill>
                  <a:srgbClr val="000000"/>
                </a:solidFill>
                <a:latin typeface="Arial"/>
                <a:ea typeface="Arial"/>
                <a:cs typeface="Arial"/>
                <a:sym typeface="Arial"/>
              </a:rPr>
              <a:t>    labels: ['anarchism', 'originated', 'term', 'a', 'as', 'of', 'originated', 'term']</a:t>
            </a:r>
          </a:p>
          <a:p>
            <a:pPr lvl="0" rtl="0">
              <a:spcBef>
                <a:spcPts val="0"/>
              </a:spcBef>
              <a:buNone/>
            </a:pPr>
            <a:r>
              <a:t/>
            </a:r>
            <a:endParaRPr/>
          </a:p>
          <a:p>
            <a:pPr lvl="0" rtl="0">
              <a:spcBef>
                <a:spcPts val="0"/>
              </a:spcBef>
              <a:buNone/>
            </a:pPr>
            <a:r>
              <a:t/>
            </a:r>
            <a:endParaRPr/>
          </a:p>
          <a:p>
            <a:pPr lvl="0" rtl="0">
              <a:spcBef>
                <a:spcPts val="0"/>
              </a:spcBef>
              <a:buNone/>
            </a:pPr>
            <a:r>
              <a:t/>
            </a:r>
            <a:endParaRPr/>
          </a:p>
          <a:p>
            <a:pPr lvl="0" marR="0" rtl="0" algn="l">
              <a:lnSpc>
                <a:spcPct val="115000"/>
              </a:lnSpc>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0" y="0"/>
            <a:ext cx="8520600" cy="607800"/>
          </a:xfrm>
          <a:prstGeom prst="rect">
            <a:avLst/>
          </a:prstGeom>
        </p:spPr>
        <p:txBody>
          <a:bodyPr anchorCtr="0" anchor="t" bIns="91425" lIns="91425" rIns="91425" tIns="91425">
            <a:noAutofit/>
          </a:bodyPr>
          <a:lstStyle/>
          <a:p>
            <a:pPr lvl="0">
              <a:spcBef>
                <a:spcPts val="0"/>
              </a:spcBef>
              <a:buNone/>
            </a:pPr>
            <a:r>
              <a:rPr lang="en"/>
              <a:t>data analysis </a:t>
            </a:r>
          </a:p>
          <a:p>
            <a:pPr lvl="0">
              <a:spcBef>
                <a:spcPts val="0"/>
              </a:spcBef>
              <a:buNone/>
            </a:pPr>
            <a:r>
              <a:rPr lang="en"/>
              <a:t>and discussion</a:t>
            </a:r>
          </a:p>
        </p:txBody>
      </p:sp>
      <p:sp>
        <p:nvSpPr>
          <p:cNvPr id="245" name="Shape 245"/>
          <p:cNvSpPr txBox="1"/>
          <p:nvPr>
            <p:ph idx="1" type="body"/>
          </p:nvPr>
        </p:nvSpPr>
        <p:spPr>
          <a:xfrm>
            <a:off x="0" y="552050"/>
            <a:ext cx="8520600" cy="33390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rtl="0">
              <a:spcBef>
                <a:spcPts val="0"/>
              </a:spcBef>
              <a:buNone/>
            </a:pPr>
            <a:r>
              <a:t/>
            </a:r>
            <a:endParaRPr/>
          </a:p>
          <a:p>
            <a:pPr lvl="0">
              <a:spcBef>
                <a:spcPts val="0"/>
              </a:spcBef>
              <a:buNone/>
            </a:pPr>
            <a:r>
              <a:rPr lang="en"/>
              <a:t>output analysis</a:t>
            </a:r>
          </a:p>
        </p:txBody>
      </p:sp>
      <p:pic>
        <p:nvPicPr>
          <p:cNvPr id="246" name="Shape 246"/>
          <p:cNvPicPr preferRelativeResize="0"/>
          <p:nvPr/>
        </p:nvPicPr>
        <p:blipFill>
          <a:blip r:embed="rId3">
            <a:alphaModFix/>
          </a:blip>
          <a:stretch>
            <a:fillRect/>
          </a:stretch>
        </p:blipFill>
        <p:spPr>
          <a:xfrm>
            <a:off x="2799175" y="0"/>
            <a:ext cx="6344825" cy="5050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0" y="0"/>
            <a:ext cx="8520600" cy="607800"/>
          </a:xfrm>
          <a:prstGeom prst="rect">
            <a:avLst/>
          </a:prstGeom>
        </p:spPr>
        <p:txBody>
          <a:bodyPr anchorCtr="0" anchor="t" bIns="91425" lIns="91425" rIns="91425" tIns="91425">
            <a:noAutofit/>
          </a:bodyPr>
          <a:lstStyle/>
          <a:p>
            <a:pPr lvl="0">
              <a:spcBef>
                <a:spcPts val="0"/>
              </a:spcBef>
              <a:buNone/>
            </a:pPr>
            <a:r>
              <a:rPr lang="en"/>
              <a:t>data analysis and discussion</a:t>
            </a:r>
          </a:p>
        </p:txBody>
      </p:sp>
      <p:sp>
        <p:nvSpPr>
          <p:cNvPr id="252" name="Shape 252"/>
          <p:cNvSpPr txBox="1"/>
          <p:nvPr>
            <p:ph idx="1" type="body"/>
          </p:nvPr>
        </p:nvSpPr>
        <p:spPr>
          <a:xfrm>
            <a:off x="0" y="607800"/>
            <a:ext cx="9100800" cy="4276500"/>
          </a:xfrm>
          <a:prstGeom prst="rect">
            <a:avLst/>
          </a:prstGeom>
        </p:spPr>
        <p:txBody>
          <a:bodyPr anchorCtr="0" anchor="t" bIns="91425" lIns="91425" rIns="91425" tIns="91425">
            <a:noAutofit/>
          </a:bodyPr>
          <a:lstStyle/>
          <a:p>
            <a:pPr indent="-336550" lvl="0" marL="914400">
              <a:spcBef>
                <a:spcPts val="0"/>
              </a:spcBef>
              <a:spcAft>
                <a:spcPts val="0"/>
              </a:spcAft>
              <a:buSzPct val="100000"/>
            </a:pPr>
            <a:r>
              <a:rPr lang="en" sz="1700"/>
              <a:t>Nearest to eight: seven, nine, six, four, five, three, zero, two,</a:t>
            </a:r>
          </a:p>
          <a:p>
            <a:pPr indent="-336550" lvl="0" marL="914400">
              <a:spcBef>
                <a:spcPts val="0"/>
              </a:spcBef>
              <a:spcAft>
                <a:spcPts val="0"/>
              </a:spcAft>
              <a:buSzPct val="100000"/>
            </a:pPr>
            <a:r>
              <a:rPr lang="en" sz="1700"/>
              <a:t>Nearest to he: she, it, they, there, who, we, this, never,</a:t>
            </a:r>
          </a:p>
          <a:p>
            <a:pPr indent="-336550" lvl="0" marL="914400">
              <a:spcBef>
                <a:spcPts val="0"/>
              </a:spcBef>
              <a:spcAft>
                <a:spcPts val="0"/>
              </a:spcAft>
              <a:buSzPct val="100000"/>
            </a:pPr>
            <a:r>
              <a:rPr lang="en" sz="1700"/>
              <a:t>Nearest to i: we, he, they, mary, james, she, theirs, melanie,</a:t>
            </a:r>
          </a:p>
          <a:p>
            <a:pPr indent="-336550" lvl="0" marL="914400">
              <a:spcBef>
                <a:spcPts val="0"/>
              </a:spcBef>
              <a:spcAft>
                <a:spcPts val="0"/>
              </a:spcAft>
              <a:buSzPct val="100000"/>
            </a:pPr>
            <a:r>
              <a:rPr lang="en" sz="1700"/>
              <a:t>Nearest to she: he, they, it, i, midnight, we, hugo, snowball,</a:t>
            </a:r>
          </a:p>
          <a:p>
            <a:pPr indent="-336550" lvl="0" marL="914400">
              <a:spcBef>
                <a:spcPts val="0"/>
              </a:spcBef>
              <a:spcAft>
                <a:spcPts val="0"/>
              </a:spcAft>
              <a:buSzPct val="100000"/>
            </a:pPr>
            <a:r>
              <a:rPr lang="en" sz="1700"/>
              <a:t>Nearest to back: off, ended, over, down, out, beginning, toward, float,</a:t>
            </a:r>
          </a:p>
          <a:p>
            <a:pPr indent="-336550" lvl="0" marL="914400">
              <a:spcBef>
                <a:spcPts val="0"/>
              </a:spcBef>
              <a:spcAft>
                <a:spcPts val="0"/>
              </a:spcAft>
              <a:buSzPct val="100000"/>
            </a:pPr>
            <a:r>
              <a:rPr lang="en" sz="1700"/>
              <a:t>Nearest to her: his, him, their, margaret, me, its, chili, twisted,</a:t>
            </a:r>
          </a:p>
          <a:p>
            <a:pPr indent="-336550" lvl="0" marL="914400">
              <a:spcBef>
                <a:spcPts val="0"/>
              </a:spcBef>
              <a:spcAft>
                <a:spcPts val="0"/>
              </a:spcAft>
              <a:buSzPct val="100000"/>
            </a:pPr>
            <a:r>
              <a:rPr lang="en" sz="1700"/>
              <a:t>Nearest to this: it, which, he, some, checkerboard, another, the, amritsar,</a:t>
            </a:r>
          </a:p>
          <a:p>
            <a:pPr indent="-336550" lvl="0" marL="914400">
              <a:spcBef>
                <a:spcPts val="0"/>
              </a:spcBef>
              <a:spcAft>
                <a:spcPts val="0"/>
              </a:spcAft>
              <a:buSzPct val="100000"/>
            </a:pPr>
            <a:r>
              <a:rPr lang="en" sz="1700"/>
              <a:t>Nearest to been: become, be, already, was, recently, whispering, successfully,</a:t>
            </a:r>
          </a:p>
          <a:p>
            <a:pPr indent="-336550" lvl="0" marL="914400">
              <a:spcBef>
                <a:spcPts val="0"/>
              </a:spcBef>
              <a:spcAft>
                <a:spcPts val="0"/>
              </a:spcAft>
              <a:buSzPct val="100000"/>
            </a:pPr>
            <a:r>
              <a:rPr lang="en" sz="1700"/>
              <a:t>Nearest to they: we, there, he, you, she, it, i, not,</a:t>
            </a:r>
          </a:p>
          <a:p>
            <a:pPr indent="-336550" lvl="0" marL="914400">
              <a:spcBef>
                <a:spcPts val="0"/>
              </a:spcBef>
              <a:spcAft>
                <a:spcPts val="0"/>
              </a:spcAft>
              <a:buSzPct val="100000"/>
            </a:pPr>
            <a:r>
              <a:rPr lang="en" sz="1700"/>
              <a:t>Nearest to new: different, turkic, boasted, various, neared, stabilizers, deviating,</a:t>
            </a:r>
          </a:p>
          <a:p>
            <a:pPr indent="-336550" lvl="0" marL="914400">
              <a:spcBef>
                <a:spcPts val="0"/>
              </a:spcBef>
              <a:spcAft>
                <a:spcPts val="0"/>
              </a:spcAft>
              <a:buSzPct val="100000"/>
            </a:pPr>
            <a:r>
              <a:rPr lang="en" sz="1700"/>
              <a:t>Nearest to called: named, used, distorted, considered, referred, known, vat, </a:t>
            </a:r>
          </a:p>
          <a:p>
            <a:pPr indent="-336550" lvl="0" marL="914400">
              <a:spcBef>
                <a:spcPts val="0"/>
              </a:spcBef>
              <a:spcAft>
                <a:spcPts val="0"/>
              </a:spcAft>
              <a:buSzPct val="100000"/>
            </a:pPr>
            <a:r>
              <a:rPr lang="en" sz="1700"/>
              <a:t>Nearest to where: what, twist, beneath, artist, toilet, needs, performances, liking,</a:t>
            </a:r>
          </a:p>
          <a:p>
            <a:pPr indent="-336550" lvl="0" marL="914400">
              <a:spcBef>
                <a:spcPts val="0"/>
              </a:spcBef>
              <a:spcAft>
                <a:spcPts val="0"/>
              </a:spcAft>
              <a:buSzPct val="100000"/>
            </a:pPr>
            <a:r>
              <a:rPr lang="en" sz="1700"/>
              <a:t>Nearest to dog: cow, smashing, babysit, hazel, drawing, witch, owner, mouse,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0" y="0"/>
            <a:ext cx="8520600" cy="607800"/>
          </a:xfrm>
          <a:prstGeom prst="rect">
            <a:avLst/>
          </a:prstGeom>
        </p:spPr>
        <p:txBody>
          <a:bodyPr anchorCtr="0" anchor="t" bIns="91425" lIns="91425" rIns="91425" tIns="91425">
            <a:noAutofit/>
          </a:bodyPr>
          <a:lstStyle/>
          <a:p>
            <a:pPr lvl="0" rtl="0">
              <a:spcBef>
                <a:spcPts val="0"/>
              </a:spcBef>
              <a:buNone/>
            </a:pPr>
            <a:r>
              <a:rPr lang="en"/>
              <a:t>data analysis and discussion - Word Vector</a:t>
            </a:r>
          </a:p>
        </p:txBody>
      </p:sp>
      <p:sp>
        <p:nvSpPr>
          <p:cNvPr id="258" name="Shape 258"/>
          <p:cNvSpPr txBox="1"/>
          <p:nvPr>
            <p:ph idx="1" type="body"/>
          </p:nvPr>
        </p:nvSpPr>
        <p:spPr>
          <a:xfrm>
            <a:off x="0" y="657275"/>
            <a:ext cx="8520600" cy="3339000"/>
          </a:xfrm>
          <a:prstGeom prst="rect">
            <a:avLst/>
          </a:prstGeom>
        </p:spPr>
        <p:txBody>
          <a:bodyPr anchorCtr="0" anchor="t" bIns="91425" lIns="91425" rIns="91425" tIns="91425">
            <a:noAutofit/>
          </a:bodyPr>
          <a:lstStyle/>
          <a:p>
            <a:pPr lvl="0">
              <a:spcBef>
                <a:spcPts val="0"/>
              </a:spcBef>
              <a:spcAft>
                <a:spcPts val="0"/>
              </a:spcAft>
              <a:buNone/>
            </a:pPr>
            <a:r>
              <a:rPr b="1" lang="en" sz="1000">
                <a:latin typeface="Cambria"/>
                <a:ea typeface="Cambria"/>
                <a:cs typeface="Cambria"/>
                <a:sym typeface="Cambria"/>
              </a:rPr>
              <a:t>“The” = </a:t>
            </a:r>
          </a:p>
          <a:p>
            <a:pPr lvl="0">
              <a:spcBef>
                <a:spcPts val="0"/>
              </a:spcBef>
              <a:spcAft>
                <a:spcPts val="0"/>
              </a:spcAft>
              <a:buNone/>
            </a:pPr>
            <a:r>
              <a:rPr b="1" lang="en" sz="1000">
                <a:latin typeface="Cambria"/>
                <a:ea typeface="Cambria"/>
                <a:cs typeface="Cambria"/>
                <a:sym typeface="Cambria"/>
              </a:rPr>
              <a:t>[-0.10771623 -0.08713842  0.03231252 -0.04112959  0.12192853 -0.07375532</a:t>
            </a:r>
          </a:p>
          <a:p>
            <a:pPr lvl="0">
              <a:spcBef>
                <a:spcPts val="0"/>
              </a:spcBef>
              <a:spcAft>
                <a:spcPts val="0"/>
              </a:spcAft>
              <a:buNone/>
            </a:pPr>
            <a:r>
              <a:rPr b="1" lang="en" sz="1000">
                <a:latin typeface="Cambria"/>
                <a:ea typeface="Cambria"/>
                <a:cs typeface="Cambria"/>
                <a:sym typeface="Cambria"/>
              </a:rPr>
              <a:t> -0.10610349 -0.07409572 -0.06865577  0.10982385 -0.01932012 -0.01754871</a:t>
            </a:r>
          </a:p>
          <a:p>
            <a:pPr lvl="0">
              <a:spcBef>
                <a:spcPts val="0"/>
              </a:spcBef>
              <a:spcAft>
                <a:spcPts val="0"/>
              </a:spcAft>
              <a:buNone/>
            </a:pPr>
            <a:r>
              <a:rPr b="1" lang="en" sz="1000">
                <a:latin typeface="Cambria"/>
                <a:ea typeface="Cambria"/>
                <a:cs typeface="Cambria"/>
                <a:sym typeface="Cambria"/>
              </a:rPr>
              <a:t> -0.16242403  0.03091805 -0.0236611   0.10541121 -0.07797282 -0.13612035</a:t>
            </a:r>
          </a:p>
          <a:p>
            <a:pPr lvl="0">
              <a:spcBef>
                <a:spcPts val="0"/>
              </a:spcBef>
              <a:spcAft>
                <a:spcPts val="0"/>
              </a:spcAft>
              <a:buNone/>
            </a:pPr>
            <a:r>
              <a:rPr b="1" lang="en" sz="1000">
                <a:latin typeface="Cambria"/>
                <a:ea typeface="Cambria"/>
                <a:cs typeface="Cambria"/>
                <a:sym typeface="Cambria"/>
              </a:rPr>
              <a:t>  0.12207355  0.02171865  0.07394247 -0.11968254  0.06995879  0.03491663</a:t>
            </a:r>
          </a:p>
          <a:p>
            <a:pPr lvl="0">
              <a:spcBef>
                <a:spcPts val="0"/>
              </a:spcBef>
              <a:spcAft>
                <a:spcPts val="0"/>
              </a:spcAft>
              <a:buNone/>
            </a:pPr>
            <a:r>
              <a:rPr b="1" lang="en" sz="1000">
                <a:latin typeface="Cambria"/>
                <a:ea typeface="Cambria"/>
                <a:cs typeface="Cambria"/>
                <a:sym typeface="Cambria"/>
              </a:rPr>
              <a:t> -0.03399706 -0.05675896  0.08352144  0.01521992  0.04700584  0.07544895</a:t>
            </a:r>
          </a:p>
          <a:p>
            <a:pPr lvl="0">
              <a:spcBef>
                <a:spcPts val="0"/>
              </a:spcBef>
              <a:spcAft>
                <a:spcPts val="0"/>
              </a:spcAft>
              <a:buNone/>
            </a:pPr>
            <a:r>
              <a:rPr b="1" lang="en" sz="1000">
                <a:latin typeface="Cambria"/>
                <a:ea typeface="Cambria"/>
                <a:cs typeface="Cambria"/>
                <a:sym typeface="Cambria"/>
              </a:rPr>
              <a:t>  0.0640968   0.11520148  0.07608264 -0.04500199 -0.00302214 -0.18527462</a:t>
            </a:r>
          </a:p>
          <a:p>
            <a:pPr lvl="0">
              <a:spcBef>
                <a:spcPts val="0"/>
              </a:spcBef>
              <a:spcAft>
                <a:spcPts val="0"/>
              </a:spcAft>
              <a:buNone/>
            </a:pPr>
            <a:r>
              <a:rPr b="1" lang="en" sz="1000">
                <a:latin typeface="Cambria"/>
                <a:ea typeface="Cambria"/>
                <a:cs typeface="Cambria"/>
                <a:sym typeface="Cambria"/>
              </a:rPr>
              <a:t> -0.02382737 -0.05388832 -0.114457    0.10991409  0.02414727 -0.04109648</a:t>
            </a:r>
          </a:p>
          <a:p>
            <a:pPr lvl="0">
              <a:spcBef>
                <a:spcPts val="0"/>
              </a:spcBef>
              <a:spcAft>
                <a:spcPts val="0"/>
              </a:spcAft>
              <a:buNone/>
            </a:pPr>
            <a:r>
              <a:rPr b="1" lang="en" sz="1000">
                <a:latin typeface="Cambria"/>
                <a:ea typeface="Cambria"/>
                <a:cs typeface="Cambria"/>
                <a:sym typeface="Cambria"/>
              </a:rPr>
              <a:t>  0.08787432 -0.02101789  0.10125949  0.04609177  0.11370094  0.04372771</a:t>
            </a:r>
          </a:p>
          <a:p>
            <a:pPr lvl="0">
              <a:spcBef>
                <a:spcPts val="0"/>
              </a:spcBef>
              <a:spcAft>
                <a:spcPts val="0"/>
              </a:spcAft>
              <a:buNone/>
            </a:pPr>
            <a:r>
              <a:rPr b="1" lang="en" sz="1000">
                <a:latin typeface="Cambria"/>
                <a:ea typeface="Cambria"/>
                <a:cs typeface="Cambria"/>
                <a:sym typeface="Cambria"/>
              </a:rPr>
              <a:t> -0.0659379  -0.06589786 -0.00867271  0.05946467  0.07290234  0.04426249</a:t>
            </a:r>
          </a:p>
          <a:p>
            <a:pPr lvl="0">
              <a:spcBef>
                <a:spcPts val="0"/>
              </a:spcBef>
              <a:spcAft>
                <a:spcPts val="0"/>
              </a:spcAft>
              <a:buNone/>
            </a:pPr>
            <a:r>
              <a:rPr b="1" lang="en" sz="1000">
                <a:latin typeface="Cambria"/>
                <a:ea typeface="Cambria"/>
                <a:cs typeface="Cambria"/>
                <a:sym typeface="Cambria"/>
              </a:rPr>
              <a:t>  0.13086618 -0.08741179 -0.07464718 -0.06333015  0.06026197  0.075174</a:t>
            </a:r>
          </a:p>
          <a:p>
            <a:pPr lvl="0">
              <a:spcBef>
                <a:spcPts val="0"/>
              </a:spcBef>
              <a:spcAft>
                <a:spcPts val="0"/>
              </a:spcAft>
              <a:buNone/>
            </a:pPr>
            <a:r>
              <a:rPr b="1" lang="en" sz="1000">
                <a:latin typeface="Cambria"/>
                <a:ea typeface="Cambria"/>
                <a:cs typeface="Cambria"/>
                <a:sym typeface="Cambria"/>
              </a:rPr>
              <a:t>  0.0508201  -0.02082717  0.09218703 -0.10563675  0.04679077  0.11095957</a:t>
            </a:r>
          </a:p>
          <a:p>
            <a:pPr lvl="0">
              <a:spcBef>
                <a:spcPts val="0"/>
              </a:spcBef>
              <a:spcAft>
                <a:spcPts val="0"/>
              </a:spcAft>
              <a:buNone/>
            </a:pPr>
            <a:r>
              <a:rPr b="1" lang="en" sz="1000">
                <a:latin typeface="Cambria"/>
                <a:ea typeface="Cambria"/>
                <a:cs typeface="Cambria"/>
                <a:sym typeface="Cambria"/>
              </a:rPr>
              <a:t> -0.07731143  0.11152226 -0.07129365  0.08438376  0.12295292  0.09770688</a:t>
            </a:r>
          </a:p>
          <a:p>
            <a:pPr lvl="0">
              <a:spcBef>
                <a:spcPts val="0"/>
              </a:spcBef>
              <a:spcAft>
                <a:spcPts val="0"/>
              </a:spcAft>
              <a:buNone/>
            </a:pPr>
            <a:r>
              <a:rPr b="1" lang="en" sz="1000">
                <a:latin typeface="Cambria"/>
                <a:ea typeface="Cambria"/>
                <a:cs typeface="Cambria"/>
                <a:sym typeface="Cambria"/>
              </a:rPr>
              <a:t> -0.00122607  0.12426439 -0.07705146 -0.15394074 -0.16196689 -0.13202338</a:t>
            </a:r>
          </a:p>
          <a:p>
            <a:pPr lvl="0">
              <a:spcBef>
                <a:spcPts val="0"/>
              </a:spcBef>
              <a:spcAft>
                <a:spcPts val="0"/>
              </a:spcAft>
              <a:buNone/>
            </a:pPr>
            <a:r>
              <a:rPr b="1" lang="en" sz="1000">
                <a:latin typeface="Cambria"/>
                <a:ea typeface="Cambria"/>
                <a:cs typeface="Cambria"/>
                <a:sym typeface="Cambria"/>
              </a:rPr>
              <a:t> -0.06771396  0.0601143   0.06370313  0.01014148  0.13391793 -0.0489469</a:t>
            </a:r>
          </a:p>
          <a:p>
            <a:pPr lvl="0">
              <a:spcBef>
                <a:spcPts val="0"/>
              </a:spcBef>
              <a:spcAft>
                <a:spcPts val="0"/>
              </a:spcAft>
              <a:buNone/>
            </a:pPr>
            <a:r>
              <a:rPr b="1" lang="en" sz="1000">
                <a:latin typeface="Cambria"/>
                <a:ea typeface="Cambria"/>
                <a:cs typeface="Cambria"/>
                <a:sym typeface="Cambria"/>
              </a:rPr>
              <a:t> -0.04469048 -0.15215459 -0.0948875  -0.04088889  0.11519375 -0.06214551</a:t>
            </a:r>
          </a:p>
          <a:p>
            <a:pPr lvl="0">
              <a:spcBef>
                <a:spcPts val="0"/>
              </a:spcBef>
              <a:spcAft>
                <a:spcPts val="0"/>
              </a:spcAft>
              <a:buNone/>
            </a:pPr>
            <a:r>
              <a:rPr b="1" lang="en" sz="1000">
                <a:latin typeface="Cambria"/>
                <a:ea typeface="Cambria"/>
                <a:cs typeface="Cambria"/>
                <a:sym typeface="Cambria"/>
              </a:rPr>
              <a:t> -0.01907888  0.08190431 -0.13345332  0.12041677  0.13335384  0.13318285</a:t>
            </a:r>
          </a:p>
          <a:p>
            <a:pPr lvl="0">
              <a:spcBef>
                <a:spcPts val="0"/>
              </a:spcBef>
              <a:spcAft>
                <a:spcPts val="0"/>
              </a:spcAft>
              <a:buNone/>
            </a:pPr>
            <a:r>
              <a:rPr b="1" lang="en" sz="1000">
                <a:latin typeface="Cambria"/>
                <a:ea typeface="Cambria"/>
                <a:cs typeface="Cambria"/>
                <a:sym typeface="Cambria"/>
              </a:rPr>
              <a:t> -0.03807592  0.07797729 -0.03598532 -0.12675062  0.00989356  0.12395485</a:t>
            </a:r>
          </a:p>
          <a:p>
            <a:pPr lvl="0">
              <a:spcBef>
                <a:spcPts val="0"/>
              </a:spcBef>
              <a:spcAft>
                <a:spcPts val="0"/>
              </a:spcAft>
              <a:buNone/>
            </a:pPr>
            <a:r>
              <a:rPr b="1" lang="en" sz="1000">
                <a:latin typeface="Cambria"/>
                <a:ea typeface="Cambria"/>
                <a:cs typeface="Cambria"/>
                <a:sym typeface="Cambria"/>
              </a:rPr>
              <a:t>  0.15320043  0.18589878  0.14680894 -0.077112   -0.10406934  0.17178342</a:t>
            </a:r>
          </a:p>
          <a:p>
            <a:pPr lvl="0">
              <a:spcBef>
                <a:spcPts val="0"/>
              </a:spcBef>
              <a:spcAft>
                <a:spcPts val="0"/>
              </a:spcAft>
              <a:buNone/>
            </a:pPr>
            <a:r>
              <a:rPr b="1" lang="en" sz="1000">
                <a:latin typeface="Cambria"/>
                <a:ea typeface="Cambria"/>
                <a:cs typeface="Cambria"/>
                <a:sym typeface="Cambria"/>
              </a:rPr>
              <a:t> -0.04968555 -0.09107879  0.04756921 -0.09697314 -0.120592   -0.04015396</a:t>
            </a:r>
          </a:p>
          <a:p>
            <a:pPr lvl="0">
              <a:spcBef>
                <a:spcPts val="0"/>
              </a:spcBef>
              <a:spcAft>
                <a:spcPts val="0"/>
              </a:spcAft>
              <a:buNone/>
            </a:pPr>
            <a:r>
              <a:rPr b="1" lang="en" sz="1000">
                <a:latin typeface="Cambria"/>
                <a:ea typeface="Cambria"/>
                <a:cs typeface="Cambria"/>
                <a:sym typeface="Cambria"/>
              </a:rPr>
              <a:t> -0.15957788  0.03014262  0.06686283  0.04753253  0.01522197  0.10813337</a:t>
            </a:r>
          </a:p>
          <a:p>
            <a:pPr lvl="0">
              <a:spcBef>
                <a:spcPts val="0"/>
              </a:spcBef>
              <a:spcAft>
                <a:spcPts val="0"/>
              </a:spcAft>
              <a:buNone/>
            </a:pPr>
            <a:r>
              <a:rPr b="1" lang="en" sz="1000">
                <a:latin typeface="Cambria"/>
                <a:ea typeface="Cambria"/>
                <a:cs typeface="Cambria"/>
                <a:sym typeface="Cambria"/>
              </a:rPr>
              <a:t> -0.01357032 -0.05207205  0.04069532 -0.03321727 -0.0258834   0.05395871</a:t>
            </a:r>
          </a:p>
          <a:p>
            <a:pPr lvl="0" rtl="0">
              <a:spcBef>
                <a:spcPts val="0"/>
              </a:spcBef>
              <a:spcAft>
                <a:spcPts val="0"/>
              </a:spcAft>
              <a:buNone/>
            </a:pPr>
            <a:r>
              <a:rPr b="1" lang="en" sz="1000">
                <a:latin typeface="Cambria"/>
                <a:ea typeface="Cambria"/>
                <a:cs typeface="Cambria"/>
                <a:sym typeface="Cambria"/>
              </a:rPr>
              <a:t>  0.03483186 -0.08999643]</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idx="1" type="body"/>
          </p:nvPr>
        </p:nvSpPr>
        <p:spPr>
          <a:xfrm>
            <a:off x="0" y="0"/>
            <a:ext cx="8520600" cy="3339000"/>
          </a:xfrm>
          <a:prstGeom prst="rect">
            <a:avLst/>
          </a:prstGeom>
        </p:spPr>
        <p:txBody>
          <a:bodyPr anchorCtr="0" anchor="t" bIns="91425" lIns="91425" rIns="91425" tIns="91425">
            <a:noAutofit/>
          </a:bodyPr>
          <a:lstStyle/>
          <a:p>
            <a:pPr indent="-228600" lvl="0" marL="457200" rtl="0">
              <a:spcBef>
                <a:spcPts val="0"/>
              </a:spcBef>
            </a:pPr>
            <a:r>
              <a:rPr lang="en"/>
              <a:t>R</a:t>
            </a:r>
            <a:r>
              <a:rPr lang="en"/>
              <a:t>NN LSTM</a:t>
            </a:r>
          </a:p>
          <a:p>
            <a:pPr lvl="0" rtl="0">
              <a:spcBef>
                <a:spcPts val="0"/>
              </a:spcBef>
              <a:buNone/>
            </a:pPr>
            <a:r>
              <a:t/>
            </a:r>
            <a:endParaRPr/>
          </a:p>
        </p:txBody>
      </p:sp>
      <p:pic>
        <p:nvPicPr>
          <p:cNvPr id="264" name="Shape 264"/>
          <p:cNvPicPr preferRelativeResize="0"/>
          <p:nvPr/>
        </p:nvPicPr>
        <p:blipFill>
          <a:blip r:embed="rId3">
            <a:alphaModFix/>
          </a:blip>
          <a:stretch>
            <a:fillRect/>
          </a:stretch>
        </p:blipFill>
        <p:spPr>
          <a:xfrm>
            <a:off x="2430625" y="0"/>
            <a:ext cx="3046700" cy="48686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data analysis and discussion - Accuracy</a:t>
            </a:r>
          </a:p>
        </p:txBody>
      </p:sp>
      <p:sp>
        <p:nvSpPr>
          <p:cNvPr id="270" name="Shape 27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spcBef>
                <a:spcPts val="0"/>
              </a:spcBef>
              <a:buNone/>
            </a:pPr>
            <a:r>
              <a:t/>
            </a:r>
            <a:endParaRPr/>
          </a:p>
        </p:txBody>
      </p:sp>
      <p:pic>
        <p:nvPicPr>
          <p:cNvPr id="271" name="Shape 271"/>
          <p:cNvPicPr preferRelativeResize="0"/>
          <p:nvPr/>
        </p:nvPicPr>
        <p:blipFill>
          <a:blip r:embed="rId3">
            <a:alphaModFix/>
          </a:blip>
          <a:stretch>
            <a:fillRect/>
          </a:stretch>
        </p:blipFill>
        <p:spPr>
          <a:xfrm>
            <a:off x="2158850" y="1740200"/>
            <a:ext cx="4133850" cy="241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221675"/>
            <a:ext cx="8520600" cy="7074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98" name="Shape 98"/>
          <p:cNvSpPr txBox="1"/>
          <p:nvPr>
            <p:ph idx="1" type="body"/>
          </p:nvPr>
        </p:nvSpPr>
        <p:spPr>
          <a:xfrm>
            <a:off x="311700" y="816350"/>
            <a:ext cx="8520600" cy="3302700"/>
          </a:xfrm>
          <a:prstGeom prst="rect">
            <a:avLst/>
          </a:prstGeom>
        </p:spPr>
        <p:txBody>
          <a:bodyPr anchorCtr="0" anchor="t" bIns="91425" lIns="91425" rIns="91425" tIns="91425">
            <a:noAutofit/>
          </a:bodyPr>
          <a:lstStyle/>
          <a:p>
            <a:pPr indent="-228600" lvl="0" marL="457200">
              <a:spcBef>
                <a:spcPts val="0"/>
              </a:spcBef>
            </a:pPr>
            <a:r>
              <a:rPr lang="en"/>
              <a:t>Area or scope of investigation:</a:t>
            </a:r>
          </a:p>
          <a:p>
            <a:pPr indent="-228600" lvl="1" marL="914400" rtl="0">
              <a:spcBef>
                <a:spcPts val="0"/>
              </a:spcBef>
            </a:pPr>
            <a:r>
              <a:rPr lang="en"/>
              <a:t>We plan to build a QA system using neural networks to help interprets a question and provide a suitable answer from the document or a story given. </a:t>
            </a:r>
          </a:p>
          <a:p>
            <a:pPr indent="-228600" lvl="1" marL="914400" rtl="0">
              <a:spcBef>
                <a:spcPts val="0"/>
              </a:spcBef>
            </a:pPr>
            <a:r>
              <a:rPr lang="en"/>
              <a:t>Babi Dataset: This is a dataset released by facebook. It has 20 tasks for testing text understanding and reasoning.</a:t>
            </a:r>
          </a:p>
          <a:p>
            <a:pPr indent="-228600" lvl="1" marL="914400" rtl="0">
              <a:spcBef>
                <a:spcPts val="0"/>
              </a:spcBef>
            </a:pPr>
            <a:r>
              <a:rPr lang="en"/>
              <a:t>MCTest(Machine Comprehension Test) dataset: This is a dataset from MSR, which contains 660 stories, each story has 4 human asked questions and for each question, there are 4 candidate answers. </a:t>
            </a:r>
          </a:p>
          <a:p>
            <a:pPr indent="-228600" lvl="1" marL="914400" rtl="0">
              <a:spcBef>
                <a:spcPts val="0"/>
              </a:spcBef>
            </a:pPr>
            <a:r>
              <a:rPr lang="en"/>
              <a:t>Children’s Book Test (CBT): A dataset from FAIR, which contains stories from children’s books. </a:t>
            </a:r>
          </a:p>
          <a:p>
            <a:pPr indent="-228600" lvl="1" marL="914400" rtl="0">
              <a:spcBef>
                <a:spcPts val="0"/>
              </a:spcBef>
            </a:pPr>
            <a:r>
              <a:rPr lang="en"/>
              <a:t>InsuranceQA dataset:This corpus contains questions and answers collected from the website Insurance Library.</a:t>
            </a:r>
          </a:p>
          <a:p>
            <a:pPr indent="-228600" lvl="1" marL="914400" rtl="0">
              <a:spcBef>
                <a:spcPts val="0"/>
              </a:spcBef>
            </a:pPr>
            <a:r>
              <a:rPr lang="en"/>
              <a:t>CNN/Daily Mail dataset: This is released by Google DeepMind, which the largest QA dataset.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Data analysis and discussion -</a:t>
            </a:r>
            <a:r>
              <a:rPr lang="en"/>
              <a:t> why it went wrong</a:t>
            </a:r>
          </a:p>
        </p:txBody>
      </p:sp>
      <p:sp>
        <p:nvSpPr>
          <p:cNvPr id="277" name="Shape 277"/>
          <p:cNvSpPr txBox="1"/>
          <p:nvPr>
            <p:ph idx="1" type="body"/>
          </p:nvPr>
        </p:nvSpPr>
        <p:spPr>
          <a:xfrm>
            <a:off x="311700" y="967650"/>
            <a:ext cx="8520600" cy="3339000"/>
          </a:xfrm>
          <a:prstGeom prst="rect">
            <a:avLst/>
          </a:prstGeom>
        </p:spPr>
        <p:txBody>
          <a:bodyPr anchorCtr="0" anchor="t" bIns="91425" lIns="91425" rIns="91425" tIns="91425">
            <a:noAutofit/>
          </a:bodyPr>
          <a:lstStyle/>
          <a:p>
            <a:pPr indent="-317500" lvl="0" marL="457200" rtl="0">
              <a:spcBef>
                <a:spcPts val="0"/>
              </a:spcBef>
              <a:buSzPct val="100000"/>
            </a:pPr>
            <a:r>
              <a:rPr lang="en" sz="1400"/>
              <a:t>L</a:t>
            </a:r>
            <a:r>
              <a:rPr lang="en" sz="1400"/>
              <a:t>earning curve and background knowledge needed → Huge!</a:t>
            </a:r>
          </a:p>
          <a:p>
            <a:pPr indent="-228600" lvl="1" marL="914400" rtl="0">
              <a:spcBef>
                <a:spcPts val="0"/>
              </a:spcBef>
            </a:pPr>
            <a:r>
              <a:rPr lang="en"/>
              <a:t>Understanding neural networks. tensor  flow learning. </a:t>
            </a:r>
          </a:p>
          <a:p>
            <a:pPr indent="-317500" lvl="0" marL="457200" rtl="0">
              <a:spcBef>
                <a:spcPts val="0"/>
              </a:spcBef>
              <a:buSzPct val="100000"/>
            </a:pPr>
            <a:r>
              <a:rPr lang="en" sz="1400"/>
              <a:t>2 RNN models - shared parameters</a:t>
            </a:r>
          </a:p>
          <a:p>
            <a:pPr indent="-317500" lvl="0" marL="457200" rtl="0">
              <a:spcBef>
                <a:spcPts val="0"/>
              </a:spcBef>
              <a:buSzPct val="100000"/>
            </a:pPr>
            <a:r>
              <a:rPr lang="en" sz="1400"/>
              <a:t>Tried Bi-lstm in tensor flow but faced lot of problems. </a:t>
            </a:r>
          </a:p>
          <a:p>
            <a:pPr indent="-317500" lvl="0" marL="457200" rtl="0">
              <a:spcBef>
                <a:spcPts val="0"/>
              </a:spcBef>
              <a:buSzPct val="100000"/>
            </a:pPr>
            <a:r>
              <a:rPr lang="en" sz="1400"/>
              <a:t>Finding the appropriate data set for our model added to the complexity- TREC-QA, Insurance-QA, BABI and MCTest data sets</a:t>
            </a:r>
          </a:p>
          <a:p>
            <a:pPr indent="-317500" lvl="0" marL="457200" rtl="0">
              <a:spcBef>
                <a:spcPts val="0"/>
              </a:spcBef>
              <a:buSzPct val="100000"/>
            </a:pPr>
            <a:r>
              <a:rPr lang="en" sz="1400"/>
              <a:t>Changes in the model design → LSTM model implemented. </a:t>
            </a:r>
          </a:p>
          <a:p>
            <a:pPr indent="-317500" lvl="0" marL="457200" rtl="0">
              <a:spcBef>
                <a:spcPts val="0"/>
              </a:spcBef>
              <a:buSzPct val="100000"/>
            </a:pPr>
            <a:r>
              <a:rPr lang="en" sz="1400"/>
              <a:t>The accuracy while training shows fluctuation in the range of 0.2 to &amp; 0.7 instead of showing consistent increment. </a:t>
            </a:r>
          </a:p>
          <a:p>
            <a:pPr lvl="0" rt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Conclusions and recommendations</a:t>
            </a:r>
          </a:p>
        </p:txBody>
      </p:sp>
      <p:sp>
        <p:nvSpPr>
          <p:cNvPr id="283" name="Shape 283"/>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pPr>
            <a:r>
              <a:rPr lang="en"/>
              <a:t>Given the short time frame  we were able to build a normal lstm neural network for answer prediction give a story and a question. </a:t>
            </a:r>
          </a:p>
          <a:p>
            <a:pPr indent="-228600" lvl="0" marL="457200" rtl="0">
              <a:spcBef>
                <a:spcPts val="0"/>
              </a:spcBef>
            </a:pPr>
            <a:r>
              <a:rPr lang="en"/>
              <a:t>We got a accuracy between 20% to 70% . </a:t>
            </a:r>
          </a:p>
          <a:p>
            <a:pPr indent="-228600" lvl="0" marL="457200" rtl="0">
              <a:spcBef>
                <a:spcPts val="0"/>
              </a:spcBef>
            </a:pPr>
            <a:r>
              <a:rPr lang="en"/>
              <a:t>We have understood that the neural rnn are the best suited model for question answering system. </a:t>
            </a:r>
          </a:p>
          <a:p>
            <a:pPr indent="-228600" lvl="0" marL="457200" rtl="0">
              <a:spcBef>
                <a:spcPts val="0"/>
              </a:spcBef>
            </a:pPr>
            <a:r>
              <a:rPr lang="en"/>
              <a:t>future we want to implement stacked - bidirectional LSTM based RNN network to see how the performance of the system Increases. </a:t>
            </a:r>
          </a:p>
          <a:p>
            <a:pPr indent="-228600" lvl="0" marL="457200">
              <a:spcBef>
                <a:spcPts val="0"/>
              </a:spcBef>
            </a:pPr>
            <a:r>
              <a:rPr lang="en"/>
              <a:t>Instead of using skip-gram model for Word2Vec generation we can probably use ‘GLOVE’ model which is proven to a better vector representation of word embedding.</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Bibliography </a:t>
            </a:r>
          </a:p>
        </p:txBody>
      </p:sp>
      <p:sp>
        <p:nvSpPr>
          <p:cNvPr id="289" name="Shape 289"/>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04800" lvl="0" marL="457200" rtl="0">
              <a:spcBef>
                <a:spcPts val="0"/>
              </a:spcBef>
              <a:spcAft>
                <a:spcPts val="0"/>
              </a:spcAft>
              <a:buSzPct val="100000"/>
              <a:buFont typeface="Cambria"/>
              <a:buAutoNum type="arabicPeriod"/>
            </a:pPr>
            <a:r>
              <a:rPr lang="en" sz="1200">
                <a:latin typeface="Cambria"/>
                <a:ea typeface="Cambria"/>
                <a:cs typeface="Cambria"/>
                <a:sym typeface="Cambria"/>
              </a:rPr>
              <a:t>D. Wang and E. Nyberg. A long short-term memory model for answer sentence selection in question answering. In ACL-IJCNLP, ACL 2015, July 26-31, 2015, Beijing, China, Volume 2: Short Papers, pages 707{712, 2015.</a:t>
            </a:r>
          </a:p>
          <a:p>
            <a:pPr indent="-304800" lvl="0" marL="457200" rtl="0">
              <a:spcBef>
                <a:spcPts val="0"/>
              </a:spcBef>
              <a:spcAft>
                <a:spcPts val="0"/>
              </a:spcAft>
              <a:buSzPct val="100000"/>
              <a:buFont typeface="Cambria"/>
              <a:buAutoNum type="arabicPeriod"/>
            </a:pPr>
            <a:r>
              <a:rPr lang="en" sz="1200">
                <a:latin typeface="Cambria"/>
                <a:ea typeface="Cambria"/>
                <a:cs typeface="Cambria"/>
                <a:sym typeface="Cambria"/>
              </a:rPr>
              <a:t>Daniel Cohen and W. Bruce Croft. “End to End Long Short Term Memory Networks for Non-Factoid Question Answering” ICTIR '16 Proceedings of the 2016 ACM International Conference on the Theory of Information Retrieval.</a:t>
            </a:r>
          </a:p>
          <a:p>
            <a:pPr indent="-304800" lvl="0" marL="457200" rtl="0">
              <a:spcBef>
                <a:spcPts val="0"/>
              </a:spcBef>
              <a:spcAft>
                <a:spcPts val="0"/>
              </a:spcAft>
              <a:buSzPct val="100000"/>
              <a:buFont typeface="Cambria"/>
              <a:buAutoNum type="arabicPeriod"/>
            </a:pPr>
            <a:r>
              <a:rPr lang="en" sz="1200">
                <a:latin typeface="Cambria"/>
                <a:ea typeface="Cambria"/>
                <a:cs typeface="Cambria"/>
                <a:sym typeface="Cambria"/>
              </a:rPr>
              <a:t>Tan, Ming; dos Santos, Cicero; Xiang, Bing; Zhou and Bowen. “LSTM-BASED DEEP LEARNING MODELS FOR NONFACTOID ANSWER SELECTION“. In eprint arXiv:1511.04108, 11/2015, </a:t>
            </a:r>
          </a:p>
          <a:p>
            <a:pPr indent="-304800" lvl="0" marL="457200" rtl="0">
              <a:spcBef>
                <a:spcPts val="0"/>
              </a:spcBef>
              <a:spcAft>
                <a:spcPts val="0"/>
              </a:spcAft>
              <a:buSzPct val="100000"/>
              <a:buFont typeface="Cambria"/>
              <a:buAutoNum type="arabicPeriod"/>
            </a:pPr>
            <a:r>
              <a:rPr lang="en" sz="1200">
                <a:latin typeface="Cambria"/>
                <a:ea typeface="Cambria"/>
                <a:cs typeface="Cambria"/>
                <a:sym typeface="Cambria"/>
              </a:rPr>
              <a:t>H. Palangi, L. Deng, Y. Shen, J. Gao, X. He, J. Chen, X. Song, and R. K. Ward. Deep sentence embedding using the long short term memory network: Analysis and application to information retrieval. CoRR, abs/1502.06922, 2015.</a:t>
            </a:r>
          </a:p>
          <a:p>
            <a:pPr indent="-304800" lvl="0" marL="457200" rtl="0">
              <a:spcBef>
                <a:spcPts val="0"/>
              </a:spcBef>
              <a:spcAft>
                <a:spcPts val="0"/>
              </a:spcAft>
              <a:buSzPct val="100000"/>
              <a:buFont typeface="Cambria"/>
              <a:buAutoNum type="arabicPeriod"/>
            </a:pPr>
            <a:r>
              <a:rPr lang="en" sz="1200">
                <a:latin typeface="Cambria"/>
                <a:ea typeface="Cambria"/>
                <a:cs typeface="Cambria"/>
                <a:sym typeface="Cambria"/>
              </a:rPr>
              <a:t>Wikipedia </a:t>
            </a:r>
            <a:r>
              <a:rPr lang="en" sz="1200" u="sng">
                <a:latin typeface="Cambria"/>
                <a:ea typeface="Cambria"/>
                <a:cs typeface="Cambria"/>
                <a:sym typeface="Cambria"/>
                <a:hlinkClick r:id="rId3"/>
              </a:rPr>
              <a:t>https://en.wikipedia.org/wiki/</a:t>
            </a:r>
            <a:r>
              <a:rPr lang="en" sz="1200">
                <a:latin typeface="Cambria"/>
                <a:ea typeface="Cambria"/>
                <a:cs typeface="Cambria"/>
                <a:sym typeface="Cambria"/>
              </a:rPr>
              <a:t> </a:t>
            </a:r>
          </a:p>
          <a:p>
            <a:pPr indent="-304800" lvl="0" marL="457200" rtl="0">
              <a:spcBef>
                <a:spcPts val="0"/>
              </a:spcBef>
              <a:spcAft>
                <a:spcPts val="0"/>
              </a:spcAft>
              <a:buSzPct val="100000"/>
              <a:buFont typeface="Cambria"/>
              <a:buAutoNum type="arabicPeriod"/>
            </a:pPr>
            <a:r>
              <a:rPr lang="en" sz="1200">
                <a:latin typeface="Cambria"/>
                <a:ea typeface="Cambria"/>
                <a:cs typeface="Cambria"/>
                <a:sym typeface="Cambria"/>
              </a:rPr>
              <a:t>Applying Deep Learning to Answer Selection: A Study and An Open Task Minwei Feng, Bing Xiang, Michael R. Glass, Lidan Wang, Bowen Zhou ASRU 2015</a:t>
            </a:r>
          </a:p>
          <a:p>
            <a:pPr indent="-304800" lvl="0" marL="457200" rtl="0">
              <a:spcBef>
                <a:spcPts val="0"/>
              </a:spcBef>
              <a:spcAft>
                <a:spcPts val="0"/>
              </a:spcAft>
              <a:buSzPct val="100000"/>
              <a:buFont typeface="Cambria"/>
              <a:buAutoNum type="arabicPeriod"/>
            </a:pPr>
            <a:r>
              <a:rPr lang="en" sz="1200">
                <a:latin typeface="Cambria"/>
                <a:ea typeface="Cambria"/>
                <a:cs typeface="Cambria"/>
                <a:sym typeface="Cambria"/>
              </a:rPr>
              <a:t>Jason Weston, Antoine Bordes, Sumit Chopra, Alexander M. Rush, Bart van Merrienboer, Armand Joulin &amp; Tomas Mikolov “TOWARDS AI-COMPLETE QUESTION ANSWERING : A SET OF PREREQUISITE TOY TASKS”12/2015. </a:t>
            </a:r>
            <a:r>
              <a:rPr lang="en" sz="1200" u="sng">
                <a:latin typeface="Cambria"/>
                <a:ea typeface="Cambria"/>
                <a:cs typeface="Cambria"/>
                <a:sym typeface="Cambria"/>
                <a:hlinkClick r:id="rId4"/>
              </a:rPr>
              <a:t>https://arxiv.org/pdf/1502.05698v10.pdf</a:t>
            </a:r>
            <a:r>
              <a:rPr lang="en" sz="1200">
                <a:latin typeface="Cambria"/>
                <a:ea typeface="Cambria"/>
                <a:cs typeface="Cambria"/>
                <a:sym typeface="Cambria"/>
              </a:rPr>
              <a:t>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Bibliography </a:t>
            </a:r>
          </a:p>
          <a:p>
            <a:pPr lvl="0">
              <a:spcBef>
                <a:spcPts val="0"/>
              </a:spcBef>
              <a:buNone/>
            </a:pPr>
            <a:r>
              <a:t/>
            </a:r>
            <a:endParaRPr/>
          </a:p>
        </p:txBody>
      </p:sp>
      <p:sp>
        <p:nvSpPr>
          <p:cNvPr id="295" name="Shape 295"/>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304800" lvl="0" marL="457200">
              <a:spcBef>
                <a:spcPts val="0"/>
              </a:spcBef>
              <a:spcAft>
                <a:spcPts val="0"/>
              </a:spcAft>
              <a:buSzPct val="100000"/>
              <a:buFont typeface="Cambria"/>
              <a:buAutoNum type="arabicPeriod"/>
            </a:pPr>
            <a:r>
              <a:rPr lang="en" sz="1200">
                <a:latin typeface="Cambria"/>
                <a:ea typeface="Cambria"/>
                <a:cs typeface="Cambria"/>
                <a:sym typeface="Cambria"/>
              </a:rPr>
              <a:t>D. Bahdanau, K. Cho, and Y. Bengio, “Neural machine translation by jointly learning to align and translate,” ICLR2015, 2015. [Online]. Available: </a:t>
            </a:r>
            <a:r>
              <a:rPr lang="en" sz="1200" u="sng">
                <a:latin typeface="Cambria"/>
                <a:ea typeface="Cambria"/>
                <a:cs typeface="Cambria"/>
                <a:sym typeface="Cambria"/>
                <a:hlinkClick r:id="rId3"/>
              </a:rPr>
              <a:t>http://arxiv.org/abs/1409.0473</a:t>
            </a:r>
            <a:r>
              <a:rPr lang="en" sz="1200">
                <a:latin typeface="Cambria"/>
                <a:ea typeface="Cambria"/>
                <a:cs typeface="Cambria"/>
                <a:sym typeface="Cambria"/>
              </a:rPr>
              <a:t> </a:t>
            </a:r>
          </a:p>
          <a:p>
            <a:pPr indent="-304800" lvl="0" marL="457200">
              <a:spcBef>
                <a:spcPts val="0"/>
              </a:spcBef>
              <a:spcAft>
                <a:spcPts val="0"/>
              </a:spcAft>
              <a:buSzPct val="100000"/>
              <a:buFont typeface="Cambria"/>
              <a:buAutoNum type="arabicPeriod"/>
            </a:pPr>
            <a:r>
              <a:rPr lang="en" sz="1200">
                <a:latin typeface="Cambria"/>
                <a:ea typeface="Cambria"/>
                <a:cs typeface="Cambria"/>
                <a:sym typeface="Cambria"/>
              </a:rPr>
              <a:t>I. Sutskever, J. Martens, G. E. Dahl, and G. E. Hinton, “On the importance of initialization and momentum in deep learning,” in ICML (3)’13, 2013, pp. 1139–1147.</a:t>
            </a:r>
          </a:p>
          <a:p>
            <a:pPr indent="-304800" lvl="0" marL="457200">
              <a:spcBef>
                <a:spcPts val="0"/>
              </a:spcBef>
              <a:spcAft>
                <a:spcPts val="0"/>
              </a:spcAft>
              <a:buSzPct val="100000"/>
              <a:buFont typeface="Cambria"/>
              <a:buAutoNum type="arabicPeriod"/>
            </a:pPr>
            <a:r>
              <a:rPr lang="en" sz="1200">
                <a:latin typeface="Cambria"/>
                <a:ea typeface="Cambria"/>
                <a:cs typeface="Cambria"/>
                <a:sym typeface="Cambria"/>
              </a:rPr>
              <a:t>K. M. Hermann and P. Blunsom, “Multilingual models for compositional distributed semantics,” arXiv preprint arXiv:1404.4641, 2014.</a:t>
            </a:r>
          </a:p>
          <a:p>
            <a:pPr indent="-304800" lvl="0" marL="457200">
              <a:spcBef>
                <a:spcPts val="0"/>
              </a:spcBef>
              <a:spcAft>
                <a:spcPts val="0"/>
              </a:spcAft>
              <a:buSzPct val="100000"/>
              <a:buFont typeface="Cambria"/>
              <a:buAutoNum type="arabicPeriod"/>
            </a:pPr>
            <a:r>
              <a:rPr lang="en" sz="1200">
                <a:latin typeface="Cambria"/>
                <a:ea typeface="Cambria"/>
                <a:cs typeface="Cambria"/>
                <a:sym typeface="Cambria"/>
              </a:rPr>
              <a:t>Feng, Minwei, Xiang, Bing, Glass, Michael, Wang, Lidan, and Zhou, Bowen. Applying deep learning to answer selection: A study and an open task. IEEE Automatic Speech Recognition and Understanding Workshop (ASRU), 2015.</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 </a:t>
            </a:r>
          </a:p>
        </p:txBody>
      </p:sp>
      <p:sp>
        <p:nvSpPr>
          <p:cNvPr id="301" name="Shape 301"/>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n"/>
              <a:t> </a:t>
            </a:r>
          </a:p>
        </p:txBody>
      </p:sp>
      <p:pic>
        <p:nvPicPr>
          <p:cNvPr id="302" name="Shape 302"/>
          <p:cNvPicPr preferRelativeResize="0"/>
          <p:nvPr/>
        </p:nvPicPr>
        <p:blipFill>
          <a:blip r:embed="rId3">
            <a:alphaModFix/>
          </a:blip>
          <a:stretch>
            <a:fillRect/>
          </a:stretch>
        </p:blipFill>
        <p:spPr>
          <a:xfrm>
            <a:off x="1528774" y="171450"/>
            <a:ext cx="5451275" cy="429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Theoretical bases and literature review</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a:spcBef>
                <a:spcPts val="0"/>
              </a:spcBef>
            </a:pPr>
            <a:r>
              <a:rPr lang="en"/>
              <a:t>Theoretical background of the problem</a:t>
            </a:r>
          </a:p>
          <a:p>
            <a:pPr indent="-228600" lvl="1" marL="914400">
              <a:spcBef>
                <a:spcPts val="0"/>
              </a:spcBef>
            </a:pPr>
            <a:r>
              <a:rPr lang="en"/>
              <a:t>RNN</a:t>
            </a:r>
          </a:p>
          <a:p>
            <a:pPr indent="-228600" lvl="1" marL="914400">
              <a:spcBef>
                <a:spcPts val="0"/>
              </a:spcBef>
            </a:pPr>
            <a:r>
              <a:rPr lang="en"/>
              <a:t>LSTM</a:t>
            </a:r>
          </a:p>
          <a:p>
            <a:pPr indent="-228600" lvl="1" marL="914400">
              <a:spcBef>
                <a:spcPts val="0"/>
              </a:spcBef>
            </a:pPr>
            <a:r>
              <a:rPr lang="en"/>
              <a:t>BiLSTM</a:t>
            </a:r>
          </a:p>
          <a:p>
            <a:pPr indent="-228600" lvl="1" marL="914400" rtl="0">
              <a:spcBef>
                <a:spcPts val="0"/>
              </a:spcBef>
            </a:pPr>
            <a:r>
              <a:rPr lang="en"/>
              <a:t>Pooling</a:t>
            </a:r>
          </a:p>
          <a:p>
            <a:pPr indent="-228600" lvl="0" marL="457200">
              <a:spcBef>
                <a:spcPts val="0"/>
              </a:spcBef>
            </a:pPr>
            <a:r>
              <a:rPr lang="en"/>
              <a:t>Related Research</a:t>
            </a:r>
          </a:p>
          <a:p>
            <a:pPr indent="-228600" lvl="0" marL="457200">
              <a:spcBef>
                <a:spcPts val="0"/>
              </a:spcBef>
            </a:pPr>
            <a:r>
              <a:rPr lang="en"/>
              <a:t>Advantages and Disadvantages</a:t>
            </a:r>
          </a:p>
          <a:p>
            <a:pPr indent="-228600" lvl="0" marL="457200">
              <a:spcBef>
                <a:spcPts val="0"/>
              </a:spcBef>
            </a:pPr>
            <a:r>
              <a:rPr lang="en"/>
              <a:t>Chosen Solution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20825"/>
            <a:ext cx="8520600" cy="707400"/>
          </a:xfrm>
          <a:prstGeom prst="rect">
            <a:avLst/>
          </a:prstGeom>
        </p:spPr>
        <p:txBody>
          <a:bodyPr anchorCtr="0" anchor="t" bIns="91425" lIns="91425" rIns="91425" tIns="91425">
            <a:noAutofit/>
          </a:bodyPr>
          <a:lstStyle/>
          <a:p>
            <a:pPr lvl="0" rtl="0">
              <a:spcBef>
                <a:spcPts val="0"/>
              </a:spcBef>
              <a:buNone/>
            </a:pPr>
            <a:r>
              <a:rPr lang="en"/>
              <a:t>Recurrent Neural Network</a:t>
            </a:r>
          </a:p>
        </p:txBody>
      </p:sp>
      <p:sp>
        <p:nvSpPr>
          <p:cNvPr id="110" name="Shape 110"/>
          <p:cNvSpPr txBox="1"/>
          <p:nvPr>
            <p:ph idx="1" type="body"/>
          </p:nvPr>
        </p:nvSpPr>
        <p:spPr>
          <a:xfrm>
            <a:off x="311700" y="1539575"/>
            <a:ext cx="8520600" cy="3256200"/>
          </a:xfrm>
          <a:prstGeom prst="rect">
            <a:avLst/>
          </a:prstGeom>
        </p:spPr>
        <p:txBody>
          <a:bodyPr anchorCtr="0" anchor="t" bIns="91425" lIns="91425" rIns="91425" tIns="91425">
            <a:noAutofit/>
          </a:bodyPr>
          <a:lstStyle/>
          <a:p>
            <a:pPr indent="-330200" lvl="0" marL="457200" rtl="0">
              <a:spcBef>
                <a:spcPts val="0"/>
              </a:spcBef>
              <a:buSzPct val="100000"/>
            </a:pPr>
            <a:r>
              <a:rPr lang="en" sz="1600"/>
              <a:t>Deals with variable-length sequence input. X = X</a:t>
            </a:r>
            <a:r>
              <a:rPr baseline="-25000" lang="en" sz="1600"/>
              <a:t>1</a:t>
            </a:r>
            <a:r>
              <a:rPr lang="en" sz="1600"/>
              <a:t>,X</a:t>
            </a:r>
            <a:r>
              <a:rPr baseline="-25000" lang="en" sz="1600"/>
              <a:t>2</a:t>
            </a:r>
            <a:r>
              <a:rPr lang="en" sz="1600"/>
              <a:t>,..X</a:t>
            </a:r>
            <a:r>
              <a:rPr baseline="-25000" lang="en" sz="1600"/>
              <a:t>T</a:t>
            </a:r>
            <a:r>
              <a:rPr lang="en" sz="1600"/>
              <a:t>. </a:t>
            </a:r>
          </a:p>
          <a:p>
            <a:pPr indent="-330200" lvl="0" marL="457200" rtl="0">
              <a:spcBef>
                <a:spcPts val="0"/>
              </a:spcBef>
              <a:buSzPct val="100000"/>
            </a:pPr>
            <a:r>
              <a:rPr lang="en" sz="1600"/>
              <a:t>Useful to tasks such as handwriting recognition or speech recognition.</a:t>
            </a:r>
          </a:p>
          <a:p>
            <a:pPr indent="-330200" lvl="0" marL="457200" rtl="0">
              <a:spcBef>
                <a:spcPts val="0"/>
              </a:spcBef>
              <a:buSzPct val="100000"/>
            </a:pPr>
            <a:r>
              <a:rPr lang="en" sz="1600"/>
              <a:t>Single model used to summarizing information from the past and providing it to the next stage.  </a:t>
            </a:r>
          </a:p>
          <a:p>
            <a:pPr indent="-330200" lvl="0" marL="457200" rtl="0">
              <a:spcBef>
                <a:spcPts val="0"/>
              </a:spcBef>
              <a:buSzPct val="100000"/>
            </a:pPr>
            <a:r>
              <a:rPr lang="en" sz="1600"/>
              <a:t>Inputs:</a:t>
            </a:r>
          </a:p>
          <a:p>
            <a:pPr indent="-228600" lvl="1" marL="914400" rtl="0">
              <a:spcBef>
                <a:spcPts val="0"/>
              </a:spcBef>
            </a:pPr>
            <a:r>
              <a:rPr lang="en"/>
              <a:t>The input at each stage X</a:t>
            </a:r>
            <a:r>
              <a:rPr baseline="-25000" lang="en"/>
              <a:t>i</a:t>
            </a:r>
          </a:p>
          <a:p>
            <a:pPr indent="-228600" lvl="1" marL="914400" rtl="0">
              <a:spcBef>
                <a:spcPts val="0"/>
              </a:spcBef>
            </a:pPr>
            <a:r>
              <a:rPr lang="en"/>
              <a:t>Summary of all events till now coming from the previous stage. (Weights of the past events decreases exponentially as you go deeper into the network)</a:t>
            </a:r>
          </a:p>
          <a:p>
            <a:pPr indent="-330200" lvl="0" marL="457200" rtl="0">
              <a:spcBef>
                <a:spcPts val="0"/>
              </a:spcBef>
              <a:buSzPct val="100000"/>
            </a:pPr>
            <a:r>
              <a:rPr lang="en" sz="1600"/>
              <a:t>Outputs predictions and connects to the next stage.</a:t>
            </a:r>
          </a:p>
          <a:p>
            <a:pPr indent="-330200" lvl="0" marL="457200" rtl="0">
              <a:spcBef>
                <a:spcPts val="0"/>
              </a:spcBef>
              <a:buSzPct val="100000"/>
            </a:pPr>
            <a:r>
              <a:rPr lang="en" sz="1600"/>
              <a:t>Drawbacks:</a:t>
            </a:r>
          </a:p>
          <a:p>
            <a:pPr indent="-330200" lvl="1" marL="914400" rtl="0">
              <a:spcBef>
                <a:spcPts val="0"/>
              </a:spcBef>
              <a:buSzPct val="100000"/>
            </a:pPr>
            <a:r>
              <a:rPr lang="en" sz="1600"/>
              <a:t>No exploitation of future context</a:t>
            </a:r>
          </a:p>
          <a:p>
            <a:pPr indent="-330200" lvl="1" marL="914400" rtl="0">
              <a:spcBef>
                <a:spcPts val="0"/>
              </a:spcBef>
              <a:buSzPct val="100000"/>
            </a:pPr>
            <a:r>
              <a:rPr lang="en" sz="1600"/>
              <a:t>Memory loss due to the Vanishing Gradient Problem.</a:t>
            </a:r>
          </a:p>
        </p:txBody>
      </p:sp>
      <p:pic>
        <p:nvPicPr>
          <p:cNvPr descr="RNN-unrolled.png" id="111" name="Shape 111"/>
          <p:cNvPicPr preferRelativeResize="0"/>
          <p:nvPr/>
        </p:nvPicPr>
        <p:blipFill>
          <a:blip r:embed="rId3">
            <a:alphaModFix/>
          </a:blip>
          <a:stretch>
            <a:fillRect/>
          </a:stretch>
        </p:blipFill>
        <p:spPr>
          <a:xfrm>
            <a:off x="4700299" y="289374"/>
            <a:ext cx="4443698" cy="1250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n"/>
              <a:t>LSTM- Long Short Term Memory</a:t>
            </a:r>
          </a:p>
        </p:txBody>
      </p:sp>
      <p:sp>
        <p:nvSpPr>
          <p:cNvPr id="117" name="Shape 117"/>
          <p:cNvSpPr txBox="1"/>
          <p:nvPr>
            <p:ph idx="1" type="body"/>
          </p:nvPr>
        </p:nvSpPr>
        <p:spPr>
          <a:xfrm>
            <a:off x="195050" y="1382950"/>
            <a:ext cx="8520600" cy="3302700"/>
          </a:xfrm>
          <a:prstGeom prst="rect">
            <a:avLst/>
          </a:prstGeom>
        </p:spPr>
        <p:txBody>
          <a:bodyPr anchorCtr="0" anchor="t" bIns="91425" lIns="91425" rIns="91425" tIns="91425">
            <a:noAutofit/>
          </a:bodyPr>
          <a:lstStyle/>
          <a:p>
            <a:pPr indent="-228600" lvl="0" marL="457200" rtl="0">
              <a:spcBef>
                <a:spcPts val="0"/>
              </a:spcBef>
            </a:pPr>
            <a:r>
              <a:rPr lang="en"/>
              <a:t>Vanishing Gradient Problem</a:t>
            </a:r>
          </a:p>
          <a:p>
            <a:pPr indent="-228600" lvl="1" marL="914400" rtl="0">
              <a:spcBef>
                <a:spcPts val="0"/>
              </a:spcBef>
            </a:pPr>
            <a:r>
              <a:rPr lang="en"/>
              <a:t>Memory loss in RNNs → Data from distant past lost.</a:t>
            </a:r>
          </a:p>
          <a:p>
            <a:pPr indent="-228600" lvl="1" marL="914400" rtl="0">
              <a:spcBef>
                <a:spcPts val="0"/>
              </a:spcBef>
            </a:pPr>
            <a:r>
              <a:rPr lang="en"/>
              <a:t>Difficult to train &amp; exploit long-range dependencies.</a:t>
            </a:r>
          </a:p>
          <a:p>
            <a:pPr lvl="0" rtl="0">
              <a:spcBef>
                <a:spcPts val="0"/>
              </a:spcBef>
              <a:buNone/>
            </a:pPr>
            <a:r>
              <a:t/>
            </a:r>
            <a:endParaRPr/>
          </a:p>
          <a:p>
            <a:pPr indent="-228600" lvl="0" marL="457200" rtl="0">
              <a:spcBef>
                <a:spcPts val="0"/>
              </a:spcBef>
            </a:pPr>
            <a:r>
              <a:rPr lang="en"/>
              <a:t>LSTM makes RNNs memorize better.</a:t>
            </a:r>
          </a:p>
          <a:p>
            <a:pPr indent="-228600" lvl="1" marL="914400" rtl="0">
              <a:spcBef>
                <a:spcPts val="0"/>
              </a:spcBef>
            </a:pPr>
            <a:r>
              <a:rPr lang="en"/>
              <a:t>3 gates: Read/Output, Write/Input and Forget Gates.</a:t>
            </a:r>
          </a:p>
          <a:p>
            <a:pPr indent="-228600" lvl="1" marL="914400" rtl="0">
              <a:spcBef>
                <a:spcPts val="0"/>
              </a:spcBef>
            </a:pPr>
            <a:r>
              <a:rPr lang="en"/>
              <a:t>Output-Input: control flow of information through the cell.</a:t>
            </a:r>
          </a:p>
          <a:p>
            <a:pPr indent="-228600" lvl="1" marL="914400" rtl="0">
              <a:spcBef>
                <a:spcPts val="0"/>
              </a:spcBef>
            </a:pPr>
            <a:r>
              <a:rPr lang="en"/>
              <a:t>Forget: Reset the cell’s own state.</a:t>
            </a:r>
          </a:p>
          <a:p>
            <a:pPr indent="0" lvl="0" marL="0" rtl="0">
              <a:spcBef>
                <a:spcPts val="0"/>
              </a:spcBef>
              <a:buNone/>
            </a:pPr>
            <a:r>
              <a:t/>
            </a:r>
            <a:endParaRPr/>
          </a:p>
        </p:txBody>
      </p:sp>
      <p:pic>
        <p:nvPicPr>
          <p:cNvPr id="118" name="Shape 118"/>
          <p:cNvPicPr preferRelativeResize="0"/>
          <p:nvPr/>
        </p:nvPicPr>
        <p:blipFill>
          <a:blip r:embed="rId3">
            <a:alphaModFix/>
          </a:blip>
          <a:stretch>
            <a:fillRect/>
          </a:stretch>
        </p:blipFill>
        <p:spPr>
          <a:xfrm>
            <a:off x="6124772" y="-2"/>
            <a:ext cx="3019224" cy="2251500"/>
          </a:xfrm>
          <a:prstGeom prst="rect">
            <a:avLst/>
          </a:prstGeom>
          <a:noFill/>
          <a:ln>
            <a:noFill/>
          </a:ln>
        </p:spPr>
      </p:pic>
      <p:pic>
        <p:nvPicPr>
          <p:cNvPr id="119" name="Shape 119"/>
          <p:cNvPicPr preferRelativeResize="0"/>
          <p:nvPr/>
        </p:nvPicPr>
        <p:blipFill>
          <a:blip r:embed="rId4">
            <a:alphaModFix/>
          </a:blip>
          <a:stretch>
            <a:fillRect/>
          </a:stretch>
        </p:blipFill>
        <p:spPr>
          <a:xfrm>
            <a:off x="5994024" y="2741549"/>
            <a:ext cx="3094149" cy="2175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41775"/>
            <a:ext cx="8520600" cy="707400"/>
          </a:xfrm>
          <a:prstGeom prst="rect">
            <a:avLst/>
          </a:prstGeom>
        </p:spPr>
        <p:txBody>
          <a:bodyPr anchorCtr="0" anchor="t" bIns="91425" lIns="91425" rIns="91425" tIns="91425">
            <a:noAutofit/>
          </a:bodyPr>
          <a:lstStyle/>
          <a:p>
            <a:pPr lvl="0">
              <a:spcBef>
                <a:spcPts val="0"/>
              </a:spcBef>
              <a:buNone/>
            </a:pPr>
            <a:r>
              <a:rPr b="1" lang="en" sz="2400"/>
              <a:t>Related Research</a:t>
            </a:r>
          </a:p>
          <a:p>
            <a:pPr lvl="0" rtl="0">
              <a:spcBef>
                <a:spcPts val="0"/>
              </a:spcBef>
              <a:buNone/>
            </a:pPr>
            <a:r>
              <a:rPr lang="en" sz="2400"/>
              <a:t>Answer Sentence Selection </a:t>
            </a:r>
          </a:p>
          <a:p>
            <a:pPr lvl="0" rtl="0">
              <a:spcBef>
                <a:spcPts val="0"/>
              </a:spcBef>
              <a:buNone/>
            </a:pPr>
            <a:r>
              <a:rPr lang="en" sz="2400"/>
              <a:t>with Stacked BLSTM</a:t>
            </a:r>
          </a:p>
        </p:txBody>
      </p:sp>
      <p:sp>
        <p:nvSpPr>
          <p:cNvPr id="125" name="Shape 125"/>
          <p:cNvSpPr txBox="1"/>
          <p:nvPr>
            <p:ph idx="1" type="body"/>
          </p:nvPr>
        </p:nvSpPr>
        <p:spPr>
          <a:xfrm>
            <a:off x="311700" y="1409100"/>
            <a:ext cx="8520600" cy="3734400"/>
          </a:xfrm>
          <a:prstGeom prst="rect">
            <a:avLst/>
          </a:prstGeom>
        </p:spPr>
        <p:txBody>
          <a:bodyPr anchorCtr="0" anchor="t" bIns="91425" lIns="91425" rIns="91425" tIns="91425">
            <a:noAutofit/>
          </a:bodyPr>
          <a:lstStyle/>
          <a:p>
            <a:pPr indent="-323850" lvl="0" marL="457200" rtl="0">
              <a:spcBef>
                <a:spcPts val="0"/>
              </a:spcBef>
              <a:buSzPct val="100000"/>
            </a:pPr>
            <a:r>
              <a:rPr b="1" lang="en" sz="1500"/>
              <a:t>Conversion </a:t>
            </a:r>
            <a:r>
              <a:rPr lang="en" sz="1500"/>
              <a:t>of </a:t>
            </a:r>
            <a:r>
              <a:rPr b="1" lang="en" sz="1500"/>
              <a:t>words in input sentences</a:t>
            </a:r>
            <a:r>
              <a:rPr lang="en" sz="1500"/>
              <a:t> to </a:t>
            </a:r>
            <a:r>
              <a:rPr b="1" lang="en" sz="1500"/>
              <a:t>vector representations </a:t>
            </a:r>
            <a:r>
              <a:rPr lang="en" sz="1500"/>
              <a:t>learned from word2vec. </a:t>
            </a:r>
          </a:p>
          <a:p>
            <a:pPr indent="-323850" lvl="0" marL="457200" rtl="0">
              <a:spcBef>
                <a:spcPts val="0"/>
              </a:spcBef>
              <a:buSzPct val="100000"/>
            </a:pPr>
            <a:r>
              <a:rPr lang="en" sz="1500"/>
              <a:t>Special start symbol(</a:t>
            </a:r>
            <a:r>
              <a:rPr lang="en" sz="1500">
                <a:solidFill>
                  <a:srgbClr val="000000"/>
                </a:solidFill>
                <a:highlight>
                  <a:srgbClr val="F2F2F2"/>
                </a:highlight>
                <a:latin typeface="Arial"/>
                <a:ea typeface="Arial"/>
                <a:cs typeface="Arial"/>
                <a:sym typeface="Arial"/>
              </a:rPr>
              <a:t>&lt;S&gt;)</a:t>
            </a:r>
            <a:r>
              <a:rPr lang="en" sz="1500"/>
              <a:t> btw Q and A for differentiation.</a:t>
            </a:r>
          </a:p>
          <a:p>
            <a:pPr indent="-323850" lvl="0" marL="457200" rtl="0">
              <a:spcBef>
                <a:spcPts val="0"/>
              </a:spcBef>
              <a:buSzPct val="100000"/>
            </a:pPr>
            <a:r>
              <a:rPr lang="en" sz="1500"/>
              <a:t>Q and A word </a:t>
            </a:r>
            <a:r>
              <a:rPr b="1" lang="en" sz="1500"/>
              <a:t>vectors sequentially read by BLSTM from both directions</a:t>
            </a:r>
          </a:p>
          <a:p>
            <a:pPr indent="-323850" lvl="0" marL="457200" rtl="0">
              <a:spcBef>
                <a:spcPts val="0"/>
              </a:spcBef>
              <a:buSzPct val="100000"/>
            </a:pPr>
            <a:r>
              <a:rPr lang="en" sz="1500"/>
              <a:t>For each time step in the BLSTM layer, the </a:t>
            </a:r>
            <a:r>
              <a:rPr b="1" lang="en" sz="1500"/>
              <a:t>output vector</a:t>
            </a:r>
            <a:r>
              <a:rPr lang="en" sz="1500"/>
              <a:t> is generated by </a:t>
            </a:r>
            <a:r>
              <a:rPr b="1" lang="en" sz="1500"/>
              <a:t>combining the cell memory vectors from two LSTM of both sides</a:t>
            </a:r>
          </a:p>
          <a:p>
            <a:pPr indent="-323850" lvl="0" marL="457200" rtl="0">
              <a:spcBef>
                <a:spcPts val="0"/>
              </a:spcBef>
              <a:buSzPct val="100000"/>
            </a:pPr>
            <a:r>
              <a:rPr lang="en" sz="1500"/>
              <a:t>The final output of each time step is the label indicating whether the candidate answer sentence should be selected as the correct answer sentence for the input question.</a:t>
            </a:r>
          </a:p>
          <a:p>
            <a:pPr indent="-323850" lvl="0" marL="457200" rtl="0">
              <a:spcBef>
                <a:spcPts val="0"/>
              </a:spcBef>
              <a:buSzPct val="100000"/>
            </a:pPr>
            <a:r>
              <a:rPr lang="en" sz="1500"/>
              <a:t>This objective encourages the BLSTMs from this objective </a:t>
            </a:r>
            <a:r>
              <a:rPr b="1" lang="en" sz="1500"/>
              <a:t>learn a weight matrix that outputs a positive label if there is overlapping context information between two LSTM cell memories</a:t>
            </a:r>
            <a:r>
              <a:rPr lang="en" sz="1500"/>
              <a:t>. Mean pooling is applied to all time step outputs during the training. During the test phase, we collect mean, sum and max poolings as features</a:t>
            </a:r>
          </a:p>
        </p:txBody>
      </p:sp>
      <p:pic>
        <p:nvPicPr>
          <p:cNvPr id="126" name="Shape 126"/>
          <p:cNvPicPr preferRelativeResize="0"/>
          <p:nvPr/>
        </p:nvPicPr>
        <p:blipFill>
          <a:blip r:embed="rId3">
            <a:alphaModFix/>
          </a:blip>
          <a:stretch>
            <a:fillRect/>
          </a:stretch>
        </p:blipFill>
        <p:spPr>
          <a:xfrm>
            <a:off x="4875249" y="0"/>
            <a:ext cx="4268750" cy="1492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b="1" lang="en" sz="2400"/>
              <a:t>Related Research</a:t>
            </a:r>
          </a:p>
          <a:p>
            <a:pPr lvl="0" rtl="0">
              <a:spcBef>
                <a:spcPts val="0"/>
              </a:spcBef>
              <a:buNone/>
            </a:pPr>
            <a:r>
              <a:rPr lang="en" sz="2400"/>
              <a:t>QA-LSTM</a:t>
            </a:r>
          </a:p>
        </p:txBody>
      </p:sp>
      <p:sp>
        <p:nvSpPr>
          <p:cNvPr id="132" name="Shape 132"/>
          <p:cNvSpPr txBox="1"/>
          <p:nvPr>
            <p:ph idx="1" type="body"/>
          </p:nvPr>
        </p:nvSpPr>
        <p:spPr>
          <a:xfrm>
            <a:off x="311700" y="2257425"/>
            <a:ext cx="8520600" cy="2477700"/>
          </a:xfrm>
          <a:prstGeom prst="rect">
            <a:avLst/>
          </a:prstGeom>
        </p:spPr>
        <p:txBody>
          <a:bodyPr anchorCtr="0" anchor="t" bIns="91425" lIns="91425" rIns="91425" tIns="91425">
            <a:noAutofit/>
          </a:bodyPr>
          <a:lstStyle/>
          <a:p>
            <a:pPr indent="-330200" lvl="0" marL="457200" rtl="0">
              <a:spcBef>
                <a:spcPts val="0"/>
              </a:spcBef>
              <a:buSzPct val="100000"/>
            </a:pPr>
            <a:r>
              <a:rPr lang="en" sz="1600"/>
              <a:t>BLSTM generates distributed representations for both the question and answer independently, and then utilize cosine similarity to measure their distance.</a:t>
            </a:r>
          </a:p>
          <a:p>
            <a:pPr indent="-330200" lvl="0" marL="457200" rtl="0">
              <a:spcBef>
                <a:spcPts val="0"/>
              </a:spcBef>
              <a:buSzPct val="100000"/>
            </a:pPr>
            <a:r>
              <a:rPr lang="en" sz="1600"/>
              <a:t>Generate representations based on the word-level BLSTM outputs using</a:t>
            </a:r>
          </a:p>
          <a:p>
            <a:pPr indent="-228600" lvl="1" marL="914400" rtl="0">
              <a:spcBef>
                <a:spcPts val="0"/>
              </a:spcBef>
            </a:pPr>
            <a:r>
              <a:rPr lang="en"/>
              <a:t>Average pooling or Max pooling or Concatenation of the last vectors on both directions. </a:t>
            </a:r>
          </a:p>
          <a:p>
            <a:pPr indent="-228600" lvl="1" marL="914400" rtl="0">
              <a:spcBef>
                <a:spcPts val="0"/>
              </a:spcBef>
            </a:pPr>
            <a:r>
              <a:rPr lang="en"/>
              <a:t>Max Pooling provides better performance.</a:t>
            </a:r>
          </a:p>
          <a:p>
            <a:pPr indent="-330200" lvl="0" marL="457200" rtl="0">
              <a:spcBef>
                <a:spcPts val="0"/>
              </a:spcBef>
              <a:buSzPct val="100000"/>
            </a:pPr>
            <a:r>
              <a:rPr lang="en" sz="1600"/>
              <a:t>Architectures, in which both question and answer sides share the same network parameters, is significantly better than the one that the question and answer sides own their own parameters separately, and converges much faster</a:t>
            </a:r>
          </a:p>
        </p:txBody>
      </p:sp>
      <p:pic>
        <p:nvPicPr>
          <p:cNvPr id="133" name="Shape 133"/>
          <p:cNvPicPr preferRelativeResize="0"/>
          <p:nvPr/>
        </p:nvPicPr>
        <p:blipFill>
          <a:blip r:embed="rId3">
            <a:alphaModFix/>
          </a:blip>
          <a:stretch>
            <a:fillRect/>
          </a:stretch>
        </p:blipFill>
        <p:spPr>
          <a:xfrm>
            <a:off x="2981612" y="69962"/>
            <a:ext cx="4067175" cy="225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246475"/>
            <a:ext cx="8520600" cy="607800"/>
          </a:xfrm>
          <a:prstGeom prst="rect">
            <a:avLst/>
          </a:prstGeom>
        </p:spPr>
        <p:txBody>
          <a:bodyPr anchorCtr="0" anchor="t" bIns="91425" lIns="91425" rIns="91425" tIns="91425">
            <a:noAutofit/>
          </a:bodyPr>
          <a:lstStyle/>
          <a:p>
            <a:pPr lvl="0">
              <a:spcBef>
                <a:spcPts val="0"/>
              </a:spcBef>
              <a:buNone/>
            </a:pPr>
            <a:r>
              <a:rPr b="1" lang="en" sz="2400"/>
              <a:t>Related Research</a:t>
            </a:r>
          </a:p>
          <a:p>
            <a:pPr lvl="0" rtl="0">
              <a:spcBef>
                <a:spcPts val="0"/>
              </a:spcBef>
              <a:buNone/>
            </a:pPr>
            <a:r>
              <a:rPr lang="en" sz="2400"/>
              <a:t>QA-LSTM/CNN</a:t>
            </a:r>
          </a:p>
        </p:txBody>
      </p:sp>
      <p:sp>
        <p:nvSpPr>
          <p:cNvPr id="139" name="Shape 139"/>
          <p:cNvSpPr txBox="1"/>
          <p:nvPr>
            <p:ph idx="1" type="body"/>
          </p:nvPr>
        </p:nvSpPr>
        <p:spPr>
          <a:xfrm>
            <a:off x="183400" y="2272200"/>
            <a:ext cx="8520600" cy="2871300"/>
          </a:xfrm>
          <a:prstGeom prst="rect">
            <a:avLst/>
          </a:prstGeom>
        </p:spPr>
        <p:txBody>
          <a:bodyPr anchorCtr="0" anchor="t" bIns="91425" lIns="91425" rIns="91425" tIns="91425">
            <a:noAutofit/>
          </a:bodyPr>
          <a:lstStyle/>
          <a:p>
            <a:pPr indent="-304800" lvl="0" marL="457200" rtl="0">
              <a:spcBef>
                <a:spcPts val="0"/>
              </a:spcBef>
              <a:buSzPct val="100000"/>
            </a:pPr>
            <a:r>
              <a:rPr lang="en" sz="1200"/>
              <a:t>a simple pooling layer may suffer from the </a:t>
            </a:r>
            <a:r>
              <a:rPr b="1" lang="en" sz="1200"/>
              <a:t>incapability of keeping the local linguistic information</a:t>
            </a:r>
            <a:r>
              <a:rPr lang="en" sz="1200"/>
              <a:t>. </a:t>
            </a:r>
          </a:p>
          <a:p>
            <a:pPr indent="-304800" lvl="0" marL="457200" rtl="0">
              <a:spcBef>
                <a:spcPts val="0"/>
              </a:spcBef>
              <a:buSzPct val="100000"/>
            </a:pPr>
            <a:r>
              <a:rPr lang="en" sz="1200"/>
              <a:t>generate the question and answer representations using a CNN structure built on the outputs of BLSTM, in order to give a more </a:t>
            </a:r>
            <a:r>
              <a:rPr b="1" lang="en" sz="1200"/>
              <a:t>composite representation of questions and answers</a:t>
            </a:r>
          </a:p>
          <a:p>
            <a:pPr indent="-304800" lvl="0" marL="457200" rtl="0">
              <a:spcBef>
                <a:spcPts val="0"/>
              </a:spcBef>
              <a:buSzPct val="100000"/>
            </a:pPr>
            <a:r>
              <a:rPr lang="en" sz="1200"/>
              <a:t>Unlike the traditional forward neural network, where each output is interactive with each input, the convolutional structure only </a:t>
            </a:r>
            <a:r>
              <a:rPr b="1" lang="en" sz="1200"/>
              <a:t>imposes local interactions between the inputs within a filter size m</a:t>
            </a:r>
            <a:r>
              <a:rPr lang="en" sz="1200"/>
              <a:t>.</a:t>
            </a:r>
          </a:p>
          <a:p>
            <a:pPr indent="-304800" lvl="0" marL="457200" rtl="0">
              <a:spcBef>
                <a:spcPts val="0"/>
              </a:spcBef>
              <a:buSzPct val="100000"/>
            </a:pPr>
            <a:r>
              <a:rPr lang="en" sz="1200"/>
              <a:t>Same as typical CNNs, a </a:t>
            </a:r>
            <a:r>
              <a:rPr b="1" lang="en" sz="1200"/>
              <a:t>max-k pooling layer is built on the top</a:t>
            </a:r>
            <a:r>
              <a:rPr lang="en" sz="1200"/>
              <a:t> of the convolutional layer. Intuitively, we want to emphasize the top-k values from each convolutional filter.</a:t>
            </a:r>
          </a:p>
          <a:p>
            <a:pPr indent="-304800" lvl="0" marL="457200" rtl="0">
              <a:spcBef>
                <a:spcPts val="0"/>
              </a:spcBef>
              <a:buSzPct val="100000"/>
            </a:pPr>
            <a:r>
              <a:rPr lang="en" sz="1200"/>
              <a:t> indicate the highest degree that a filter matches the input sequence.</a:t>
            </a:r>
          </a:p>
          <a:p>
            <a:pPr indent="-304800" lvl="0" marL="457200" rtl="0">
              <a:spcBef>
                <a:spcPts val="0"/>
              </a:spcBef>
              <a:buSzPct val="100000"/>
            </a:pPr>
            <a:r>
              <a:rPr lang="en" sz="1200"/>
              <a:t>Finally, there are N parallel filters, with different parameter initialization, and the convolutional layer gets N-dimension output vectors. We get two output vectors with dimension of kN for the questions and answers respectively</a:t>
            </a:r>
          </a:p>
        </p:txBody>
      </p:sp>
      <p:pic>
        <p:nvPicPr>
          <p:cNvPr id="140" name="Shape 140"/>
          <p:cNvPicPr preferRelativeResize="0"/>
          <p:nvPr/>
        </p:nvPicPr>
        <p:blipFill>
          <a:blip r:embed="rId3">
            <a:alphaModFix/>
          </a:blip>
          <a:stretch>
            <a:fillRect/>
          </a:stretch>
        </p:blipFill>
        <p:spPr>
          <a:xfrm>
            <a:off x="3951325" y="0"/>
            <a:ext cx="4352925" cy="233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