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nvSpPr>
        <p:spPr>
          <a:xfrm>
            <a:off x="777239" y="6634573"/>
            <a:ext cx="5781822" cy="220979"/>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
        <p:nvSpPr>
          <p:cNvPr id="13" name="Google Shape;13;p2"/>
          <p:cNvSpPr txBox="1"/>
          <p:nvPr/>
        </p:nvSpPr>
        <p:spPr>
          <a:xfrm>
            <a:off x="6559062" y="6634573"/>
            <a:ext cx="5195133" cy="220979"/>
          </a:xfrm>
          <a:prstGeom prst="rect">
            <a:avLst/>
          </a:prstGeom>
          <a:solidFill>
            <a:srgbClr val="0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
        <p:nvSpPr>
          <p:cNvPr id="14" name="Google Shape;14;p2"/>
          <p:cNvSpPr txBox="1"/>
          <p:nvPr/>
        </p:nvSpPr>
        <p:spPr>
          <a:xfrm>
            <a:off x="11754196" y="6637020"/>
            <a:ext cx="437803" cy="22097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600" u="none" cap="none" strike="noStrike">
              <a:solidFill>
                <a:srgbClr val="002060"/>
              </a:solidFill>
              <a:latin typeface="Times New Roman"/>
              <a:ea typeface="Times New Roman"/>
              <a:cs typeface="Times New Roman"/>
              <a:sym typeface="Times New Roman"/>
            </a:endParaRPr>
          </a:p>
        </p:txBody>
      </p:sp>
      <p:sp>
        <p:nvSpPr>
          <p:cNvPr id="15" name="Google Shape;15;p2"/>
          <p:cNvSpPr txBox="1"/>
          <p:nvPr/>
        </p:nvSpPr>
        <p:spPr>
          <a:xfrm>
            <a:off x="-1" y="-1"/>
            <a:ext cx="12191999" cy="232759"/>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500" u="none" cap="none" strike="noStrike">
              <a:solidFill>
                <a:schemeClr val="lt1"/>
              </a:solidFill>
              <a:latin typeface="Times New Roman"/>
              <a:ea typeface="Times New Roman"/>
              <a:cs typeface="Times New Roman"/>
              <a:sym typeface="Times New Roman"/>
            </a:endParaRPr>
          </a:p>
        </p:txBody>
      </p:sp>
      <p:sp>
        <p:nvSpPr>
          <p:cNvPr id="16" name="Google Shape;16;p2"/>
          <p:cNvSpPr txBox="1"/>
          <p:nvPr/>
        </p:nvSpPr>
        <p:spPr>
          <a:xfrm>
            <a:off x="0" y="6634573"/>
            <a:ext cx="777239" cy="221522"/>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Times New Roman"/>
              <a:buNone/>
              <a:defRPr b="0" i="0" sz="4400" u="none" cap="none" strike="noStrik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lvl1pPr indent="-406400" lvl="0" marL="457200" algn="just">
              <a:lnSpc>
                <a:spcPct val="90000"/>
              </a:lnSpc>
              <a:spcBef>
                <a:spcPts val="1000"/>
              </a:spcBef>
              <a:spcAft>
                <a:spcPts val="0"/>
              </a:spcAft>
              <a:buClr>
                <a:schemeClr val="dk1"/>
              </a:buClr>
              <a:buSzPts val="2800"/>
              <a:buFont typeface="Noto Sans Symbols"/>
              <a:buChar char="⮚"/>
              <a:defRPr/>
            </a:lvl1pPr>
            <a:lvl2pPr indent="-381000" lvl="1" marL="914400" algn="just">
              <a:lnSpc>
                <a:spcPct val="90000"/>
              </a:lnSpc>
              <a:spcBef>
                <a:spcPts val="500"/>
              </a:spcBef>
              <a:spcAft>
                <a:spcPts val="0"/>
              </a:spcAft>
              <a:buClr>
                <a:schemeClr val="dk1"/>
              </a:buClr>
              <a:buSzPts val="2400"/>
              <a:buFont typeface="Noto Sans Symbols"/>
              <a:buChar char="❑"/>
              <a:defRPr/>
            </a:lvl2pPr>
            <a:lvl3pPr indent="-355600" lvl="2" marL="1371600" algn="just">
              <a:lnSpc>
                <a:spcPct val="90000"/>
              </a:lnSpc>
              <a:spcBef>
                <a:spcPts val="500"/>
              </a:spcBef>
              <a:spcAft>
                <a:spcPts val="0"/>
              </a:spcAft>
              <a:buClr>
                <a:schemeClr val="dk1"/>
              </a:buClr>
              <a:buSzPts val="2000"/>
              <a:buFont typeface="Courier New"/>
              <a:buChar char="o"/>
              <a:defRPr/>
            </a:lvl3pPr>
            <a:lvl4pPr indent="-342900" lvl="3" marL="1828800" algn="just">
              <a:lnSpc>
                <a:spcPct val="90000"/>
              </a:lnSpc>
              <a:spcBef>
                <a:spcPts val="500"/>
              </a:spcBef>
              <a:spcAft>
                <a:spcPts val="0"/>
              </a:spcAft>
              <a:buClr>
                <a:schemeClr val="dk1"/>
              </a:buClr>
              <a:buSzPts val="1800"/>
              <a:buFont typeface="Noto Sans Symbols"/>
              <a:buChar char="▪"/>
              <a:defRPr/>
            </a:lvl4pPr>
            <a:lvl5pPr indent="-342900" lvl="4" marL="2286000" algn="just">
              <a:lnSpc>
                <a:spcPct val="9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nvSpPr>
        <p:spPr>
          <a:xfrm>
            <a:off x="1554477" y="6625241"/>
            <a:ext cx="5654039" cy="242596"/>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600" u="none" cap="small" strike="noStrike">
                <a:solidFill>
                  <a:schemeClr val="lt1"/>
                </a:solidFill>
                <a:latin typeface="Times New Roman"/>
                <a:ea typeface="Times New Roman"/>
                <a:cs typeface="Times New Roman"/>
                <a:sym typeface="Times New Roman"/>
              </a:rPr>
              <a:t>Dept. of Computer Science and Engineering (Data Science)</a:t>
            </a:r>
            <a:endParaRPr b="0" i="0" sz="1600" u="none" cap="small" strike="noStrike">
              <a:solidFill>
                <a:schemeClr val="lt1"/>
              </a:solidFill>
              <a:latin typeface="Times New Roman"/>
              <a:ea typeface="Times New Roman"/>
              <a:cs typeface="Times New Roman"/>
              <a:sym typeface="Times New Roman"/>
            </a:endParaRPr>
          </a:p>
        </p:txBody>
      </p:sp>
      <p:sp>
        <p:nvSpPr>
          <p:cNvPr id="21" name="Google Shape;21;p3"/>
          <p:cNvSpPr txBox="1"/>
          <p:nvPr/>
        </p:nvSpPr>
        <p:spPr>
          <a:xfrm>
            <a:off x="7208517" y="6625241"/>
            <a:ext cx="4545678" cy="232759"/>
          </a:xfrm>
          <a:prstGeom prst="rect">
            <a:avLst/>
          </a:prstGeom>
          <a:solidFill>
            <a:srgbClr val="0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600" u="none" cap="small" strike="noStrike">
                <a:solidFill>
                  <a:schemeClr val="lt1"/>
                </a:solidFill>
                <a:latin typeface="Times New Roman"/>
                <a:ea typeface="Times New Roman"/>
                <a:cs typeface="Times New Roman"/>
                <a:sym typeface="Times New Roman"/>
              </a:rPr>
              <a:t>Srinivasa Ramanujan Institute of Technology</a:t>
            </a:r>
            <a:endParaRPr b="0" i="0" sz="1600" u="none" cap="small" strike="noStrike">
              <a:solidFill>
                <a:schemeClr val="lt1"/>
              </a:solidFill>
              <a:latin typeface="Times New Roman"/>
              <a:ea typeface="Times New Roman"/>
              <a:cs typeface="Times New Roman"/>
              <a:sym typeface="Times New Roman"/>
            </a:endParaRPr>
          </a:p>
        </p:txBody>
      </p:sp>
      <p:sp>
        <p:nvSpPr>
          <p:cNvPr id="22" name="Google Shape;22;p3"/>
          <p:cNvSpPr txBox="1"/>
          <p:nvPr/>
        </p:nvSpPr>
        <p:spPr>
          <a:xfrm>
            <a:off x="11754196" y="6641865"/>
            <a:ext cx="437803" cy="21613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i="0" lang="en-IN" sz="1600" u="none" cap="none" strike="noStrike">
                <a:solidFill>
                  <a:srgbClr val="002060"/>
                </a:solidFill>
                <a:latin typeface="Times New Roman"/>
                <a:ea typeface="Times New Roman"/>
                <a:cs typeface="Times New Roman"/>
                <a:sym typeface="Times New Roman"/>
              </a:rPr>
              <a:t>‹#›</a:t>
            </a:fld>
            <a:endParaRPr b="1" i="0" sz="1600" u="none" cap="none" strike="noStrike">
              <a:solidFill>
                <a:srgbClr val="002060"/>
              </a:solidFill>
              <a:latin typeface="Times New Roman"/>
              <a:ea typeface="Times New Roman"/>
              <a:cs typeface="Times New Roman"/>
              <a:sym typeface="Times New Roman"/>
            </a:endParaRPr>
          </a:p>
        </p:txBody>
      </p:sp>
      <p:sp>
        <p:nvSpPr>
          <p:cNvPr id="23" name="Google Shape;23;p3"/>
          <p:cNvSpPr txBox="1"/>
          <p:nvPr/>
        </p:nvSpPr>
        <p:spPr>
          <a:xfrm>
            <a:off x="-1" y="0"/>
            <a:ext cx="12191999" cy="232759"/>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IN" sz="1500" u="none" cap="none" strike="noStrike">
                <a:solidFill>
                  <a:schemeClr val="lt1"/>
                </a:solidFill>
                <a:latin typeface="Times New Roman"/>
                <a:ea typeface="Times New Roman"/>
                <a:cs typeface="Times New Roman"/>
                <a:sym typeface="Times New Roman"/>
              </a:rPr>
              <a:t>Process Mining Virtual Internship</a:t>
            </a:r>
            <a:endParaRPr b="1" i="1" sz="1500" u="none" cap="none" strike="noStrike">
              <a:solidFill>
                <a:schemeClr val="lt1"/>
              </a:solidFill>
              <a:latin typeface="Times New Roman"/>
              <a:ea typeface="Times New Roman"/>
              <a:cs typeface="Times New Roman"/>
              <a:sym typeface="Times New Roman"/>
            </a:endParaRPr>
          </a:p>
        </p:txBody>
      </p:sp>
      <p:pic>
        <p:nvPicPr>
          <p:cNvPr id="24" name="Google Shape;24;p3"/>
          <p:cNvPicPr preferRelativeResize="0"/>
          <p:nvPr/>
        </p:nvPicPr>
        <p:blipFill rotWithShape="1">
          <a:blip r:embed="rId2">
            <a:alphaModFix/>
          </a:blip>
          <a:srcRect b="0" l="0" r="0" t="0"/>
          <a:stretch/>
        </p:blipFill>
        <p:spPr>
          <a:xfrm>
            <a:off x="11506200" y="5956065"/>
            <a:ext cx="685800" cy="685800"/>
          </a:xfrm>
          <a:prstGeom prst="rect">
            <a:avLst/>
          </a:prstGeom>
          <a:noFill/>
          <a:ln>
            <a:noFill/>
          </a:ln>
        </p:spPr>
      </p:pic>
      <p:sp>
        <p:nvSpPr>
          <p:cNvPr id="25" name="Google Shape;25;p3"/>
          <p:cNvSpPr txBox="1"/>
          <p:nvPr/>
        </p:nvSpPr>
        <p:spPr>
          <a:xfrm>
            <a:off x="0" y="6625241"/>
            <a:ext cx="1554476" cy="232759"/>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600" u="none" cap="small" strike="noStrike">
                <a:solidFill>
                  <a:schemeClr val="lt1"/>
                </a:solidFill>
                <a:latin typeface="Times New Roman"/>
                <a:ea typeface="Times New Roman"/>
                <a:cs typeface="Times New Roman"/>
                <a:sym typeface="Times New Roman"/>
              </a:rPr>
              <a:t> </a:t>
            </a:r>
            <a:r>
              <a:rPr lang="en-IN" sz="1600" cap="small">
                <a:solidFill>
                  <a:schemeClr val="lt1"/>
                </a:solidFill>
                <a:latin typeface="Times New Roman"/>
                <a:ea typeface="Times New Roman"/>
                <a:cs typeface="Times New Roman"/>
                <a:sym typeface="Times New Roman"/>
              </a:rPr>
              <a:t>224G1A3298</a:t>
            </a:r>
            <a:endParaRPr b="0" i="0" sz="1600" u="none" cap="small"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just">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just">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just">
              <a:lnSpc>
                <a:spcPct val="90000"/>
              </a:lnSpc>
              <a:spcBef>
                <a:spcPts val="500"/>
              </a:spcBef>
              <a:spcAft>
                <a:spcPts val="0"/>
              </a:spcAft>
              <a:buClr>
                <a:schemeClr val="dk1"/>
              </a:buClr>
              <a:buSzPts val="2000"/>
              <a:buFont typeface="Courier New"/>
              <a:buChar char="o"/>
              <a:defRPr b="0" i="0" sz="2000" u="none" cap="none" strike="noStrike">
                <a:solidFill>
                  <a:schemeClr val="dk1"/>
                </a:solidFill>
                <a:latin typeface="Times New Roman"/>
                <a:ea typeface="Times New Roman"/>
                <a:cs typeface="Times New Roman"/>
                <a:sym typeface="Times New Roman"/>
              </a:defRPr>
            </a:lvl3pPr>
            <a:lvl4pPr indent="-342900" lvl="3" marL="1828800" marR="0" rtl="0" algn="just">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hyperlink" Target="https://github.com/suraiahkhaisar/Summer-Internship--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4"/>
          <p:cNvSpPr txBox="1"/>
          <p:nvPr/>
        </p:nvSpPr>
        <p:spPr>
          <a:xfrm>
            <a:off x="4282751" y="1795319"/>
            <a:ext cx="3340359" cy="957211"/>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600"/>
              <a:buFont typeface="Arial"/>
              <a:buNone/>
            </a:pPr>
            <a:r>
              <a:rPr lang="en-IN" sz="2600">
                <a:solidFill>
                  <a:schemeClr val="dk1"/>
                </a:solidFill>
                <a:latin typeface="Times New Roman"/>
                <a:ea typeface="Times New Roman"/>
                <a:cs typeface="Times New Roman"/>
                <a:sym typeface="Times New Roman"/>
              </a:rPr>
              <a:t>R.Suraiah Khaisar</a:t>
            </a:r>
            <a:endParaRPr b="0" i="0" sz="2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chemeClr val="dk1"/>
              </a:buClr>
              <a:buSzPts val="1200"/>
              <a:buFont typeface="Arial"/>
              <a:buNone/>
            </a:pPr>
            <a:r>
              <a:rPr b="0" i="0" lang="en-IN" sz="1200" u="none" cap="none" strike="noStrike">
                <a:solidFill>
                  <a:schemeClr val="dk1"/>
                </a:solidFill>
                <a:latin typeface="Times New Roman"/>
                <a:ea typeface="Times New Roman"/>
                <a:cs typeface="Times New Roman"/>
                <a:sym typeface="Times New Roman"/>
              </a:rPr>
              <a:t>Roll No. </a:t>
            </a:r>
            <a:r>
              <a:rPr lang="en-IN" sz="1200">
                <a:solidFill>
                  <a:schemeClr val="dk1"/>
                </a:solidFill>
                <a:latin typeface="Times New Roman"/>
                <a:ea typeface="Times New Roman"/>
                <a:cs typeface="Times New Roman"/>
                <a:sym typeface="Times New Roman"/>
              </a:rPr>
              <a:t>224G1A3298</a:t>
            </a:r>
            <a:endParaRPr b="0" i="0" sz="1200" u="none" cap="none" strike="noStrike">
              <a:solidFill>
                <a:schemeClr val="dk1"/>
              </a:solidFill>
              <a:latin typeface="Times New Roman"/>
              <a:ea typeface="Times New Roman"/>
              <a:cs typeface="Times New Roman"/>
              <a:sym typeface="Times New Roman"/>
            </a:endParaRPr>
          </a:p>
        </p:txBody>
      </p:sp>
      <p:sp>
        <p:nvSpPr>
          <p:cNvPr id="31" name="Google Shape;31;p4"/>
          <p:cNvSpPr txBox="1"/>
          <p:nvPr/>
        </p:nvSpPr>
        <p:spPr>
          <a:xfrm>
            <a:off x="1514475" y="4776303"/>
            <a:ext cx="9163049" cy="1427181"/>
          </a:xfrm>
          <a:prstGeom prst="rect">
            <a:avLst/>
          </a:prstGeom>
          <a:noFill/>
          <a:ln>
            <a:noFill/>
          </a:ln>
        </p:spPr>
        <p:txBody>
          <a:bodyPr anchorCtr="0" anchor="t" bIns="45700" lIns="91425" spcFirstLastPara="1" rIns="91425" wrap="square" tIns="45700">
            <a:normAutofit fontScale="40000" lnSpcReduction="20000"/>
          </a:bodyPr>
          <a:lstStyle/>
          <a:p>
            <a:pPr indent="0" lvl="0" marL="0" marR="0" rtl="0" algn="ctr">
              <a:lnSpc>
                <a:spcPct val="90000"/>
              </a:lnSpc>
              <a:spcBef>
                <a:spcPts val="0"/>
              </a:spcBef>
              <a:spcAft>
                <a:spcPts val="0"/>
              </a:spcAft>
              <a:buClr>
                <a:schemeClr val="dk1"/>
              </a:buClr>
              <a:buSzPct val="100000"/>
              <a:buFont typeface="Arial"/>
              <a:buNone/>
            </a:pPr>
            <a:r>
              <a:rPr b="0" i="0" lang="en-IN" sz="4200" u="none" cap="none" strike="noStrike">
                <a:solidFill>
                  <a:schemeClr val="dk1"/>
                </a:solidFill>
                <a:latin typeface="Times New Roman"/>
                <a:ea typeface="Times New Roman"/>
                <a:cs typeface="Times New Roman"/>
                <a:sym typeface="Times New Roman"/>
              </a:rPr>
              <a:t>Department of Computer Science and Engineering (Data Science)      </a:t>
            </a:r>
            <a:endParaRPr b="0" i="0" sz="42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500"/>
              </a:spcBef>
              <a:spcAft>
                <a:spcPts val="0"/>
              </a:spcAft>
              <a:buClr>
                <a:srgbClr val="FF0000"/>
              </a:buClr>
              <a:buSzPct val="100000"/>
              <a:buFont typeface="Arial"/>
              <a:buNone/>
            </a:pPr>
            <a:r>
              <a:rPr b="0" i="0" lang="en-IN" sz="6500" u="none" cap="none" strike="noStrike">
                <a:solidFill>
                  <a:srgbClr val="FF0000"/>
                </a:solidFill>
                <a:latin typeface="Times New Roman"/>
                <a:ea typeface="Times New Roman"/>
                <a:cs typeface="Times New Roman"/>
                <a:sym typeface="Times New Roman"/>
              </a:rPr>
              <a:t>Srinivasa Ramanujan Institute of Technology</a:t>
            </a:r>
            <a:endParaRPr b="0" i="0" sz="6500" u="none" cap="none" strike="noStrike">
              <a:solidFill>
                <a:srgbClr val="FF0000"/>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chemeClr val="dk1"/>
              </a:buClr>
              <a:buSzPct val="100000"/>
              <a:buFont typeface="Arial"/>
              <a:buNone/>
            </a:pPr>
            <a:r>
              <a:rPr b="1" i="0" lang="en-IN" sz="2100" u="none" cap="none" strike="noStrik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b="0" i="0" sz="21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chemeClr val="dk1"/>
              </a:buClr>
              <a:buSzPct val="100000"/>
              <a:buFont typeface="Arial"/>
              <a:buNone/>
            </a:pPr>
            <a:r>
              <a:rPr b="1" i="0" lang="en-IN" sz="2300" u="none" cap="none" strike="noStrike">
                <a:solidFill>
                  <a:schemeClr val="dk1"/>
                </a:solidFill>
                <a:latin typeface="Times New Roman"/>
                <a:ea typeface="Times New Roman"/>
                <a:cs typeface="Times New Roman"/>
                <a:sym typeface="Times New Roman"/>
              </a:rPr>
              <a:t>Rotarypuram Village, B K Samudram Mandal, Ananthapuramu – 515701.</a:t>
            </a:r>
            <a:endParaRPr b="1" i="0" sz="23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1E4E79"/>
              </a:buClr>
              <a:buSzPct val="100000"/>
              <a:buFont typeface="Arial"/>
              <a:buNone/>
            </a:pPr>
            <a:r>
              <a:rPr b="1" i="0" lang="en-IN" sz="2500" u="none" cap="none" strike="noStrike">
                <a:solidFill>
                  <a:srgbClr val="1E4E79"/>
                </a:solidFill>
                <a:latin typeface="Times New Roman"/>
                <a:ea typeface="Times New Roman"/>
                <a:cs typeface="Times New Roman"/>
                <a:sym typeface="Times New Roman"/>
              </a:rPr>
              <a:t>202</a:t>
            </a:r>
            <a:r>
              <a:rPr b="1" lang="en-IN" sz="2500">
                <a:solidFill>
                  <a:srgbClr val="1E4E79"/>
                </a:solidFill>
                <a:latin typeface="Times New Roman"/>
                <a:ea typeface="Times New Roman"/>
                <a:cs typeface="Times New Roman"/>
                <a:sym typeface="Times New Roman"/>
              </a:rPr>
              <a:t>4</a:t>
            </a:r>
            <a:r>
              <a:rPr b="1" i="0" lang="en-IN" sz="2500" u="none" cap="none" strike="noStrike">
                <a:solidFill>
                  <a:srgbClr val="1E4E79"/>
                </a:solidFill>
                <a:latin typeface="Times New Roman"/>
                <a:ea typeface="Times New Roman"/>
                <a:cs typeface="Times New Roman"/>
                <a:sym typeface="Times New Roman"/>
              </a:rPr>
              <a:t> - 202</a:t>
            </a:r>
            <a:r>
              <a:rPr b="1" lang="en-IN" sz="2500">
                <a:solidFill>
                  <a:srgbClr val="1E4E79"/>
                </a:solidFill>
                <a:latin typeface="Times New Roman"/>
                <a:ea typeface="Times New Roman"/>
                <a:cs typeface="Times New Roman"/>
                <a:sym typeface="Times New Roman"/>
              </a:rPr>
              <a:t>5</a:t>
            </a:r>
            <a:endParaRPr b="0" i="0" sz="25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100"/>
              </a:spcBef>
              <a:spcAft>
                <a:spcPts val="0"/>
              </a:spcAft>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32" name="Google Shape;32;p4"/>
          <p:cNvSpPr/>
          <p:nvPr/>
        </p:nvSpPr>
        <p:spPr>
          <a:xfrm>
            <a:off x="755009" y="335271"/>
            <a:ext cx="10528183" cy="857864"/>
          </a:xfrm>
          <a:prstGeom prst="roundRect">
            <a:avLst>
              <a:gd fmla="val 16667" name="adj"/>
            </a:avLst>
          </a:prstGeom>
          <a:solidFill>
            <a:srgbClr val="FF6600"/>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3200" u="none" cap="none" strike="noStrike">
                <a:solidFill>
                  <a:schemeClr val="lt1"/>
                </a:solidFill>
                <a:latin typeface="Times New Roman"/>
                <a:ea typeface="Times New Roman"/>
                <a:cs typeface="Times New Roman"/>
                <a:sym typeface="Times New Roman"/>
              </a:rPr>
              <a:t>Process Mining Virtual Internship</a:t>
            </a:r>
            <a:endParaRPr b="0" i="0" sz="3200" u="none" cap="none" strike="noStrike">
              <a:solidFill>
                <a:schemeClr val="lt1"/>
              </a:solidFill>
              <a:latin typeface="Times New Roman"/>
              <a:ea typeface="Times New Roman"/>
              <a:cs typeface="Times New Roman"/>
              <a:sym typeface="Times New Roman"/>
            </a:endParaRPr>
          </a:p>
        </p:txBody>
      </p:sp>
      <p:sp>
        <p:nvSpPr>
          <p:cNvPr id="33" name="Google Shape;33;p4"/>
          <p:cNvSpPr/>
          <p:nvPr/>
        </p:nvSpPr>
        <p:spPr>
          <a:xfrm>
            <a:off x="2714840" y="1261696"/>
            <a:ext cx="6762303" cy="338041"/>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1" lang="en-IN" sz="1600" u="none" cap="none" strike="noStrike">
                <a:solidFill>
                  <a:srgbClr val="000000"/>
                </a:solidFill>
                <a:latin typeface="Times New Roman"/>
                <a:ea typeface="Times New Roman"/>
                <a:cs typeface="Times New Roman"/>
                <a:sym typeface="Times New Roman"/>
              </a:rPr>
              <a:t>by</a:t>
            </a:r>
            <a:endParaRPr b="0" i="1" sz="1600" u="none" cap="none" strike="noStrike">
              <a:solidFill>
                <a:srgbClr val="000000"/>
              </a:solidFill>
              <a:latin typeface="Times New Roman"/>
              <a:ea typeface="Times New Roman"/>
              <a:cs typeface="Times New Roman"/>
              <a:sym typeface="Times New Roman"/>
            </a:endParaRPr>
          </a:p>
        </p:txBody>
      </p:sp>
      <p:pic>
        <p:nvPicPr>
          <p:cNvPr id="34" name="Google Shape;34;p4"/>
          <p:cNvPicPr preferRelativeResize="0"/>
          <p:nvPr/>
        </p:nvPicPr>
        <p:blipFill rotWithShape="1">
          <a:blip r:embed="rId3">
            <a:alphaModFix/>
          </a:blip>
          <a:srcRect b="0" l="0" r="0" t="0"/>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Continued...</a:t>
            </a:r>
            <a:endParaRPr/>
          </a:p>
        </p:txBody>
      </p:sp>
      <p:sp>
        <p:nvSpPr>
          <p:cNvPr id="91" name="Google Shape;91;p13"/>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b="1" lang="en-IN" sz="2400"/>
              <a:t>Process Variability:</a:t>
            </a:r>
            <a:r>
              <a:rPr lang="en-IN" sz="2400"/>
              <a:t> Defining process variability as the existence of different paths in a process due to exceptions or choices.</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b="1" lang="en-IN" sz="2400"/>
              <a:t>Variant Analysis: </a:t>
            </a:r>
            <a:r>
              <a:rPr lang="en-IN" sz="2400"/>
              <a:t>Explaining how variant analysis helps understand the frequency and implications of different process paths.</a:t>
            </a:r>
            <a:endParaRPr sz="2400"/>
          </a:p>
          <a:p>
            <a:pPr indent="0" lvl="0" marL="0" rtl="0" algn="just">
              <a:lnSpc>
                <a:spcPct val="90000"/>
              </a:lnSpc>
              <a:spcBef>
                <a:spcPts val="1000"/>
              </a:spcBef>
              <a:spcAft>
                <a:spcPts val="0"/>
              </a:spcAft>
              <a:buClr>
                <a:schemeClr val="dk1"/>
              </a:buClr>
              <a:buSzPts val="2400"/>
              <a:buNone/>
            </a:pPr>
            <a:r>
              <a:rPr lang="en-IN" sz="2400"/>
              <a:t>   some of the benefits of using variability and variant analyses in Celonis:</a:t>
            </a:r>
            <a:endParaRPr sz="2400"/>
          </a:p>
          <a:p>
            <a:pPr indent="-228600" lvl="0" marL="228600" rtl="0" algn="just">
              <a:lnSpc>
                <a:spcPct val="90000"/>
              </a:lnSpc>
              <a:spcBef>
                <a:spcPts val="1000"/>
              </a:spcBef>
              <a:spcAft>
                <a:spcPts val="0"/>
              </a:spcAft>
              <a:buClr>
                <a:schemeClr val="dk1"/>
              </a:buClr>
              <a:buSzPts val="2400"/>
              <a:buFont typeface="Arial"/>
              <a:buChar char="•"/>
            </a:pPr>
            <a:r>
              <a:rPr b="1" lang="en-IN" sz="2400"/>
              <a:t>Improved understanding of processes: </a:t>
            </a:r>
            <a:r>
              <a:rPr lang="en-IN" sz="2400"/>
              <a:t>Variability and variant analyses can help to identify the different ways that a process can be executed. This information can be used to improve the understanding of the process and to identify areas for improvement.</a:t>
            </a:r>
            <a:endParaRPr sz="2400"/>
          </a:p>
          <a:p>
            <a:pPr indent="-228600" lvl="0" marL="228600" rtl="0" algn="just">
              <a:lnSpc>
                <a:spcPct val="90000"/>
              </a:lnSpc>
              <a:spcBef>
                <a:spcPts val="1000"/>
              </a:spcBef>
              <a:spcAft>
                <a:spcPts val="0"/>
              </a:spcAft>
              <a:buClr>
                <a:schemeClr val="dk1"/>
              </a:buClr>
              <a:buSzPts val="2400"/>
              <a:buFont typeface="Arial"/>
              <a:buChar char="•"/>
            </a:pPr>
            <a:r>
              <a:rPr b="1" lang="en-IN" sz="2400"/>
              <a:t>Identification of opportunities for improvement:</a:t>
            </a:r>
            <a:r>
              <a:rPr lang="en-IN" sz="2400"/>
              <a:t> Variability and variant analyses can help to identify the variants of the process that are causing the most problems or that can be improved. This information can be used to improve the process by making changes to the way it is executed.</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PQL Queries</a:t>
            </a:r>
            <a:endParaRPr/>
          </a:p>
        </p:txBody>
      </p:sp>
      <p:sp>
        <p:nvSpPr>
          <p:cNvPr id="97" name="Google Shape;97;p14"/>
          <p:cNvSpPr txBox="1"/>
          <p:nvPr>
            <p:ph idx="1" type="body"/>
          </p:nvPr>
        </p:nvSpPr>
        <p:spPr>
          <a:xfrm>
            <a:off x="0" y="1016635"/>
            <a:ext cx="12191365" cy="5404485"/>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t>In process mining, Process Query Language (PQL) is used to retrieve and analyze data from event logs to gain insights into business processes.The intention of Celonis PQL is to provide a query language for performing process mining tasks on large amounts of event data.The event and business data as well as all results (including the mined process models)are represented as relational data.</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b="1" lang="en-IN" sz="2400"/>
              <a:t>some basic PQL queries: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SELECT* FROM Activities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SELECT ActivityName, AverageDuration FROM Activities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SELECT ActivityName, AverageDuration WHERE ActivityName = 'Order Placed'</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SELECT * FROM Activities WHERE ActivityName IN ('Order Placed', 'Order Approved', 'Order Shipped')</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SELECT * FROM Activities WHERE ActivityName LIKE '%Placed%'</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b="1" lang="en-IN" sz="2400"/>
              <a:t>Example for basic coding in PQL</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SELECT AVG(timestamp_diff("order_received", "order_completed", 'seconds'))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FROM "Order_Process"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Continued...</a:t>
            </a:r>
            <a:endParaRPr/>
          </a:p>
        </p:txBody>
      </p:sp>
      <p:sp>
        <p:nvSpPr>
          <p:cNvPr id="103" name="Google Shape;103;p15"/>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b="1" lang="en-IN" sz="2400"/>
              <a:t>Design goals of PQL</a:t>
            </a:r>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t>The first version of Celonis PQL was an extension to SQL. While it had several convenient process mining functions, the actual queries evaluated on the database were complicated. Furthermore,it was difficult to extend the language with new functionality. To overcome these issues, the query language was redesigned based on previous experiences, with the following design goals in mind:</a:t>
            </a:r>
            <a:endParaRPr sz="2400"/>
          </a:p>
          <a:p>
            <a:pPr indent="-76200" lvl="0" marL="228600" rtl="0" algn="just">
              <a:lnSpc>
                <a:spcPct val="90000"/>
              </a:lnSpc>
              <a:spcBef>
                <a:spcPts val="1000"/>
              </a:spcBef>
              <a:spcAft>
                <a:spcPts val="0"/>
              </a:spcAft>
              <a:buClr>
                <a:schemeClr val="dk1"/>
              </a:buClr>
              <a:buSzPts val="2400"/>
              <a:buFont typeface="Noto Sans Symbols"/>
              <a:buNone/>
            </a:pPr>
            <a:r>
              <a:t/>
            </a:r>
            <a:endParaRPr sz="2400"/>
          </a:p>
        </p:txBody>
      </p:sp>
      <p:pic>
        <p:nvPicPr>
          <p:cNvPr descr="Design goals" id="104" name="Google Shape;104;p15"/>
          <p:cNvPicPr preferRelativeResize="0"/>
          <p:nvPr/>
        </p:nvPicPr>
        <p:blipFill rotWithShape="1">
          <a:blip r:embed="rId3">
            <a:alphaModFix/>
          </a:blip>
          <a:srcRect b="0" l="0" r="0" t="0"/>
          <a:stretch/>
        </p:blipFill>
        <p:spPr>
          <a:xfrm>
            <a:off x="1946910" y="3328670"/>
            <a:ext cx="8072755" cy="29775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Get Data into EMS</a:t>
            </a:r>
            <a:endParaRPr/>
          </a:p>
        </p:txBody>
      </p:sp>
      <p:sp>
        <p:nvSpPr>
          <p:cNvPr id="110" name="Google Shape;110;p16"/>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t>As a data engineer or analyst working in Data Integration (formerly known as Event Collection), you’re responsible for bringing in clean, real-time process data into the EMS. In other words, you build the data pipeline.</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b="1" lang="en-IN" sz="2400"/>
              <a:t>Set up your Data pipeline</a:t>
            </a:r>
            <a:endParaRPr b="1"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Data Integration helps you connect to source systems, extract the relevant data, transform it to your needs, and load it into a polished Data Model. You can think of the Data Model as the fuel to all other work in your EMS.</a:t>
            </a:r>
            <a:endParaRPr sz="2400"/>
          </a:p>
          <a:p>
            <a:pPr indent="-76200" lvl="0" marL="228600" rtl="0" algn="just">
              <a:lnSpc>
                <a:spcPct val="90000"/>
              </a:lnSpc>
              <a:spcBef>
                <a:spcPts val="1000"/>
              </a:spcBef>
              <a:spcAft>
                <a:spcPts val="0"/>
              </a:spcAft>
              <a:buClr>
                <a:schemeClr val="dk1"/>
              </a:buClr>
              <a:buSzPts val="2400"/>
              <a:buFont typeface="Noto Sans Symbols"/>
              <a:buNone/>
            </a:pPr>
            <a:r>
              <a:t/>
            </a:r>
            <a:endParaRPr sz="2400"/>
          </a:p>
        </p:txBody>
      </p:sp>
      <p:pic>
        <p:nvPicPr>
          <p:cNvPr descr="EMS2" id="111" name="Google Shape;111;p16"/>
          <p:cNvPicPr preferRelativeResize="0"/>
          <p:nvPr/>
        </p:nvPicPr>
        <p:blipFill rotWithShape="1">
          <a:blip r:embed="rId3">
            <a:alphaModFix/>
          </a:blip>
          <a:srcRect b="0" l="0" r="0" t="0"/>
          <a:stretch/>
        </p:blipFill>
        <p:spPr>
          <a:xfrm>
            <a:off x="2267585" y="3841115"/>
            <a:ext cx="7657465" cy="25546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Refine your Data pipeline</a:t>
            </a:r>
            <a:endParaRPr/>
          </a:p>
        </p:txBody>
      </p:sp>
      <p:sp>
        <p:nvSpPr>
          <p:cNvPr id="117" name="Google Shape;117;p17"/>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Font typeface="Noto Sans Symbols"/>
              <a:buChar char="⮚"/>
            </a:pPr>
            <a:r>
              <a:rPr lang="en-IN"/>
              <a:t>A data pipeline in the context of an Event Management System (EMS)involves the structured flow of event data from various sources through a series of processes to ultimately make the data usable for analysis, visualization, and decision- making in process mining.</a:t>
            </a:r>
            <a:endParaRPr/>
          </a:p>
          <a:p>
            <a:pPr indent="-228600" lvl="0" marL="228600" rtl="0" algn="just">
              <a:lnSpc>
                <a:spcPct val="90000"/>
              </a:lnSpc>
              <a:spcBef>
                <a:spcPts val="1000"/>
              </a:spcBef>
              <a:spcAft>
                <a:spcPts val="0"/>
              </a:spcAft>
              <a:buClr>
                <a:schemeClr val="dk1"/>
              </a:buClr>
              <a:buSzPts val="2800"/>
              <a:buFont typeface="Noto Sans Symbols"/>
              <a:buChar char="⮚"/>
            </a:pPr>
            <a:r>
              <a:rPr lang="en-IN"/>
              <a:t>overview of a refined data pipeline within an EMS:</a:t>
            </a:r>
            <a:endParaRPr/>
          </a:p>
          <a:p>
            <a:pPr indent="-228600" lvl="0" marL="228600" rtl="0" algn="just">
              <a:lnSpc>
                <a:spcPct val="90000"/>
              </a:lnSpc>
              <a:spcBef>
                <a:spcPts val="1000"/>
              </a:spcBef>
              <a:spcAft>
                <a:spcPts val="0"/>
              </a:spcAft>
              <a:buClr>
                <a:schemeClr val="dk1"/>
              </a:buClr>
              <a:buSzPts val="2800"/>
              <a:buFont typeface="Arial"/>
              <a:buChar char="•"/>
            </a:pPr>
            <a:r>
              <a:rPr lang="en-IN"/>
              <a:t>Data Source Integration and Data ingestion</a:t>
            </a:r>
            <a:endParaRPr/>
          </a:p>
          <a:p>
            <a:pPr indent="-228600" lvl="0" marL="228600" rtl="0" algn="just">
              <a:lnSpc>
                <a:spcPct val="90000"/>
              </a:lnSpc>
              <a:spcBef>
                <a:spcPts val="1000"/>
              </a:spcBef>
              <a:spcAft>
                <a:spcPts val="0"/>
              </a:spcAft>
              <a:buClr>
                <a:schemeClr val="dk1"/>
              </a:buClr>
              <a:buSzPts val="2800"/>
              <a:buFont typeface="Arial"/>
              <a:buChar char="•"/>
            </a:pPr>
            <a:r>
              <a:rPr lang="en-IN"/>
              <a:t>Data Storage and Transformation</a:t>
            </a:r>
            <a:endParaRPr/>
          </a:p>
          <a:p>
            <a:pPr indent="-228600" lvl="0" marL="228600" rtl="0" algn="just">
              <a:lnSpc>
                <a:spcPct val="90000"/>
              </a:lnSpc>
              <a:spcBef>
                <a:spcPts val="1000"/>
              </a:spcBef>
              <a:spcAft>
                <a:spcPts val="0"/>
              </a:spcAft>
              <a:buClr>
                <a:schemeClr val="dk1"/>
              </a:buClr>
              <a:buSzPts val="2800"/>
              <a:buFont typeface="Arial"/>
              <a:buChar char="•"/>
            </a:pPr>
            <a:r>
              <a:rPr lang="en-IN"/>
              <a:t>Data Enrichment and Data Aggregation</a:t>
            </a:r>
            <a:endParaRPr/>
          </a:p>
          <a:p>
            <a:pPr indent="-228600" lvl="0" marL="228600" rtl="0" algn="just">
              <a:lnSpc>
                <a:spcPct val="90000"/>
              </a:lnSpc>
              <a:spcBef>
                <a:spcPts val="1000"/>
              </a:spcBef>
              <a:spcAft>
                <a:spcPts val="0"/>
              </a:spcAft>
              <a:buClr>
                <a:schemeClr val="dk1"/>
              </a:buClr>
              <a:buSzPts val="2800"/>
              <a:buFont typeface="Arial"/>
              <a:buChar char="•"/>
            </a:pPr>
            <a:r>
              <a:rPr lang="en-IN"/>
              <a:t>Data Storage and Management</a:t>
            </a:r>
            <a:endParaRPr/>
          </a:p>
          <a:p>
            <a:pPr indent="-228600" lvl="0" marL="228600" rtl="0" algn="just">
              <a:lnSpc>
                <a:spcPct val="90000"/>
              </a:lnSpc>
              <a:spcBef>
                <a:spcPts val="1000"/>
              </a:spcBef>
              <a:spcAft>
                <a:spcPts val="0"/>
              </a:spcAft>
              <a:buClr>
                <a:schemeClr val="dk1"/>
              </a:buClr>
              <a:buSzPts val="2800"/>
              <a:buFont typeface="Arial"/>
              <a:buChar char="•"/>
            </a:pPr>
            <a:r>
              <a:rPr lang="en-IN"/>
              <a:t>Process Mining Integration</a:t>
            </a:r>
            <a:endParaRPr/>
          </a:p>
          <a:p>
            <a:pPr indent="-228600" lvl="0" marL="228600" rtl="0" algn="just">
              <a:lnSpc>
                <a:spcPct val="90000"/>
              </a:lnSpc>
              <a:spcBef>
                <a:spcPts val="1000"/>
              </a:spcBef>
              <a:spcAft>
                <a:spcPts val="0"/>
              </a:spcAft>
              <a:buClr>
                <a:schemeClr val="dk1"/>
              </a:buClr>
              <a:buSzPts val="2800"/>
              <a:buFont typeface="Arial"/>
              <a:buChar char="•"/>
            </a:pPr>
            <a:r>
              <a:rPr lang="en-IN"/>
              <a:t>Visualization and Reporting</a:t>
            </a:r>
            <a:endParaRPr/>
          </a:p>
          <a:p>
            <a:pPr indent="-228600" lvl="0" marL="228600" rtl="0" algn="just">
              <a:lnSpc>
                <a:spcPct val="90000"/>
              </a:lnSpc>
              <a:spcBef>
                <a:spcPts val="1000"/>
              </a:spcBef>
              <a:spcAft>
                <a:spcPts val="0"/>
              </a:spcAft>
              <a:buClr>
                <a:schemeClr val="dk1"/>
              </a:buClr>
              <a:buSzPts val="2800"/>
              <a:buFont typeface="Arial"/>
              <a:buChar char="•"/>
            </a:pPr>
            <a:r>
              <a:rPr lang="en-IN"/>
              <a:t>Continuous Monitoring and improvement</a:t>
            </a:r>
            <a:endParaRPr/>
          </a:p>
          <a:p>
            <a:pPr indent="-50800" lvl="0" marL="228600" rtl="0" algn="just">
              <a:lnSpc>
                <a:spcPct val="90000"/>
              </a:lnSpc>
              <a:spcBef>
                <a:spcPts val="1000"/>
              </a:spcBef>
              <a:spcAft>
                <a:spcPts val="0"/>
              </a:spcAft>
              <a:buClr>
                <a:schemeClr val="dk1"/>
              </a:buClr>
              <a:buSzPts val="2800"/>
              <a:buFont typeface="Arial"/>
              <a:buNone/>
            </a:pPr>
            <a:r>
              <a:t/>
            </a:r>
            <a:endParaRPr/>
          </a:p>
          <a:p>
            <a:pPr indent="0" lvl="0" marL="0" rtl="0" algn="just">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Real Time Applications</a:t>
            </a:r>
            <a:endParaRPr/>
          </a:p>
        </p:txBody>
      </p:sp>
      <p:sp>
        <p:nvSpPr>
          <p:cNvPr id="123" name="Google Shape;123;p18"/>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t>Financial services</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Fraud detection</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Healthcare</a:t>
            </a:r>
            <a:endParaRPr sz="2400"/>
          </a:p>
          <a:p>
            <a:pPr indent="-76200" lvl="0" marL="228600" rtl="0" algn="just">
              <a:lnSpc>
                <a:spcPct val="90000"/>
              </a:lnSpc>
              <a:spcBef>
                <a:spcPts val="1000"/>
              </a:spcBef>
              <a:spcAft>
                <a:spcPts val="0"/>
              </a:spcAft>
              <a:buClr>
                <a:schemeClr val="dk1"/>
              </a:buClr>
              <a:buSzPts val="2400"/>
              <a:buFont typeface="Noto Sans Symbols"/>
              <a:buNone/>
            </a:pPr>
            <a:r>
              <a:t/>
            </a:r>
            <a:endParaRPr sz="2400"/>
          </a:p>
        </p:txBody>
      </p:sp>
      <p:pic>
        <p:nvPicPr>
          <p:cNvPr descr="example" id="124" name="Google Shape;124;p18"/>
          <p:cNvPicPr preferRelativeResize="0"/>
          <p:nvPr/>
        </p:nvPicPr>
        <p:blipFill rotWithShape="1">
          <a:blip r:embed="rId3">
            <a:alphaModFix/>
          </a:blip>
          <a:srcRect b="0" l="0" r="0" t="0"/>
          <a:stretch/>
        </p:blipFill>
        <p:spPr>
          <a:xfrm>
            <a:off x="3380105" y="1837055"/>
            <a:ext cx="7288530" cy="34690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Learning outcomes</a:t>
            </a:r>
            <a:endParaRPr/>
          </a:p>
        </p:txBody>
      </p:sp>
      <p:sp>
        <p:nvSpPr>
          <p:cNvPr id="130" name="Google Shape;130;p19"/>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IN"/>
              <a:t>An understanding of the different types of process mining</a:t>
            </a:r>
            <a:endParaRPr/>
          </a:p>
          <a:p>
            <a:pPr indent="-228600" lvl="0" marL="228600" rtl="0" algn="just">
              <a:lnSpc>
                <a:spcPct val="90000"/>
              </a:lnSpc>
              <a:spcBef>
                <a:spcPts val="1000"/>
              </a:spcBef>
              <a:spcAft>
                <a:spcPts val="0"/>
              </a:spcAft>
              <a:buClr>
                <a:schemeClr val="dk1"/>
              </a:buClr>
              <a:buSzPts val="2800"/>
              <a:buFont typeface="Noto Sans Symbols"/>
              <a:buChar char="⮚"/>
            </a:pPr>
            <a:r>
              <a:rPr lang="en-IN"/>
              <a:t> An understanding of the different tools and techniques that can be used for process mining</a:t>
            </a:r>
            <a:endParaRPr/>
          </a:p>
          <a:p>
            <a:pPr indent="-228600" lvl="0" marL="228600" rtl="0" algn="just">
              <a:lnSpc>
                <a:spcPct val="90000"/>
              </a:lnSpc>
              <a:spcBef>
                <a:spcPts val="1000"/>
              </a:spcBef>
              <a:spcAft>
                <a:spcPts val="0"/>
              </a:spcAft>
              <a:buClr>
                <a:schemeClr val="dk1"/>
              </a:buClr>
              <a:buSzPts val="2800"/>
              <a:buFont typeface="Noto Sans Symbols"/>
              <a:buChar char="⮚"/>
            </a:pPr>
            <a:r>
              <a:rPr lang="en-IN"/>
              <a:t>The ability to identify potential applications for process mining in your organization</a:t>
            </a:r>
            <a:endParaRPr/>
          </a:p>
          <a:p>
            <a:pPr indent="-228600" lvl="0" marL="228600" rtl="0" algn="just">
              <a:lnSpc>
                <a:spcPct val="90000"/>
              </a:lnSpc>
              <a:spcBef>
                <a:spcPts val="1000"/>
              </a:spcBef>
              <a:spcAft>
                <a:spcPts val="0"/>
              </a:spcAft>
              <a:buClr>
                <a:schemeClr val="dk1"/>
              </a:buClr>
              <a:buSzPts val="2800"/>
              <a:buFont typeface="Noto Sans Symbols"/>
              <a:buChar char="⮚"/>
            </a:pPr>
            <a:r>
              <a:rPr lang="en-IN"/>
              <a:t> The ability to import data into Celonis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IN"/>
              <a:t>The ability to create process models in Celonis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IN"/>
              <a:t>The ability to analyze process data in Celonis</a:t>
            </a:r>
            <a:endParaRPr/>
          </a:p>
          <a:p>
            <a:pPr indent="-228600" lvl="0" marL="228600" rtl="0" algn="just">
              <a:lnSpc>
                <a:spcPct val="90000"/>
              </a:lnSpc>
              <a:spcBef>
                <a:spcPts val="1000"/>
              </a:spcBef>
              <a:spcAft>
                <a:spcPts val="0"/>
              </a:spcAft>
              <a:buClr>
                <a:schemeClr val="dk1"/>
              </a:buClr>
              <a:buSzPts val="2800"/>
              <a:buFont typeface="Noto Sans Symbols"/>
              <a:buChar char="⮚"/>
            </a:pPr>
            <a:r>
              <a:rPr lang="en-IN"/>
              <a:t>The ability to identify and improve process bottlenecks in Celonis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Times New Roman"/>
              <a:buNone/>
            </a:pPr>
            <a:r>
              <a:rPr b="0" lang="en-IN" sz="4400" strike="noStrike">
                <a:solidFill>
                  <a:srgbClr val="FFFFFF"/>
                </a:solidFill>
                <a:latin typeface="Times New Roman"/>
                <a:ea typeface="Times New Roman"/>
                <a:cs typeface="Times New Roman"/>
                <a:sym typeface="Times New Roman"/>
              </a:rPr>
              <a:t>Git Hub Dashboard</a:t>
            </a:r>
            <a:endParaRPr/>
          </a:p>
        </p:txBody>
      </p:sp>
      <p:sp>
        <p:nvSpPr>
          <p:cNvPr id="136" name="Google Shape;136;p20"/>
          <p:cNvSpPr txBox="1"/>
          <p:nvPr/>
        </p:nvSpPr>
        <p:spPr>
          <a:xfrm>
            <a:off x="206430" y="5505110"/>
            <a:ext cx="11779200" cy="9951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37" name="Google Shape;137;p20"/>
          <p:cNvPicPr preferRelativeResize="0"/>
          <p:nvPr/>
        </p:nvPicPr>
        <p:blipFill rotWithShape="1">
          <a:blip r:embed="rId3">
            <a:alphaModFix/>
          </a:blip>
          <a:srcRect b="18256" l="1625" r="78751" t="24605"/>
          <a:stretch/>
        </p:blipFill>
        <p:spPr>
          <a:xfrm>
            <a:off x="2198915" y="4125685"/>
            <a:ext cx="468086" cy="195943"/>
          </a:xfrm>
          <a:prstGeom prst="rect">
            <a:avLst/>
          </a:prstGeom>
          <a:noFill/>
          <a:ln>
            <a:noFill/>
          </a:ln>
        </p:spPr>
      </p:pic>
      <p:pic>
        <p:nvPicPr>
          <p:cNvPr id="138" name="Google Shape;138;p20"/>
          <p:cNvPicPr preferRelativeResize="0"/>
          <p:nvPr/>
        </p:nvPicPr>
        <p:blipFill rotWithShape="1">
          <a:blip r:embed="rId3">
            <a:alphaModFix/>
          </a:blip>
          <a:srcRect b="18256" l="1625" r="78751" t="24605"/>
          <a:stretch/>
        </p:blipFill>
        <p:spPr>
          <a:xfrm>
            <a:off x="2057401" y="2166256"/>
            <a:ext cx="468086" cy="217716"/>
          </a:xfrm>
          <a:prstGeom prst="rect">
            <a:avLst/>
          </a:prstGeom>
          <a:noFill/>
          <a:ln>
            <a:noFill/>
          </a:ln>
        </p:spPr>
      </p:pic>
      <p:pic>
        <p:nvPicPr>
          <p:cNvPr id="139" name="Google Shape;139;p20"/>
          <p:cNvPicPr preferRelativeResize="0"/>
          <p:nvPr/>
        </p:nvPicPr>
        <p:blipFill rotWithShape="1">
          <a:blip r:embed="rId3">
            <a:alphaModFix/>
          </a:blip>
          <a:srcRect b="18256" l="1625" r="78751" t="24605"/>
          <a:stretch/>
        </p:blipFill>
        <p:spPr>
          <a:xfrm>
            <a:off x="2302331" y="1654925"/>
            <a:ext cx="468086" cy="195943"/>
          </a:xfrm>
          <a:prstGeom prst="rect">
            <a:avLst/>
          </a:prstGeom>
          <a:noFill/>
          <a:ln>
            <a:noFill/>
          </a:ln>
        </p:spPr>
      </p:pic>
      <p:pic>
        <p:nvPicPr>
          <p:cNvPr id="140" name="Google Shape;140;p20"/>
          <p:cNvPicPr preferRelativeResize="0"/>
          <p:nvPr/>
        </p:nvPicPr>
        <p:blipFill>
          <a:blip r:embed="rId4">
            <a:alphaModFix/>
          </a:blip>
          <a:stretch>
            <a:fillRect/>
          </a:stretch>
        </p:blipFill>
        <p:spPr>
          <a:xfrm>
            <a:off x="756850" y="1201375"/>
            <a:ext cx="10004275" cy="4050000"/>
          </a:xfrm>
          <a:prstGeom prst="rect">
            <a:avLst/>
          </a:prstGeom>
          <a:noFill/>
          <a:ln>
            <a:noFill/>
          </a:ln>
        </p:spPr>
      </p:pic>
      <p:sp>
        <p:nvSpPr>
          <p:cNvPr id="141" name="Google Shape;141;p20"/>
          <p:cNvSpPr txBox="1"/>
          <p:nvPr/>
        </p:nvSpPr>
        <p:spPr>
          <a:xfrm>
            <a:off x="626350" y="5505100"/>
            <a:ext cx="10207200" cy="9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Times New Roman"/>
                <a:ea typeface="Times New Roman"/>
                <a:cs typeface="Times New Roman"/>
                <a:sym typeface="Times New Roman"/>
              </a:rPr>
              <a:t>Repository Name:Summer Internship-1</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800">
                <a:solidFill>
                  <a:schemeClr val="dk1"/>
                </a:solidFill>
                <a:latin typeface="Times New Roman"/>
                <a:ea typeface="Times New Roman"/>
                <a:cs typeface="Times New Roman"/>
                <a:sym typeface="Times New Roman"/>
              </a:rPr>
              <a:t>Git HubLink:</a:t>
            </a:r>
            <a:r>
              <a:rPr lang="en-IN" sz="2800" u="sng">
                <a:solidFill>
                  <a:schemeClr val="hlink"/>
                </a:solidFill>
                <a:latin typeface="Times New Roman"/>
                <a:ea typeface="Times New Roman"/>
                <a:cs typeface="Times New Roman"/>
                <a:sym typeface="Times New Roman"/>
                <a:hlinkClick r:id="rId5"/>
              </a:rPr>
              <a:t>https://github.com/suraiahkhaisar/Summer-Internship--1</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p:nvPr/>
        </p:nvSpPr>
        <p:spPr>
          <a:xfrm>
            <a:off x="2753613" y="2366145"/>
            <a:ext cx="6920484" cy="159511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1" lang="en-IN" sz="9600" u="none" cap="none" strike="noStrike">
                <a:solidFill>
                  <a:srgbClr val="FF6600"/>
                </a:solidFill>
                <a:latin typeface="Times New Roman"/>
                <a:ea typeface="Times New Roman"/>
                <a:cs typeface="Times New Roman"/>
                <a:sym typeface="Times New Roman"/>
              </a:rPr>
              <a:t>Any Queries?</a:t>
            </a:r>
            <a:endParaRPr b="0" i="0" sz="9600" u="none" cap="none" strike="noStrike">
              <a:solidFill>
                <a:srgbClr val="FF66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p:nvPr/>
        </p:nvSpPr>
        <p:spPr>
          <a:xfrm>
            <a:off x="2753613" y="2375670"/>
            <a:ext cx="6603859" cy="159511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1" lang="en-IN" sz="9600" u="none" cap="none" strike="noStrike">
                <a:solidFill>
                  <a:srgbClr val="FF6600"/>
                </a:solidFill>
                <a:latin typeface="Times New Roman"/>
                <a:ea typeface="Times New Roman"/>
                <a:cs typeface="Times New Roman"/>
                <a:sym typeface="Times New Roman"/>
              </a:rPr>
              <a:t>Thank You!!!</a:t>
            </a:r>
            <a:endParaRPr b="0" i="0" sz="9600" u="none" cap="none" strike="noStrike">
              <a:solidFill>
                <a:srgbClr val="FF66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5"/>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Contents</a:t>
            </a:r>
            <a:endParaRPr/>
          </a:p>
        </p:txBody>
      </p:sp>
      <p:sp>
        <p:nvSpPr>
          <p:cNvPr id="40" name="Google Shape;40;p5"/>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fontScale="85000" lnSpcReduction="20000"/>
          </a:bodyPr>
          <a:lstStyle/>
          <a:p>
            <a:pPr indent="-462280" lvl="0" marL="462280" rtl="0" algn="just">
              <a:lnSpc>
                <a:spcPct val="150000"/>
              </a:lnSpc>
              <a:spcBef>
                <a:spcPts val="0"/>
              </a:spcBef>
              <a:spcAft>
                <a:spcPts val="0"/>
              </a:spcAft>
              <a:buClr>
                <a:schemeClr val="dk1"/>
              </a:buClr>
              <a:buSzPct val="100000"/>
              <a:buChar char="•"/>
            </a:pPr>
            <a:r>
              <a:rPr lang="en-IN"/>
              <a:t>Course Objective</a:t>
            </a:r>
            <a:endParaRPr/>
          </a:p>
          <a:p>
            <a:pPr indent="-462280" lvl="0" marL="462280" rtl="0" algn="just">
              <a:lnSpc>
                <a:spcPct val="150000"/>
              </a:lnSpc>
              <a:spcBef>
                <a:spcPts val="1000"/>
              </a:spcBef>
              <a:spcAft>
                <a:spcPts val="0"/>
              </a:spcAft>
              <a:buClr>
                <a:schemeClr val="dk1"/>
              </a:buClr>
              <a:buSzPct val="100000"/>
              <a:buChar char="•"/>
            </a:pPr>
            <a:r>
              <a:rPr lang="en-IN"/>
              <a:t>Introduction</a:t>
            </a:r>
            <a:endParaRPr/>
          </a:p>
          <a:p>
            <a:pPr indent="-462280" lvl="0" marL="462280" rtl="0" algn="just">
              <a:lnSpc>
                <a:spcPct val="150000"/>
              </a:lnSpc>
              <a:spcBef>
                <a:spcPts val="1000"/>
              </a:spcBef>
              <a:spcAft>
                <a:spcPts val="0"/>
              </a:spcAft>
              <a:buClr>
                <a:schemeClr val="dk1"/>
              </a:buClr>
              <a:buSzPct val="100000"/>
              <a:buChar char="•"/>
            </a:pPr>
            <a:r>
              <a:rPr lang="en-IN"/>
              <a:t>Technology</a:t>
            </a:r>
            <a:endParaRPr/>
          </a:p>
          <a:p>
            <a:pPr indent="-462280" lvl="0" marL="462280" rtl="0" algn="just">
              <a:lnSpc>
                <a:spcPct val="150000"/>
              </a:lnSpc>
              <a:spcBef>
                <a:spcPts val="1000"/>
              </a:spcBef>
              <a:spcAft>
                <a:spcPts val="0"/>
              </a:spcAft>
              <a:buClr>
                <a:schemeClr val="dk1"/>
              </a:buClr>
              <a:buSzPct val="100000"/>
              <a:buChar char="•"/>
            </a:pPr>
            <a:r>
              <a:rPr lang="en-IN"/>
              <a:t>Applications</a:t>
            </a:r>
            <a:endParaRPr/>
          </a:p>
          <a:p>
            <a:pPr indent="-462280" lvl="0" marL="462280" rtl="0" algn="just">
              <a:lnSpc>
                <a:spcPct val="150000"/>
              </a:lnSpc>
              <a:spcBef>
                <a:spcPts val="1000"/>
              </a:spcBef>
              <a:spcAft>
                <a:spcPts val="0"/>
              </a:spcAft>
              <a:buClr>
                <a:schemeClr val="dk1"/>
              </a:buClr>
              <a:buSzPct val="100000"/>
              <a:buChar char="•"/>
            </a:pPr>
            <a:r>
              <a:rPr lang="en-IN"/>
              <a:t>Modules</a:t>
            </a:r>
            <a:endParaRPr/>
          </a:p>
          <a:p>
            <a:pPr indent="-462280" lvl="0" marL="462280" rtl="0" algn="just">
              <a:lnSpc>
                <a:spcPct val="150000"/>
              </a:lnSpc>
              <a:spcBef>
                <a:spcPts val="1000"/>
              </a:spcBef>
              <a:spcAft>
                <a:spcPts val="0"/>
              </a:spcAft>
              <a:buClr>
                <a:schemeClr val="dk1"/>
              </a:buClr>
              <a:buSzPct val="100000"/>
              <a:buChar char="•"/>
            </a:pPr>
            <a:r>
              <a:rPr lang="en-IN"/>
              <a:t>Real Time applications</a:t>
            </a:r>
            <a:endParaRPr/>
          </a:p>
          <a:p>
            <a:pPr indent="-462280" lvl="0" marL="462280" rtl="0" algn="just">
              <a:lnSpc>
                <a:spcPct val="150000"/>
              </a:lnSpc>
              <a:spcBef>
                <a:spcPts val="1000"/>
              </a:spcBef>
              <a:spcAft>
                <a:spcPts val="0"/>
              </a:spcAft>
              <a:buClr>
                <a:schemeClr val="dk1"/>
              </a:buClr>
              <a:buSzPct val="100000"/>
              <a:buChar char="•"/>
            </a:pPr>
            <a:r>
              <a:rPr lang="en-IN"/>
              <a:t>Learning outcomes</a:t>
            </a:r>
            <a:endParaRPr/>
          </a:p>
          <a:p>
            <a:pPr indent="-462280" lvl="0" marL="462280" rtl="0" algn="just">
              <a:lnSpc>
                <a:spcPct val="150000"/>
              </a:lnSpc>
              <a:spcBef>
                <a:spcPts val="1000"/>
              </a:spcBef>
              <a:spcAft>
                <a:spcPts val="0"/>
              </a:spcAft>
              <a:buClr>
                <a:schemeClr val="dk1"/>
              </a:buClr>
              <a:buSzPct val="100000"/>
              <a:buChar char="•"/>
            </a:pPr>
            <a:r>
              <a:rPr lang="en-IN"/>
              <a:t>GitHub Link</a:t>
            </a:r>
            <a:endParaRPr/>
          </a:p>
          <a:p>
            <a:pPr indent="-462280" lvl="0" marL="462280" rtl="0" algn="just">
              <a:lnSpc>
                <a:spcPct val="150000"/>
              </a:lnSpc>
              <a:spcBef>
                <a:spcPts val="1000"/>
              </a:spcBef>
              <a:spcAft>
                <a:spcPts val="0"/>
              </a:spcAft>
              <a:buClr>
                <a:schemeClr val="dk1"/>
              </a:buClr>
              <a:buSzPct val="100000"/>
              <a:buChar char="•"/>
            </a:pPr>
            <a:r>
              <a:rPr lang="en-IN"/>
              <a:t>Queries</a:t>
            </a:r>
            <a:endParaRPr/>
          </a:p>
        </p:txBody>
      </p:sp>
      <p:sp>
        <p:nvSpPr>
          <p:cNvPr id="41" name="Google Shape;41;p5"/>
          <p:cNvSpPr txBox="1"/>
          <p:nvPr/>
        </p:nvSpPr>
        <p:spPr>
          <a:xfrm>
            <a:off x="220375" y="6646325"/>
            <a:ext cx="12324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Course Objective</a:t>
            </a:r>
            <a:endParaRPr/>
          </a:p>
        </p:txBody>
      </p:sp>
      <p:sp>
        <p:nvSpPr>
          <p:cNvPr id="47" name="Google Shape;47;p6"/>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Autofit/>
          </a:bodyPr>
          <a:lstStyle/>
          <a:p>
            <a:pPr indent="-457200" lvl="0" marL="457200" rtl="0" algn="just">
              <a:lnSpc>
                <a:spcPct val="90000"/>
              </a:lnSpc>
              <a:spcBef>
                <a:spcPts val="0"/>
              </a:spcBef>
              <a:spcAft>
                <a:spcPts val="0"/>
              </a:spcAft>
              <a:buClr>
                <a:schemeClr val="dk1"/>
              </a:buClr>
              <a:buSzPts val="2400"/>
              <a:buChar char="⮚"/>
            </a:pPr>
            <a:r>
              <a:rPr b="1" lang="en-IN" sz="2400"/>
              <a:t>Learn about the different types of process mining, such as discovery, conformance checking, and enhancement. They could also learn about the process mining lifecycle, which includes the steps of collecting event data, cleaning event data, creating a process model, and analyzing the process model.</a:t>
            </a:r>
            <a:endParaRPr b="1" sz="2400"/>
          </a:p>
          <a:p>
            <a:pPr indent="-304800" lvl="0" marL="457200" rtl="0" algn="just">
              <a:lnSpc>
                <a:spcPct val="90000"/>
              </a:lnSpc>
              <a:spcBef>
                <a:spcPts val="1000"/>
              </a:spcBef>
              <a:spcAft>
                <a:spcPts val="0"/>
              </a:spcAft>
              <a:buClr>
                <a:schemeClr val="dk1"/>
              </a:buClr>
              <a:buSzPts val="2400"/>
              <a:buNone/>
            </a:pPr>
            <a:r>
              <a:t/>
            </a:r>
            <a:endParaRPr b="1" sz="2400"/>
          </a:p>
          <a:p>
            <a:pPr indent="-457200" lvl="0" marL="457200" rtl="0" algn="just">
              <a:lnSpc>
                <a:spcPct val="90000"/>
              </a:lnSpc>
              <a:spcBef>
                <a:spcPts val="1000"/>
              </a:spcBef>
              <a:spcAft>
                <a:spcPts val="0"/>
              </a:spcAft>
              <a:buClr>
                <a:schemeClr val="dk1"/>
              </a:buClr>
              <a:buSzPts val="2400"/>
              <a:buChar char="⮚"/>
            </a:pPr>
            <a:r>
              <a:rPr b="1" lang="en-IN" sz="2400"/>
              <a:t>Learn about the syntax of PQL queries and how to use them to extract insights from event data. They could also learn about the different types of PQL queries, such as event queries, activity queries, and trace queries.</a:t>
            </a:r>
            <a:endParaRPr b="1" sz="2400"/>
          </a:p>
          <a:p>
            <a:pPr indent="0" lvl="0" marL="0" rtl="0" algn="just">
              <a:lnSpc>
                <a:spcPct val="90000"/>
              </a:lnSpc>
              <a:spcBef>
                <a:spcPts val="1000"/>
              </a:spcBef>
              <a:spcAft>
                <a:spcPts val="0"/>
              </a:spcAft>
              <a:buClr>
                <a:schemeClr val="dk1"/>
              </a:buClr>
              <a:buSzPts val="2400"/>
              <a:buNone/>
            </a:pPr>
            <a:r>
              <a:t/>
            </a:r>
            <a:endParaRPr b="1" sz="2400"/>
          </a:p>
          <a:p>
            <a:pPr indent="-457200" lvl="0" marL="457200" rtl="0" algn="l">
              <a:lnSpc>
                <a:spcPct val="90000"/>
              </a:lnSpc>
              <a:spcBef>
                <a:spcPts val="1000"/>
              </a:spcBef>
              <a:spcAft>
                <a:spcPts val="0"/>
              </a:spcAft>
              <a:buClr>
                <a:schemeClr val="dk1"/>
              </a:buClr>
              <a:buSzPts val="2400"/>
              <a:buChar char="⮚"/>
            </a:pPr>
            <a:r>
              <a:rPr b="1" lang="en-IN" sz="2400"/>
              <a:t> Learn how to import event data into EMS using a variety of methods and also learn how to configure EMS to analyze the event data.</a:t>
            </a:r>
            <a:endParaRPr b="1" sz="2400"/>
          </a:p>
          <a:p>
            <a:pPr indent="-304800" lvl="0" marL="457200" rtl="0" algn="l">
              <a:lnSpc>
                <a:spcPct val="90000"/>
              </a:lnSpc>
              <a:spcBef>
                <a:spcPts val="1000"/>
              </a:spcBef>
              <a:spcAft>
                <a:spcPts val="0"/>
              </a:spcAft>
              <a:buClr>
                <a:schemeClr val="dk1"/>
              </a:buClr>
              <a:buSzPts val="2400"/>
              <a:buNone/>
            </a:pPr>
            <a:r>
              <a:t/>
            </a:r>
            <a:endParaRPr b="1" sz="2400"/>
          </a:p>
          <a:p>
            <a:pPr indent="0" lvl="0" marL="0" rtl="0" algn="just">
              <a:lnSpc>
                <a:spcPct val="90000"/>
              </a:lnSpc>
              <a:spcBef>
                <a:spcPts val="1000"/>
              </a:spcBef>
              <a:spcAft>
                <a:spcPts val="0"/>
              </a:spcAft>
              <a:buClr>
                <a:schemeClr val="dk1"/>
              </a:buClr>
              <a:buSzPts val="2400"/>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7"/>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Introduction</a:t>
            </a:r>
            <a:endParaRPr/>
          </a:p>
        </p:txBody>
      </p:sp>
      <p:sp>
        <p:nvSpPr>
          <p:cNvPr id="53" name="Google Shape;53;p7"/>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t>Process Mining is a modern way to understand how businesses work using data. It's like a clear and complete picture that helps us see how things are really happening. This helps a lot in making good decisions and improving how things are done.</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Process mining is a data-driven approach used to analyze, visualize, and understand business processes based on event data stored in information systems. It involves extracting valuable insights from event logs generated during the execution of various processes.</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The goal of process mining is to turn event data into insights and actions.</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 It's the key to understanding how your processes really function, providing insights that drive informed decisions. With process mining, you can identify bottlenecks, optimize workflows, and enhance efficiency.</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Process mining  is  starting with the basics, you'll gain a solid understanding of what process mining is and how it works. We'll demystify event logs, process models, and the key concepts that underpin process mining.</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In Process Mining we also learn about  PQL queries and Get Data into EMS to analyze the event data.</a:t>
            </a:r>
            <a:endParaRPr sz="2400"/>
          </a:p>
          <a:p>
            <a:pPr indent="-76200" lvl="0" marL="228600" rtl="0" algn="just">
              <a:lnSpc>
                <a:spcPct val="90000"/>
              </a:lnSpc>
              <a:spcBef>
                <a:spcPts val="1000"/>
              </a:spcBef>
              <a:spcAft>
                <a:spcPts val="0"/>
              </a:spcAft>
              <a:buClr>
                <a:schemeClr val="dk1"/>
              </a:buClr>
              <a:buSzPts val="2400"/>
              <a:buFont typeface="Noto Sans Symbols"/>
              <a:buNone/>
            </a:pPr>
            <a:r>
              <a:t/>
            </a:r>
            <a:endParaRPr sz="2400"/>
          </a:p>
          <a:p>
            <a:pPr indent="0" lvl="0" marL="0" rtl="0" algn="just">
              <a:lnSpc>
                <a:spcPct val="90000"/>
              </a:lnSpc>
              <a:spcBef>
                <a:spcPts val="1000"/>
              </a:spcBef>
              <a:spcAft>
                <a:spcPts val="0"/>
              </a:spcAft>
              <a:buClr>
                <a:schemeClr val="dk1"/>
              </a:buClr>
              <a:buSzPts val="2400"/>
              <a:buNone/>
            </a:pPr>
            <a:r>
              <a:t/>
            </a:r>
            <a:endParaRPr sz="2400"/>
          </a:p>
          <a:p>
            <a:pPr indent="0" lvl="0" marL="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Process mining Technology</a:t>
            </a:r>
            <a:endParaRPr/>
          </a:p>
        </p:txBody>
      </p:sp>
      <p:sp>
        <p:nvSpPr>
          <p:cNvPr id="59" name="Google Shape;59;p8"/>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fontScale="90000"/>
          </a:bodyPr>
          <a:lstStyle/>
          <a:p>
            <a:pPr indent="-228631" lvl="0" marL="228600" rtl="0" algn="just">
              <a:lnSpc>
                <a:spcPct val="90000"/>
              </a:lnSpc>
              <a:spcBef>
                <a:spcPts val="0"/>
              </a:spcBef>
              <a:spcAft>
                <a:spcPts val="0"/>
              </a:spcAft>
              <a:buClr>
                <a:schemeClr val="dk1"/>
              </a:buClr>
              <a:buSzPct val="100000"/>
              <a:buFont typeface="Noto Sans Symbols"/>
              <a:buChar char="⮚"/>
            </a:pPr>
            <a:r>
              <a:rPr lang="en-IN" sz="2665"/>
              <a:t>Process mining technology is an advanced approach that involves using data from various sources within an organization to understand, analyze, and improve its business processes. It's a data-driven methodology that unveils the actual flow of activities, decisions, and interactions within processes, providing insights to enhance efficiency and effectiveness.</a:t>
            </a:r>
            <a:endParaRPr sz="2665"/>
          </a:p>
          <a:p>
            <a:pPr indent="-228631" lvl="0" marL="228600" rtl="0" algn="just">
              <a:lnSpc>
                <a:spcPct val="90000"/>
              </a:lnSpc>
              <a:spcBef>
                <a:spcPts val="1000"/>
              </a:spcBef>
              <a:spcAft>
                <a:spcPts val="0"/>
              </a:spcAft>
              <a:buClr>
                <a:schemeClr val="dk1"/>
              </a:buClr>
              <a:buSzPct val="100000"/>
              <a:buFont typeface="Noto Sans Symbols"/>
              <a:buChar char="⮚"/>
            </a:pPr>
            <a:r>
              <a:rPr lang="en-IN" sz="2665"/>
              <a:t>Process mining uses data to discover, analyze,monitor and improve real-world processes.</a:t>
            </a:r>
            <a:endParaRPr sz="2665"/>
          </a:p>
          <a:p>
            <a:pPr indent="-228631" lvl="0" marL="228600" rtl="0" algn="just">
              <a:lnSpc>
                <a:spcPct val="90000"/>
              </a:lnSpc>
              <a:spcBef>
                <a:spcPts val="1000"/>
              </a:spcBef>
              <a:spcAft>
                <a:spcPts val="0"/>
              </a:spcAft>
              <a:buClr>
                <a:schemeClr val="dk1"/>
              </a:buClr>
              <a:buSzPct val="100000"/>
              <a:buFont typeface="Noto Sans Symbols"/>
              <a:buChar char="⮚"/>
            </a:pPr>
            <a:r>
              <a:rPr lang="en-IN" sz="2665"/>
              <a:t>Process mining technology is the software and tools that are used to perform process mining. </a:t>
            </a:r>
            <a:endParaRPr sz="2665"/>
          </a:p>
          <a:p>
            <a:pPr indent="0" lvl="0" marL="0" rtl="0" algn="just">
              <a:lnSpc>
                <a:spcPct val="90000"/>
              </a:lnSpc>
              <a:spcBef>
                <a:spcPts val="1000"/>
              </a:spcBef>
              <a:spcAft>
                <a:spcPts val="0"/>
              </a:spcAft>
              <a:buClr>
                <a:schemeClr val="dk1"/>
              </a:buClr>
              <a:buSzPct val="100000"/>
              <a:buNone/>
            </a:pPr>
            <a:r>
              <a:rPr lang="en-IN" sz="2665"/>
              <a:t>Some of the Process Mining technologies such as Celonis,Process Gene,Disco and Minit</a:t>
            </a:r>
            <a:endParaRPr sz="2665"/>
          </a:p>
          <a:p>
            <a:pPr indent="-228631" lvl="0" marL="228600" rtl="0" algn="just">
              <a:lnSpc>
                <a:spcPct val="90000"/>
              </a:lnSpc>
              <a:spcBef>
                <a:spcPts val="1000"/>
              </a:spcBef>
              <a:spcAft>
                <a:spcPts val="0"/>
              </a:spcAft>
              <a:buClr>
                <a:schemeClr val="dk1"/>
              </a:buClr>
              <a:buSzPct val="100000"/>
              <a:buFont typeface="Noto Sans Symbols"/>
              <a:buChar char="⮚"/>
            </a:pPr>
            <a:r>
              <a:rPr lang="en-IN" sz="2665"/>
              <a:t>Process Mining Technology involves:</a:t>
            </a:r>
            <a:endParaRPr sz="2665"/>
          </a:p>
          <a:p>
            <a:pPr indent="-228631" lvl="0" marL="228600" rtl="0" algn="just">
              <a:lnSpc>
                <a:spcPct val="90000"/>
              </a:lnSpc>
              <a:spcBef>
                <a:spcPts val="1000"/>
              </a:spcBef>
              <a:spcAft>
                <a:spcPts val="0"/>
              </a:spcAft>
              <a:buClr>
                <a:schemeClr val="dk1"/>
              </a:buClr>
              <a:buSzPct val="100000"/>
              <a:buFont typeface="Noto Sans Symbols"/>
              <a:buChar char="⮚"/>
            </a:pPr>
            <a:r>
              <a:rPr b="1" lang="en-IN" sz="2665"/>
              <a:t>Event log: </a:t>
            </a:r>
            <a:r>
              <a:rPr lang="en-IN" sz="2665"/>
              <a:t>An event log is a data source that process mining algorithms use to discover, analyze, and enhance process models. </a:t>
            </a:r>
            <a:endParaRPr sz="2665"/>
          </a:p>
          <a:p>
            <a:pPr indent="-228631" lvl="0" marL="228600" rtl="0" algn="just">
              <a:lnSpc>
                <a:spcPct val="90000"/>
              </a:lnSpc>
              <a:spcBef>
                <a:spcPts val="1000"/>
              </a:spcBef>
              <a:spcAft>
                <a:spcPts val="0"/>
              </a:spcAft>
              <a:buClr>
                <a:schemeClr val="dk1"/>
              </a:buClr>
              <a:buSzPct val="100000"/>
              <a:buFont typeface="Noto Sans Symbols"/>
              <a:buChar char="⮚"/>
            </a:pPr>
            <a:r>
              <a:rPr b="1" lang="en-IN" sz="2665"/>
              <a:t>Process model:</a:t>
            </a:r>
            <a:r>
              <a:rPr lang="en-IN" sz="2665"/>
              <a:t> A process model is a graphical representation of the process. It can be used to communicate the process to stakeholders, identify problems, and track the performance of the process.</a:t>
            </a:r>
            <a:endParaRPr sz="2665"/>
          </a:p>
          <a:p>
            <a:pPr indent="0" lvl="0" marL="0" rtl="0" algn="just">
              <a:lnSpc>
                <a:spcPct val="90000"/>
              </a:lnSpc>
              <a:spcBef>
                <a:spcPts val="1000"/>
              </a:spcBef>
              <a:spcAft>
                <a:spcPts val="0"/>
              </a:spcAft>
              <a:buClr>
                <a:schemeClr val="dk1"/>
              </a:buClr>
              <a:buSzPct val="100000"/>
              <a:buNone/>
            </a:pPr>
            <a:r>
              <a:t/>
            </a:r>
            <a:endParaRPr sz="2400"/>
          </a:p>
          <a:p>
            <a:pPr indent="0" lvl="0" marL="0" rtl="0" algn="just">
              <a:lnSpc>
                <a:spcPct val="90000"/>
              </a:lnSpc>
              <a:spcBef>
                <a:spcPts val="1000"/>
              </a:spcBef>
              <a:spcAft>
                <a:spcPts val="0"/>
              </a:spcAft>
              <a:buClr>
                <a:schemeClr val="dk1"/>
              </a:buClr>
              <a:buSzPct val="1000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9"/>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Continued...</a:t>
            </a:r>
            <a:endParaRPr/>
          </a:p>
        </p:txBody>
      </p:sp>
      <p:sp>
        <p:nvSpPr>
          <p:cNvPr id="65" name="Google Shape;65;p9"/>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b="1" lang="en-IN" sz="2400"/>
              <a:t>Metrics:</a:t>
            </a:r>
            <a:r>
              <a:rPr lang="en-IN" sz="2400"/>
              <a:t> Metrics are used to measure the performance of the process. They can be used to identify areas for improvement and track the effectiveness of changes that have been made.</a:t>
            </a:r>
            <a:endParaRPr b="1" sz="2400"/>
          </a:p>
          <a:p>
            <a:pPr indent="-228600" lvl="0" marL="228600" rtl="0" algn="just">
              <a:lnSpc>
                <a:spcPct val="90000"/>
              </a:lnSpc>
              <a:spcBef>
                <a:spcPts val="1000"/>
              </a:spcBef>
              <a:spcAft>
                <a:spcPts val="0"/>
              </a:spcAft>
              <a:buClr>
                <a:schemeClr val="dk1"/>
              </a:buClr>
              <a:buSzPts val="2400"/>
              <a:buFont typeface="Noto Sans Symbols"/>
              <a:buChar char="⮚"/>
            </a:pPr>
            <a:r>
              <a:rPr b="1" lang="en-IN" sz="2400"/>
              <a:t>Process discovery: </a:t>
            </a:r>
            <a:r>
              <a:rPr lang="en-IN" sz="2400"/>
              <a:t>Process discovery is the process of finding the underlying process model from event data.</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b="1" lang="en-IN" sz="2400"/>
              <a:t>Conformance checking:</a:t>
            </a:r>
            <a:r>
              <a:rPr lang="en-IN" sz="2400"/>
              <a:t> Conformance checking is the process of checking whether the actual process conforms to the desired process model. </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b="1" lang="en-IN" sz="2400"/>
              <a:t>Enhancement:</a:t>
            </a:r>
            <a:r>
              <a:rPr lang="en-IN" sz="2400"/>
              <a:t> Enhancement is the process of improving the process model based on the analysis of event data. </a:t>
            </a:r>
            <a:endParaRPr sz="2400"/>
          </a:p>
          <a:p>
            <a:pPr indent="0" lvl="0" marL="0" rtl="0" algn="just">
              <a:lnSpc>
                <a:spcPct val="90000"/>
              </a:lnSpc>
              <a:spcBef>
                <a:spcPts val="100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Font typeface="Noto Sans Symbols"/>
              <a:buNone/>
            </a:pPr>
            <a:r>
              <a:t/>
            </a:r>
            <a:endParaRPr sz="2400"/>
          </a:p>
        </p:txBody>
      </p:sp>
      <p:pic>
        <p:nvPicPr>
          <p:cNvPr descr="tech1" id="66" name="Google Shape;66;p9"/>
          <p:cNvPicPr preferRelativeResize="0"/>
          <p:nvPr/>
        </p:nvPicPr>
        <p:blipFill rotWithShape="1">
          <a:blip r:embed="rId3">
            <a:alphaModFix/>
          </a:blip>
          <a:srcRect b="0" l="0" r="0" t="0"/>
          <a:stretch/>
        </p:blipFill>
        <p:spPr>
          <a:xfrm>
            <a:off x="3303270" y="3818255"/>
            <a:ext cx="5418455" cy="2504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Applications</a:t>
            </a:r>
            <a:endParaRPr/>
          </a:p>
        </p:txBody>
      </p:sp>
      <p:sp>
        <p:nvSpPr>
          <p:cNvPr id="72" name="Google Shape;72;p10"/>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t>Process mining is a powerful tool that can be used to improve the efficiency and effectiveness of business processes. It can be used for a variety of applications, including:</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 Discovering and Documenting process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Analyzing process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Monitoring process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Enhancing process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Compliance checking</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Risk Assesment</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Resource allocation</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Customer Experience improvement</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Root cause analysis</a:t>
            </a:r>
            <a:endParaRPr sz="2400"/>
          </a:p>
          <a:p>
            <a:pPr indent="0" lvl="0" marL="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Modules</a:t>
            </a:r>
            <a:endParaRPr/>
          </a:p>
        </p:txBody>
      </p:sp>
      <p:sp>
        <p:nvSpPr>
          <p:cNvPr id="78" name="Google Shape;78;p11"/>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b="1" lang="en-IN" sz="2400"/>
              <a:t>PROCESS MINING FUNDAMENTALS</a:t>
            </a:r>
            <a:endParaRPr b="1" sz="2400"/>
          </a:p>
          <a:p>
            <a:pPr indent="-228600" lvl="0" marL="228600" rtl="0" algn="just">
              <a:lnSpc>
                <a:spcPct val="90000"/>
              </a:lnSpc>
              <a:spcBef>
                <a:spcPts val="1000"/>
              </a:spcBef>
              <a:spcAft>
                <a:spcPts val="0"/>
              </a:spcAft>
              <a:buClr>
                <a:schemeClr val="dk1"/>
              </a:buClr>
              <a:buSzPts val="2400"/>
              <a:buFont typeface="Arial"/>
              <a:buChar char="•"/>
            </a:pPr>
            <a:r>
              <a:rPr lang="en-IN" sz="2400"/>
              <a:t>There are three main types of process mining are: process discovery,conformance checking, and process enhancement.</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Celonis is a process mining software platform that helps organizations to discover, analyze, and improve their business processes.</a:t>
            </a:r>
            <a:endParaRPr sz="2400"/>
          </a:p>
          <a:p>
            <a:pPr indent="-228600" lvl="0" marL="228600" rtl="0" algn="just">
              <a:lnSpc>
                <a:spcPct val="90000"/>
              </a:lnSpc>
              <a:spcBef>
                <a:spcPts val="1000"/>
              </a:spcBef>
              <a:spcAft>
                <a:spcPts val="0"/>
              </a:spcAft>
              <a:buClr>
                <a:schemeClr val="dk1"/>
              </a:buClr>
              <a:buSzPts val="2400"/>
              <a:buFont typeface="Arial"/>
              <a:buChar char="•"/>
            </a:pPr>
            <a:r>
              <a:rPr lang="en-IN" sz="2400"/>
              <a:t>Celonis uses event data to create process models, analyze process performance, and identify opportunities for improvement.</a:t>
            </a:r>
            <a:endParaRPr sz="2400"/>
          </a:p>
          <a:p>
            <a:pPr indent="-228600" lvl="0" marL="228600" rtl="0" algn="just">
              <a:lnSpc>
                <a:spcPct val="90000"/>
              </a:lnSpc>
              <a:spcBef>
                <a:spcPts val="1000"/>
              </a:spcBef>
              <a:spcAft>
                <a:spcPts val="0"/>
              </a:spcAft>
              <a:buClr>
                <a:schemeClr val="dk1"/>
              </a:buClr>
              <a:buSzPts val="2800"/>
              <a:buFont typeface="Noto Sans Symbols"/>
              <a:buChar char="⮚"/>
            </a:pPr>
            <a:r>
              <a:rPr b="1" lang="en-IN" sz="2800"/>
              <a:t>Celonis Analys</a:t>
            </a:r>
            <a:r>
              <a:rPr b="1" lang="en-IN"/>
              <a:t>i</a:t>
            </a:r>
            <a:r>
              <a:rPr b="1" lang="en-IN" sz="2800"/>
              <a:t>s:</a:t>
            </a:r>
            <a:endParaRPr b="1" sz="1535"/>
          </a:p>
          <a:p>
            <a:pPr indent="0" lvl="0" marL="0" rtl="0" algn="just">
              <a:lnSpc>
                <a:spcPct val="90000"/>
              </a:lnSpc>
              <a:spcBef>
                <a:spcPts val="1000"/>
              </a:spcBef>
              <a:spcAft>
                <a:spcPts val="0"/>
              </a:spcAft>
              <a:buClr>
                <a:schemeClr val="dk1"/>
              </a:buClr>
              <a:buSzPts val="2400"/>
              <a:buNone/>
            </a:pPr>
            <a:r>
              <a:rPr b="1" lang="en-IN" sz="2400"/>
              <a:t>	</a:t>
            </a:r>
            <a:r>
              <a:rPr lang="en-IN" sz="2400"/>
              <a:t>Celonis Analysis uses the Celonis platform to understand how a business operates. It starts by collecting data from different parts of the company, like sales and customer service. This data is organized and turned into a timeline of activities called event logs. Celonis then uses these logs to create pictures of how the business works, showing how things happen and where there might be problems.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IN"/>
              <a:t>Continued...</a:t>
            </a:r>
            <a:endParaRPr/>
          </a:p>
        </p:txBody>
      </p:sp>
      <p:sp>
        <p:nvSpPr>
          <p:cNvPr id="84" name="Google Shape;84;p12"/>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b="1"/>
          </a:p>
          <a:p>
            <a:pPr indent="0" lvl="0" marL="0" rtl="0" algn="just">
              <a:lnSpc>
                <a:spcPct val="90000"/>
              </a:lnSpc>
              <a:spcBef>
                <a:spcPts val="1000"/>
              </a:spcBef>
              <a:spcAft>
                <a:spcPts val="0"/>
              </a:spcAft>
              <a:buClr>
                <a:schemeClr val="dk1"/>
              </a:buClr>
              <a:buSzPts val="2800"/>
              <a:buNone/>
            </a:pPr>
            <a:r>
              <a:rPr b="1" lang="en-IN"/>
              <a:t>    </a:t>
            </a:r>
            <a:endParaRPr b="1"/>
          </a:p>
          <a:p>
            <a:pPr indent="0" lvl="0" marL="0" rtl="0" algn="just">
              <a:lnSpc>
                <a:spcPct val="90000"/>
              </a:lnSpc>
              <a:spcBef>
                <a:spcPts val="1000"/>
              </a:spcBef>
              <a:spcAft>
                <a:spcPts val="0"/>
              </a:spcAft>
              <a:buClr>
                <a:schemeClr val="dk1"/>
              </a:buClr>
              <a:buSzPts val="2800"/>
              <a:buNone/>
            </a:pPr>
            <a:r>
              <a:t/>
            </a:r>
            <a:endParaRPr b="1"/>
          </a:p>
          <a:p>
            <a:pPr indent="0" lvl="0" marL="0" rtl="0" algn="just">
              <a:lnSpc>
                <a:spcPct val="90000"/>
              </a:lnSpc>
              <a:spcBef>
                <a:spcPts val="1000"/>
              </a:spcBef>
              <a:spcAft>
                <a:spcPts val="0"/>
              </a:spcAft>
              <a:buClr>
                <a:schemeClr val="dk1"/>
              </a:buClr>
              <a:buSzPts val="2800"/>
              <a:buNone/>
            </a:pPr>
            <a:r>
              <a:t/>
            </a:r>
            <a:endParaRPr b="1"/>
          </a:p>
          <a:p>
            <a:pPr indent="0" lvl="0" marL="0" rtl="0" algn="just">
              <a:lnSpc>
                <a:spcPct val="90000"/>
              </a:lnSpc>
              <a:spcBef>
                <a:spcPts val="1000"/>
              </a:spcBef>
              <a:spcAft>
                <a:spcPts val="0"/>
              </a:spcAft>
              <a:buClr>
                <a:schemeClr val="dk1"/>
              </a:buClr>
              <a:buSzPts val="2800"/>
              <a:buNone/>
            </a:pPr>
            <a:r>
              <a:t/>
            </a:r>
            <a:endParaRPr b="1"/>
          </a:p>
          <a:p>
            <a:pPr indent="0" lvl="0" marL="0" rtl="0" algn="just">
              <a:lnSpc>
                <a:spcPct val="90000"/>
              </a:lnSpc>
              <a:spcBef>
                <a:spcPts val="1000"/>
              </a:spcBef>
              <a:spcAft>
                <a:spcPts val="0"/>
              </a:spcAft>
              <a:buClr>
                <a:schemeClr val="dk1"/>
              </a:buClr>
              <a:buSzPts val="2800"/>
              <a:buNone/>
            </a:pPr>
            <a:r>
              <a:t/>
            </a:r>
            <a:endParaRPr b="1"/>
          </a:p>
          <a:p>
            <a:pPr indent="0" lvl="0" marL="0" rtl="0" algn="just">
              <a:lnSpc>
                <a:spcPct val="90000"/>
              </a:lnSpc>
              <a:spcBef>
                <a:spcPts val="1000"/>
              </a:spcBef>
              <a:spcAft>
                <a:spcPts val="0"/>
              </a:spcAft>
              <a:buClr>
                <a:schemeClr val="dk1"/>
              </a:buClr>
              <a:buSzPts val="2800"/>
              <a:buNone/>
            </a:pPr>
            <a:r>
              <a:rPr b="1" lang="en-IN"/>
              <a:t>Variability and Variant Analyses:</a:t>
            </a:r>
            <a:endParaRPr b="1"/>
          </a:p>
          <a:p>
            <a:pPr indent="0" lvl="0" marL="0" rtl="0" algn="just">
              <a:lnSpc>
                <a:spcPct val="90000"/>
              </a:lnSpc>
              <a:spcBef>
                <a:spcPts val="1000"/>
              </a:spcBef>
              <a:spcAft>
                <a:spcPts val="0"/>
              </a:spcAft>
              <a:buClr>
                <a:schemeClr val="dk1"/>
              </a:buClr>
              <a:buSzPts val="2800"/>
              <a:buNone/>
            </a:pPr>
            <a:r>
              <a:rPr b="1" lang="en-IN"/>
              <a:t>	</a:t>
            </a:r>
            <a:r>
              <a:rPr lang="en-IN" sz="2400"/>
              <a:t>Variability and variant analyses in Celonis are used to understand the different ways that a process can be executed. This can be done by identifying the different paths that a case can take through the process, as well as the different activities that can be performed at each step.</a:t>
            </a:r>
            <a:endParaRPr sz="2400"/>
          </a:p>
        </p:txBody>
      </p:sp>
      <p:pic>
        <p:nvPicPr>
          <p:cNvPr descr="celexample" id="85" name="Google Shape;85;p12"/>
          <p:cNvPicPr preferRelativeResize="0"/>
          <p:nvPr/>
        </p:nvPicPr>
        <p:blipFill rotWithShape="1">
          <a:blip r:embed="rId3">
            <a:alphaModFix/>
          </a:blip>
          <a:srcRect b="0" l="0" r="0" t="0"/>
          <a:stretch/>
        </p:blipFill>
        <p:spPr>
          <a:xfrm>
            <a:off x="927100" y="1040130"/>
            <a:ext cx="10092055" cy="3110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