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ZFZFyaq6wmGKh9ZABj8+oDfAA8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raj 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3T22:39:03.644">
    <p:pos x="528" y="910"/>
    <p:text>I'm not really sure how, but we need to also incorporate how we got this 8.3%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9Y5SV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08aa748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908aa748f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08aa748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908aa748f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08aa748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908aa748f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bb68c60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8bb68c608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bb68c6084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bb68c608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8aa748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908aa748f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bb68c6084_1_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8bb68c6084_1_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8bb68c6084_1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8bb68c6084_1_4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18bb68c6084_1_4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18bb68c6084_1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8bb68c6084_1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bb68c6084_1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18bb68c6084_1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18bb68c6084_1_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8bb68c6084_1_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8bb68c6084_1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8bb68c6084_1_1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18bb68c6084_1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8bb68c6084_1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18bb68c6084_1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18bb68c6084_1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bb68c6084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8bb68c6084_1_2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18bb68c6084_1_2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8bb68c6084_1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8bb68c6084_1_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18bb68c6084_1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bb68c6084_1_2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8bb68c6084_1_2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8bb68c6084_1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bb68c6084_1_3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18bb68c6084_1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8bb68c6084_1_3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8bb68c6084_1_3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18bb68c6084_1_3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18bb68c6084_1_3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18bb68c6084_1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bb68c6084_1_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18bb68c6084_1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bb68c6084_1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8bb68c6084_1_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18bb68c6084_1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ct val="86956"/>
              <a:buFont typeface="Tahoma"/>
              <a:buNone/>
            </a:pPr>
            <a:r>
              <a:rPr lang="en-IN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Power Efficient Approximate Booth Multipliers for Error Resilient Applications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1524000" y="50704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Suraj S Prakash , Naren Vilva</a:t>
            </a:r>
            <a:r>
              <a:rPr lang="en-IN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, U. Anil Kumar and Syed Ershad Ahmed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08aa748f8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Proposed Work</a:t>
            </a:r>
            <a:endParaRPr/>
          </a:p>
        </p:txBody>
      </p:sp>
      <p:sp>
        <p:nvSpPr>
          <p:cNvPr id="126" name="Google Shape;126;g1908aa748f8_0_27"/>
          <p:cNvSpPr txBox="1"/>
          <p:nvPr>
            <p:ph idx="1" type="body"/>
          </p:nvPr>
        </p:nvSpPr>
        <p:spPr>
          <a:xfrm>
            <a:off x="838200" y="1444625"/>
            <a:ext cx="10515600" cy="52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</a:t>
            </a: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previous</a:t>
            </a: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 techniques, 3 multipliers AxBM1, AxBM2, AxBM3 were proposed.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design uses a different combination of the 4 compressors and different thresholds for bit removal.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of approximate compressors restricted to first p bits of the LSB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AxBM1:</a:t>
            </a:r>
            <a:endParaRPr b="1"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Aggressive</a:t>
            </a: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 of approximate compressors, with bit removal threshold of 8.3%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compression stages </a:t>
            </a: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removed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AxBM2:</a:t>
            </a: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Balanced use of approximate compressors, and no bit removal employed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compression stages removed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AxBM3:</a:t>
            </a:r>
            <a:endParaRPr b="1"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approximate compressors, with a low bit removal threshold of 1%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IN" sz="25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compression stage removed</a:t>
            </a:r>
            <a:endParaRPr sz="25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Proposed Work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2195375" y="5002900"/>
            <a:ext cx="27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4. PP tree for AxBM1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7782886" y="5002900"/>
            <a:ext cx="27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5. PP tree for AxBM2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89" y="1825251"/>
            <a:ext cx="5883702" cy="302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338" y="1834175"/>
            <a:ext cx="5134571" cy="30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581900" y="5964375"/>
            <a:ext cx="111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Use of different approx compressors results in trees with varied probabilities, which has to be analysed to decide an appropriate bit removal threshold, if required.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Results 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838200" y="1330025"/>
            <a:ext cx="105156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3000">
              <a:solidFill>
                <a:srgbClr val="F670F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907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approximate multiplier designs were proposed, with varying degrees of approximation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907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Evaluation of the proposed design is done across three domains: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Analysis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To test the design accuracy in comparison to a completely accurate model as well as models from related works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Synthesis Results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To calculate the power, area consumed and latency the design produces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arenR"/>
            </a:pP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Analysis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To test the design efficacy by using a standard image processing application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3000">
              <a:solidFill>
                <a:srgbClr val="F670F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Results (Contd…)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838200" y="1877050"/>
            <a:ext cx="55419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0F6"/>
              </a:buClr>
              <a:buSzPct val="30000"/>
              <a:buNone/>
            </a:pPr>
            <a:r>
              <a:rPr lang="en-IN" sz="1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Analysis </a:t>
            </a:r>
            <a:endParaRPr sz="10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8888"/>
              <a:buNone/>
            </a:pPr>
            <a:r>
              <a:t/>
            </a:r>
            <a:endParaRPr sz="7200">
              <a:latin typeface="Tahoma"/>
              <a:ea typeface="Tahoma"/>
              <a:cs typeface="Tahoma"/>
              <a:sym typeface="Tahoma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7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MATLAB framework used to design the approximate multiplier designs.</a:t>
            </a:r>
            <a:endParaRPr sz="7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7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aseline="30000" lang="en-IN" sz="7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lang="en-IN" sz="7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random input combinations were generated to obtain MRED and NMED</a:t>
            </a:r>
            <a:endParaRPr sz="7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7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3 designs show comparable error rates, albeit marginally higher than the existing works.</a:t>
            </a:r>
            <a:endParaRPr sz="7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6815400" y="4744850"/>
            <a:ext cx="490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6</a:t>
            </a: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Error metrics of proposed approximate multipliers and other existing designs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425" y="1690690"/>
            <a:ext cx="4908286" cy="286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08aa748f8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Results (Contd…)</a:t>
            </a:r>
            <a:endParaRPr/>
          </a:p>
        </p:txBody>
      </p:sp>
      <p:sp>
        <p:nvSpPr>
          <p:cNvPr id="156" name="Google Shape;156;g1908aa748f8_0_40"/>
          <p:cNvSpPr txBox="1"/>
          <p:nvPr>
            <p:ph idx="1" type="body"/>
          </p:nvPr>
        </p:nvSpPr>
        <p:spPr>
          <a:xfrm>
            <a:off x="457200" y="1690825"/>
            <a:ext cx="5541900" cy="4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0F6"/>
              </a:buClr>
              <a:buSzPct val="30000"/>
              <a:buNone/>
            </a:pPr>
            <a:r>
              <a:rPr lang="en-IN" sz="1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Synthesis Results</a:t>
            </a:r>
            <a:endParaRPr sz="10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8888"/>
              <a:buNone/>
            </a:pPr>
            <a:r>
              <a:t/>
            </a:r>
            <a:endParaRPr sz="7200">
              <a:latin typeface="Tahoma"/>
              <a:ea typeface="Tahoma"/>
              <a:cs typeface="Tahoma"/>
              <a:sym typeface="Tahoma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Verilog  HDL employed to design the proposed approximate multipliers</a:t>
            </a:r>
            <a:endParaRPr sz="8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Hardware synthesis carried out at TSMC 90 nm process node using Cadence RTL compiler v7.1</a:t>
            </a:r>
            <a:endParaRPr sz="8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AxBMs show significant PDP savings over the existing works, with </a:t>
            </a:r>
            <a:r>
              <a:rPr b="1"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20%</a:t>
            </a: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less PDP on average, compared to the maximum savings of </a:t>
            </a:r>
            <a:r>
              <a:rPr b="1"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2.26%</a:t>
            </a: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ABM-M2.</a:t>
            </a:r>
            <a:endParaRPr sz="8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❖"/>
            </a:pPr>
            <a:r>
              <a:rPr lang="en-IN" sz="8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Marginal increase in error rate outweighed by savings in power and area metrics.</a:t>
            </a:r>
            <a:endParaRPr sz="8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157" name="Google Shape;157;g1908aa748f8_0_40"/>
          <p:cNvSpPr txBox="1"/>
          <p:nvPr/>
        </p:nvSpPr>
        <p:spPr>
          <a:xfrm>
            <a:off x="6738400" y="4842675"/>
            <a:ext cx="490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7</a:t>
            </a: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Synthesis results of proposed approximate multipliers and other existing designs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8" name="Google Shape;158;g1908aa748f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750" y="2378000"/>
            <a:ext cx="5807600" cy="2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Results (Contd…)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762000" y="1801350"/>
            <a:ext cx="58944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F6"/>
              </a:buClr>
              <a:buSzPts val="3000"/>
              <a:buNone/>
            </a:pP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Benchmarking Application: JPEG image compression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prove efficacy of the proposed design the image processing application :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JPEG image compression is employed.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MATLAB framework is used to apply JPEG compression.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Peak Signal to Noise Ratio (PSNR) is sued as the primary metric for comparison.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Proposed design AxBM2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achieves comparable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PSNR to existing designs.</a:t>
            </a:r>
            <a:endParaRPr sz="3000">
              <a:solidFill>
                <a:srgbClr val="F670F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3000">
              <a:solidFill>
                <a:srgbClr val="F670F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7103716" y="2756790"/>
            <a:ext cx="225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8a. Exact Output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9642913" y="2756800"/>
            <a:ext cx="24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8b. AxBM2 Output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7103725" y="5697451"/>
            <a:ext cx="468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9</a:t>
            </a: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PSNR of approximate multipliers and other existing multipliers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7078800" y="675400"/>
            <a:ext cx="2038350" cy="20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2513" y="663575"/>
            <a:ext cx="20288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900" y="3376426"/>
            <a:ext cx="2546694" cy="20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8aa748f8_0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Results (Contd…)</a:t>
            </a:r>
            <a:endParaRPr/>
          </a:p>
        </p:txBody>
      </p:sp>
      <p:sp>
        <p:nvSpPr>
          <p:cNvPr id="176" name="Google Shape;176;g1908aa748f8_0_58"/>
          <p:cNvSpPr txBox="1"/>
          <p:nvPr/>
        </p:nvSpPr>
        <p:spPr>
          <a:xfrm>
            <a:off x="2696350" y="5951800"/>
            <a:ext cx="679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10</a:t>
            </a: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I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Images generated by using (a) Input image (b) ABM1 (c) R4ABM1 (d) R4ABM2 (e) AxBM1 (f) AxBM2 (g) AxBM3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7" name="Google Shape;177;g1908aa748f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362" y="1472600"/>
            <a:ext cx="6799275" cy="4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Conclusions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multipliers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AxBM1, AxBM2, AxBM3 aimed at reducing hardware complexity of signed multiplication with minimal degradation in output quality is proposed.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Exhaustive error and hardware synthesis analysis proved that the proposed design AxBM2  achieves comparable error metrics while providing the best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sayings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power,area and delay.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Trade-off between hardware savings and error rate is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demonstrated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justified in the JPEG compression algorithm.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7862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Introduction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838200" y="1825625"/>
            <a:ext cx="105156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 Computing : An emerging technique to re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duce power, area and delay characteristics of computational systems at the expense of accuracy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Suitable for error-resilient applications such as Digital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processing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Image processing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Multiplication is a fundamental operation in these application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Approximating this can provide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significant hardware and power savings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838201" y="5823714"/>
            <a:ext cx="10515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El-Harouni, Walaa, Semeen Rehman, Bharath Srinivas Prabakaran, Akash Kumar, Rehan Hafiz, and Muhammad Shafique. ”Embracing approximate computing for energy-efficient motion estimation in high efficiency video coding.” In Design, Automation &amp; Test in 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Venkataramani, S. T. Chakradhar, K. Roy and A. Raghunathan, ”Computing approximately, and efficiently,” 2015 Design, Automation &amp; Test in Europe Conference &amp; Exhibition (DATE), 2015, pp. 748-751, doi: 10.7873/DATE.2015.1113.</a:t>
            </a:r>
            <a:endParaRPr>
              <a:solidFill>
                <a:schemeClr val="dk1"/>
              </a:solidFill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bb68c6084_0_7"/>
          <p:cNvSpPr txBox="1"/>
          <p:nvPr>
            <p:ph type="title"/>
          </p:nvPr>
        </p:nvSpPr>
        <p:spPr>
          <a:xfrm>
            <a:off x="7862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Introduction </a:t>
            </a:r>
            <a:endParaRPr/>
          </a:p>
        </p:txBody>
      </p:sp>
      <p:sp>
        <p:nvSpPr>
          <p:cNvPr id="74" name="Google Shape;74;g18bb68c6084_0_7"/>
          <p:cNvSpPr txBox="1"/>
          <p:nvPr>
            <p:ph idx="1" type="body"/>
          </p:nvPr>
        </p:nvSpPr>
        <p:spPr>
          <a:xfrm>
            <a:off x="838200" y="1825625"/>
            <a:ext cx="105156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Booth multiplication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Commonly used algorithm for signed multiplication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 for approximation in the partial product generation &amp; accumulation stages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Proposed work focuses on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Manipulating the bit-probability of partial products using approximate compressors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1300" lvl="1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number of accumulation stages by perforation and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rounding of partial product bit based on a probability threshold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Probabilistic analysis)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Related Work 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786225" y="6271478"/>
            <a:ext cx="102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Venkatachalam, Suganthi, Elizabeth Adams, Hyuk Jae Lee, and Seok-Bum Ko. ”Design and analysis of area and power efficient approximate booth multipliers.” IEEE Transactions on Computers 68, no. 11 (2019): 1697-1703.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838200" y="1444325"/>
            <a:ext cx="107235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ABM &amp; R4ABM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Approximation in the partial product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generation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stage for Radix-4 Booth encoder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Modified the K-map to produce a simplified generator equation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in conjunction with perforation and rounding techniques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Applied only to the LSB portion to minimize error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894" y="3596025"/>
            <a:ext cx="4790124" cy="22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9154400" y="4303350"/>
            <a:ext cx="21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1: K-map of the approximate partial product encoder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bb68c6084_1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Related work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g18bb68c6084_1_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 Wallace Tree multiplier (Qian et al, 2016) 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Developed an approximate radix-4 booth encoder and one approximate 4:2 compressor.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Bits generated from the approximate encoder are used only in the LSB portion of wallace tree, along with the approximate compressor.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Decreased error while providing reasonable hardware and power savings.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Low-Power Approximate Multipliers (</a:t>
            </a:r>
            <a:r>
              <a:rPr lang="en-I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Ansari et al, 2018)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bit-probability aware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approximate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compressors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for 4x4 multipliers with varying accuracies.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g18bb68c6084_1_57"/>
          <p:cNvSpPr txBox="1"/>
          <p:nvPr/>
        </p:nvSpPr>
        <p:spPr>
          <a:xfrm>
            <a:off x="938625" y="5687306"/>
            <a:ext cx="1029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L. Qian, C. Wang, W. Liu, F. Lombardi and J. Han, ”Design and evaluation of an approximate Wallace-Booth multiplier,” 2016 IEEE International Symposium on Circuits and Systems (ISCAS), 2016, pp. 1974-1977, doi: 10.1109/ISCAS.2016.7538962.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M. S. Ansari, H. Jiang, B. F. Cockburn and J. Han, ”Low-Power Approximate Multipliers Using Encoded Partial Products and Approximate Compressors,” in IEEE Journal on Emerging and Selected Topics in Circuits and Systems, vol. 8, no. 3, pp. 404-416, Sept. 2018, doi: 10.1109/JETCAS.2018.2832204.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Related work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3940033" y="5871938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2. Using approximate compressors in a </a:t>
            </a:r>
            <a:r>
              <a:rPr lang="en-I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wallace tree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450" y="1690688"/>
            <a:ext cx="5513550" cy="3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Proposed Work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838200" y="1444625"/>
            <a:ext cx="105156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UcParenBoth"/>
            </a:pPr>
            <a:r>
              <a:rPr lang="en-IN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Error-</a:t>
            </a:r>
            <a:r>
              <a:rPr lang="en-IN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configurable</a:t>
            </a:r>
            <a:r>
              <a:rPr lang="en-IN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Approximate compressors</a:t>
            </a:r>
            <a:endParaRPr sz="3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of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occurrence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partial product bit 0 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 ⅝ &amp; 1 🡪  ⅜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to compute probability of o/p occurrence given input bits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Equation used: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Alteration of 4:2 compressor K-map based on o/p probability to create 4 novel compressors of varying accuracy and simplification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Higher error rate </a:t>
            </a:r>
            <a:r>
              <a:rPr i="1"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🡪  Higher degree of simplification 🡪  Used near LSB region</a:t>
            </a:r>
            <a:endParaRPr i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Lower error rate 🡪  Lower degree of simplification 🡪  Used near MSB region</a:t>
            </a:r>
            <a:endParaRPr i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800" y="3113638"/>
            <a:ext cx="4471575" cy="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>
            <a:off x="1750800" y="5060825"/>
            <a:ext cx="8842800" cy="924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Proposed Work 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5933200" y="1727825"/>
            <a:ext cx="61098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compressor AC2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changes in the K-map : ‘</a:t>
            </a: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 &amp; ‘</a:t>
            </a: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 entries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 prob = ⅜ * ⅜ * ⅜ * ⅝ = 3.30%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1111 prob = ⅜ * ⅜ * ⅜ * ⅜ = 1.98%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Overall error % = </a:t>
            </a:r>
            <a:r>
              <a:rPr b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5.27%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Overall, 4 compressors were designed with error rates 1.98%, 5.27%, 7.47, 10.77%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22726"/>
            <a:ext cx="5022276" cy="34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1269583" y="5508238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 3. Approximate compressor AC2, with 2 K-map modifications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08aa748f8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E9E9"/>
              </a:buClr>
              <a:buSzPts val="4400"/>
              <a:buFont typeface="Tahoma"/>
              <a:buNone/>
            </a:pPr>
            <a:r>
              <a:rPr lang="en-IN">
                <a:latin typeface="Tahoma"/>
                <a:ea typeface="Tahoma"/>
                <a:cs typeface="Tahoma"/>
                <a:sym typeface="Tahoma"/>
              </a:rPr>
              <a:t>Proposed Work</a:t>
            </a:r>
            <a:endParaRPr/>
          </a:p>
        </p:txBody>
      </p:sp>
      <p:sp>
        <p:nvSpPr>
          <p:cNvPr id="119" name="Google Shape;119;g1908aa748f8_0_19"/>
          <p:cNvSpPr txBox="1"/>
          <p:nvPr>
            <p:ph idx="1" type="body"/>
          </p:nvPr>
        </p:nvSpPr>
        <p:spPr>
          <a:xfrm>
            <a:off x="838200" y="1444625"/>
            <a:ext cx="105156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lphaUcParenBoth" startAt="2"/>
            </a:pPr>
            <a:r>
              <a:rPr lang="en-IN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Probabilistic Analysis for Approximation</a:t>
            </a:r>
            <a:endParaRPr sz="3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Significant savings can be achieved by reducing the number of partial product reduction stages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➢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Fewer bits to compress </a:t>
            </a:r>
            <a:r>
              <a:rPr i="1"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Fewer reduction stages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of compressor outputs is known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🡪</a:t>
            </a:r>
            <a:r>
              <a:rPr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i="1" lang="en-I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Bits with high chance of being 0 can be effectively removed !</a:t>
            </a:r>
            <a:endParaRPr i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Depending on the bits removed, it can result in the removal of an entire partial product reduction stage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❖"/>
            </a:pPr>
            <a:r>
              <a:rPr lang="en-I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threshold for bit removal to be balanced with impact on overall error rate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g1908aa748f8_0_19"/>
          <p:cNvSpPr/>
          <p:nvPr/>
        </p:nvSpPr>
        <p:spPr>
          <a:xfrm>
            <a:off x="2399550" y="4018775"/>
            <a:ext cx="7392900" cy="51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2022-11-05T13:11:22Z</dcterms:created>
  <dc:creator>Abhay Shriram</dc:creator>
</cp:coreProperties>
</file>