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146847063" r:id="rId9"/>
    <p:sldId id="2146847064" r:id="rId10"/>
    <p:sldId id="2146847057" r:id="rId11"/>
    <p:sldId id="2146847060" r:id="rId12"/>
    <p:sldId id="2146847065" r:id="rId13"/>
    <p:sldId id="2146847062" r:id="rId14"/>
    <p:sldId id="2146847061" r:id="rId15"/>
    <p:sldId id="2146847066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6" autoAdjust="0"/>
    <p:restoredTop sz="94662" autoAdjust="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aj-93349/PROJECT-AICTE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850" y="1572930"/>
            <a:ext cx="9058521" cy="118031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86305" y="609778"/>
            <a:ext cx="1272664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"/>
                <a:cs typeface="Arial"/>
              </a:rPr>
              <a:t>CAPSTONE PROJECT</a:t>
            </a:r>
          </a:p>
          <a:p>
            <a:pPr algn="ctr"/>
            <a:endParaRPr lang="en-US" sz="3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by; </a:t>
            </a:r>
            <a:r>
              <a:rPr 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SURAJ SINGH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SURAJ </a:t>
            </a:r>
            <a:r>
              <a:rPr lang="en-US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SINGH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</a:p>
          <a:p>
            <a:r>
              <a:rPr lang="en-US" sz="2000" b="1" dirty="0" smtClean="0">
                <a:solidFill>
                  <a:srgbClr val="92D050"/>
                </a:solidFill>
                <a:latin typeface="Arial"/>
                <a:cs typeface="Arial"/>
              </a:rPr>
              <a:t>TECHNOCRATS INSTITUTE OF TECHNOLOGY</a:t>
            </a:r>
          </a:p>
          <a:p>
            <a:r>
              <a:rPr lang="en-US" sz="2000" b="1" dirty="0" smtClean="0">
                <a:solidFill>
                  <a:srgbClr val="92D050"/>
                </a:solidFill>
                <a:latin typeface="Arial"/>
                <a:cs typeface="Arial"/>
              </a:rPr>
              <a:t>COMPUTER SCIENCE &amp; ENGINEERING</a:t>
            </a:r>
            <a:endParaRPr lang="en-US" sz="2000" b="1" dirty="0">
              <a:solidFill>
                <a:srgbClr val="92D05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621691"/>
            <a:ext cx="11039308" cy="21327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5401"/>
            <a:ext cx="11029615" cy="467332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This project successfully addresses the problem of </a:t>
            </a:r>
            <a:r>
              <a:rPr lang="en-US" b="1" dirty="0"/>
              <a:t>secure data hiding</a:t>
            </a:r>
            <a:r>
              <a:rPr lang="en-US" dirty="0"/>
              <a:t> by utilizing </a:t>
            </a:r>
            <a:r>
              <a:rPr lang="en-US" b="1" dirty="0"/>
              <a:t>steganography</a:t>
            </a:r>
            <a:r>
              <a:rPr lang="en-US" dirty="0"/>
              <a:t> as a means to conceal information within digital images. The primary goal was to ensure confidential data transmission without drawing attention to the presence of hidden information. By implementing the </a:t>
            </a:r>
            <a:r>
              <a:rPr lang="en-US" b="1" dirty="0"/>
              <a:t>Least Significant Bit (LSB) substitution method</a:t>
            </a:r>
            <a:r>
              <a:rPr lang="en-US" dirty="0"/>
              <a:t>, we achieved a balance between security and image quality, making it difficult for unauthorized users to detect or extract the hidden data.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Our findings demonstrate that </a:t>
            </a:r>
            <a:r>
              <a:rPr lang="en-US" b="1" dirty="0"/>
              <a:t>steganography is an effective technique for secure communication</a:t>
            </a:r>
            <a:r>
              <a:rPr lang="en-US" dirty="0"/>
              <a:t>, </a:t>
            </a:r>
            <a:r>
              <a:rPr lang="en-US" dirty="0" smtClean="0"/>
              <a:t>especially </a:t>
            </a:r>
            <a:r>
              <a:rPr lang="en-US" dirty="0" err="1" smtClean="0"/>
              <a:t>whencombined</a:t>
            </a:r>
            <a:r>
              <a:rPr lang="en-US" dirty="0" smtClean="0"/>
              <a:t> </a:t>
            </a:r>
            <a:r>
              <a:rPr lang="en-US" dirty="0"/>
              <a:t>with encryption. However, challenges such as vulnerability to </a:t>
            </a:r>
            <a:r>
              <a:rPr lang="en-US" dirty="0" err="1"/>
              <a:t>steganalysis</a:t>
            </a:r>
            <a:r>
              <a:rPr lang="en-US" dirty="0"/>
              <a:t> and capacity limitations highlight the need for further advancements in this field. Future enhancements may include </a:t>
            </a:r>
            <a:r>
              <a:rPr lang="en-US" b="1" dirty="0"/>
              <a:t>more robust algorithms like Discrete Cosine Transform (DCT) or machine learning-based </a:t>
            </a:r>
            <a:r>
              <a:rPr lang="en-US" b="1" dirty="0" err="1"/>
              <a:t>steganalysis</a:t>
            </a:r>
            <a:r>
              <a:rPr lang="en-US" b="1" dirty="0"/>
              <a:t> resistance techniques</a:t>
            </a:r>
            <a:r>
              <a:rPr lang="en-US" dirty="0"/>
              <a:t>.</a:t>
            </a:r>
          </a:p>
          <a:p>
            <a:r>
              <a:rPr lang="en-US" b="1" dirty="0"/>
              <a:t>Key Outcomes:</a:t>
            </a:r>
          </a:p>
          <a:p>
            <a:r>
              <a:rPr lang="en-US" b="1" dirty="0"/>
              <a:t>Data confidentiality and integrity</a:t>
            </a:r>
            <a:r>
              <a:rPr lang="en-US" dirty="0"/>
              <a:t> were successfully maintained without significant image distortion.</a:t>
            </a:r>
          </a:p>
          <a:p>
            <a:r>
              <a:rPr lang="en-US" dirty="0"/>
              <a:t>The method proved to be </a:t>
            </a:r>
            <a:r>
              <a:rPr lang="en-US" b="1" dirty="0"/>
              <a:t>efficient, lightweight, and practical</a:t>
            </a:r>
            <a:r>
              <a:rPr lang="en-US" dirty="0"/>
              <a:t> for digital communication.</a:t>
            </a:r>
          </a:p>
          <a:p>
            <a:r>
              <a:rPr lang="en-US" dirty="0"/>
              <a:t>Potential improvements include </a:t>
            </a:r>
            <a:r>
              <a:rPr lang="en-US" b="1" dirty="0"/>
              <a:t>enhanced security mechanisms</a:t>
            </a:r>
            <a:r>
              <a:rPr lang="en-US" dirty="0"/>
              <a:t> and resistance against detection methods.</a:t>
            </a:r>
          </a:p>
          <a:p>
            <a:pPr algn="just"/>
            <a:endParaRPr lang="en-US" b="1" dirty="0" smtClean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-76200" y="190495"/>
            <a:ext cx="3676650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4450" y="305584"/>
            <a:ext cx="3048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solidFill>
                  <a:srgbClr val="2683C6">
                    <a:lumMod val="60000"/>
                    <a:lumOff val="40000"/>
                  </a:srgbClr>
                </a:solidFill>
              </a:rPr>
              <a:t>:</a:t>
            </a:r>
            <a:endParaRPr lang="en-US" sz="2800" b="1" dirty="0">
              <a:solidFill>
                <a:srgbClr val="2683C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8126" y="466720"/>
            <a:ext cx="289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solidFill>
                  <a:srgbClr val="2683C6">
                    <a:lumMod val="60000"/>
                    <a:lumOff val="40000"/>
                  </a:srgbClr>
                </a:solidFill>
              </a:rPr>
              <a:t>CONCLUSION</a:t>
            </a:r>
            <a:endParaRPr lang="en-IN" sz="2800" b="1" dirty="0">
              <a:solidFill>
                <a:srgbClr val="2683C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 algn="r">
              <a:buNone/>
            </a:pPr>
            <a:endParaRPr lang="en-IN" dirty="0"/>
          </a:p>
        </p:txBody>
      </p:sp>
      <p:sp>
        <p:nvSpPr>
          <p:cNvPr id="4" name="Rectangle 3">
            <a:hlinkClick r:id="rId2"/>
          </p:cNvPr>
          <p:cNvSpPr/>
          <p:nvPr/>
        </p:nvSpPr>
        <p:spPr>
          <a:xfrm>
            <a:off x="1304925" y="1704975"/>
            <a:ext cx="8829675" cy="198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/>
              <a:t>https</a:t>
            </a:r>
            <a:r>
              <a:rPr lang="en-IN" dirty="0" smtClean="0"/>
              <a:t>://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704975"/>
            <a:ext cx="8143875" cy="234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github.com/suraj-93349/PROJECT-AICTE.git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//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52477" y="352425"/>
            <a:ext cx="5534025" cy="857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1925" y="1057275"/>
            <a:ext cx="12125325" cy="541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Enhanced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Security with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Cryptography:</a:t>
            </a:r>
          </a:p>
          <a:p>
            <a:pPr marL="342900" indent="-342900" algn="just">
              <a:buAutoNum type="arabicPeriod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Combining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steganography with encryption techniques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(such as AES or RSA) can add an extra layer of security, making it more difficult for attackers to extract hidden data.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Developing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hybrid cryptography-steganography model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highly secure data transmission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Advanced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Steganographic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Techniques:</a:t>
            </a:r>
          </a:p>
          <a:p>
            <a:pPr algn="just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Implementing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transform domain methods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such as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Discrete Cosine Transform (DCT), Discrete Wavelet Transform (DWT), and Singular Value Decomposition (SVD)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make the hidden data more resistant to attacks.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adaptive steganography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where data embedding dynamically changes based on image properties to avoid detection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Resistance to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Steganalysis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Attacks:</a:t>
            </a: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Developing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 and machine learning-based models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enhance security and make the hidden data more resilient against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steganalysis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techniques.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Implementing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 learning algorithms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improve detection of unauthorized attempts to retrieve hidden information.</a:t>
            </a:r>
          </a:p>
        </p:txBody>
      </p:sp>
    </p:spTree>
    <p:extLst>
      <p:ext uri="{BB962C8B-B14F-4D97-AF65-F5344CB8AC3E}">
        <p14:creationId xmlns:p14="http://schemas.microsoft.com/office/powerpoint/2010/main" val="23270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49" y="647727"/>
            <a:ext cx="11029616" cy="53029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00" y="1390031"/>
            <a:ext cx="11029615" cy="4673324"/>
          </a:xfrm>
        </p:spPr>
        <p:txBody>
          <a:bodyPr/>
          <a:lstStyle/>
          <a:p>
            <a:pPr algn="just"/>
            <a:r>
              <a:rPr lang="en-US" sz="2400" dirty="0"/>
              <a:t>he problem of secure data hiding in images using steganography involves embedding confidential information within digital images in a way that is imperceptible to human vision and resistant to unauthorized detection or tampering. The challenge lies in ensuring high data security, maintaining image quality, and preventing </a:t>
            </a:r>
            <a:r>
              <a:rPr lang="en-US" sz="2400" dirty="0" err="1"/>
              <a:t>steganalysis</a:t>
            </a:r>
            <a:r>
              <a:rPr lang="en-US" sz="2400" dirty="0"/>
              <a:t> attacks. Effective algorithms must optimize data capacity, robustness, and imperceptibility while ensuring ease of extraction for authorized users. This technique is crucial for secure communication, digital watermarking, and data protection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44477" y="481695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573" y="529141"/>
            <a:ext cx="11029615" cy="5664830"/>
          </a:xfrm>
        </p:spPr>
        <p:txBody>
          <a:bodyPr anchor="b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92D050"/>
                </a:solidFill>
              </a:rPr>
              <a:t>Programming languag</a:t>
            </a:r>
            <a:r>
              <a:rPr lang="en-IN" sz="1600" b="1" dirty="0" smtClean="0">
                <a:solidFill>
                  <a:srgbClr val="92D050"/>
                </a:solidFill>
              </a:rPr>
              <a:t>e:</a:t>
            </a:r>
            <a:endParaRPr lang="en-IN" sz="1600" b="1" i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1600" b="1" dirty="0" smtClean="0"/>
              <a:t>python</a:t>
            </a:r>
            <a:endParaRPr lang="en-IN" sz="1600" b="1" dirty="0" smtClean="0"/>
          </a:p>
          <a:p>
            <a:pPr algn="just"/>
            <a:r>
              <a:rPr lang="en-US" sz="1600" dirty="0" smtClean="0"/>
              <a:t>Python </a:t>
            </a:r>
            <a:r>
              <a:rPr lang="en-US" sz="1600" dirty="0" err="1" smtClean="0"/>
              <a:t>librarys</a:t>
            </a:r>
            <a:endParaRPr lang="en-IN" sz="1600" dirty="0" smtClean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00B050"/>
                </a:solidFill>
              </a:rPr>
              <a:t>Image </a:t>
            </a:r>
            <a:r>
              <a:rPr lang="en-IN" sz="2000" b="1" dirty="0">
                <a:solidFill>
                  <a:srgbClr val="00B050"/>
                </a:solidFill>
              </a:rPr>
              <a:t>Processing </a:t>
            </a:r>
            <a:r>
              <a:rPr lang="en-IN" sz="2000" b="1" dirty="0" smtClean="0">
                <a:solidFill>
                  <a:srgbClr val="00B050"/>
                </a:solidFill>
              </a:rPr>
              <a:t>Libraries</a:t>
            </a:r>
            <a:r>
              <a:rPr lang="en-IN" sz="2000" b="1" dirty="0"/>
              <a:t>;</a:t>
            </a:r>
          </a:p>
          <a:p>
            <a:pPr algn="just"/>
            <a:r>
              <a:rPr lang="en-IN" sz="1600" b="1" dirty="0" smtClean="0"/>
              <a:t>Open CV </a:t>
            </a:r>
            <a:r>
              <a:rPr lang="en-IN" sz="1600" b="1" dirty="0"/>
              <a:t>(cv2)</a:t>
            </a:r>
            <a:r>
              <a:rPr lang="en-IN" sz="1600" dirty="0"/>
              <a:t> – For image manipulation and </a:t>
            </a:r>
            <a:r>
              <a:rPr lang="en-IN" sz="1600" dirty="0" smtClean="0"/>
              <a:t>pre-processing</a:t>
            </a:r>
            <a:endParaRPr lang="en-IN" sz="1600" dirty="0"/>
          </a:p>
          <a:p>
            <a:pPr algn="just"/>
            <a:r>
              <a:rPr lang="en-IN" sz="1600" b="1" dirty="0"/>
              <a:t>PIL (Pillow)</a:t>
            </a:r>
            <a:r>
              <a:rPr lang="en-IN" sz="1600" dirty="0"/>
              <a:t> – For handling image formats and pixel-level modifications</a:t>
            </a:r>
          </a:p>
          <a:p>
            <a:pPr algn="just"/>
            <a:r>
              <a:rPr lang="en-IN" sz="1600" b="1" dirty="0" err="1"/>
              <a:t>NumPy</a:t>
            </a:r>
            <a:r>
              <a:rPr lang="en-IN" sz="1600" dirty="0"/>
              <a:t> – For efficient matrix operations and handling image </a:t>
            </a:r>
            <a:r>
              <a:rPr lang="en-IN" sz="1600" dirty="0" smtClean="0"/>
              <a:t>data</a:t>
            </a:r>
          </a:p>
          <a:p>
            <a:pPr marL="0" indent="0">
              <a:buNone/>
            </a:pPr>
            <a:endParaRPr lang="en-IN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7030A0"/>
                </a:solidFill>
              </a:rPr>
              <a:t>Steganography </a:t>
            </a:r>
            <a:r>
              <a:rPr lang="en-IN" sz="2000" b="1" dirty="0">
                <a:solidFill>
                  <a:srgbClr val="7030A0"/>
                </a:solidFill>
              </a:rPr>
              <a:t>Libraries</a:t>
            </a:r>
            <a:r>
              <a:rPr lang="en-IN" sz="1600" b="1" dirty="0" smtClean="0">
                <a:solidFill>
                  <a:srgbClr val="7030A0"/>
                </a:solidFill>
              </a:rPr>
              <a:t>:;</a:t>
            </a:r>
            <a:endParaRPr lang="en-IN" sz="1600" b="1" dirty="0">
              <a:solidFill>
                <a:srgbClr val="7030A0"/>
              </a:solidFill>
            </a:endParaRPr>
          </a:p>
          <a:p>
            <a:pPr algn="just"/>
            <a:r>
              <a:rPr lang="en-IN" sz="1600" b="1" dirty="0" err="1"/>
              <a:t>Stegano</a:t>
            </a:r>
            <a:r>
              <a:rPr lang="en-IN" sz="1600" dirty="0"/>
              <a:t> – A simple Python library for LSB (Least Significant Bit) steganography</a:t>
            </a:r>
          </a:p>
          <a:p>
            <a:pPr algn="just"/>
            <a:r>
              <a:rPr lang="en-IN" sz="1600" b="1" dirty="0" err="1"/>
              <a:t>Stepic</a:t>
            </a:r>
            <a:r>
              <a:rPr lang="en-IN" sz="1600" dirty="0"/>
              <a:t> – A Python library for basic image-based steganography</a:t>
            </a:r>
          </a:p>
          <a:p>
            <a:pPr algn="just"/>
            <a:r>
              <a:rPr lang="en-IN" sz="1600" b="1" dirty="0" err="1"/>
              <a:t>Cryptosteganography</a:t>
            </a:r>
            <a:r>
              <a:rPr lang="en-IN" sz="1600" dirty="0"/>
              <a:t> – Combines encryption with steganography for enhanced security</a:t>
            </a:r>
          </a:p>
          <a:p>
            <a:pPr algn="just"/>
            <a:r>
              <a:rPr lang="en-IN" sz="1600" b="1" dirty="0" err="1"/>
              <a:t>SteganoGAN</a:t>
            </a:r>
            <a:r>
              <a:rPr lang="en-IN" sz="1600" dirty="0"/>
              <a:t> – A deep learning-based steganography approach using Generative Adversarial Networks (GANs)</a:t>
            </a:r>
          </a:p>
          <a:p>
            <a:pPr algn="just"/>
            <a:endParaRPr lang="en-IN" sz="1600" u="sn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896" y="-1175650"/>
            <a:ext cx="441146" cy="324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i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– </a:t>
            </a:r>
          </a:p>
        </p:txBody>
      </p:sp>
      <p:sp>
        <p:nvSpPr>
          <p:cNvPr id="5" name="Rectangle 4"/>
          <p:cNvSpPr/>
          <p:nvPr/>
        </p:nvSpPr>
        <p:spPr>
          <a:xfrm>
            <a:off x="4299858" y="447872"/>
            <a:ext cx="3744686" cy="1153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TECHNOLOGY USED</a:t>
            </a:r>
            <a:endParaRPr lang="en-IN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74030" y="440869"/>
            <a:ext cx="3646714" cy="7293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WOW</a:t>
            </a:r>
            <a:r>
              <a:rPr lang="en-US" sz="2800" b="1" dirty="0" smtClean="0"/>
              <a:t>  </a:t>
            </a:r>
            <a:r>
              <a:rPr lang="en-US" sz="2800" b="1" dirty="0" smtClean="0">
                <a:solidFill>
                  <a:srgbClr val="00B0F0"/>
                </a:solidFill>
              </a:rPr>
              <a:t>FACTORS</a:t>
            </a:r>
            <a:endParaRPr lang="en-IN" sz="2800" b="1" dirty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028696"/>
            <a:ext cx="11190514" cy="5127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</a:rPr>
              <a:t>Advanced </a:t>
            </a:r>
            <a:r>
              <a:rPr lang="en-US" sz="2400" b="1" dirty="0">
                <a:solidFill>
                  <a:srgbClr val="002060"/>
                </a:solidFill>
              </a:rPr>
              <a:t>Steganography </a:t>
            </a:r>
            <a:r>
              <a:rPr lang="en-US" sz="2400" b="1" dirty="0" smtClean="0">
                <a:solidFill>
                  <a:srgbClr val="002060"/>
                </a:solidFill>
              </a:rPr>
              <a:t>Techniques</a:t>
            </a:r>
            <a:r>
              <a:rPr lang="en-US" sz="2000" b="1" dirty="0" smtClean="0">
                <a:solidFill>
                  <a:srgbClr val="002060"/>
                </a:solidFill>
              </a:rPr>
              <a:t>:</a:t>
            </a:r>
          </a:p>
          <a:p>
            <a:pPr marL="457200" indent="-457200" algn="just">
              <a:buAutoNum type="arabicPeriod"/>
            </a:pPr>
            <a:endParaRPr lang="en-US" sz="2000" b="1" dirty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LSB (Least Significant Bit) Modification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– Basic but effective.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DCT-Based Steganography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– More secure, using frequency-domain techniques.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Adaptive Steganography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– Hides data in complex areas of the image to reduce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detectability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sz="2400" b="1" dirty="0">
                <a:solidFill>
                  <a:srgbClr val="7030A0"/>
                </a:solidFill>
              </a:rPr>
              <a:t>Security </a:t>
            </a:r>
            <a:r>
              <a:rPr lang="en-US" sz="2400" b="1" dirty="0" smtClean="0">
                <a:solidFill>
                  <a:srgbClr val="7030A0"/>
                </a:solidFill>
              </a:rPr>
              <a:t>Enhancement</a:t>
            </a:r>
            <a:r>
              <a:rPr lang="en-US" sz="2000" b="1" dirty="0" smtClean="0">
                <a:solidFill>
                  <a:srgbClr val="7030A0"/>
                </a:solidFill>
              </a:rPr>
              <a:t>:</a:t>
            </a:r>
          </a:p>
          <a:p>
            <a:pPr algn="just"/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AES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Encryption Before Embedding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– Encrypting the data before hiding increases security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Multi-Layer Encryption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– Encrypting the image itself along with the hidden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message 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Steganalysis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Resistance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– Ensuring the changes are undetectable by statistical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methods.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700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9226" y="522515"/>
            <a:ext cx="11506200" cy="286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3 </a:t>
            </a:r>
            <a:r>
              <a:rPr lang="en-US" sz="2400" b="1" dirty="0" smtClean="0">
                <a:solidFill>
                  <a:srgbClr val="FFC000"/>
                </a:solidFill>
              </a:rPr>
              <a:t>High-Capacity </a:t>
            </a:r>
            <a:r>
              <a:rPr lang="en-US" sz="2400" b="1" dirty="0">
                <a:solidFill>
                  <a:srgbClr val="FFC000"/>
                </a:solidFill>
              </a:rPr>
              <a:t>&amp; Lossless </a:t>
            </a:r>
            <a:r>
              <a:rPr lang="en-US" sz="2400" b="1" dirty="0" smtClean="0">
                <a:solidFill>
                  <a:srgbClr val="FFC000"/>
                </a:solidFill>
              </a:rPr>
              <a:t>Methods:</a:t>
            </a:r>
          </a:p>
          <a:p>
            <a:pPr algn="just"/>
            <a:endParaRPr lang="en-US" sz="2400" b="1" dirty="0">
              <a:solidFill>
                <a:srgbClr val="FFC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7030A0"/>
                </a:solidFill>
              </a:rPr>
              <a:t>Hiding Large Data in High-Resolution Images – Balancing invisibility with storage.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7030A0"/>
                </a:solidFill>
              </a:rPr>
              <a:t>Reversible Data Hiding – Image can be restored to the original after extraction</a:t>
            </a:r>
            <a:r>
              <a:rPr lang="en-US" sz="2000" dirty="0" smtClean="0">
                <a:solidFill>
                  <a:srgbClr val="7030A0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226" y="3298371"/>
            <a:ext cx="10254343" cy="3222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b="1" dirty="0" smtClean="0">
                <a:solidFill>
                  <a:prstClr val="black"/>
                </a:solidFill>
              </a:rPr>
              <a:t>4.Robust Implementation: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algn="just"/>
            <a:endParaRPr lang="en-IN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Cross-Platform Application (Python, Java, or Web) – Making it widely accessible.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User-Friendly GUI (</a:t>
            </a:r>
            <a:r>
              <a:rPr lang="en-IN" sz="2000" dirty="0" err="1">
                <a:solidFill>
                  <a:schemeClr val="tx1"/>
                </a:solidFill>
              </a:rPr>
              <a:t>Tkinter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err="1">
                <a:solidFill>
                  <a:schemeClr val="tx1"/>
                </a:solidFill>
              </a:rPr>
              <a:t>PyQt</a:t>
            </a:r>
            <a:r>
              <a:rPr lang="en-IN" sz="2000" dirty="0">
                <a:solidFill>
                  <a:schemeClr val="tx1"/>
                </a:solidFill>
              </a:rPr>
              <a:t>, Web-based UI) – Intuitive interface for users.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Performance Optimization (Parallel Processing, GPU Acceleration) </a:t>
            </a:r>
            <a:r>
              <a:rPr lang="en-IN" sz="2000" dirty="0" smtClean="0">
                <a:solidFill>
                  <a:schemeClr val="tx1"/>
                </a:solidFill>
              </a:rPr>
              <a:t>–Faster </a:t>
            </a:r>
            <a:r>
              <a:rPr lang="en-IN" sz="2000" dirty="0">
                <a:solidFill>
                  <a:schemeClr val="tx1"/>
                </a:solidFill>
              </a:rPr>
              <a:t>encoding/decoding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IN" sz="2000" dirty="0">
              <a:solidFill>
                <a:schemeClr val="tx1"/>
              </a:solidFill>
            </a:endParaRPr>
          </a:p>
          <a:p>
            <a:pPr algn="just"/>
            <a:r>
              <a:rPr lang="en-IN" sz="2400" b="1" dirty="0">
                <a:solidFill>
                  <a:schemeClr val="tx1"/>
                </a:solidFill>
              </a:rPr>
              <a:t>5. Real-World </a:t>
            </a:r>
            <a:r>
              <a:rPr lang="en-IN" sz="2400" b="1" dirty="0" smtClean="0">
                <a:solidFill>
                  <a:schemeClr val="tx1"/>
                </a:solidFill>
              </a:rPr>
              <a:t>Applications</a:t>
            </a:r>
            <a:r>
              <a:rPr lang="en-IN" sz="2000" b="1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IN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</a:rPr>
              <a:t>Secure Communications</a:t>
            </a:r>
            <a:r>
              <a:rPr lang="en-IN" sz="2000" dirty="0">
                <a:solidFill>
                  <a:schemeClr val="tx1"/>
                </a:solidFill>
              </a:rPr>
              <a:t> – Covert messaging in government or military.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</a:rPr>
              <a:t>Watermarking for Copyright Protection</a:t>
            </a:r>
            <a:r>
              <a:rPr lang="en-IN" sz="2000" dirty="0">
                <a:solidFill>
                  <a:schemeClr val="tx1"/>
                </a:solidFill>
              </a:rPr>
              <a:t> – Embedding ownership data in images.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</a:rPr>
              <a:t>Medical Data Security</a:t>
            </a:r>
            <a:r>
              <a:rPr lang="en-IN" sz="2000" dirty="0">
                <a:solidFill>
                  <a:schemeClr val="tx1"/>
                </a:solidFill>
              </a:rPr>
              <a:t> – Hiding patient records in medical images.</a:t>
            </a:r>
          </a:p>
        </p:txBody>
      </p:sp>
    </p:spTree>
    <p:extLst>
      <p:ext uri="{BB962C8B-B14F-4D97-AF65-F5344CB8AC3E}">
        <p14:creationId xmlns:p14="http://schemas.microsoft.com/office/powerpoint/2010/main" val="116970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1675"/>
            <a:ext cx="11062355" cy="676131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</a:t>
            </a:r>
            <a:r>
              <a:rPr lang="en-IN" dirty="0" smtClean="0">
                <a:solidFill>
                  <a:schemeClr val="accent1"/>
                </a:solidFill>
              </a:rPr>
              <a:t>users-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691" y="1459443"/>
            <a:ext cx="11943214" cy="5094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2302116" y="1317928"/>
            <a:ext cx="11943214" cy="5094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Purpose &amp; Use Cases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Secure Communication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Sending hidden messages without detection.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Watermarking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Protecting intellectual property by embedding copyright data.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Medical Data Security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Hiding patient information in medical images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555481"/>
            <a:ext cx="23115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9302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698171" y="1174750"/>
            <a:ext cx="184731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08289" y="1317928"/>
            <a:ext cx="11932328" cy="4834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8" name="Rectangle 17"/>
          <p:cNvSpPr/>
          <p:nvPr/>
        </p:nvSpPr>
        <p:spPr>
          <a:xfrm>
            <a:off x="129836" y="1317927"/>
            <a:ext cx="11932328" cy="523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Government &amp; Intelligence </a:t>
            </a:r>
            <a:r>
              <a:rPr lang="en-US" sz="2400" b="1" dirty="0" smtClean="0">
                <a:solidFill>
                  <a:schemeClr val="tx1"/>
                </a:solidFill>
              </a:rPr>
              <a:t>Agencies-</a:t>
            </a:r>
            <a:r>
              <a:rPr lang="en-US" sz="2000" dirty="0" smtClean="0"/>
              <a:t>–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covert communication, confidential data exchange, and national security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operations.Military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Defense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Securely transmitting classified information without detection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Cybersecurity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Experts &amp; Ethical Hackers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Ensuring secure data storage and transmission, preventing unauthorized access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Journalists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Whistleblowers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Protecting sensitive sources and confidential information from surveillance or censorship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Corporate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Securing proprietary information, financial records, and intellectual property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Watermarking &amp; Copyright Protection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Embedding invisible ownership marks to prevent piracy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Medical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Legal Professionals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Protecting patient records, legal documents, and sensitive client information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Privacy Advocates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Individuals who wish to protect personal data from cyber threats and unauthorized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access.</a:t>
            </a:r>
            <a:r>
              <a:rPr lang="en-US" sz="2000" dirty="0" smtClean="0"/>
              <a:t>..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35" y="420652"/>
            <a:ext cx="11029616" cy="530296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Results outputs: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086" y="1066800"/>
            <a:ext cx="12104914" cy="5323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7086" y="1257300"/>
            <a:ext cx="12104914" cy="525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31" name="Picture 7" descr="C:\Users\Dell\Pictures\Screenshot 2025-02-23 2308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61" y="1095375"/>
            <a:ext cx="6630987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ell\Pictures\Screenshot 2025-02-23 2347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4414" y="818356"/>
            <a:ext cx="4038600" cy="607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67" y="559281"/>
            <a:ext cx="11029616" cy="530296"/>
          </a:xfrm>
        </p:spPr>
        <p:txBody>
          <a:bodyPr/>
          <a:lstStyle/>
          <a:p>
            <a:r>
              <a:rPr lang="en-US" dirty="0" smtClean="0"/>
              <a:t>Result inputs: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-3943350" y="1800225"/>
            <a:ext cx="11277600" cy="518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/>
          </a:p>
        </p:txBody>
      </p:sp>
      <p:pic>
        <p:nvPicPr>
          <p:cNvPr id="2051" name="Picture 3" descr="C:\Users\Dell\Pictures\Screenshot 2025-02-24 0003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038225"/>
            <a:ext cx="56197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ell\Pictures\Screenshot 2025-02-24 0004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876300"/>
            <a:ext cx="34766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001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597</TotalTime>
  <Words>931</Words>
  <Application>Microsoft Office PowerPoint</Application>
  <PresentationFormat>Custom</PresentationFormat>
  <Paragraphs>126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Secure data hiding in image using steganography</vt:lpstr>
      <vt:lpstr>OUTLINE</vt:lpstr>
      <vt:lpstr>Problem Statement</vt:lpstr>
      <vt:lpstr> </vt:lpstr>
      <vt:lpstr>PowerPoint Presentation</vt:lpstr>
      <vt:lpstr>PowerPoint Presentation</vt:lpstr>
      <vt:lpstr>End users-</vt:lpstr>
      <vt:lpstr>Results outputs:</vt:lpstr>
      <vt:lpstr>Result inputs:</vt:lpstr>
      <vt:lpstr>  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67</cp:revision>
  <dcterms:created xsi:type="dcterms:W3CDTF">2021-05-26T16:50:10Z</dcterms:created>
  <dcterms:modified xsi:type="dcterms:W3CDTF">2025-02-25T18:29:51Z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