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59D7DD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E441-48D0-40D6-AD15-7181B2E98683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1E0F-7E5F-4D50-BCFB-A0C0CE2D1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Introduction to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610600" cy="55626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9600" b="1" dirty="0" smtClean="0"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just"/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programming language was developed in 1980 by </a:t>
            </a:r>
            <a:r>
              <a:rPr lang="en-US" sz="9600" b="1" dirty="0" err="1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Bjarne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</a:t>
            </a:r>
            <a:r>
              <a:rPr lang="en-US" sz="9600" b="1" dirty="0" err="1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Stroustrup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at bell laboratories of AT&amp;T (American Telephone &amp; Telegraph), located in U.S.A.</a:t>
            </a:r>
          </a:p>
          <a:p>
            <a:pPr algn="just"/>
            <a:endParaRPr lang="en-US" sz="9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just"/>
            <a:r>
              <a:rPr lang="en-US" sz="96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Bjarne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</a:t>
            </a:r>
            <a:r>
              <a:rPr lang="en-US" sz="9600" b="1" dirty="0" err="1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Stroustrup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is known as the founder of C++ language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.</a:t>
            </a:r>
          </a:p>
          <a:p>
            <a:pPr algn="just"/>
            <a:endParaRPr lang="en-US" sz="9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just"/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++ was initially known as “C with 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classes” 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and was renamed C++ in 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1983</a:t>
            </a:r>
          </a:p>
          <a:p>
            <a:pPr algn="just"/>
            <a:endParaRPr lang="en-US" sz="9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just"/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++ 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language is  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 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superset </a:t>
            </a:r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of </a:t>
            </a:r>
            <a:r>
              <a:rPr lang="en-US" sz="9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 Language.</a:t>
            </a:r>
          </a:p>
          <a:p>
            <a:pPr algn="just"/>
            <a:endParaRPr lang="en-US" sz="9600" b="1" dirty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just"/>
            <a:r>
              <a:rPr lang="en-US" sz="9600" b="1" dirty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It was develop for adding a feature of OOP (Object Oriented Programming) in C without significantly changing the C component.</a:t>
            </a:r>
          </a:p>
          <a:p>
            <a:pPr algn="l"/>
            <a:endParaRPr lang="en-US" sz="112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0"/>
            <a:ext cx="86106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There are four type of literals namely.</a:t>
            </a:r>
          </a:p>
          <a:p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  <a:r>
              <a:rPr lang="en-US" sz="2000" b="1" dirty="0" err="1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</a:t>
            </a: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) Integer constant:- A value written without fraction part is known </a:t>
            </a:r>
            <a:b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</a:b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as integer  constant. </a:t>
            </a:r>
          </a:p>
          <a:p>
            <a:pPr marL="514350" indent="-514350"/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marL="514350" indent="-514350"/>
            <a:r>
              <a:rPr lang="en-US" sz="2000" b="1" dirty="0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Example: 35, -674, 0 etc.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</a:p>
          <a:p>
            <a:pPr marL="514350" indent="-514350">
              <a:buAutoNum type="romanLcParenR" startAt="2"/>
            </a:pP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Floating constant:- A value written with fraction part is floating value. Value of  this type can be written with or without exponent form. </a:t>
            </a:r>
          </a:p>
          <a:p>
            <a:pPr marL="514350" indent="-514350"/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/>
            </a:r>
            <a:b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Example: 2.34, -9.2154, 1.21E10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iii) Character constant:- A single character written within single quotation marks  is known as character constant.     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  </a:t>
            </a:r>
            <a:r>
              <a:rPr lang="en-US" sz="2000" b="1" dirty="0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Example: ‘a’, ‘9’, ‘$’ , ‘p’ etc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</a:p>
          <a:p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iv) String constant:- It is an array of characters enclosed in double quotation marks.</a:t>
            </a:r>
            <a:b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</a:br>
            <a:r>
              <a:rPr lang="en-US" sz="20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   </a:t>
            </a:r>
            <a:r>
              <a:rPr lang="en-US" sz="2000" b="1" dirty="0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Example: “</a:t>
            </a:r>
            <a:r>
              <a:rPr lang="en-US" sz="2000" b="1" dirty="0" err="1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kukreti</a:t>
            </a:r>
            <a:r>
              <a:rPr lang="en-US" sz="2000" b="1" dirty="0" smtClean="0">
                <a:solidFill>
                  <a:srgbClr val="0070C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”, “09-july-2020”. </a:t>
            </a:r>
          </a:p>
          <a:p>
            <a:endParaRPr lang="en-US" sz="20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endParaRPr lang="en-US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458200" cy="68580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Punctuators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 following characters are used as punctuators (also known as separators) in C++.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/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1752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Connector 26"/>
          <p:cNvCxnSpPr/>
          <p:nvPr/>
        </p:nvCxnSpPr>
        <p:spPr>
          <a:xfrm rot="5400000">
            <a:off x="-723900" y="3848100"/>
            <a:ext cx="52578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70104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Operator</a:t>
            </a:r>
          </a:p>
          <a:p>
            <a:r>
              <a:rPr lang="en-US" sz="2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operator is a symbol that is used to perform mathematical or logical manipulations.</a:t>
            </a:r>
          </a:p>
          <a:p>
            <a:endParaRPr lang="en-US" sz="2400" b="1" dirty="0" smtClean="0"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Arithmetic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Increment and Decrement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Relational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Logical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Bitwise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Assignment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Misc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Overview Of </a:t>
            </a:r>
            <a:r>
              <a:rPr lang="en-US" sz="2800" b="1" dirty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715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is  a general purpose, high level, compiler based and object oriented programming language.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Why C++ is called general purpose language. ?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can be used to designing software in wide variety of categories.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90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Microsoft Sans Serif" pitchFamily="34" charset="0"/>
                <a:cs typeface="Microsoft Sans Serif" pitchFamily="34" charset="0"/>
              </a:rPr>
              <a:t>C++</a:t>
            </a:r>
            <a:endParaRPr lang="en-US" sz="3600" dirty="0">
              <a:solidFill>
                <a:srgbClr val="00B05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90800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1447800" y="1371600"/>
            <a:ext cx="15240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457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Microsoft Sans Serif" pitchFamily="34" charset="0"/>
                <a:cs typeface="Microsoft Sans Serif" pitchFamily="34" charset="0"/>
              </a:rPr>
              <a:t>OS</a:t>
            </a:r>
            <a:r>
              <a:rPr lang="en-US" sz="2400" dirty="0" smtClean="0">
                <a:solidFill>
                  <a:srgbClr val="0070C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(</a:t>
            </a:r>
            <a:r>
              <a:rPr lang="en-US" sz="2400" dirty="0" err="1" smtClean="0">
                <a:solidFill>
                  <a:srgbClr val="0070C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Eg:Dos,Windows,Unix,Linux</a:t>
            </a:r>
            <a:r>
              <a:rPr lang="en-US" sz="2400" dirty="0" smtClean="0">
                <a:solidFill>
                  <a:srgbClr val="0070C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)</a:t>
            </a:r>
            <a:endParaRPr lang="en-US" sz="2400" dirty="0">
              <a:solidFill>
                <a:srgbClr val="0070C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1066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Editors (</a:t>
            </a:r>
            <a:r>
              <a:rPr lang="en-US" sz="2400" dirty="0" err="1" smtClean="0">
                <a:solidFill>
                  <a:srgbClr val="7030A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Eg:Notepad,Wordpad</a:t>
            </a:r>
            <a:r>
              <a:rPr lang="en-US" sz="2400" dirty="0" smtClean="0">
                <a:solidFill>
                  <a:srgbClr val="7030A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)</a:t>
            </a:r>
            <a:endParaRPr lang="en-US" sz="2400" dirty="0">
              <a:solidFill>
                <a:srgbClr val="7030A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15240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Commercial Application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Eg:Banking,Super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Market,Hotel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related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softwares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28194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0066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Translator Software (</a:t>
            </a:r>
            <a:r>
              <a:rPr lang="en-US" sz="2400" dirty="0" err="1" smtClean="0">
                <a:solidFill>
                  <a:srgbClr val="CC0066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Eg:Compiler,Interpreter,Assembler</a:t>
            </a:r>
            <a:r>
              <a:rPr lang="en-US" sz="2400" dirty="0" smtClean="0">
                <a:solidFill>
                  <a:srgbClr val="CC0066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)</a:t>
            </a:r>
            <a:endParaRPr lang="en-US" sz="2400" dirty="0">
              <a:solidFill>
                <a:srgbClr val="CC0066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3810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DataBase</a:t>
            </a:r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Eg:Oracle,MySql,Sql</a:t>
            </a:r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Sever)</a:t>
            </a:r>
            <a:endParaRPr lang="en-US" sz="2400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44196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Device Driver(</a:t>
            </a:r>
            <a:r>
              <a:rPr lang="en-US" sz="2400" dirty="0" err="1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Eg:Printers</a:t>
            </a:r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,Network </a:t>
            </a:r>
            <a:r>
              <a:rPr lang="en-US" sz="2400" dirty="0" err="1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cards,Sound</a:t>
            </a:r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cards,Graphic</a:t>
            </a:r>
            <a:r>
              <a:rPr lang="en-US" sz="2400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 cards)</a:t>
            </a:r>
            <a:endParaRPr lang="en-US" sz="2400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71800" y="53340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CCC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Protocols (</a:t>
            </a:r>
            <a:r>
              <a:rPr lang="en-US" sz="2400" dirty="0" err="1" smtClean="0">
                <a:solidFill>
                  <a:srgbClr val="CCCC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Eg:Http,FTP</a:t>
            </a:r>
            <a:r>
              <a:rPr lang="en-US" sz="2400" dirty="0" smtClean="0">
                <a:solidFill>
                  <a:srgbClr val="CCCC00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)</a:t>
            </a:r>
            <a:endParaRPr lang="en-US" sz="2400" dirty="0">
              <a:solidFill>
                <a:srgbClr val="CCCC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333500" y="952500"/>
            <a:ext cx="1752600" cy="152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1447800" y="2124165"/>
            <a:ext cx="1524000" cy="923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2" idx="1"/>
          </p:cNvCxnSpPr>
          <p:nvPr/>
        </p:nvCxnSpPr>
        <p:spPr>
          <a:xfrm>
            <a:off x="1447800" y="3200400"/>
            <a:ext cx="1447800" cy="34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1"/>
          </p:cNvCxnSpPr>
          <p:nvPr/>
        </p:nvCxnSpPr>
        <p:spPr>
          <a:xfrm>
            <a:off x="1447800" y="3200400"/>
            <a:ext cx="1447800" cy="840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19200" y="3200400"/>
            <a:ext cx="17526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7" idx="1"/>
          </p:cNvCxnSpPr>
          <p:nvPr/>
        </p:nvCxnSpPr>
        <p:spPr>
          <a:xfrm rot="16200000" flipH="1">
            <a:off x="837085" y="3430117"/>
            <a:ext cx="2364431" cy="1905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3400" y="5943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Using C++ we are able to design different types of software. That’s why C++ is called general purpose or multipurpose language. 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  <p:bldP spid="19" grpId="0" build="p"/>
      <p:bldP spid="22" grpId="0" build="p"/>
      <p:bldP spid="23" grpId="0" build="p"/>
      <p:bldP spid="24" grpId="0" build="p"/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9144000" cy="6324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uses compiler to convert  source code into machine or object code, That’s why C++ is called compiler based programming language .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follows object oriented programming concepts.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Object Oriented Programming is a paradigm that provides many concepts such as: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9718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Object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Class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Inheritance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Polymorphism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Abstraction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1" dirty="0" smtClean="0"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7619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Basic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077200" cy="5715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Programming language is a set of rules, symbols, and special words used to construct programs. There are certain elements that are common to all programming languages. </a:t>
            </a: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57150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Tokens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 token is a group of characters that logically belong together. The programmer can write a program by using tokens.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 smallest individual unit in a program is known as Token.</a:t>
            </a:r>
          </a:p>
          <a:p>
            <a:pPr algn="l"/>
            <a:r>
              <a:rPr lang="en-US" sz="28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has the following Tokens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Keywords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Identifiers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Literals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Punctuators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Operators.</a:t>
            </a:r>
          </a:p>
          <a:p>
            <a:pPr algn="l"/>
            <a:endParaRPr lang="en-US" sz="2800" b="1" dirty="0" smtClean="0"/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86800" cy="5715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Keywords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These are some reserved words in C++ which have predefined meaning to compiler called keywords. 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1534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95800"/>
            <a:ext cx="8153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458200" cy="685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Identifiers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It is a name used to represent a variable constant, array name, function name, class, object etc. 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There are certain rules for defining a valid C++ identifier. These rules must be followed, otherwise we get compile-time error. </a:t>
            </a:r>
          </a:p>
          <a:p>
            <a:pPr lvl="0" algn="l"/>
            <a:endParaRPr lang="en-US" sz="2400" dirty="0" smtClean="0"/>
          </a:p>
          <a:p>
            <a:pPr marL="457200" lvl="0" indent="-457200" algn="l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An identifier can consist of alphabets([A-Z],[a-z]), digits([0-9]) and ‘_’ (underscore).</a:t>
            </a:r>
          </a:p>
          <a:p>
            <a:pPr marL="457200" lvl="0" indent="-457200" algn="l" fontAlgn="base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Identifiers should not start with digits([0-9]). For example “123stud” is a not a valid C++ identifier.</a:t>
            </a:r>
          </a:p>
          <a:p>
            <a:pPr marL="457200" lvl="0" indent="-457200" algn="l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C++ is case sensitive that is upper case and lower case letters are considered different from each other.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Reserved Words can’t be used as an identifier. For example “</a:t>
            </a:r>
            <a:r>
              <a:rPr lang="en-US" sz="24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while = 50;” is an invalid statement as while is a reserved word. </a:t>
            </a:r>
          </a:p>
          <a:p>
            <a:pPr algn="l"/>
            <a:endParaRPr lang="en-US" sz="2800" b="1" dirty="0" smtClean="0"/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Microsoft Tai Le" pitchFamily="34" charset="0"/>
              <a:ea typeface="BatangChe" pitchFamily="49" charset="-127"/>
              <a:cs typeface="Microsoft Tai Le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915400" cy="6858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4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Constants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A value which remain constant throughout the program execution is known as constant. An identifier can be declared as a constant as illustrated below:-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 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# define MAX 100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# define PI 3.14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const </a:t>
            </a:r>
            <a:r>
              <a:rPr lang="en-US" sz="26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int</a:t>
            </a:r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MARKS=70; 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const m=35;</a:t>
            </a:r>
          </a:p>
          <a:p>
            <a:pPr algn="l"/>
            <a:endParaRPr lang="en-US" sz="25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r>
              <a:rPr lang="en-US" sz="3400" b="1" u="sng" dirty="0" smtClean="0">
                <a:solidFill>
                  <a:srgbClr val="00B050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Literals</a:t>
            </a:r>
          </a:p>
          <a:p>
            <a:pPr algn="l"/>
            <a:r>
              <a:rPr lang="en-US" sz="25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The constant values used in  C++ are known as literals.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For </a:t>
            </a:r>
            <a:r>
              <a:rPr lang="en-US" sz="26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Eg</a:t>
            </a:r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: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const   </a:t>
            </a:r>
            <a:r>
              <a:rPr lang="en-US" sz="26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int</a:t>
            </a:r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  num  =7; is a constant expression and the value7 is </a:t>
            </a:r>
            <a:b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</a:br>
            <a:r>
              <a:rPr lang="en-US" sz="2600" b="1" dirty="0" err="1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refered</a:t>
            </a:r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to as constant integer literal.</a:t>
            </a:r>
          </a:p>
          <a:p>
            <a:pPr algn="l"/>
            <a:endParaRPr lang="en-US" sz="2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  <a:latin typeface="Microsoft Sans Serif" pitchFamily="34" charset="0"/>
                <a:ea typeface="BatangChe" pitchFamily="49" charset="-127"/>
                <a:cs typeface="Microsoft Sans Serif" pitchFamily="34" charset="0"/>
              </a:rPr>
              <a:t> </a:t>
            </a:r>
            <a:endParaRPr lang="en-US" sz="25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2500" b="1" dirty="0" smtClean="0">
              <a:solidFill>
                <a:schemeClr val="tx1"/>
              </a:solidFill>
              <a:latin typeface="Microsoft Sans Serif" pitchFamily="34" charset="0"/>
              <a:ea typeface="BatangChe" pitchFamily="49" charset="-127"/>
              <a:cs typeface="Microsoft Sans Serif" pitchFamily="34" charset="0"/>
            </a:endParaRPr>
          </a:p>
          <a:p>
            <a:pPr algn="l"/>
            <a:endParaRPr lang="en-US" sz="6000" b="1" dirty="0" smtClean="0"/>
          </a:p>
          <a:p>
            <a:pPr algn="l"/>
            <a:endParaRPr lang="en-US" sz="11200" b="1" dirty="0"/>
          </a:p>
          <a:p>
            <a:pPr algn="l"/>
            <a:endParaRPr lang="en-US" sz="11200" b="1" dirty="0" smtClean="0"/>
          </a:p>
          <a:p>
            <a:pPr algn="l"/>
            <a:endParaRPr lang="en-US" sz="11200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404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C++</vt:lpstr>
      <vt:lpstr>Overview Of C++</vt:lpstr>
      <vt:lpstr>Slide 3</vt:lpstr>
      <vt:lpstr>Slide 4</vt:lpstr>
      <vt:lpstr>C++ Basic Elements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sanjiv</dc:creator>
  <cp:lastModifiedBy>sanjiv</cp:lastModifiedBy>
  <cp:revision>97</cp:revision>
  <dcterms:created xsi:type="dcterms:W3CDTF">2020-07-05T16:41:35Z</dcterms:created>
  <dcterms:modified xsi:type="dcterms:W3CDTF">2020-07-09T01:17:26Z</dcterms:modified>
</cp:coreProperties>
</file>