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57" r:id="rId3"/>
    <p:sldId id="258" r:id="rId4"/>
    <p:sldId id="259" r:id="rId5"/>
    <p:sldId id="276"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926454-BC68-415A-AE68-64EBF8430421}"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399630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26454-BC68-415A-AE68-64EBF8430421}"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35062956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26454-BC68-415A-AE68-64EBF8430421}"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30207835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26454-BC68-415A-AE68-64EBF8430421}"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F3334-7088-4909-8271-2DE45EBAE94B}" type="slidenum">
              <a:rPr lang="en-IN" smtClean="0"/>
              <a:t>‹#›</a:t>
            </a:fld>
            <a:endParaRPr lang="en-IN"/>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4234080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26454-BC68-415A-AE68-64EBF8430421}"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17083734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926454-BC68-415A-AE68-64EBF8430421}"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10060206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AF926454-BC68-415A-AE68-64EBF8430421}"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17700693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26454-BC68-415A-AE68-64EBF8430421}"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328719615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26454-BC68-415A-AE68-64EBF8430421}"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34916498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926454-BC68-415A-AE68-64EBF8430421}"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315350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926454-BC68-415A-AE68-64EBF8430421}" type="datetimeFigureOut">
              <a:rPr lang="en-IN" smtClean="0"/>
              <a:t>05-04-2025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2176142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926454-BC68-415A-AE68-64EBF8430421}"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1265444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926454-BC68-415A-AE68-64EBF8430421}" type="datetimeFigureOut">
              <a:rPr lang="en-IN" smtClean="0"/>
              <a:t>05-04-2025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3182466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926454-BC68-415A-AE68-64EBF8430421}" type="datetimeFigureOut">
              <a:rPr lang="en-IN" smtClean="0"/>
              <a:t>05-04-2025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51370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AF926454-BC68-415A-AE68-64EBF8430421}" type="datetimeFigureOut">
              <a:rPr lang="en-IN" smtClean="0"/>
              <a:t>05-04-2025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22795896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26454-BC68-415A-AE68-64EBF8430421}"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41273674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926454-BC68-415A-AE68-64EBF8430421}" type="datetimeFigureOut">
              <a:rPr lang="en-IN" smtClean="0"/>
              <a:t>05-04-2025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A7F3334-7088-4909-8271-2DE45EBAE94B}" type="slidenum">
              <a:rPr lang="en-IN" smtClean="0"/>
              <a:t>‹#›</a:t>
            </a:fld>
            <a:endParaRPr lang="en-IN"/>
          </a:p>
        </p:txBody>
      </p:sp>
    </p:spTree>
    <p:extLst>
      <p:ext uri="{BB962C8B-B14F-4D97-AF65-F5344CB8AC3E}">
        <p14:creationId xmlns:p14="http://schemas.microsoft.com/office/powerpoint/2010/main" val="40147834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AF926454-BC68-415A-AE68-64EBF8430421}" type="datetimeFigureOut">
              <a:rPr lang="en-IN" smtClean="0"/>
              <a:t>05-04-2025</a:t>
            </a:fld>
            <a:endParaRPr lang="en-IN"/>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IN"/>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9A7F3334-7088-4909-8271-2DE45EBAE94B}" type="slidenum">
              <a:rPr lang="en-IN" smtClean="0"/>
              <a:t>‹#›</a:t>
            </a:fld>
            <a:endParaRPr lang="en-IN"/>
          </a:p>
        </p:txBody>
      </p:sp>
    </p:spTree>
    <p:extLst>
      <p:ext uri="{BB962C8B-B14F-4D97-AF65-F5344CB8AC3E}">
        <p14:creationId xmlns:p14="http://schemas.microsoft.com/office/powerpoint/2010/main" val="215187476"/>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15C123-3F68-DE31-F095-B12BEDCEC314}"/>
              </a:ext>
            </a:extLst>
          </p:cNvPr>
          <p:cNvSpPr>
            <a:spLocks noGrp="1"/>
          </p:cNvSpPr>
          <p:nvPr>
            <p:ph type="ctrTitle"/>
          </p:nvPr>
        </p:nvSpPr>
        <p:spPr/>
        <p:txBody>
          <a:bodyPr>
            <a:normAutofit/>
          </a:bodyPr>
          <a:lstStyle/>
          <a:p>
            <a:r>
              <a:rPr lang="en-US" b="1" dirty="0">
                <a:highlight>
                  <a:srgbClr val="FFFF00"/>
                </a:highlight>
              </a:rPr>
              <a:t>Sales Performance Analysis of Walmart Stores Using Advanced MySQL Techniques</a:t>
            </a:r>
            <a:endParaRPr lang="en-IN" b="1" dirty="0">
              <a:highlight>
                <a:srgbClr val="FFFF00"/>
              </a:highlight>
            </a:endParaRPr>
          </a:p>
        </p:txBody>
      </p:sp>
      <p:sp>
        <p:nvSpPr>
          <p:cNvPr id="3" name="Subtitle 2">
            <a:extLst>
              <a:ext uri="{FF2B5EF4-FFF2-40B4-BE49-F238E27FC236}">
                <a16:creationId xmlns:a16="http://schemas.microsoft.com/office/drawing/2014/main" id="{3C877A28-E699-512F-0B29-C54AF85B7E65}"/>
              </a:ext>
            </a:extLst>
          </p:cNvPr>
          <p:cNvSpPr>
            <a:spLocks noGrp="1"/>
          </p:cNvSpPr>
          <p:nvPr>
            <p:ph type="subTitle" idx="1"/>
          </p:nvPr>
        </p:nvSpPr>
        <p:spPr>
          <a:xfrm rot="10800000" flipV="1">
            <a:off x="1523996" y="5203595"/>
            <a:ext cx="9330816" cy="1489435"/>
          </a:xfrm>
        </p:spPr>
        <p:txBody>
          <a:bodyPr>
            <a:normAutofit/>
          </a:bodyPr>
          <a:lstStyle/>
          <a:p>
            <a:r>
              <a:rPr lang="en-US" sz="2400" b="1" i="0" dirty="0">
                <a:solidFill>
                  <a:srgbClr val="FF0000"/>
                </a:solidFill>
                <a:effectLst/>
                <a:highlight>
                  <a:srgbClr val="FFFF00"/>
                </a:highlight>
                <a:latin typeface="Gill Sans Ultra Bold" panose="020B0A02020104020203" pitchFamily="34" charset="0"/>
              </a:rPr>
              <a:t>Analyzing Sales, Customer Behavior, and Product Trends</a:t>
            </a:r>
            <a:endParaRPr lang="en-IN" sz="2400" b="1" dirty="0">
              <a:solidFill>
                <a:srgbClr val="FF0000"/>
              </a:solidFill>
              <a:highlight>
                <a:srgbClr val="FFFF00"/>
              </a:highlight>
              <a:latin typeface="Gill Sans Ultra Bold" panose="020B0A02020104020203" pitchFamily="34" charset="0"/>
            </a:endParaRPr>
          </a:p>
        </p:txBody>
      </p:sp>
      <p:sp>
        <p:nvSpPr>
          <p:cNvPr id="4" name="Rectangle 3">
            <a:extLst>
              <a:ext uri="{FF2B5EF4-FFF2-40B4-BE49-F238E27FC236}">
                <a16:creationId xmlns:a16="http://schemas.microsoft.com/office/drawing/2014/main" id="{57285941-B954-32CE-7D33-428DD84CA021}"/>
              </a:ext>
            </a:extLst>
          </p:cNvPr>
          <p:cNvSpPr/>
          <p:nvPr/>
        </p:nvSpPr>
        <p:spPr>
          <a:xfrm>
            <a:off x="1248697" y="543307"/>
            <a:ext cx="9517626" cy="436145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b="1" dirty="0">
                <a:effectLst>
                  <a:outerShdw blurRad="38100" dist="38100" dir="2700000" algn="tl">
                    <a:srgbClr val="000000">
                      <a:alpha val="43137"/>
                    </a:srgbClr>
                  </a:outerShdw>
                </a:effectLst>
              </a:rPr>
              <a:t>Sales Performance Analysis of Walmart Stores Using Advanced MySQL Techniques</a:t>
            </a:r>
            <a:endParaRPr lang="en-IN" sz="3600" b="1" dirty="0">
              <a:effectLst>
                <a:outerShdw blurRad="38100" dist="38100" dir="2700000" algn="tl">
                  <a:srgbClr val="000000">
                    <a:alpha val="43137"/>
                  </a:srgbClr>
                </a:outerShdw>
              </a:effectLst>
            </a:endParaRPr>
          </a:p>
        </p:txBody>
      </p:sp>
      <p:sp>
        <p:nvSpPr>
          <p:cNvPr id="5" name="Rectangle 4">
            <a:extLst>
              <a:ext uri="{FF2B5EF4-FFF2-40B4-BE49-F238E27FC236}">
                <a16:creationId xmlns:a16="http://schemas.microsoft.com/office/drawing/2014/main" id="{4CD45ECD-CCF4-D9AB-2AC6-2BF97ED8CC2E}"/>
              </a:ext>
            </a:extLst>
          </p:cNvPr>
          <p:cNvSpPr/>
          <p:nvPr/>
        </p:nvSpPr>
        <p:spPr>
          <a:xfrm>
            <a:off x="4581427" y="999241"/>
            <a:ext cx="2837468" cy="6975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3200" b="1" u="sng" dirty="0">
                <a:solidFill>
                  <a:srgbClr val="FFFF00"/>
                </a:solidFill>
                <a:effectLst>
                  <a:outerShdw blurRad="38100" dist="38100" dir="2700000" algn="tl">
                    <a:srgbClr val="000000">
                      <a:alpha val="43137"/>
                    </a:srgbClr>
                  </a:outerShdw>
                </a:effectLst>
              </a:rPr>
              <a:t>SQL PROJECT</a:t>
            </a:r>
          </a:p>
        </p:txBody>
      </p:sp>
      <p:sp>
        <p:nvSpPr>
          <p:cNvPr id="6" name="Rectangle 5">
            <a:extLst>
              <a:ext uri="{FF2B5EF4-FFF2-40B4-BE49-F238E27FC236}">
                <a16:creationId xmlns:a16="http://schemas.microsoft.com/office/drawing/2014/main" id="{930787F7-A549-9664-00A5-5E3A36519C64}"/>
              </a:ext>
            </a:extLst>
          </p:cNvPr>
          <p:cNvSpPr/>
          <p:nvPr/>
        </p:nvSpPr>
        <p:spPr>
          <a:xfrm>
            <a:off x="1751012" y="3978110"/>
            <a:ext cx="8495924" cy="47134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NAME - SURAJ DHONDIYAL   BATCH - 1</a:t>
            </a:r>
            <a:r>
              <a:rPr lang="en-IN" baseline="30000" dirty="0"/>
              <a:t>ST</a:t>
            </a:r>
            <a:r>
              <a:rPr lang="en-IN" dirty="0"/>
              <a:t> NOVEMBER</a:t>
            </a:r>
          </a:p>
        </p:txBody>
      </p:sp>
    </p:spTree>
    <p:extLst>
      <p:ext uri="{BB962C8B-B14F-4D97-AF65-F5344CB8AC3E}">
        <p14:creationId xmlns:p14="http://schemas.microsoft.com/office/powerpoint/2010/main" val="3522992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B828C5A-7136-F5BC-2132-628BBECEED48}"/>
              </a:ext>
            </a:extLst>
          </p:cNvPr>
          <p:cNvSpPr/>
          <p:nvPr/>
        </p:nvSpPr>
        <p:spPr>
          <a:xfrm>
            <a:off x="103695" y="141402"/>
            <a:ext cx="11953187" cy="6617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3" name="Rectangle 2">
            <a:extLst>
              <a:ext uri="{FF2B5EF4-FFF2-40B4-BE49-F238E27FC236}">
                <a16:creationId xmlns:a16="http://schemas.microsoft.com/office/drawing/2014/main" id="{B39BCAD7-8FC8-420C-C111-980705DD0804}"/>
              </a:ext>
            </a:extLst>
          </p:cNvPr>
          <p:cNvSpPr/>
          <p:nvPr/>
        </p:nvSpPr>
        <p:spPr>
          <a:xfrm>
            <a:off x="273377" y="339365"/>
            <a:ext cx="1809947" cy="33936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pic>
        <p:nvPicPr>
          <p:cNvPr id="5" name="Picture 4">
            <a:extLst>
              <a:ext uri="{FF2B5EF4-FFF2-40B4-BE49-F238E27FC236}">
                <a16:creationId xmlns:a16="http://schemas.microsoft.com/office/drawing/2014/main" id="{9374E9D6-C47D-410D-92B7-FF61F13B157F}"/>
              </a:ext>
            </a:extLst>
          </p:cNvPr>
          <p:cNvPicPr>
            <a:picLocks noChangeAspect="1"/>
          </p:cNvPicPr>
          <p:nvPr/>
        </p:nvPicPr>
        <p:blipFill>
          <a:blip r:embed="rId2"/>
          <a:stretch>
            <a:fillRect/>
          </a:stretch>
        </p:blipFill>
        <p:spPr>
          <a:xfrm>
            <a:off x="273377" y="853217"/>
            <a:ext cx="5281118" cy="5151566"/>
          </a:xfrm>
          <a:prstGeom prst="rect">
            <a:avLst/>
          </a:prstGeom>
        </p:spPr>
      </p:pic>
    </p:spTree>
    <p:extLst>
      <p:ext uri="{BB962C8B-B14F-4D97-AF65-F5344CB8AC3E}">
        <p14:creationId xmlns:p14="http://schemas.microsoft.com/office/powerpoint/2010/main" val="39295952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B80AC5B-43B1-230C-974D-CDEB8383F450}"/>
              </a:ext>
            </a:extLst>
          </p:cNvPr>
          <p:cNvSpPr/>
          <p:nvPr/>
        </p:nvSpPr>
        <p:spPr>
          <a:xfrm>
            <a:off x="113121" y="136689"/>
            <a:ext cx="11943761" cy="658462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u="sng" dirty="0"/>
              <a:t>Task 4: Detecting Anomalies in Sales Transactions</a:t>
            </a:r>
          </a:p>
          <a:p>
            <a:pPr algn="ctr"/>
            <a:endParaRPr lang="en-IN" sz="1200" b="1" u="sng" dirty="0"/>
          </a:p>
          <a:p>
            <a:pPr algn="ctr"/>
            <a:r>
              <a:rPr lang="en-IN" sz="1200" b="1" u="sng" dirty="0" err="1"/>
              <a:t>jjfjfjf</a:t>
            </a:r>
            <a:endParaRPr lang="en-IN" sz="1200" b="1" u="sng" dirty="0"/>
          </a:p>
        </p:txBody>
      </p:sp>
      <p:sp>
        <p:nvSpPr>
          <p:cNvPr id="4" name="Rectangle 3">
            <a:extLst>
              <a:ext uri="{FF2B5EF4-FFF2-40B4-BE49-F238E27FC236}">
                <a16:creationId xmlns:a16="http://schemas.microsoft.com/office/drawing/2014/main" id="{BC5C02DA-BB05-9C7D-BED3-1A93F3711136}"/>
              </a:ext>
            </a:extLst>
          </p:cNvPr>
          <p:cNvSpPr/>
          <p:nvPr/>
        </p:nvSpPr>
        <p:spPr>
          <a:xfrm>
            <a:off x="669303" y="3610466"/>
            <a:ext cx="10878532" cy="27337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rgbClr val="F8FAFF"/>
                </a:solidFill>
                <a:effectLst/>
                <a:latin typeface="Inter"/>
              </a:rPr>
              <a:t>Walmart wanted to know if there were any unusual transactions in their sales data. For example, some transactions might be too high or too low compared to the average.</a:t>
            </a:r>
          </a:p>
          <a:p>
            <a:pPr algn="l">
              <a:buNone/>
            </a:pPr>
            <a:endParaRPr lang="en-US" b="0" i="0" dirty="0">
              <a:solidFill>
                <a:srgbClr val="F8FAFF"/>
              </a:solidFill>
              <a:effectLst/>
              <a:latin typeface="Inter"/>
            </a:endParaRPr>
          </a:p>
          <a:p>
            <a:pPr algn="l">
              <a:buNone/>
            </a:pPr>
            <a:r>
              <a:rPr lang="en-US" b="1" i="0" dirty="0">
                <a:solidFill>
                  <a:srgbClr val="F8FAFF"/>
                </a:solidFill>
                <a:effectLst/>
                <a:latin typeface="Inter"/>
              </a:rPr>
              <a:t>To do this -</a:t>
            </a:r>
          </a:p>
          <a:p>
            <a:pPr algn="l">
              <a:buNone/>
            </a:pPr>
            <a:endParaRPr lang="en-US" b="0" i="0" dirty="0">
              <a:solidFill>
                <a:srgbClr val="F8FAFF"/>
              </a:solidFill>
              <a:effectLst/>
              <a:latin typeface="Inter"/>
            </a:endParaRPr>
          </a:p>
          <a:p>
            <a:pPr algn="l">
              <a:buFont typeface="+mj-lt"/>
              <a:buAutoNum type="arabicPeriod"/>
            </a:pPr>
            <a:r>
              <a:rPr lang="en-US" b="0" i="0" dirty="0">
                <a:solidFill>
                  <a:srgbClr val="F8FAFF"/>
                </a:solidFill>
                <a:effectLst/>
                <a:latin typeface="Inter"/>
              </a:rPr>
              <a:t>Calculated the average sales for each product line.</a:t>
            </a:r>
          </a:p>
          <a:p>
            <a:pPr algn="l">
              <a:spcBef>
                <a:spcPts val="300"/>
              </a:spcBef>
              <a:buFont typeface="+mj-lt"/>
              <a:buAutoNum type="arabicPeriod"/>
            </a:pPr>
            <a:r>
              <a:rPr lang="en-US" b="0" i="0" dirty="0">
                <a:solidFill>
                  <a:srgbClr val="F8FAFF"/>
                </a:solidFill>
                <a:effectLst/>
                <a:latin typeface="Inter"/>
              </a:rPr>
              <a:t>Flagged transactions that were much higher or lower than the average.</a:t>
            </a:r>
          </a:p>
          <a:p>
            <a:pPr algn="ctr"/>
            <a:endParaRPr lang="en-IN" dirty="0"/>
          </a:p>
        </p:txBody>
      </p:sp>
      <p:sp>
        <p:nvSpPr>
          <p:cNvPr id="5" name="Rectangle 1">
            <a:extLst>
              <a:ext uri="{FF2B5EF4-FFF2-40B4-BE49-F238E27FC236}">
                <a16:creationId xmlns:a16="http://schemas.microsoft.com/office/drawing/2014/main" id="{77308483-F75A-7C4E-E145-3D13035AC0B2}"/>
              </a:ext>
            </a:extLst>
          </p:cNvPr>
          <p:cNvSpPr>
            <a:spLocks noChangeArrowheads="1"/>
          </p:cNvSpPr>
          <p:nvPr/>
        </p:nvSpPr>
        <p:spPr bwMode="auto">
          <a:xfrm>
            <a:off x="669304" y="709453"/>
            <a:ext cx="10473178"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We calculate the total spending for each customer by summing </a:t>
            </a:r>
            <a:r>
              <a:rPr lang="en-US" altLang="en-US" dirty="0">
                <a:solidFill>
                  <a:schemeClr val="bg1"/>
                </a:solidFill>
                <a:latin typeface="Arial" panose="020B0604020202020204" pitchFamily="34" charset="0"/>
              </a:rPr>
              <a:t>their </a:t>
            </a:r>
            <a:r>
              <a:rPr lang="en-US" altLang="en-US" b="1" dirty="0">
                <a:solidFill>
                  <a:schemeClr val="bg1"/>
                </a:solidFill>
                <a:latin typeface="Arial" panose="020B0604020202020204" pitchFamily="34" charset="0"/>
              </a:rPr>
              <a:t>total purchases.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bg1"/>
                </a:solidFill>
                <a:effectLst/>
                <a:latin typeface="Arial" panose="020B0604020202020204" pitchFamily="34" charset="0"/>
              </a:rPr>
              <a:t>We then classify them using a </a:t>
            </a:r>
            <a:r>
              <a:rPr kumimoji="0" lang="en-US" altLang="en-US" sz="1800" b="1" i="0" u="none" strike="noStrike" cap="none" normalizeH="0" baseline="0" dirty="0">
                <a:ln>
                  <a:noFill/>
                </a:ln>
                <a:solidFill>
                  <a:schemeClr val="bg1"/>
                </a:solidFill>
                <a:effectLst/>
                <a:latin typeface="Arial" panose="020B0604020202020204" pitchFamily="34" charset="0"/>
              </a:rPr>
              <a:t>case statement.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High spenders if total spending is greater than 1000,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Medium spenders if the spending is between 500 and 1000,</a:t>
            </a:r>
            <a:endParaRPr lang="en-US" altLang="en-US"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bg1"/>
                </a:solidFill>
                <a:effectLst/>
                <a:latin typeface="Arial" panose="020B0604020202020204" pitchFamily="34" charset="0"/>
              </a:rPr>
              <a:t>Low spenders if spending is less than 500.</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95599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32714E8-BF60-F2F7-D5A1-F88A0C439812}"/>
              </a:ext>
            </a:extLst>
          </p:cNvPr>
          <p:cNvSpPr/>
          <p:nvPr/>
        </p:nvSpPr>
        <p:spPr>
          <a:xfrm>
            <a:off x="113122" y="84841"/>
            <a:ext cx="11962614" cy="66647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sp>
        <p:nvSpPr>
          <p:cNvPr id="3" name="Rectangle 2">
            <a:extLst>
              <a:ext uri="{FF2B5EF4-FFF2-40B4-BE49-F238E27FC236}">
                <a16:creationId xmlns:a16="http://schemas.microsoft.com/office/drawing/2014/main" id="{6CAEBE2C-FBFC-12ED-1D72-2A1B8C6431AE}"/>
              </a:ext>
            </a:extLst>
          </p:cNvPr>
          <p:cNvSpPr/>
          <p:nvPr/>
        </p:nvSpPr>
        <p:spPr>
          <a:xfrm>
            <a:off x="329938" y="254524"/>
            <a:ext cx="1772239" cy="37707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pic>
        <p:nvPicPr>
          <p:cNvPr id="5" name="Picture 4">
            <a:extLst>
              <a:ext uri="{FF2B5EF4-FFF2-40B4-BE49-F238E27FC236}">
                <a16:creationId xmlns:a16="http://schemas.microsoft.com/office/drawing/2014/main" id="{EE50FFEC-8D4D-8AC9-0FB7-399A1F0C418C}"/>
              </a:ext>
            </a:extLst>
          </p:cNvPr>
          <p:cNvPicPr>
            <a:picLocks noChangeAspect="1"/>
          </p:cNvPicPr>
          <p:nvPr/>
        </p:nvPicPr>
        <p:blipFill>
          <a:blip r:embed="rId2"/>
          <a:stretch>
            <a:fillRect/>
          </a:stretch>
        </p:blipFill>
        <p:spPr>
          <a:xfrm>
            <a:off x="329939" y="739293"/>
            <a:ext cx="7569724" cy="5902601"/>
          </a:xfrm>
          <a:prstGeom prst="rect">
            <a:avLst/>
          </a:prstGeom>
        </p:spPr>
      </p:pic>
    </p:spTree>
    <p:extLst>
      <p:ext uri="{BB962C8B-B14F-4D97-AF65-F5344CB8AC3E}">
        <p14:creationId xmlns:p14="http://schemas.microsoft.com/office/powerpoint/2010/main" val="42131639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9AC80BA-B288-3CC4-DEB9-BCC4E83DA7CC}"/>
              </a:ext>
            </a:extLst>
          </p:cNvPr>
          <p:cNvSpPr/>
          <p:nvPr/>
        </p:nvSpPr>
        <p:spPr>
          <a:xfrm>
            <a:off x="91125" y="89555"/>
            <a:ext cx="11997180" cy="66788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u="sng" dirty="0">
                <a:solidFill>
                  <a:srgbClr val="F8FAFF"/>
                </a:solidFill>
                <a:effectLst/>
                <a:latin typeface="Inter"/>
              </a:rPr>
              <a:t>Task 5 - Most Popular Payment Method by City</a:t>
            </a:r>
          </a:p>
          <a:p>
            <a:pPr algn="ctr"/>
            <a:endParaRPr lang="en-IN" dirty="0"/>
          </a:p>
        </p:txBody>
      </p:sp>
      <p:sp>
        <p:nvSpPr>
          <p:cNvPr id="6" name="Rectangle 5">
            <a:extLst>
              <a:ext uri="{FF2B5EF4-FFF2-40B4-BE49-F238E27FC236}">
                <a16:creationId xmlns:a16="http://schemas.microsoft.com/office/drawing/2014/main" id="{C79B994B-3628-5ED6-4174-BA0B3DEF25BD}"/>
              </a:ext>
            </a:extLst>
          </p:cNvPr>
          <p:cNvSpPr/>
          <p:nvPr/>
        </p:nvSpPr>
        <p:spPr>
          <a:xfrm>
            <a:off x="527901" y="3912124"/>
            <a:ext cx="11057641" cy="24603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rgbClr val="F8FAFF"/>
                </a:solidFill>
                <a:effectLst/>
                <a:latin typeface="Inter"/>
              </a:rPr>
              <a:t>Walmart wanted to know which payment method (like cash, credit card, or mobile payments) is most popular in each city.</a:t>
            </a:r>
          </a:p>
          <a:p>
            <a:pPr algn="l">
              <a:buNone/>
            </a:pPr>
            <a:endParaRPr lang="en-US" b="0" i="0" dirty="0">
              <a:solidFill>
                <a:srgbClr val="F8FAFF"/>
              </a:solidFill>
              <a:effectLst/>
              <a:latin typeface="Inter"/>
            </a:endParaRPr>
          </a:p>
          <a:p>
            <a:pPr algn="l">
              <a:buNone/>
            </a:pPr>
            <a:r>
              <a:rPr lang="en-US" b="1" i="0" dirty="0">
                <a:solidFill>
                  <a:srgbClr val="F8FAFF"/>
                </a:solidFill>
                <a:effectLst/>
                <a:latin typeface="Inter"/>
              </a:rPr>
              <a:t>To do this -</a:t>
            </a:r>
          </a:p>
          <a:p>
            <a:pPr algn="l">
              <a:buNone/>
            </a:pPr>
            <a:endParaRPr lang="en-US" b="0" i="0" dirty="0">
              <a:solidFill>
                <a:srgbClr val="F8FAFF"/>
              </a:solidFill>
              <a:effectLst/>
              <a:latin typeface="Inter"/>
            </a:endParaRPr>
          </a:p>
          <a:p>
            <a:pPr algn="l">
              <a:buFont typeface="+mj-lt"/>
              <a:buAutoNum type="arabicPeriod"/>
            </a:pPr>
            <a:r>
              <a:rPr lang="en-US" b="0" i="0" dirty="0">
                <a:solidFill>
                  <a:srgbClr val="F8FAFF"/>
                </a:solidFill>
                <a:effectLst/>
                <a:latin typeface="Inter"/>
              </a:rPr>
              <a:t>Counted how many times each payment method was used in each city.</a:t>
            </a:r>
          </a:p>
          <a:p>
            <a:pPr algn="l">
              <a:spcBef>
                <a:spcPts val="300"/>
              </a:spcBef>
              <a:buFont typeface="+mj-lt"/>
              <a:buAutoNum type="arabicPeriod"/>
            </a:pPr>
            <a:r>
              <a:rPr lang="en-US" b="0" i="0" dirty="0">
                <a:solidFill>
                  <a:srgbClr val="F8FAFF"/>
                </a:solidFill>
                <a:effectLst/>
                <a:latin typeface="Inter"/>
              </a:rPr>
              <a:t>Identified the most popular payment method for each city.</a:t>
            </a:r>
          </a:p>
          <a:p>
            <a:pPr algn="ctr"/>
            <a:endParaRPr lang="en-IN" dirty="0"/>
          </a:p>
        </p:txBody>
      </p:sp>
      <p:sp>
        <p:nvSpPr>
          <p:cNvPr id="9" name="Rectangle 8">
            <a:extLst>
              <a:ext uri="{FF2B5EF4-FFF2-40B4-BE49-F238E27FC236}">
                <a16:creationId xmlns:a16="http://schemas.microsoft.com/office/drawing/2014/main" id="{B087DC36-BD54-E8A2-0CEB-AC1CDDF3408C}"/>
              </a:ext>
            </a:extLst>
          </p:cNvPr>
          <p:cNvSpPr/>
          <p:nvPr/>
        </p:nvSpPr>
        <p:spPr>
          <a:xfrm>
            <a:off x="257665" y="914400"/>
            <a:ext cx="11664099" cy="2031476"/>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marL="342900" indent="-342900">
              <a:buAutoNum type="arabicPeriod"/>
            </a:pPr>
            <a:r>
              <a:rPr lang="en-IN" dirty="0"/>
              <a:t>First we calculate the average sales for each </a:t>
            </a:r>
            <a:r>
              <a:rPr lang="en-IN" b="1" dirty="0"/>
              <a:t>product line.</a:t>
            </a:r>
          </a:p>
          <a:p>
            <a:pPr marL="342900" indent="-342900">
              <a:buAutoNum type="arabicPeriod"/>
            </a:pPr>
            <a:r>
              <a:rPr lang="en-IN" dirty="0"/>
              <a:t>then we flag transactions as anomalies if the sales are greater then 1.5 times the average or less then 0.5 times the average, indicating unusually high or low sales</a:t>
            </a:r>
            <a:r>
              <a:rPr lang="en-IN" b="1" dirty="0"/>
              <a:t>.</a:t>
            </a:r>
          </a:p>
        </p:txBody>
      </p:sp>
    </p:spTree>
    <p:extLst>
      <p:ext uri="{BB962C8B-B14F-4D97-AF65-F5344CB8AC3E}">
        <p14:creationId xmlns:p14="http://schemas.microsoft.com/office/powerpoint/2010/main" val="315004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37EB13D-087D-26E1-C52E-864437FFD401}"/>
              </a:ext>
            </a:extLst>
          </p:cNvPr>
          <p:cNvSpPr/>
          <p:nvPr/>
        </p:nvSpPr>
        <p:spPr>
          <a:xfrm>
            <a:off x="157113" y="143758"/>
            <a:ext cx="11877773" cy="65704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F5B72E5E-F61F-98C2-691D-DB667699B8D1}"/>
              </a:ext>
            </a:extLst>
          </p:cNvPr>
          <p:cNvSpPr/>
          <p:nvPr/>
        </p:nvSpPr>
        <p:spPr>
          <a:xfrm>
            <a:off x="348792" y="301658"/>
            <a:ext cx="1857080" cy="367645"/>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sp>
        <p:nvSpPr>
          <p:cNvPr id="4" name="Rectangle 3">
            <a:extLst>
              <a:ext uri="{FF2B5EF4-FFF2-40B4-BE49-F238E27FC236}">
                <a16:creationId xmlns:a16="http://schemas.microsoft.com/office/drawing/2014/main" id="{976E67D2-1518-B825-583E-AB81A5A85B99}"/>
              </a:ext>
            </a:extLst>
          </p:cNvPr>
          <p:cNvSpPr/>
          <p:nvPr/>
        </p:nvSpPr>
        <p:spPr>
          <a:xfrm>
            <a:off x="424206" y="933254"/>
            <a:ext cx="5671794" cy="219644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8" name="Picture 7">
            <a:extLst>
              <a:ext uri="{FF2B5EF4-FFF2-40B4-BE49-F238E27FC236}">
                <a16:creationId xmlns:a16="http://schemas.microsoft.com/office/drawing/2014/main" id="{473E0419-FE00-7122-EC81-E9601F6DE7A0}"/>
              </a:ext>
            </a:extLst>
          </p:cNvPr>
          <p:cNvPicPr>
            <a:picLocks noChangeAspect="1"/>
          </p:cNvPicPr>
          <p:nvPr/>
        </p:nvPicPr>
        <p:blipFill>
          <a:blip r:embed="rId2"/>
          <a:stretch>
            <a:fillRect/>
          </a:stretch>
        </p:blipFill>
        <p:spPr>
          <a:xfrm>
            <a:off x="348792" y="827202"/>
            <a:ext cx="5863472" cy="5592451"/>
          </a:xfrm>
          <a:prstGeom prst="rect">
            <a:avLst/>
          </a:prstGeom>
        </p:spPr>
      </p:pic>
      <p:sp>
        <p:nvSpPr>
          <p:cNvPr id="9" name="Rectangle 8">
            <a:extLst>
              <a:ext uri="{FF2B5EF4-FFF2-40B4-BE49-F238E27FC236}">
                <a16:creationId xmlns:a16="http://schemas.microsoft.com/office/drawing/2014/main" id="{FC55E1EE-787A-AFA4-36F7-CEFCDD6F3739}"/>
              </a:ext>
            </a:extLst>
          </p:cNvPr>
          <p:cNvSpPr/>
          <p:nvPr/>
        </p:nvSpPr>
        <p:spPr>
          <a:xfrm>
            <a:off x="6403943" y="1897144"/>
            <a:ext cx="5159603" cy="3063712"/>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IN" b="1" dirty="0"/>
              <a:t>                                Explanation :</a:t>
            </a:r>
          </a:p>
          <a:p>
            <a:r>
              <a:rPr lang="en-IN" dirty="0"/>
              <a:t>1.We count the number of transactions for each payment method and city combination.</a:t>
            </a:r>
          </a:p>
          <a:p>
            <a:endParaRPr lang="en-IN" dirty="0"/>
          </a:p>
          <a:p>
            <a:r>
              <a:rPr lang="en-IN" dirty="0"/>
              <a:t>2. The result is ordered by the number of transactions to find the most popular payment method in each city .</a:t>
            </a:r>
          </a:p>
        </p:txBody>
      </p:sp>
    </p:spTree>
    <p:extLst>
      <p:ext uri="{BB962C8B-B14F-4D97-AF65-F5344CB8AC3E}">
        <p14:creationId xmlns:p14="http://schemas.microsoft.com/office/powerpoint/2010/main" val="6401129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5A79EC1-EBCC-F1CE-30C4-F4775E842BF4}"/>
              </a:ext>
            </a:extLst>
          </p:cNvPr>
          <p:cNvSpPr/>
          <p:nvPr/>
        </p:nvSpPr>
        <p:spPr>
          <a:xfrm>
            <a:off x="103695" y="103695"/>
            <a:ext cx="11972041" cy="66364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0460EA61-323A-625E-EDE2-5DF8085F8F7E}"/>
              </a:ext>
            </a:extLst>
          </p:cNvPr>
          <p:cNvSpPr/>
          <p:nvPr/>
        </p:nvSpPr>
        <p:spPr>
          <a:xfrm>
            <a:off x="282804" y="282804"/>
            <a:ext cx="11717518" cy="40535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u="sng" dirty="0">
                <a:solidFill>
                  <a:srgbClr val="F8FAFF"/>
                </a:solidFill>
                <a:effectLst/>
                <a:latin typeface="Inter"/>
              </a:rPr>
              <a:t>Task 6 - Monthly Sales Distribution by Gender</a:t>
            </a:r>
          </a:p>
          <a:p>
            <a:pPr algn="ctr"/>
            <a:endParaRPr lang="en-IN" dirty="0"/>
          </a:p>
        </p:txBody>
      </p:sp>
      <p:sp>
        <p:nvSpPr>
          <p:cNvPr id="4" name="Rectangle 3">
            <a:extLst>
              <a:ext uri="{FF2B5EF4-FFF2-40B4-BE49-F238E27FC236}">
                <a16:creationId xmlns:a16="http://schemas.microsoft.com/office/drawing/2014/main" id="{80A067E6-BEE5-703A-332D-86305A7F3A6D}"/>
              </a:ext>
            </a:extLst>
          </p:cNvPr>
          <p:cNvSpPr/>
          <p:nvPr/>
        </p:nvSpPr>
        <p:spPr>
          <a:xfrm>
            <a:off x="443060" y="895546"/>
            <a:ext cx="8314441" cy="139516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rgbClr val="F8FAFF"/>
                </a:solidFill>
                <a:effectLst/>
                <a:latin typeface="Inter"/>
              </a:rPr>
              <a:t>Walmart wanted to understand how sales are distributed between male and female customers each month.</a:t>
            </a:r>
          </a:p>
          <a:p>
            <a:pPr algn="l">
              <a:buNone/>
            </a:pPr>
            <a:endParaRPr lang="en-US" b="0" i="0" dirty="0">
              <a:solidFill>
                <a:srgbClr val="F8FAFF"/>
              </a:solidFill>
              <a:effectLst/>
              <a:latin typeface="Inter"/>
            </a:endParaRPr>
          </a:p>
          <a:p>
            <a:pPr algn="l">
              <a:buNone/>
            </a:pPr>
            <a:r>
              <a:rPr lang="en-US" b="1" i="0" dirty="0">
                <a:solidFill>
                  <a:srgbClr val="F8FAFF"/>
                </a:solidFill>
                <a:effectLst/>
                <a:latin typeface="Inter"/>
              </a:rPr>
              <a:t>To do this -</a:t>
            </a:r>
          </a:p>
          <a:p>
            <a:pPr algn="l">
              <a:buFont typeface="+mj-lt"/>
              <a:buAutoNum type="arabicPeriod"/>
            </a:pPr>
            <a:r>
              <a:rPr lang="en-US" b="0" i="0" dirty="0">
                <a:solidFill>
                  <a:srgbClr val="F8FAFF"/>
                </a:solidFill>
                <a:effectLst/>
                <a:latin typeface="Inter"/>
              </a:rPr>
              <a:t>Calculated the total sales for each month, grouped by gender.</a:t>
            </a:r>
          </a:p>
          <a:p>
            <a:pPr algn="ctr"/>
            <a:endParaRPr lang="en-IN" dirty="0"/>
          </a:p>
        </p:txBody>
      </p:sp>
      <p:sp>
        <p:nvSpPr>
          <p:cNvPr id="5" name="Rectangle 4">
            <a:extLst>
              <a:ext uri="{FF2B5EF4-FFF2-40B4-BE49-F238E27FC236}">
                <a16:creationId xmlns:a16="http://schemas.microsoft.com/office/drawing/2014/main" id="{0BBEFFBE-8C8A-6035-6D93-3A1A58D41163}"/>
              </a:ext>
            </a:extLst>
          </p:cNvPr>
          <p:cNvSpPr/>
          <p:nvPr/>
        </p:nvSpPr>
        <p:spPr>
          <a:xfrm>
            <a:off x="443060" y="2177593"/>
            <a:ext cx="1791093" cy="32050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pic>
        <p:nvPicPr>
          <p:cNvPr id="10" name="Picture 9">
            <a:extLst>
              <a:ext uri="{FF2B5EF4-FFF2-40B4-BE49-F238E27FC236}">
                <a16:creationId xmlns:a16="http://schemas.microsoft.com/office/drawing/2014/main" id="{20F60348-DA22-7216-3592-648853F49C33}"/>
              </a:ext>
            </a:extLst>
          </p:cNvPr>
          <p:cNvPicPr>
            <a:picLocks noChangeAspect="1"/>
          </p:cNvPicPr>
          <p:nvPr/>
        </p:nvPicPr>
        <p:blipFill>
          <a:blip r:embed="rId2"/>
          <a:stretch>
            <a:fillRect/>
          </a:stretch>
        </p:blipFill>
        <p:spPr>
          <a:xfrm>
            <a:off x="443059" y="2601798"/>
            <a:ext cx="4110087" cy="4032721"/>
          </a:xfrm>
          <a:prstGeom prst="rect">
            <a:avLst/>
          </a:prstGeom>
        </p:spPr>
      </p:pic>
      <p:sp>
        <p:nvSpPr>
          <p:cNvPr id="11" name="Rectangle 10">
            <a:extLst>
              <a:ext uri="{FF2B5EF4-FFF2-40B4-BE49-F238E27FC236}">
                <a16:creationId xmlns:a16="http://schemas.microsoft.com/office/drawing/2014/main" id="{F69BC5FA-A2A8-345C-FDC3-155ABE6DAA9C}"/>
              </a:ext>
            </a:extLst>
          </p:cNvPr>
          <p:cNvSpPr/>
          <p:nvPr/>
        </p:nvSpPr>
        <p:spPr>
          <a:xfrm>
            <a:off x="5052767" y="2601797"/>
            <a:ext cx="6696173" cy="2516957"/>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r>
              <a:rPr lang="en-IN" dirty="0"/>
              <a:t>I grouped the date by gender and </a:t>
            </a:r>
            <a:r>
              <a:rPr lang="en-IN" b="1" dirty="0"/>
              <a:t>year-month</a:t>
            </a:r>
            <a:r>
              <a:rPr lang="en-IN" dirty="0"/>
              <a:t> using </a:t>
            </a:r>
            <a:r>
              <a:rPr lang="en-IN" b="1" dirty="0"/>
              <a:t>year(date)</a:t>
            </a:r>
            <a:r>
              <a:rPr lang="en-IN" dirty="0"/>
              <a:t> and </a:t>
            </a:r>
            <a:r>
              <a:rPr lang="en-IN" b="1" dirty="0"/>
              <a:t>month(date).</a:t>
            </a:r>
          </a:p>
          <a:p>
            <a:r>
              <a:rPr lang="en-IN" dirty="0"/>
              <a:t>I sum the total sales for each combination of gender and month.</a:t>
            </a:r>
          </a:p>
          <a:p>
            <a:r>
              <a:rPr lang="en-IN" dirty="0"/>
              <a:t>The result shows how the sales distribution between male and female customers changes on a monthly basis.</a:t>
            </a:r>
          </a:p>
        </p:txBody>
      </p:sp>
    </p:spTree>
    <p:extLst>
      <p:ext uri="{BB962C8B-B14F-4D97-AF65-F5344CB8AC3E}">
        <p14:creationId xmlns:p14="http://schemas.microsoft.com/office/powerpoint/2010/main" val="66480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1CC3EB-B9B3-8088-1F71-09A4168E0A06}"/>
              </a:ext>
            </a:extLst>
          </p:cNvPr>
          <p:cNvSpPr/>
          <p:nvPr/>
        </p:nvSpPr>
        <p:spPr>
          <a:xfrm>
            <a:off x="113122" y="103695"/>
            <a:ext cx="11934334" cy="66458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02ADCA40-0483-2569-BBA1-8B45FED1B65F}"/>
              </a:ext>
            </a:extLst>
          </p:cNvPr>
          <p:cNvSpPr/>
          <p:nvPr/>
        </p:nvSpPr>
        <p:spPr>
          <a:xfrm>
            <a:off x="2196445" y="311085"/>
            <a:ext cx="7767687" cy="43363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u="sng" dirty="0">
                <a:solidFill>
                  <a:srgbClr val="F8FAFF"/>
                </a:solidFill>
                <a:effectLst/>
                <a:latin typeface="Inter"/>
              </a:rPr>
              <a:t>Task 7 - Best Product Line by Customer Type</a:t>
            </a:r>
          </a:p>
          <a:p>
            <a:pPr algn="ctr"/>
            <a:endParaRPr lang="en-IN" dirty="0"/>
          </a:p>
        </p:txBody>
      </p:sp>
      <p:sp>
        <p:nvSpPr>
          <p:cNvPr id="4" name="Rectangle 3">
            <a:extLst>
              <a:ext uri="{FF2B5EF4-FFF2-40B4-BE49-F238E27FC236}">
                <a16:creationId xmlns:a16="http://schemas.microsoft.com/office/drawing/2014/main" id="{DFBD831E-5F7F-D027-7633-F96E260C216C}"/>
              </a:ext>
            </a:extLst>
          </p:cNvPr>
          <p:cNvSpPr/>
          <p:nvPr/>
        </p:nvSpPr>
        <p:spPr>
          <a:xfrm>
            <a:off x="754144" y="744718"/>
            <a:ext cx="10642862" cy="1216057"/>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rgbClr val="F8FAFF"/>
                </a:solidFill>
                <a:effectLst/>
                <a:latin typeface="Inter"/>
              </a:rPr>
              <a:t>Walmart wanted to know which product lines are preferred by </a:t>
            </a:r>
            <a:r>
              <a:rPr lang="en-US" b="1" i="0" dirty="0">
                <a:solidFill>
                  <a:srgbClr val="F8FAFF"/>
                </a:solidFill>
                <a:effectLst/>
                <a:latin typeface="Inter"/>
              </a:rPr>
              <a:t>Members</a:t>
            </a:r>
            <a:r>
              <a:rPr lang="en-US" b="0" i="0" dirty="0">
                <a:solidFill>
                  <a:srgbClr val="F8FAFF"/>
                </a:solidFill>
                <a:effectLst/>
                <a:latin typeface="Inter"/>
              </a:rPr>
              <a:t> vs. </a:t>
            </a:r>
            <a:r>
              <a:rPr lang="en-US" b="1" i="0" dirty="0">
                <a:solidFill>
                  <a:srgbClr val="F8FAFF"/>
                </a:solidFill>
                <a:effectLst/>
                <a:latin typeface="Inter"/>
              </a:rPr>
              <a:t>Normal Customers</a:t>
            </a:r>
            <a:r>
              <a:rPr lang="en-US" b="0" i="0" dirty="0">
                <a:solidFill>
                  <a:srgbClr val="F8FAFF"/>
                </a:solidFill>
                <a:effectLst/>
                <a:latin typeface="Inter"/>
              </a:rPr>
              <a:t>.</a:t>
            </a:r>
          </a:p>
          <a:p>
            <a:pPr algn="l">
              <a:buNone/>
            </a:pPr>
            <a:endParaRPr lang="en-US" b="0" i="0" dirty="0">
              <a:solidFill>
                <a:srgbClr val="F8FAFF"/>
              </a:solidFill>
              <a:effectLst/>
              <a:latin typeface="Inter"/>
            </a:endParaRPr>
          </a:p>
          <a:p>
            <a:pPr algn="l">
              <a:buNone/>
            </a:pPr>
            <a:r>
              <a:rPr lang="en-US" b="1" i="0" dirty="0">
                <a:solidFill>
                  <a:srgbClr val="F8FAFF"/>
                </a:solidFill>
                <a:effectLst/>
                <a:latin typeface="Inter"/>
              </a:rPr>
              <a:t>To do this -</a:t>
            </a:r>
          </a:p>
          <a:p>
            <a:pPr algn="l">
              <a:buFont typeface="+mj-lt"/>
              <a:buAutoNum type="arabicPeriod"/>
            </a:pPr>
            <a:r>
              <a:rPr lang="en-US" b="0" i="0" dirty="0">
                <a:solidFill>
                  <a:srgbClr val="F8FAFF"/>
                </a:solidFill>
                <a:effectLst/>
                <a:latin typeface="Inter"/>
              </a:rPr>
              <a:t>Calculated the total sales for each product line, grouped by customer type.</a:t>
            </a:r>
          </a:p>
          <a:p>
            <a:pPr algn="ctr"/>
            <a:endParaRPr lang="en-IN" dirty="0"/>
          </a:p>
        </p:txBody>
      </p:sp>
      <p:sp>
        <p:nvSpPr>
          <p:cNvPr id="5" name="Rectangle 4">
            <a:extLst>
              <a:ext uri="{FF2B5EF4-FFF2-40B4-BE49-F238E27FC236}">
                <a16:creationId xmlns:a16="http://schemas.microsoft.com/office/drawing/2014/main" id="{A2A340CE-FDA8-93FE-21D0-5D66DCB88433}"/>
              </a:ext>
            </a:extLst>
          </p:cNvPr>
          <p:cNvSpPr/>
          <p:nvPr/>
        </p:nvSpPr>
        <p:spPr>
          <a:xfrm>
            <a:off x="659876" y="1960775"/>
            <a:ext cx="1885361" cy="433633"/>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pic>
        <p:nvPicPr>
          <p:cNvPr id="10" name="Picture 9">
            <a:extLst>
              <a:ext uri="{FF2B5EF4-FFF2-40B4-BE49-F238E27FC236}">
                <a16:creationId xmlns:a16="http://schemas.microsoft.com/office/drawing/2014/main" id="{181632E6-5A9F-AE34-632F-767B6B788B41}"/>
              </a:ext>
            </a:extLst>
          </p:cNvPr>
          <p:cNvPicPr>
            <a:picLocks noChangeAspect="1"/>
          </p:cNvPicPr>
          <p:nvPr/>
        </p:nvPicPr>
        <p:blipFill>
          <a:blip r:embed="rId2"/>
          <a:stretch>
            <a:fillRect/>
          </a:stretch>
        </p:blipFill>
        <p:spPr>
          <a:xfrm>
            <a:off x="659876" y="2450751"/>
            <a:ext cx="4801722" cy="4096164"/>
          </a:xfrm>
          <a:prstGeom prst="rect">
            <a:avLst/>
          </a:prstGeom>
        </p:spPr>
      </p:pic>
      <p:sp>
        <p:nvSpPr>
          <p:cNvPr id="11" name="Rectangle 10">
            <a:extLst>
              <a:ext uri="{FF2B5EF4-FFF2-40B4-BE49-F238E27FC236}">
                <a16:creationId xmlns:a16="http://schemas.microsoft.com/office/drawing/2014/main" id="{9C3DC558-8B82-CBE8-DABB-2F33B9B4F2D5}"/>
              </a:ext>
            </a:extLst>
          </p:cNvPr>
          <p:cNvSpPr/>
          <p:nvPr/>
        </p:nvSpPr>
        <p:spPr>
          <a:xfrm>
            <a:off x="6495068" y="2667786"/>
            <a:ext cx="5037056" cy="330880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a:t>I group by </a:t>
            </a:r>
            <a:r>
              <a:rPr lang="en-IN" b="1" dirty="0" err="1"/>
              <a:t>customer_type</a:t>
            </a:r>
            <a:r>
              <a:rPr lang="en-IN" dirty="0"/>
              <a:t> and </a:t>
            </a:r>
            <a:r>
              <a:rPr lang="en-IN" b="1" dirty="0" err="1"/>
              <a:t>product_line</a:t>
            </a:r>
            <a:r>
              <a:rPr lang="en-IN" dirty="0"/>
              <a:t>.</a:t>
            </a:r>
          </a:p>
          <a:p>
            <a:pPr algn="ctr"/>
            <a:endParaRPr lang="en-IN" dirty="0"/>
          </a:p>
          <a:p>
            <a:pPr algn="ctr"/>
            <a:r>
              <a:rPr lang="en-IN" dirty="0"/>
              <a:t>I sum the </a:t>
            </a:r>
            <a:r>
              <a:rPr lang="en-IN" b="1" dirty="0" err="1"/>
              <a:t>gross_income</a:t>
            </a:r>
            <a:r>
              <a:rPr lang="en-IN" b="1" dirty="0"/>
              <a:t> </a:t>
            </a:r>
            <a:r>
              <a:rPr lang="en-IN" dirty="0"/>
              <a:t>for each combination of customer type and product line</a:t>
            </a:r>
            <a:r>
              <a:rPr lang="en-IN" b="1" dirty="0"/>
              <a:t>.</a:t>
            </a:r>
          </a:p>
          <a:p>
            <a:pPr algn="ctr"/>
            <a:endParaRPr lang="en-IN" b="1" dirty="0"/>
          </a:p>
          <a:p>
            <a:pPr algn="ctr"/>
            <a:r>
              <a:rPr lang="en-IN" dirty="0"/>
              <a:t>This helps identify the most profitable product line for each type of customer(member vs normal).</a:t>
            </a:r>
          </a:p>
        </p:txBody>
      </p:sp>
    </p:spTree>
    <p:extLst>
      <p:ext uri="{BB962C8B-B14F-4D97-AF65-F5344CB8AC3E}">
        <p14:creationId xmlns:p14="http://schemas.microsoft.com/office/powerpoint/2010/main" val="3554941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AC82B07-CB3D-6356-3694-A65CEEFFD8AF}"/>
              </a:ext>
            </a:extLst>
          </p:cNvPr>
          <p:cNvSpPr/>
          <p:nvPr/>
        </p:nvSpPr>
        <p:spPr>
          <a:xfrm>
            <a:off x="94268" y="89556"/>
            <a:ext cx="11972041" cy="667889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rgbClr val="F8FAFF"/>
                </a:solidFill>
                <a:effectLst/>
                <a:latin typeface="Inter"/>
              </a:rPr>
              <a:t>Walmart wanted to identify customers who made repeat purchases within 30 days.</a:t>
            </a:r>
          </a:p>
          <a:p>
            <a:pPr algn="l">
              <a:buNone/>
            </a:pPr>
            <a:endParaRPr lang="en-US" b="0" i="0" dirty="0">
              <a:solidFill>
                <a:srgbClr val="F8FAFF"/>
              </a:solidFill>
              <a:effectLst/>
              <a:latin typeface="Inter"/>
            </a:endParaRPr>
          </a:p>
          <a:p>
            <a:pPr algn="l">
              <a:buNone/>
            </a:pPr>
            <a:r>
              <a:rPr lang="en-US" b="1" i="0" dirty="0">
                <a:solidFill>
                  <a:srgbClr val="F8FAFF"/>
                </a:solidFill>
                <a:effectLst/>
                <a:latin typeface="Inter"/>
              </a:rPr>
              <a:t>To do this -</a:t>
            </a:r>
          </a:p>
          <a:p>
            <a:pPr algn="l">
              <a:buFont typeface="+mj-lt"/>
              <a:buAutoNum type="arabicPeriod"/>
            </a:pPr>
            <a:r>
              <a:rPr lang="en-US" b="0" i="0" dirty="0">
                <a:solidFill>
                  <a:srgbClr val="F8FAFF"/>
                </a:solidFill>
                <a:effectLst/>
                <a:latin typeface="Inter"/>
              </a:rPr>
              <a:t>Compared the dates of each customer’s purchases.</a:t>
            </a:r>
          </a:p>
          <a:p>
            <a:pPr algn="l">
              <a:spcBef>
                <a:spcPts val="300"/>
              </a:spcBef>
              <a:buFont typeface="+mj-lt"/>
              <a:buAutoNum type="arabicPeriod"/>
            </a:pPr>
            <a:r>
              <a:rPr lang="en-US" b="0" i="0" dirty="0">
                <a:solidFill>
                  <a:srgbClr val="F8FAFF"/>
                </a:solidFill>
                <a:effectLst/>
                <a:latin typeface="Inter"/>
              </a:rPr>
              <a:t>Identified customers who shopped again within 30 days.</a:t>
            </a:r>
          </a:p>
          <a:p>
            <a:pPr algn="ctr"/>
            <a:endParaRPr lang="en-IN" dirty="0"/>
          </a:p>
        </p:txBody>
      </p:sp>
      <p:sp>
        <p:nvSpPr>
          <p:cNvPr id="8" name="Rectangle 7">
            <a:extLst>
              <a:ext uri="{FF2B5EF4-FFF2-40B4-BE49-F238E27FC236}">
                <a16:creationId xmlns:a16="http://schemas.microsoft.com/office/drawing/2014/main" id="{68D4B7C3-B9E9-6110-FA56-002175EFDF42}"/>
              </a:ext>
            </a:extLst>
          </p:cNvPr>
          <p:cNvSpPr/>
          <p:nvPr/>
        </p:nvSpPr>
        <p:spPr>
          <a:xfrm>
            <a:off x="3176834" y="254525"/>
            <a:ext cx="5656082" cy="185708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u="sng" dirty="0">
                <a:solidFill>
                  <a:srgbClr val="F8FAFF"/>
                </a:solidFill>
                <a:effectLst>
                  <a:outerShdw blurRad="38100" dist="38100" dir="2700000" algn="tl">
                    <a:srgbClr val="000000">
                      <a:alpha val="43137"/>
                    </a:srgbClr>
                  </a:outerShdw>
                </a:effectLst>
                <a:latin typeface="Inter"/>
              </a:rPr>
              <a:t>Task 8 - Identifying Repeat Customers</a:t>
            </a:r>
          </a:p>
          <a:p>
            <a:pPr algn="ctr"/>
            <a:endParaRPr lang="en-IN" sz="2000" u="sng" dirty="0">
              <a:effectLst>
                <a:outerShdw blurRad="38100" dist="38100" dir="2700000" algn="tl">
                  <a:srgbClr val="000000">
                    <a:alpha val="43137"/>
                  </a:srgbClr>
                </a:outerShdw>
              </a:effectLst>
            </a:endParaRPr>
          </a:p>
        </p:txBody>
      </p:sp>
      <p:sp>
        <p:nvSpPr>
          <p:cNvPr id="9" name="Rectangle 8">
            <a:extLst>
              <a:ext uri="{FF2B5EF4-FFF2-40B4-BE49-F238E27FC236}">
                <a16:creationId xmlns:a16="http://schemas.microsoft.com/office/drawing/2014/main" id="{9775341D-56C3-08C6-B69E-A253F1272B6A}"/>
              </a:ext>
            </a:extLst>
          </p:cNvPr>
          <p:cNvSpPr/>
          <p:nvPr/>
        </p:nvSpPr>
        <p:spPr>
          <a:xfrm>
            <a:off x="499621" y="5071621"/>
            <a:ext cx="1979628" cy="40535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spTree>
    <p:extLst>
      <p:ext uri="{BB962C8B-B14F-4D97-AF65-F5344CB8AC3E}">
        <p14:creationId xmlns:p14="http://schemas.microsoft.com/office/powerpoint/2010/main" val="7837428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0547AA8-D571-7B50-F2EC-D3ABDB3BB6B2}"/>
              </a:ext>
            </a:extLst>
          </p:cNvPr>
          <p:cNvSpPr/>
          <p:nvPr/>
        </p:nvSpPr>
        <p:spPr>
          <a:xfrm>
            <a:off x="113122" y="103695"/>
            <a:ext cx="11943760" cy="66458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4" name="Rectangle 3">
            <a:extLst>
              <a:ext uri="{FF2B5EF4-FFF2-40B4-BE49-F238E27FC236}">
                <a16:creationId xmlns:a16="http://schemas.microsoft.com/office/drawing/2014/main" id="{1103D338-8E4D-3344-899C-4C1D48798697}"/>
              </a:ext>
            </a:extLst>
          </p:cNvPr>
          <p:cNvSpPr/>
          <p:nvPr/>
        </p:nvSpPr>
        <p:spPr>
          <a:xfrm>
            <a:off x="527901" y="4374037"/>
            <a:ext cx="10680569" cy="215873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l"/>
            <a:r>
              <a:rPr lang="en-US" b="1" i="0" dirty="0">
                <a:solidFill>
                  <a:schemeClr val="tx1"/>
                </a:solidFill>
                <a:effectLst/>
                <a:latin typeface="Inter"/>
              </a:rPr>
              <a:t>Explanation </a:t>
            </a:r>
          </a:p>
          <a:p>
            <a:pPr algn="l"/>
            <a:endParaRPr lang="en-US" b="1" i="0" dirty="0">
              <a:solidFill>
                <a:schemeClr val="tx1"/>
              </a:solidFill>
              <a:effectLst/>
              <a:latin typeface="Inter"/>
            </a:endParaRPr>
          </a:p>
          <a:p>
            <a:pPr algn="l"/>
            <a:r>
              <a:rPr lang="en-US" b="0" i="0" dirty="0">
                <a:solidFill>
                  <a:schemeClr val="tx1"/>
                </a:solidFill>
                <a:effectLst/>
                <a:latin typeface="Inter"/>
              </a:rPr>
              <a:t>We join the Walmart table with itself (a and b) to compare the transactions of the same customer.</a:t>
            </a:r>
          </a:p>
          <a:p>
            <a:pPr algn="l"/>
            <a:r>
              <a:rPr lang="en-IN" dirty="0">
                <a:solidFill>
                  <a:schemeClr val="tx1"/>
                </a:solidFill>
              </a:rPr>
              <a:t>The DATEDIFF(</a:t>
            </a:r>
            <a:r>
              <a:rPr lang="en-IN" dirty="0" err="1">
                <a:solidFill>
                  <a:schemeClr val="tx1"/>
                </a:solidFill>
              </a:rPr>
              <a:t>a.Date,b.Date</a:t>
            </a:r>
            <a:r>
              <a:rPr lang="en-IN" dirty="0">
                <a:solidFill>
                  <a:schemeClr val="tx1"/>
                </a:solidFill>
              </a:rPr>
              <a:t>) &lt;=30 condition checks if the transactions were made within 30 days of each other.</a:t>
            </a:r>
          </a:p>
        </p:txBody>
      </p:sp>
      <p:pic>
        <p:nvPicPr>
          <p:cNvPr id="5" name="Picture 4">
            <a:extLst>
              <a:ext uri="{FF2B5EF4-FFF2-40B4-BE49-F238E27FC236}">
                <a16:creationId xmlns:a16="http://schemas.microsoft.com/office/drawing/2014/main" id="{5E7C2992-DB75-3ED5-A302-6348FCDD96EA}"/>
              </a:ext>
            </a:extLst>
          </p:cNvPr>
          <p:cNvPicPr>
            <a:picLocks noChangeAspect="1"/>
          </p:cNvPicPr>
          <p:nvPr/>
        </p:nvPicPr>
        <p:blipFill>
          <a:blip r:embed="rId2"/>
          <a:stretch>
            <a:fillRect/>
          </a:stretch>
        </p:blipFill>
        <p:spPr>
          <a:xfrm>
            <a:off x="527901" y="405831"/>
            <a:ext cx="5015060" cy="3765459"/>
          </a:xfrm>
          <a:prstGeom prst="rect">
            <a:avLst/>
          </a:prstGeom>
        </p:spPr>
      </p:pic>
    </p:spTree>
    <p:extLst>
      <p:ext uri="{BB962C8B-B14F-4D97-AF65-F5344CB8AC3E}">
        <p14:creationId xmlns:p14="http://schemas.microsoft.com/office/powerpoint/2010/main" val="42555779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E92F1C8-369B-4BA4-2AA7-C80E75E22754}"/>
              </a:ext>
            </a:extLst>
          </p:cNvPr>
          <p:cNvSpPr/>
          <p:nvPr/>
        </p:nvSpPr>
        <p:spPr>
          <a:xfrm>
            <a:off x="135118" y="122548"/>
            <a:ext cx="11921764" cy="66129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3C9ABEB0-1AD5-DB18-BE9D-F7F196188CFF}"/>
              </a:ext>
            </a:extLst>
          </p:cNvPr>
          <p:cNvSpPr/>
          <p:nvPr/>
        </p:nvSpPr>
        <p:spPr>
          <a:xfrm>
            <a:off x="3667027" y="301658"/>
            <a:ext cx="4864231" cy="32993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u="sng" dirty="0">
                <a:solidFill>
                  <a:srgbClr val="F8FAFF"/>
                </a:solidFill>
                <a:effectLst/>
                <a:latin typeface="Inter"/>
              </a:rPr>
              <a:t>Task 9 - Top 5 Customers by Sales Volume</a:t>
            </a:r>
          </a:p>
          <a:p>
            <a:pPr algn="ctr"/>
            <a:endParaRPr lang="en-IN" sz="2000" b="1" u="sng" dirty="0"/>
          </a:p>
        </p:txBody>
      </p:sp>
      <p:sp>
        <p:nvSpPr>
          <p:cNvPr id="4" name="Rectangle 3">
            <a:extLst>
              <a:ext uri="{FF2B5EF4-FFF2-40B4-BE49-F238E27FC236}">
                <a16:creationId xmlns:a16="http://schemas.microsoft.com/office/drawing/2014/main" id="{343DE4E4-0A82-AC3F-3CE7-862DC69DF281}"/>
              </a:ext>
            </a:extLst>
          </p:cNvPr>
          <p:cNvSpPr/>
          <p:nvPr/>
        </p:nvSpPr>
        <p:spPr>
          <a:xfrm>
            <a:off x="443060" y="791852"/>
            <a:ext cx="10011266" cy="15082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rgbClr val="F8FAFF"/>
                </a:solidFill>
                <a:effectLst/>
                <a:latin typeface="Inter"/>
              </a:rPr>
              <a:t>Walmart wanted to reward their top 5 customers who generated the most sales.</a:t>
            </a:r>
          </a:p>
          <a:p>
            <a:pPr algn="l">
              <a:buNone/>
            </a:pPr>
            <a:endParaRPr lang="en-US" b="0" i="0" dirty="0">
              <a:solidFill>
                <a:srgbClr val="F8FAFF"/>
              </a:solidFill>
              <a:effectLst/>
              <a:latin typeface="Inter"/>
            </a:endParaRPr>
          </a:p>
          <a:p>
            <a:pPr algn="l">
              <a:buNone/>
            </a:pPr>
            <a:r>
              <a:rPr lang="en-US" b="1" i="0" dirty="0">
                <a:solidFill>
                  <a:srgbClr val="F8FAFF"/>
                </a:solidFill>
                <a:effectLst/>
                <a:latin typeface="Inter"/>
              </a:rPr>
              <a:t>To do this -</a:t>
            </a:r>
          </a:p>
          <a:p>
            <a:pPr algn="l">
              <a:buFont typeface="+mj-lt"/>
              <a:buAutoNum type="arabicPeriod"/>
            </a:pPr>
            <a:r>
              <a:rPr lang="en-US" b="0" i="0" dirty="0">
                <a:solidFill>
                  <a:srgbClr val="F8FAFF"/>
                </a:solidFill>
                <a:effectLst/>
                <a:latin typeface="Inter"/>
              </a:rPr>
              <a:t>Calculated the total sales for each customer.</a:t>
            </a:r>
          </a:p>
          <a:p>
            <a:pPr algn="l">
              <a:spcBef>
                <a:spcPts val="300"/>
              </a:spcBef>
              <a:buFont typeface="+mj-lt"/>
              <a:buAutoNum type="arabicPeriod"/>
            </a:pPr>
            <a:r>
              <a:rPr lang="en-US" b="0" i="0" dirty="0">
                <a:solidFill>
                  <a:srgbClr val="F8FAFF"/>
                </a:solidFill>
                <a:effectLst/>
                <a:latin typeface="Inter"/>
              </a:rPr>
              <a:t>Ranked them and picked the top 5.</a:t>
            </a:r>
          </a:p>
          <a:p>
            <a:pPr algn="ctr"/>
            <a:endParaRPr lang="en-IN" dirty="0"/>
          </a:p>
        </p:txBody>
      </p:sp>
      <p:sp>
        <p:nvSpPr>
          <p:cNvPr id="5" name="Rectangle 4">
            <a:extLst>
              <a:ext uri="{FF2B5EF4-FFF2-40B4-BE49-F238E27FC236}">
                <a16:creationId xmlns:a16="http://schemas.microsoft.com/office/drawing/2014/main" id="{7233ACD8-A1F0-C673-75FF-70BE7FAAB2F6}"/>
              </a:ext>
            </a:extLst>
          </p:cNvPr>
          <p:cNvSpPr/>
          <p:nvPr/>
        </p:nvSpPr>
        <p:spPr>
          <a:xfrm>
            <a:off x="443059" y="2300140"/>
            <a:ext cx="1819373" cy="35821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pic>
        <p:nvPicPr>
          <p:cNvPr id="9" name="Picture 8">
            <a:extLst>
              <a:ext uri="{FF2B5EF4-FFF2-40B4-BE49-F238E27FC236}">
                <a16:creationId xmlns:a16="http://schemas.microsoft.com/office/drawing/2014/main" id="{305090BD-AE94-6CB1-A53A-9F59EE2718D0}"/>
              </a:ext>
            </a:extLst>
          </p:cNvPr>
          <p:cNvPicPr>
            <a:picLocks noChangeAspect="1"/>
          </p:cNvPicPr>
          <p:nvPr/>
        </p:nvPicPr>
        <p:blipFill>
          <a:blip r:embed="rId2"/>
          <a:stretch>
            <a:fillRect/>
          </a:stretch>
        </p:blipFill>
        <p:spPr>
          <a:xfrm>
            <a:off x="443059" y="2809188"/>
            <a:ext cx="4458879" cy="3744433"/>
          </a:xfrm>
          <a:prstGeom prst="rect">
            <a:avLst/>
          </a:prstGeom>
        </p:spPr>
      </p:pic>
      <p:sp>
        <p:nvSpPr>
          <p:cNvPr id="10" name="Rectangle 9">
            <a:extLst>
              <a:ext uri="{FF2B5EF4-FFF2-40B4-BE49-F238E27FC236}">
                <a16:creationId xmlns:a16="http://schemas.microsoft.com/office/drawing/2014/main" id="{45D2F218-68CC-E923-6950-EE18BFE2710F}"/>
              </a:ext>
            </a:extLst>
          </p:cNvPr>
          <p:cNvSpPr/>
          <p:nvPr/>
        </p:nvSpPr>
        <p:spPr>
          <a:xfrm>
            <a:off x="6096000" y="2300140"/>
            <a:ext cx="5432981" cy="3082565"/>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err="1"/>
              <a:t>i</a:t>
            </a:r>
            <a:r>
              <a:rPr lang="en-IN" dirty="0"/>
              <a:t> group the data by customer id and sum the total sales for each customer.</a:t>
            </a:r>
          </a:p>
          <a:p>
            <a:pPr algn="ctr"/>
            <a:endParaRPr lang="en-IN" dirty="0"/>
          </a:p>
          <a:p>
            <a:pPr algn="ctr"/>
            <a:r>
              <a:rPr lang="en-IN" dirty="0"/>
              <a:t>The result is sorted by </a:t>
            </a:r>
            <a:r>
              <a:rPr lang="en-IN" b="1" dirty="0" err="1"/>
              <a:t>total_sales</a:t>
            </a:r>
            <a:r>
              <a:rPr lang="en-IN" b="1" dirty="0"/>
              <a:t> </a:t>
            </a:r>
            <a:r>
              <a:rPr lang="en-IN" dirty="0"/>
              <a:t>in descending order and the </a:t>
            </a:r>
            <a:r>
              <a:rPr lang="en-IN" b="1" dirty="0"/>
              <a:t>limit 5 </a:t>
            </a:r>
            <a:r>
              <a:rPr lang="en-IN" dirty="0"/>
              <a:t>ensures we only get the top 5 customer by sales .</a:t>
            </a:r>
          </a:p>
        </p:txBody>
      </p:sp>
    </p:spTree>
    <p:extLst>
      <p:ext uri="{BB962C8B-B14F-4D97-AF65-F5344CB8AC3E}">
        <p14:creationId xmlns:p14="http://schemas.microsoft.com/office/powerpoint/2010/main" val="22630345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0F844A0-EA6B-6E99-C856-B6BBA9D01B2F}"/>
              </a:ext>
            </a:extLst>
          </p:cNvPr>
          <p:cNvSpPr/>
          <p:nvPr/>
        </p:nvSpPr>
        <p:spPr>
          <a:xfrm>
            <a:off x="442452" y="245806"/>
            <a:ext cx="1769806" cy="54077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b="1" i="0" dirty="0">
                <a:solidFill>
                  <a:srgbClr val="F8FAFF"/>
                </a:solidFill>
                <a:effectLst/>
                <a:latin typeface="Gadugi" panose="020B0502040204020203" pitchFamily="34" charset="0"/>
                <a:ea typeface="Gadugi" panose="020B0502040204020203" pitchFamily="34" charset="0"/>
              </a:rPr>
              <a:t>Introduction</a:t>
            </a:r>
            <a:endParaRPr lang="en-IN" b="1" dirty="0">
              <a:latin typeface="Gadugi" panose="020B0502040204020203" pitchFamily="34" charset="0"/>
              <a:ea typeface="Gadugi" panose="020B0502040204020203" pitchFamily="34" charset="0"/>
            </a:endParaRPr>
          </a:p>
        </p:txBody>
      </p:sp>
      <p:sp>
        <p:nvSpPr>
          <p:cNvPr id="3" name="Rectangle: Rounded Corners 2">
            <a:extLst>
              <a:ext uri="{FF2B5EF4-FFF2-40B4-BE49-F238E27FC236}">
                <a16:creationId xmlns:a16="http://schemas.microsoft.com/office/drawing/2014/main" id="{7868C989-55E4-8669-E265-8117FAF97FDF}"/>
              </a:ext>
            </a:extLst>
          </p:cNvPr>
          <p:cNvSpPr/>
          <p:nvPr/>
        </p:nvSpPr>
        <p:spPr>
          <a:xfrm>
            <a:off x="442452" y="1265903"/>
            <a:ext cx="11169445" cy="47588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rgbClr val="F8FAFF"/>
                </a:solidFill>
                <a:effectLst/>
                <a:latin typeface="Inter"/>
              </a:rPr>
              <a:t>Hello everyone! Today, I’m going to present my project on </a:t>
            </a:r>
            <a:r>
              <a:rPr lang="en-US" b="1" i="0" dirty="0">
                <a:solidFill>
                  <a:srgbClr val="F8FAFF"/>
                </a:solidFill>
                <a:effectLst/>
                <a:latin typeface="Inter"/>
              </a:rPr>
              <a:t>Sales Performance Analysis of Walmart Stores Using Advanced MySQL Techniques</a:t>
            </a:r>
            <a:r>
              <a:rPr lang="en-US" b="0" i="0" dirty="0">
                <a:solidFill>
                  <a:srgbClr val="F8FAFF"/>
                </a:solidFill>
                <a:effectLst/>
                <a:latin typeface="Inter"/>
              </a:rPr>
              <a:t>. Walmart is one of the largest retail chains in the world, and they have stores in many cities selling a wide range of products like electronics, fashion, groceries, and more.</a:t>
            </a:r>
          </a:p>
          <a:p>
            <a:pPr algn="l">
              <a:buNone/>
            </a:pPr>
            <a:endParaRPr lang="en-US" b="0" i="0" dirty="0">
              <a:solidFill>
                <a:srgbClr val="F8FAFF"/>
              </a:solidFill>
              <a:effectLst/>
              <a:latin typeface="Inter"/>
            </a:endParaRPr>
          </a:p>
          <a:p>
            <a:pPr algn="l"/>
            <a:r>
              <a:rPr lang="en-US" b="0" i="0" dirty="0">
                <a:solidFill>
                  <a:srgbClr val="F8FAFF"/>
                </a:solidFill>
                <a:effectLst/>
                <a:latin typeface="Inter"/>
              </a:rPr>
              <a:t>In this project, I analyzed Walmart’s sales data to help them understand their sales performance, customer behavior, and product trends. I used </a:t>
            </a:r>
            <a:r>
              <a:rPr lang="en-US" b="1" i="0" dirty="0">
                <a:solidFill>
                  <a:srgbClr val="F8FAFF"/>
                </a:solidFill>
                <a:effectLst/>
                <a:latin typeface="Inter"/>
              </a:rPr>
              <a:t>MySQL</a:t>
            </a:r>
            <a:r>
              <a:rPr lang="en-US" b="0" i="0" dirty="0">
                <a:solidFill>
                  <a:srgbClr val="F8FAFF"/>
                </a:solidFill>
                <a:effectLst/>
                <a:latin typeface="Inter"/>
              </a:rPr>
              <a:t>, which is a database management tool, to write queries and extract useful insights from the data.</a:t>
            </a:r>
          </a:p>
          <a:p>
            <a:pPr algn="ctr"/>
            <a:endParaRPr lang="en-IN" dirty="0"/>
          </a:p>
        </p:txBody>
      </p:sp>
    </p:spTree>
    <p:extLst>
      <p:ext uri="{BB962C8B-B14F-4D97-AF65-F5344CB8AC3E}">
        <p14:creationId xmlns:p14="http://schemas.microsoft.com/office/powerpoint/2010/main" val="38597526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96554CE-1224-D41B-8DA7-8494B69E98EB}"/>
              </a:ext>
            </a:extLst>
          </p:cNvPr>
          <p:cNvSpPr/>
          <p:nvPr/>
        </p:nvSpPr>
        <p:spPr>
          <a:xfrm>
            <a:off x="144544" y="127263"/>
            <a:ext cx="11902912" cy="660347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F1A0ED30-A482-3F18-795D-D4AFC9A4D89D}"/>
              </a:ext>
            </a:extLst>
          </p:cNvPr>
          <p:cNvSpPr/>
          <p:nvPr/>
        </p:nvSpPr>
        <p:spPr>
          <a:xfrm>
            <a:off x="867266" y="301658"/>
            <a:ext cx="10850252" cy="54675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i="0" u="sng" dirty="0">
                <a:solidFill>
                  <a:srgbClr val="F8FAFF"/>
                </a:solidFill>
                <a:effectLst>
                  <a:outerShdw blurRad="38100" dist="38100" dir="2700000" algn="tl">
                    <a:srgbClr val="000000">
                      <a:alpha val="43137"/>
                    </a:srgbClr>
                  </a:outerShdw>
                </a:effectLst>
                <a:latin typeface="Inter"/>
              </a:rPr>
              <a:t>Task 10 - Sales Trends by Day of the Week</a:t>
            </a:r>
          </a:p>
          <a:p>
            <a:pPr algn="ctr"/>
            <a:endParaRPr lang="en-IN" sz="2000" u="sng" dirty="0">
              <a:effectLst>
                <a:outerShdw blurRad="38100" dist="38100" dir="2700000" algn="tl">
                  <a:srgbClr val="000000">
                    <a:alpha val="43137"/>
                  </a:srgbClr>
                </a:outerShdw>
              </a:effectLst>
            </a:endParaRPr>
          </a:p>
        </p:txBody>
      </p:sp>
      <p:sp>
        <p:nvSpPr>
          <p:cNvPr id="4" name="Rectangle 3">
            <a:extLst>
              <a:ext uri="{FF2B5EF4-FFF2-40B4-BE49-F238E27FC236}">
                <a16:creationId xmlns:a16="http://schemas.microsoft.com/office/drawing/2014/main" id="{DCCE8AB9-D13A-93B1-7481-C3B30F852612}"/>
              </a:ext>
            </a:extLst>
          </p:cNvPr>
          <p:cNvSpPr/>
          <p:nvPr/>
        </p:nvSpPr>
        <p:spPr>
          <a:xfrm>
            <a:off x="474482" y="848412"/>
            <a:ext cx="8546970" cy="1084083"/>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buNone/>
            </a:pPr>
            <a:r>
              <a:rPr lang="en-US" b="0" i="0" dirty="0">
                <a:solidFill>
                  <a:srgbClr val="F8FAFF"/>
                </a:solidFill>
                <a:effectLst/>
                <a:latin typeface="Inter"/>
              </a:rPr>
              <a:t>Walmart wanted to know which day of the week has the highest sales.</a:t>
            </a:r>
          </a:p>
          <a:p>
            <a:pPr algn="l">
              <a:buNone/>
            </a:pPr>
            <a:endParaRPr lang="en-US" b="0" i="0" dirty="0">
              <a:solidFill>
                <a:srgbClr val="F8FAFF"/>
              </a:solidFill>
              <a:effectLst/>
              <a:latin typeface="Inter"/>
            </a:endParaRPr>
          </a:p>
          <a:p>
            <a:pPr algn="l">
              <a:buNone/>
            </a:pPr>
            <a:r>
              <a:rPr lang="en-US" b="1" i="0" dirty="0">
                <a:solidFill>
                  <a:srgbClr val="F8FAFF"/>
                </a:solidFill>
                <a:effectLst/>
                <a:latin typeface="Inter"/>
              </a:rPr>
              <a:t>To do this-</a:t>
            </a:r>
          </a:p>
          <a:p>
            <a:pPr algn="l">
              <a:buFont typeface="+mj-lt"/>
              <a:buAutoNum type="arabicPeriod"/>
            </a:pPr>
            <a:r>
              <a:rPr lang="en-US" b="0" i="0" dirty="0">
                <a:solidFill>
                  <a:srgbClr val="F8FAFF"/>
                </a:solidFill>
                <a:effectLst/>
                <a:latin typeface="Inter"/>
              </a:rPr>
              <a:t>Calculated the total sales for each day of the week.</a:t>
            </a:r>
          </a:p>
          <a:p>
            <a:pPr algn="ctr"/>
            <a:endParaRPr lang="en-IN" dirty="0"/>
          </a:p>
        </p:txBody>
      </p:sp>
      <p:sp>
        <p:nvSpPr>
          <p:cNvPr id="5" name="Rectangle 4">
            <a:extLst>
              <a:ext uri="{FF2B5EF4-FFF2-40B4-BE49-F238E27FC236}">
                <a16:creationId xmlns:a16="http://schemas.microsoft.com/office/drawing/2014/main" id="{A76CC8EF-941C-1094-F50E-D3D0853F58E9}"/>
              </a:ext>
            </a:extLst>
          </p:cNvPr>
          <p:cNvSpPr/>
          <p:nvPr/>
        </p:nvSpPr>
        <p:spPr>
          <a:xfrm>
            <a:off x="474482" y="1932496"/>
            <a:ext cx="1825658" cy="395926"/>
          </a:xfrm>
          <a:prstGeom prst="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pic>
        <p:nvPicPr>
          <p:cNvPr id="9" name="Picture 8">
            <a:extLst>
              <a:ext uri="{FF2B5EF4-FFF2-40B4-BE49-F238E27FC236}">
                <a16:creationId xmlns:a16="http://schemas.microsoft.com/office/drawing/2014/main" id="{905D1B0D-C1D8-14C4-5524-FE4BE2E9691D}"/>
              </a:ext>
            </a:extLst>
          </p:cNvPr>
          <p:cNvPicPr>
            <a:picLocks noChangeAspect="1"/>
          </p:cNvPicPr>
          <p:nvPr/>
        </p:nvPicPr>
        <p:blipFill>
          <a:blip r:embed="rId2"/>
          <a:stretch>
            <a:fillRect/>
          </a:stretch>
        </p:blipFill>
        <p:spPr>
          <a:xfrm>
            <a:off x="474482" y="2653644"/>
            <a:ext cx="4686706" cy="3505504"/>
          </a:xfrm>
          <a:prstGeom prst="rect">
            <a:avLst/>
          </a:prstGeom>
        </p:spPr>
      </p:pic>
      <p:sp>
        <p:nvSpPr>
          <p:cNvPr id="10" name="Rectangle 9">
            <a:extLst>
              <a:ext uri="{FF2B5EF4-FFF2-40B4-BE49-F238E27FC236}">
                <a16:creationId xmlns:a16="http://schemas.microsoft.com/office/drawing/2014/main" id="{ED27BD0C-E71D-7869-D8AE-EE04B1E7D21A}"/>
              </a:ext>
            </a:extLst>
          </p:cNvPr>
          <p:cNvSpPr/>
          <p:nvPr/>
        </p:nvSpPr>
        <p:spPr>
          <a:xfrm>
            <a:off x="6096000" y="2653644"/>
            <a:ext cx="5187885" cy="2927024"/>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IN" dirty="0"/>
              <a:t>I use the DAYNAME() function to extract the day of the week from the </a:t>
            </a:r>
            <a:r>
              <a:rPr lang="en-IN" b="1" dirty="0"/>
              <a:t>date</a:t>
            </a:r>
            <a:r>
              <a:rPr lang="en-IN" dirty="0"/>
              <a:t> column. </a:t>
            </a:r>
          </a:p>
          <a:p>
            <a:pPr algn="ctr"/>
            <a:r>
              <a:rPr lang="en-IN" dirty="0"/>
              <a:t>We then group by the day of the week and sum the total sales for each day.</a:t>
            </a:r>
          </a:p>
          <a:p>
            <a:pPr algn="ctr"/>
            <a:r>
              <a:rPr lang="en-IN" dirty="0"/>
              <a:t>The result the highest sales.</a:t>
            </a:r>
          </a:p>
        </p:txBody>
      </p:sp>
    </p:spTree>
    <p:extLst>
      <p:ext uri="{BB962C8B-B14F-4D97-AF65-F5344CB8AC3E}">
        <p14:creationId xmlns:p14="http://schemas.microsoft.com/office/powerpoint/2010/main" val="30998321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BB8116A-08AF-DA41-83D0-2DCE435BB9EB}"/>
              </a:ext>
            </a:extLst>
          </p:cNvPr>
          <p:cNvSpPr/>
          <p:nvPr/>
        </p:nvSpPr>
        <p:spPr>
          <a:xfrm>
            <a:off x="113122" y="131975"/>
            <a:ext cx="11962614" cy="661761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Rounded Corners 2">
            <a:extLst>
              <a:ext uri="{FF2B5EF4-FFF2-40B4-BE49-F238E27FC236}">
                <a16:creationId xmlns:a16="http://schemas.microsoft.com/office/drawing/2014/main" id="{96A77BFB-9979-5197-E538-FEB1ED4BBA58}"/>
              </a:ext>
            </a:extLst>
          </p:cNvPr>
          <p:cNvSpPr/>
          <p:nvPr/>
        </p:nvSpPr>
        <p:spPr>
          <a:xfrm>
            <a:off x="645736" y="301658"/>
            <a:ext cx="10897385" cy="3619892"/>
          </a:xfrm>
          <a:prstGeom prst="roundRect">
            <a:avLst/>
          </a:prstGeom>
          <a:ln>
            <a:no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buNone/>
            </a:pPr>
            <a:r>
              <a:rPr lang="en-IN" sz="3200" b="1" i="0" u="sng" dirty="0">
                <a:solidFill>
                  <a:srgbClr val="FF0000"/>
                </a:solidFill>
                <a:effectLst>
                  <a:outerShdw blurRad="38100" dist="38100" dir="2700000" algn="tl">
                    <a:srgbClr val="000000">
                      <a:alpha val="43137"/>
                    </a:srgbClr>
                  </a:outerShdw>
                </a:effectLst>
                <a:latin typeface="Inter"/>
              </a:rPr>
              <a:t>Conclusion</a:t>
            </a:r>
            <a:endParaRPr lang="en-US" sz="3200" b="1" u="sng" dirty="0">
              <a:solidFill>
                <a:srgbClr val="FF0000"/>
              </a:solidFill>
              <a:effectLst>
                <a:outerShdw blurRad="38100" dist="38100" dir="2700000" algn="tl">
                  <a:srgbClr val="000000">
                    <a:alpha val="43137"/>
                  </a:srgbClr>
                </a:outerShdw>
              </a:effectLst>
              <a:latin typeface="Inter"/>
            </a:endParaRPr>
          </a:p>
          <a:p>
            <a:pPr algn="l">
              <a:buNone/>
            </a:pPr>
            <a:r>
              <a:rPr lang="en-US" b="0" i="0" dirty="0">
                <a:solidFill>
                  <a:schemeClr val="tx1"/>
                </a:solidFill>
                <a:effectLst/>
                <a:latin typeface="Inter"/>
              </a:rPr>
              <a:t>In this project, I analyzed Walmart’s sales data using advanced MySQL techniques. Here are the key findings –</a:t>
            </a:r>
          </a:p>
          <a:p>
            <a:pPr algn="l">
              <a:buNone/>
            </a:pPr>
            <a:endParaRPr lang="en-US" b="0" i="0" dirty="0">
              <a:solidFill>
                <a:schemeClr val="tx1"/>
              </a:solidFill>
              <a:effectLst/>
              <a:latin typeface="Inter"/>
            </a:endParaRPr>
          </a:p>
          <a:p>
            <a:pPr algn="l">
              <a:buFont typeface="+mj-lt"/>
              <a:buAutoNum type="arabicPeriod"/>
            </a:pPr>
            <a:r>
              <a:rPr lang="en-US" b="1" i="0" dirty="0">
                <a:solidFill>
                  <a:schemeClr val="tx1"/>
                </a:solidFill>
                <a:effectLst/>
                <a:latin typeface="Inter"/>
              </a:rPr>
              <a:t>Branch A</a:t>
            </a:r>
            <a:r>
              <a:rPr lang="en-US" b="0" i="0" dirty="0">
                <a:solidFill>
                  <a:schemeClr val="tx1"/>
                </a:solidFill>
                <a:effectLst/>
                <a:latin typeface="Inter"/>
              </a:rPr>
              <a:t> is growing the fastest.</a:t>
            </a:r>
          </a:p>
          <a:p>
            <a:pPr algn="l">
              <a:spcBef>
                <a:spcPts val="300"/>
              </a:spcBef>
              <a:buFont typeface="+mj-lt"/>
              <a:buAutoNum type="arabicPeriod"/>
            </a:pPr>
            <a:r>
              <a:rPr lang="en-US" b="1" i="0" dirty="0">
                <a:solidFill>
                  <a:schemeClr val="tx1"/>
                </a:solidFill>
                <a:effectLst/>
                <a:latin typeface="Inter"/>
              </a:rPr>
              <a:t>Electronics</a:t>
            </a:r>
            <a:r>
              <a:rPr lang="en-US" b="0" i="0" dirty="0">
                <a:solidFill>
                  <a:schemeClr val="tx1"/>
                </a:solidFill>
                <a:effectLst/>
                <a:latin typeface="Inter"/>
              </a:rPr>
              <a:t> is the most profitable product line.</a:t>
            </a:r>
          </a:p>
          <a:p>
            <a:pPr algn="l">
              <a:spcBef>
                <a:spcPts val="300"/>
              </a:spcBef>
              <a:buFont typeface="+mj-lt"/>
              <a:buAutoNum type="arabicPeriod"/>
            </a:pPr>
            <a:r>
              <a:rPr lang="en-US" b="1" i="0" dirty="0">
                <a:solidFill>
                  <a:schemeClr val="tx1"/>
                </a:solidFill>
                <a:effectLst/>
                <a:latin typeface="Inter"/>
              </a:rPr>
              <a:t>Saturday</a:t>
            </a:r>
            <a:r>
              <a:rPr lang="en-US" b="0" i="0" dirty="0">
                <a:solidFill>
                  <a:schemeClr val="tx1"/>
                </a:solidFill>
                <a:effectLst/>
                <a:latin typeface="Inter"/>
              </a:rPr>
              <a:t> is the best day for sales.</a:t>
            </a:r>
          </a:p>
          <a:p>
            <a:pPr algn="l">
              <a:spcBef>
                <a:spcPts val="300"/>
              </a:spcBef>
            </a:pPr>
            <a:endParaRPr lang="en-US" b="0" i="0" dirty="0">
              <a:solidFill>
                <a:schemeClr val="tx1"/>
              </a:solidFill>
              <a:effectLst/>
              <a:latin typeface="Inter"/>
            </a:endParaRPr>
          </a:p>
          <a:p>
            <a:pPr algn="l"/>
            <a:r>
              <a:rPr lang="en-US" b="0" i="0" dirty="0">
                <a:solidFill>
                  <a:schemeClr val="tx1"/>
                </a:solidFill>
                <a:effectLst/>
                <a:latin typeface="Inter"/>
              </a:rPr>
              <a:t>These insights can help Walmart optimize their sales strategies, improve customer satisfaction, and grow their business.</a:t>
            </a:r>
          </a:p>
          <a:p>
            <a:pPr algn="ctr"/>
            <a:endParaRPr lang="en-IN" dirty="0">
              <a:solidFill>
                <a:schemeClr val="tx1"/>
              </a:solidFill>
            </a:endParaRPr>
          </a:p>
        </p:txBody>
      </p:sp>
      <p:sp>
        <p:nvSpPr>
          <p:cNvPr id="4" name="Rectangle 3">
            <a:extLst>
              <a:ext uri="{FF2B5EF4-FFF2-40B4-BE49-F238E27FC236}">
                <a16:creationId xmlns:a16="http://schemas.microsoft.com/office/drawing/2014/main" id="{0D26B887-01DC-84B7-9493-814C5923EF77}"/>
              </a:ext>
            </a:extLst>
          </p:cNvPr>
          <p:cNvSpPr/>
          <p:nvPr/>
        </p:nvSpPr>
        <p:spPr>
          <a:xfrm>
            <a:off x="3365368" y="4091233"/>
            <a:ext cx="5458120" cy="165911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8000" b="1" i="0" u="sng" dirty="0">
                <a:solidFill>
                  <a:srgbClr val="F8FAFF"/>
                </a:solidFill>
                <a:effectLst>
                  <a:outerShdw blurRad="38100" dist="38100" dir="2700000" algn="tl">
                    <a:srgbClr val="000000">
                      <a:alpha val="43137"/>
                    </a:srgbClr>
                  </a:outerShdw>
                </a:effectLst>
                <a:latin typeface="Inter"/>
              </a:rPr>
              <a:t>Thank You!</a:t>
            </a:r>
            <a:endParaRPr lang="en-IN" sz="8000" b="1" u="sng"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8655069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6AEB909-6A89-1FF0-A8C8-B5EC9B1A3AD7}"/>
              </a:ext>
            </a:extLst>
          </p:cNvPr>
          <p:cNvSpPr/>
          <p:nvPr/>
        </p:nvSpPr>
        <p:spPr>
          <a:xfrm>
            <a:off x="452283" y="412955"/>
            <a:ext cx="11179277" cy="61058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uNone/>
            </a:pPr>
            <a:r>
              <a:rPr lang="en-US" sz="2400" b="1" i="0" u="sng" dirty="0">
                <a:solidFill>
                  <a:srgbClr val="FFC000"/>
                </a:solidFill>
                <a:effectLst/>
                <a:latin typeface="Inter"/>
              </a:rPr>
              <a:t>The dataset I worked with includes information about -</a:t>
            </a:r>
          </a:p>
          <a:p>
            <a:pPr algn="l">
              <a:buFont typeface="Arial" panose="020B0604020202020204" pitchFamily="34" charset="0"/>
              <a:buChar char="•"/>
            </a:pPr>
            <a:r>
              <a:rPr lang="en-US" b="1" i="0" dirty="0">
                <a:solidFill>
                  <a:srgbClr val="F8FAFF"/>
                </a:solidFill>
                <a:effectLst/>
                <a:latin typeface="Inter"/>
              </a:rPr>
              <a:t> Sales transactions</a:t>
            </a:r>
            <a:r>
              <a:rPr lang="en-US" b="0" i="0" dirty="0">
                <a:solidFill>
                  <a:srgbClr val="F8FAFF"/>
                </a:solidFill>
                <a:effectLst/>
                <a:latin typeface="Inter"/>
              </a:rPr>
              <a:t> (like what was sold, when, and for how much).</a:t>
            </a:r>
          </a:p>
          <a:p>
            <a:pPr algn="l">
              <a:spcBef>
                <a:spcPts val="300"/>
              </a:spcBef>
              <a:buFont typeface="Arial" panose="020B0604020202020204" pitchFamily="34" charset="0"/>
              <a:buChar char="•"/>
            </a:pPr>
            <a:r>
              <a:rPr lang="en-US" b="1" i="0" dirty="0">
                <a:solidFill>
                  <a:srgbClr val="F8FAFF"/>
                </a:solidFill>
                <a:effectLst/>
                <a:latin typeface="Inter"/>
              </a:rPr>
              <a:t> Customer details</a:t>
            </a:r>
            <a:r>
              <a:rPr lang="en-US" b="0" i="0" dirty="0">
                <a:solidFill>
                  <a:srgbClr val="F8FAFF"/>
                </a:solidFill>
                <a:effectLst/>
                <a:latin typeface="Inter"/>
              </a:rPr>
              <a:t> (like gender, customer type, and payment methods).</a:t>
            </a:r>
          </a:p>
          <a:p>
            <a:pPr algn="l">
              <a:spcBef>
                <a:spcPts val="300"/>
              </a:spcBef>
              <a:buFont typeface="Arial" panose="020B0604020202020204" pitchFamily="34" charset="0"/>
              <a:buChar char="•"/>
            </a:pPr>
            <a:r>
              <a:rPr lang="en-US" b="1" i="0" dirty="0">
                <a:solidFill>
                  <a:srgbClr val="F8FAFF"/>
                </a:solidFill>
                <a:effectLst/>
                <a:latin typeface="Inter"/>
              </a:rPr>
              <a:t> Product information</a:t>
            </a:r>
            <a:r>
              <a:rPr lang="en-US" b="0" i="0" dirty="0">
                <a:solidFill>
                  <a:srgbClr val="F8FAFF"/>
                </a:solidFill>
                <a:effectLst/>
                <a:latin typeface="Inter"/>
              </a:rPr>
              <a:t> (like product lines and costs).</a:t>
            </a:r>
          </a:p>
          <a:p>
            <a:pPr algn="l">
              <a:buNone/>
            </a:pPr>
            <a:endParaRPr lang="en-US" dirty="0">
              <a:solidFill>
                <a:srgbClr val="F8FAFF"/>
              </a:solidFill>
              <a:latin typeface="Inter"/>
            </a:endParaRPr>
          </a:p>
          <a:p>
            <a:pPr algn="l">
              <a:buNone/>
            </a:pPr>
            <a:r>
              <a:rPr lang="en-US" b="1" i="0" dirty="0">
                <a:solidFill>
                  <a:srgbClr val="F8FAFF"/>
                </a:solidFill>
                <a:effectLst/>
                <a:latin typeface="Inter"/>
              </a:rPr>
              <a:t>The goal of this project is to help Walmart make better business decisions by answering important questions </a:t>
            </a:r>
            <a:r>
              <a:rPr lang="en-US" b="0" i="0" dirty="0">
                <a:solidFill>
                  <a:srgbClr val="F8FAFF"/>
                </a:solidFill>
                <a:effectLst/>
                <a:latin typeface="Inter"/>
              </a:rPr>
              <a:t>      </a:t>
            </a:r>
            <a:r>
              <a:rPr lang="en-US" b="1" i="0" dirty="0">
                <a:solidFill>
                  <a:srgbClr val="F8FAFF"/>
                </a:solidFill>
                <a:effectLst/>
                <a:latin typeface="Inter"/>
              </a:rPr>
              <a:t>like:</a:t>
            </a:r>
          </a:p>
          <a:p>
            <a:pPr algn="l">
              <a:buFont typeface="Arial" panose="020B0604020202020204" pitchFamily="34" charset="0"/>
              <a:buChar char="•"/>
            </a:pPr>
            <a:r>
              <a:rPr lang="en-US" b="0" i="0" dirty="0">
                <a:solidFill>
                  <a:srgbClr val="F8FAFF"/>
                </a:solidFill>
                <a:effectLst/>
                <a:latin typeface="Inter"/>
              </a:rPr>
              <a:t>Which branch is performing the best?</a:t>
            </a:r>
          </a:p>
          <a:p>
            <a:pPr algn="l">
              <a:spcBef>
                <a:spcPts val="300"/>
              </a:spcBef>
              <a:buFont typeface="Arial" panose="020B0604020202020204" pitchFamily="34" charset="0"/>
              <a:buChar char="•"/>
            </a:pPr>
            <a:r>
              <a:rPr lang="en-US" b="0" i="0" dirty="0">
                <a:solidFill>
                  <a:srgbClr val="F8FAFF"/>
                </a:solidFill>
                <a:effectLst/>
                <a:latin typeface="Inter"/>
              </a:rPr>
              <a:t>Which products are most profitable?</a:t>
            </a:r>
          </a:p>
          <a:p>
            <a:pPr algn="l">
              <a:spcBef>
                <a:spcPts val="300"/>
              </a:spcBef>
              <a:buFont typeface="Arial" panose="020B0604020202020204" pitchFamily="34" charset="0"/>
              <a:buChar char="•"/>
            </a:pPr>
            <a:r>
              <a:rPr lang="en-US" b="0" i="0" dirty="0">
                <a:solidFill>
                  <a:srgbClr val="F8FAFF"/>
                </a:solidFill>
                <a:effectLst/>
                <a:latin typeface="Inter"/>
              </a:rPr>
              <a:t>Who are the most valuable customers?</a:t>
            </a:r>
          </a:p>
          <a:p>
            <a:pPr algn="ctr"/>
            <a:endParaRPr lang="en-IN" dirty="0"/>
          </a:p>
        </p:txBody>
      </p:sp>
    </p:spTree>
    <p:extLst>
      <p:ext uri="{BB962C8B-B14F-4D97-AF65-F5344CB8AC3E}">
        <p14:creationId xmlns:p14="http://schemas.microsoft.com/office/powerpoint/2010/main" val="2990678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630982-603C-68F9-A3FC-3C71623F0618}"/>
              </a:ext>
            </a:extLst>
          </p:cNvPr>
          <p:cNvSpPr txBox="1"/>
          <p:nvPr/>
        </p:nvSpPr>
        <p:spPr>
          <a:xfrm>
            <a:off x="1563329" y="1435509"/>
            <a:ext cx="8839201" cy="369332"/>
          </a:xfrm>
          <a:prstGeom prst="rect">
            <a:avLst/>
          </a:prstGeom>
          <a:noFill/>
        </p:spPr>
        <p:txBody>
          <a:bodyPr wrap="square">
            <a:spAutoFit/>
          </a:bodyPr>
          <a:lstStyle/>
          <a:p>
            <a:r>
              <a:rPr lang="en-US" dirty="0"/>
              <a:t>Task 1: Identifying the Top Branch by Sales Growth Rate</a:t>
            </a:r>
            <a:endParaRPr lang="en-IN" dirty="0"/>
          </a:p>
        </p:txBody>
      </p:sp>
      <p:sp>
        <p:nvSpPr>
          <p:cNvPr id="4" name="Rectangle: Rounded Corners 3">
            <a:extLst>
              <a:ext uri="{FF2B5EF4-FFF2-40B4-BE49-F238E27FC236}">
                <a16:creationId xmlns:a16="http://schemas.microsoft.com/office/drawing/2014/main" id="{AFA539DF-0BE6-3BFF-B89B-89D5E417AF07}"/>
              </a:ext>
            </a:extLst>
          </p:cNvPr>
          <p:cNvSpPr/>
          <p:nvPr/>
        </p:nvSpPr>
        <p:spPr>
          <a:xfrm>
            <a:off x="432619" y="363794"/>
            <a:ext cx="11366091" cy="606650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u="sng" dirty="0"/>
              <a:t>Task 1: Identifying the Top Branch by Sales Growth Rate..</a:t>
            </a:r>
          </a:p>
          <a:p>
            <a:pPr algn="ctr"/>
            <a:endParaRPr lang="en-US" sz="2400" b="1" u="sng" dirty="0"/>
          </a:p>
          <a:p>
            <a:pPr algn="ctr"/>
            <a:r>
              <a:rPr lang="en-US" b="0" i="0" dirty="0">
                <a:solidFill>
                  <a:srgbClr val="F8FAFF"/>
                </a:solidFill>
                <a:effectLst/>
                <a:latin typeface="Inter"/>
              </a:rPr>
              <a:t>The first task was to </a:t>
            </a:r>
            <a:r>
              <a:rPr lang="en-US" b="1" i="0" dirty="0">
                <a:solidFill>
                  <a:srgbClr val="F8FAFF"/>
                </a:solidFill>
                <a:effectLst/>
                <a:latin typeface="Inter"/>
              </a:rPr>
              <a:t>identify the top branch by sales growth rate</a:t>
            </a:r>
            <a:r>
              <a:rPr lang="en-US" b="0" i="0" dirty="0">
                <a:solidFill>
                  <a:srgbClr val="F8FAFF"/>
                </a:solidFill>
                <a:effectLst/>
                <a:latin typeface="Inter"/>
              </a:rPr>
              <a:t>. Walmart wanted to know which branch is growing the fastest in terms of sales.</a:t>
            </a:r>
          </a:p>
          <a:p>
            <a:pPr algn="ctr"/>
            <a:endParaRPr lang="en-US" dirty="0">
              <a:solidFill>
                <a:srgbClr val="F8FAFF"/>
              </a:solidFill>
              <a:latin typeface="Inter"/>
            </a:endParaRPr>
          </a:p>
          <a:p>
            <a:pPr algn="ctr"/>
            <a:endParaRPr lang="en-US" dirty="0">
              <a:solidFill>
                <a:srgbClr val="F8FAFF"/>
              </a:solidFill>
              <a:latin typeface="Inter"/>
            </a:endParaRPr>
          </a:p>
          <a:p>
            <a:pPr algn="ctr"/>
            <a:endParaRPr lang="en-US" dirty="0">
              <a:solidFill>
                <a:srgbClr val="F8FAFF"/>
              </a:solidFill>
              <a:latin typeface="Inter"/>
            </a:endParaRPr>
          </a:p>
          <a:p>
            <a:pPr algn="l">
              <a:buNone/>
            </a:pPr>
            <a:r>
              <a:rPr lang="en-US" b="1" i="0" dirty="0">
                <a:solidFill>
                  <a:srgbClr val="F8FAFF"/>
                </a:solidFill>
                <a:effectLst/>
                <a:latin typeface="Inter"/>
              </a:rPr>
              <a:t>To do this -</a:t>
            </a:r>
          </a:p>
          <a:p>
            <a:pPr algn="l">
              <a:buFont typeface="+mj-lt"/>
              <a:buAutoNum type="arabicPeriod"/>
            </a:pPr>
            <a:r>
              <a:rPr lang="en-US" b="0" i="0" dirty="0">
                <a:solidFill>
                  <a:srgbClr val="F8FAFF"/>
                </a:solidFill>
                <a:effectLst/>
                <a:latin typeface="Inter"/>
              </a:rPr>
              <a:t>Calculated the total sales for each branch every month.</a:t>
            </a:r>
          </a:p>
          <a:p>
            <a:pPr algn="l">
              <a:spcBef>
                <a:spcPts val="300"/>
              </a:spcBef>
              <a:buFont typeface="+mj-lt"/>
              <a:buAutoNum type="arabicPeriod"/>
            </a:pPr>
            <a:r>
              <a:rPr lang="en-US" b="0" i="0" dirty="0">
                <a:solidFill>
                  <a:srgbClr val="F8FAFF"/>
                </a:solidFill>
                <a:effectLst/>
                <a:latin typeface="Inter"/>
              </a:rPr>
              <a:t>Compared the sales from one month to the next to find the growth rate.</a:t>
            </a:r>
          </a:p>
          <a:p>
            <a:pPr algn="l">
              <a:spcBef>
                <a:spcPts val="300"/>
              </a:spcBef>
              <a:buFont typeface="+mj-lt"/>
              <a:buAutoNum type="arabicPeriod"/>
            </a:pPr>
            <a:r>
              <a:rPr lang="en-US" b="0" i="0" dirty="0">
                <a:solidFill>
                  <a:srgbClr val="F8FAFF"/>
                </a:solidFill>
                <a:effectLst/>
                <a:latin typeface="Inter"/>
              </a:rPr>
              <a:t>Identified the branch with the highest average growth rate.</a:t>
            </a:r>
          </a:p>
          <a:p>
            <a:pPr algn="ctr"/>
            <a:endParaRPr lang="en-US" dirty="0"/>
          </a:p>
          <a:p>
            <a:pPr algn="ctr"/>
            <a:endParaRPr lang="en-IN" dirty="0"/>
          </a:p>
        </p:txBody>
      </p:sp>
    </p:spTree>
    <p:extLst>
      <p:ext uri="{BB962C8B-B14F-4D97-AF65-F5344CB8AC3E}">
        <p14:creationId xmlns:p14="http://schemas.microsoft.com/office/powerpoint/2010/main" val="35683784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245621D-F6C4-3EF0-0DF7-1A39A6D9EE6E}"/>
              </a:ext>
            </a:extLst>
          </p:cNvPr>
          <p:cNvSpPr/>
          <p:nvPr/>
        </p:nvSpPr>
        <p:spPr>
          <a:xfrm>
            <a:off x="697584" y="952107"/>
            <a:ext cx="10529740" cy="499620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C93F92EC-F7AE-BF5C-4D3C-3C142616BB48}"/>
              </a:ext>
            </a:extLst>
          </p:cNvPr>
          <p:cNvSpPr/>
          <p:nvPr/>
        </p:nvSpPr>
        <p:spPr>
          <a:xfrm>
            <a:off x="263951" y="207390"/>
            <a:ext cx="11651529" cy="644793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9" name="Picture 8">
            <a:extLst>
              <a:ext uri="{FF2B5EF4-FFF2-40B4-BE49-F238E27FC236}">
                <a16:creationId xmlns:a16="http://schemas.microsoft.com/office/drawing/2014/main" id="{C3AE1AA7-0EE2-58F8-8C1A-C03D748D8DB6}"/>
              </a:ext>
            </a:extLst>
          </p:cNvPr>
          <p:cNvPicPr>
            <a:picLocks noChangeAspect="1"/>
          </p:cNvPicPr>
          <p:nvPr/>
        </p:nvPicPr>
        <p:blipFill>
          <a:blip r:embed="rId2"/>
          <a:stretch>
            <a:fillRect/>
          </a:stretch>
        </p:blipFill>
        <p:spPr>
          <a:xfrm>
            <a:off x="371326" y="353961"/>
            <a:ext cx="5429706" cy="3972233"/>
          </a:xfrm>
          <a:prstGeom prst="rect">
            <a:avLst/>
          </a:prstGeom>
        </p:spPr>
      </p:pic>
      <p:sp>
        <p:nvSpPr>
          <p:cNvPr id="10" name="Rectangle 9">
            <a:extLst>
              <a:ext uri="{FF2B5EF4-FFF2-40B4-BE49-F238E27FC236}">
                <a16:creationId xmlns:a16="http://schemas.microsoft.com/office/drawing/2014/main" id="{55173D32-BF8F-F6EB-45CB-D486635CE796}"/>
              </a:ext>
            </a:extLst>
          </p:cNvPr>
          <p:cNvSpPr/>
          <p:nvPr/>
        </p:nvSpPr>
        <p:spPr>
          <a:xfrm>
            <a:off x="371326" y="4591665"/>
            <a:ext cx="11123090" cy="1779638"/>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b="1" u="sng" dirty="0"/>
              <a:t>Explanation</a:t>
            </a:r>
          </a:p>
          <a:p>
            <a:pPr algn="ctr"/>
            <a:r>
              <a:rPr lang="en-US" dirty="0"/>
              <a:t>This query calculates the total sales for each branch by month and year. It groups the data by Branch, Month, and Year, then sorts the results in descending order of total sales. The branch with the highest sales growth will appear at the top.</a:t>
            </a:r>
            <a:endParaRPr lang="en-IN" dirty="0"/>
          </a:p>
        </p:txBody>
      </p:sp>
    </p:spTree>
    <p:extLst>
      <p:ext uri="{BB962C8B-B14F-4D97-AF65-F5344CB8AC3E}">
        <p14:creationId xmlns:p14="http://schemas.microsoft.com/office/powerpoint/2010/main" val="18498943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2F64EF0-A3FE-B2B3-56CC-650C3CE0416F}"/>
              </a:ext>
            </a:extLst>
          </p:cNvPr>
          <p:cNvSpPr/>
          <p:nvPr/>
        </p:nvSpPr>
        <p:spPr>
          <a:xfrm>
            <a:off x="804268" y="761376"/>
            <a:ext cx="10583463" cy="5763908"/>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
        <p:nvSpPr>
          <p:cNvPr id="3" name="Rectangle 2">
            <a:extLst>
              <a:ext uri="{FF2B5EF4-FFF2-40B4-BE49-F238E27FC236}">
                <a16:creationId xmlns:a16="http://schemas.microsoft.com/office/drawing/2014/main" id="{622EA9D0-0FAD-C666-84EF-98FCD131E289}"/>
              </a:ext>
            </a:extLst>
          </p:cNvPr>
          <p:cNvSpPr/>
          <p:nvPr/>
        </p:nvSpPr>
        <p:spPr>
          <a:xfrm>
            <a:off x="294967" y="216310"/>
            <a:ext cx="1868129" cy="353961"/>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sp>
        <p:nvSpPr>
          <p:cNvPr id="8" name="Rectangle 5">
            <a:extLst>
              <a:ext uri="{FF2B5EF4-FFF2-40B4-BE49-F238E27FC236}">
                <a16:creationId xmlns:a16="http://schemas.microsoft.com/office/drawing/2014/main" id="{E3118C1F-3C72-8782-B076-673B4BA0F8FC}"/>
              </a:ext>
            </a:extLst>
          </p:cNvPr>
          <p:cNvSpPr>
            <a:spLocks noChangeArrowheads="1"/>
          </p:cNvSpPr>
          <p:nvPr/>
        </p:nvSpPr>
        <p:spPr bwMode="auto">
          <a:xfrm rot="10800000" flipV="1">
            <a:off x="589931" y="2228350"/>
            <a:ext cx="800731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bg1">
                  <a:lumMod val="95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chemeClr val="bg1">
                  <a:lumMod val="95000"/>
                </a:schemeClr>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bg1">
                  <a:lumMod val="95000"/>
                </a:schemeClr>
              </a:solidFill>
              <a:effectLst/>
              <a:latin typeface="Arial" panose="020B0604020202020204" pitchFamily="34" charset="0"/>
            </a:endParaRPr>
          </a:p>
        </p:txBody>
      </p:sp>
      <p:sp>
        <p:nvSpPr>
          <p:cNvPr id="4" name="Rectangle 3">
            <a:extLst>
              <a:ext uri="{FF2B5EF4-FFF2-40B4-BE49-F238E27FC236}">
                <a16:creationId xmlns:a16="http://schemas.microsoft.com/office/drawing/2014/main" id="{93966438-8A80-4093-D212-5D679C2DE965}"/>
              </a:ext>
            </a:extLst>
          </p:cNvPr>
          <p:cNvSpPr/>
          <p:nvPr/>
        </p:nvSpPr>
        <p:spPr>
          <a:xfrm>
            <a:off x="1300899" y="1046375"/>
            <a:ext cx="9473938" cy="5156462"/>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dirty="0"/>
              <a:t>SELECT </a:t>
            </a:r>
          </a:p>
          <a:p>
            <a:r>
              <a:rPr lang="en-US" dirty="0"/>
              <a:t>    Branch, </a:t>
            </a:r>
          </a:p>
          <a:p>
            <a:r>
              <a:rPr lang="en-US" dirty="0"/>
              <a:t>    SUM(Total) AS </a:t>
            </a:r>
            <a:r>
              <a:rPr lang="en-US" dirty="0" err="1"/>
              <a:t>Totalsales</a:t>
            </a:r>
            <a:r>
              <a:rPr lang="en-US" dirty="0"/>
              <a:t>, </a:t>
            </a:r>
          </a:p>
          <a:p>
            <a:r>
              <a:rPr lang="en-US" dirty="0"/>
              <a:t>    MONTH(Date) AS Month, </a:t>
            </a:r>
          </a:p>
          <a:p>
            <a:r>
              <a:rPr lang="en-US" dirty="0"/>
              <a:t>    YEAR(Date) AS Year</a:t>
            </a:r>
          </a:p>
          <a:p>
            <a:r>
              <a:rPr lang="en-US" dirty="0"/>
              <a:t>FROM </a:t>
            </a:r>
          </a:p>
          <a:p>
            <a:r>
              <a:rPr lang="en-US" dirty="0"/>
              <a:t>    </a:t>
            </a:r>
            <a:r>
              <a:rPr lang="en-US" dirty="0" err="1"/>
              <a:t>walmart</a:t>
            </a:r>
            <a:endParaRPr lang="en-US" dirty="0"/>
          </a:p>
          <a:p>
            <a:r>
              <a:rPr lang="en-US" dirty="0"/>
              <a:t>GROUP BY </a:t>
            </a:r>
          </a:p>
          <a:p>
            <a:r>
              <a:rPr lang="en-US" dirty="0"/>
              <a:t>    Branch, Month, Year</a:t>
            </a:r>
          </a:p>
          <a:p>
            <a:r>
              <a:rPr lang="en-US" dirty="0"/>
              <a:t>ORDER BY </a:t>
            </a:r>
          </a:p>
          <a:p>
            <a:r>
              <a:rPr lang="en-US" dirty="0"/>
              <a:t>    </a:t>
            </a:r>
            <a:r>
              <a:rPr lang="en-US" dirty="0" err="1"/>
              <a:t>TotalSales</a:t>
            </a:r>
            <a:r>
              <a:rPr lang="en-US" dirty="0"/>
              <a:t> DESC;</a:t>
            </a:r>
            <a:endParaRPr lang="en-IN" dirty="0"/>
          </a:p>
        </p:txBody>
      </p:sp>
    </p:spTree>
    <p:extLst>
      <p:ext uri="{BB962C8B-B14F-4D97-AF65-F5344CB8AC3E}">
        <p14:creationId xmlns:p14="http://schemas.microsoft.com/office/powerpoint/2010/main" val="29138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652355E7-4EE2-78A5-F00A-E5B96EDC3812}"/>
              </a:ext>
            </a:extLst>
          </p:cNvPr>
          <p:cNvSpPr/>
          <p:nvPr/>
        </p:nvSpPr>
        <p:spPr>
          <a:xfrm>
            <a:off x="201105" y="221530"/>
            <a:ext cx="11789790" cy="641494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u="sng" dirty="0"/>
              <a:t>Task 2: Finding the Most Profitable Product Line for Each Branch…</a:t>
            </a:r>
          </a:p>
          <a:p>
            <a:pPr algn="ctr"/>
            <a:endParaRPr lang="en-US" sz="2000" b="1" u="sng" dirty="0"/>
          </a:p>
          <a:p>
            <a:pPr algn="ctr"/>
            <a:r>
              <a:rPr lang="en-US" sz="2000" b="0" i="0" dirty="0">
                <a:solidFill>
                  <a:srgbClr val="F8FAFF"/>
                </a:solidFill>
                <a:effectLst/>
                <a:latin typeface="Inter"/>
              </a:rPr>
              <a:t>here, I analyzed </a:t>
            </a:r>
            <a:r>
              <a:rPr lang="en-US" sz="2000" b="1" i="0" dirty="0">
                <a:solidFill>
                  <a:srgbClr val="F8FAFF"/>
                </a:solidFill>
                <a:effectLst/>
                <a:latin typeface="Inter"/>
              </a:rPr>
              <a:t>which product line is the most profitable for each branch</a:t>
            </a:r>
            <a:r>
              <a:rPr lang="en-US" sz="2000" b="0" i="0" dirty="0">
                <a:solidFill>
                  <a:srgbClr val="F8FAFF"/>
                </a:solidFill>
                <a:effectLst/>
                <a:latin typeface="Inter"/>
              </a:rPr>
              <a:t>. Walmart wanted to know which products (like electronics, fashion, or groceries) bring in the most profit.</a:t>
            </a:r>
          </a:p>
          <a:p>
            <a:pPr algn="ctr"/>
            <a:endParaRPr lang="en-US" sz="2000" dirty="0">
              <a:solidFill>
                <a:srgbClr val="F8FAFF"/>
              </a:solidFill>
              <a:latin typeface="Inter"/>
            </a:endParaRPr>
          </a:p>
          <a:p>
            <a:pPr algn="l">
              <a:buNone/>
            </a:pPr>
            <a:r>
              <a:rPr lang="en-US" sz="2000" b="1" i="0" dirty="0">
                <a:solidFill>
                  <a:srgbClr val="F8FAFF"/>
                </a:solidFill>
                <a:effectLst/>
                <a:latin typeface="Inter"/>
              </a:rPr>
              <a:t>To do this –</a:t>
            </a:r>
          </a:p>
          <a:p>
            <a:pPr algn="l">
              <a:buNone/>
            </a:pPr>
            <a:endParaRPr lang="en-US" sz="2000" b="1" i="0" dirty="0">
              <a:solidFill>
                <a:srgbClr val="F8FAFF"/>
              </a:solidFill>
              <a:effectLst/>
              <a:latin typeface="Inter"/>
            </a:endParaRPr>
          </a:p>
          <a:p>
            <a:pPr marL="457200" indent="-457200" algn="l">
              <a:spcBef>
                <a:spcPts val="300"/>
              </a:spcBef>
              <a:buAutoNum type="arabicPeriod"/>
            </a:pPr>
            <a:r>
              <a:rPr lang="en-US" sz="2000" dirty="0">
                <a:solidFill>
                  <a:srgbClr val="F8FAFF"/>
                </a:solidFill>
                <a:latin typeface="Inter"/>
              </a:rPr>
              <a:t>Calculate the profit for each product line in each branch. </a:t>
            </a:r>
          </a:p>
          <a:p>
            <a:pPr marL="457200" indent="-457200" algn="l">
              <a:spcBef>
                <a:spcPts val="300"/>
              </a:spcBef>
              <a:buAutoNum type="arabicPeriod"/>
            </a:pPr>
            <a:r>
              <a:rPr lang="en-US" sz="2000" b="0" i="0" dirty="0">
                <a:solidFill>
                  <a:srgbClr val="F8FAFF"/>
                </a:solidFill>
                <a:effectLst/>
                <a:latin typeface="Inter"/>
              </a:rPr>
              <a:t>Identify the most profitable prod</a:t>
            </a:r>
            <a:r>
              <a:rPr lang="en-US" sz="2000" dirty="0">
                <a:solidFill>
                  <a:srgbClr val="F8FAFF"/>
                </a:solidFill>
                <a:latin typeface="Inter"/>
              </a:rPr>
              <a:t>uct line by summing up the profit for each.</a:t>
            </a:r>
            <a:endParaRPr lang="en-US" sz="2000" b="0" i="0" dirty="0">
              <a:solidFill>
                <a:srgbClr val="F8FAFF"/>
              </a:solidFill>
              <a:effectLst/>
              <a:latin typeface="Inter"/>
            </a:endParaRPr>
          </a:p>
          <a:p>
            <a:pPr algn="ctr"/>
            <a:endParaRPr lang="en-IN" sz="2000" b="1" u="sng" dirty="0"/>
          </a:p>
        </p:txBody>
      </p:sp>
    </p:spTree>
    <p:extLst>
      <p:ext uri="{BB962C8B-B14F-4D97-AF65-F5344CB8AC3E}">
        <p14:creationId xmlns:p14="http://schemas.microsoft.com/office/powerpoint/2010/main" val="14835121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BBD0BE3-C386-ECFB-88D6-99F9881F6A18}"/>
              </a:ext>
            </a:extLst>
          </p:cNvPr>
          <p:cNvSpPr/>
          <p:nvPr/>
        </p:nvSpPr>
        <p:spPr>
          <a:xfrm>
            <a:off x="125691" y="98981"/>
            <a:ext cx="11940618" cy="666003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79770027-9C01-99BB-2204-195654C5FAF6}"/>
              </a:ext>
            </a:extLst>
          </p:cNvPr>
          <p:cNvSpPr/>
          <p:nvPr/>
        </p:nvSpPr>
        <p:spPr>
          <a:xfrm>
            <a:off x="452487" y="292231"/>
            <a:ext cx="1932494" cy="348792"/>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b="1" i="0" dirty="0">
                <a:solidFill>
                  <a:srgbClr val="F8FAFF"/>
                </a:solidFill>
                <a:effectLst/>
                <a:latin typeface="Inter"/>
              </a:rPr>
              <a:t>SQL query I used:</a:t>
            </a:r>
            <a:endParaRPr lang="en-IN" b="1" dirty="0"/>
          </a:p>
        </p:txBody>
      </p:sp>
      <p:sp>
        <p:nvSpPr>
          <p:cNvPr id="4" name="Rectangle 3">
            <a:extLst>
              <a:ext uri="{FF2B5EF4-FFF2-40B4-BE49-F238E27FC236}">
                <a16:creationId xmlns:a16="http://schemas.microsoft.com/office/drawing/2014/main" id="{85F376B8-06B6-1D63-D017-0F30077970D9}"/>
              </a:ext>
            </a:extLst>
          </p:cNvPr>
          <p:cNvSpPr/>
          <p:nvPr/>
        </p:nvSpPr>
        <p:spPr>
          <a:xfrm>
            <a:off x="452487" y="834272"/>
            <a:ext cx="5929459" cy="3044855"/>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p>
        </p:txBody>
      </p:sp>
      <p:pic>
        <p:nvPicPr>
          <p:cNvPr id="7" name="Picture 6">
            <a:extLst>
              <a:ext uri="{FF2B5EF4-FFF2-40B4-BE49-F238E27FC236}">
                <a16:creationId xmlns:a16="http://schemas.microsoft.com/office/drawing/2014/main" id="{60931415-138F-DCF8-872F-9A958D38FEA8}"/>
              </a:ext>
            </a:extLst>
          </p:cNvPr>
          <p:cNvPicPr>
            <a:picLocks noChangeAspect="1"/>
          </p:cNvPicPr>
          <p:nvPr/>
        </p:nvPicPr>
        <p:blipFill>
          <a:blip r:embed="rId2"/>
          <a:stretch>
            <a:fillRect/>
          </a:stretch>
        </p:blipFill>
        <p:spPr>
          <a:xfrm>
            <a:off x="452487" y="801922"/>
            <a:ext cx="4524867" cy="3897331"/>
          </a:xfrm>
          <a:prstGeom prst="rect">
            <a:avLst/>
          </a:prstGeom>
        </p:spPr>
      </p:pic>
      <p:sp>
        <p:nvSpPr>
          <p:cNvPr id="9" name="Rectangle 8">
            <a:extLst>
              <a:ext uri="{FF2B5EF4-FFF2-40B4-BE49-F238E27FC236}">
                <a16:creationId xmlns:a16="http://schemas.microsoft.com/office/drawing/2014/main" id="{FD6B315B-7319-ED81-BF1B-C6C5FF3F5B8D}"/>
              </a:ext>
            </a:extLst>
          </p:cNvPr>
          <p:cNvSpPr/>
          <p:nvPr/>
        </p:nvSpPr>
        <p:spPr>
          <a:xfrm>
            <a:off x="452486" y="4860152"/>
            <a:ext cx="10793691" cy="170561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IN" dirty="0">
                <a:solidFill>
                  <a:schemeClr val="bg1"/>
                </a:solidFill>
              </a:rPr>
              <a:t> 1. We are calculating the profit for each product line using the formula : </a:t>
            </a:r>
            <a:r>
              <a:rPr lang="en-IN" b="1" dirty="0" err="1">
                <a:solidFill>
                  <a:schemeClr val="bg1"/>
                </a:solidFill>
              </a:rPr>
              <a:t>cross_income</a:t>
            </a:r>
            <a:r>
              <a:rPr lang="en-IN" b="1" dirty="0">
                <a:solidFill>
                  <a:schemeClr val="bg1"/>
                </a:solidFill>
              </a:rPr>
              <a:t> – COGS</a:t>
            </a:r>
            <a:r>
              <a:rPr lang="en-IN" dirty="0">
                <a:solidFill>
                  <a:schemeClr val="bg1"/>
                </a:solidFill>
              </a:rPr>
              <a:t>.</a:t>
            </a:r>
          </a:p>
          <a:p>
            <a:r>
              <a:rPr lang="en-IN" dirty="0">
                <a:solidFill>
                  <a:schemeClr val="bg1"/>
                </a:solidFill>
              </a:rPr>
              <a:t> 2. then we group the data by </a:t>
            </a:r>
            <a:r>
              <a:rPr lang="en-IN" b="1" dirty="0">
                <a:solidFill>
                  <a:schemeClr val="bg1"/>
                </a:solidFill>
              </a:rPr>
              <a:t>branch</a:t>
            </a:r>
            <a:r>
              <a:rPr lang="en-IN" dirty="0">
                <a:solidFill>
                  <a:schemeClr val="bg1"/>
                </a:solidFill>
              </a:rPr>
              <a:t> and </a:t>
            </a:r>
            <a:r>
              <a:rPr lang="en-IN" b="1" dirty="0" err="1">
                <a:solidFill>
                  <a:schemeClr val="bg1"/>
                </a:solidFill>
              </a:rPr>
              <a:t>product_line</a:t>
            </a:r>
            <a:r>
              <a:rPr lang="en-IN" b="1" dirty="0">
                <a:solidFill>
                  <a:schemeClr val="bg1"/>
                </a:solidFill>
              </a:rPr>
              <a:t> </a:t>
            </a:r>
            <a:r>
              <a:rPr lang="en-IN" dirty="0">
                <a:solidFill>
                  <a:schemeClr val="bg1"/>
                </a:solidFill>
              </a:rPr>
              <a:t>and order the result to identify which   product line has the highest profit for each branch.</a:t>
            </a:r>
          </a:p>
          <a:p>
            <a:endParaRPr lang="en-IN" dirty="0">
              <a:solidFill>
                <a:schemeClr val="bg1"/>
              </a:solidFill>
            </a:endParaRPr>
          </a:p>
        </p:txBody>
      </p:sp>
    </p:spTree>
    <p:extLst>
      <p:ext uri="{BB962C8B-B14F-4D97-AF65-F5344CB8AC3E}">
        <p14:creationId xmlns:p14="http://schemas.microsoft.com/office/powerpoint/2010/main" val="10262588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828952BA-ED81-38EB-9E0D-4E03F3D352CA}"/>
              </a:ext>
            </a:extLst>
          </p:cNvPr>
          <p:cNvSpPr/>
          <p:nvPr/>
        </p:nvSpPr>
        <p:spPr>
          <a:xfrm>
            <a:off x="191678" y="174397"/>
            <a:ext cx="11808644" cy="650920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u="sng" dirty="0"/>
              <a:t>Task 3: Analyzing Customer Segmentation Based on Spending…</a:t>
            </a:r>
          </a:p>
          <a:p>
            <a:pPr algn="ctr"/>
            <a:endParaRPr lang="en-US" sz="2000" b="1" dirty="0"/>
          </a:p>
          <a:p>
            <a:pPr algn="l">
              <a:buNone/>
            </a:pPr>
            <a:r>
              <a:rPr lang="en-US" b="0" i="0" dirty="0">
                <a:solidFill>
                  <a:srgbClr val="F8FAFF"/>
                </a:solidFill>
                <a:effectLst/>
                <a:latin typeface="Inter"/>
              </a:rPr>
              <a:t>In this task, I </a:t>
            </a:r>
            <a:r>
              <a:rPr lang="en-US" b="1" i="0" dirty="0">
                <a:solidFill>
                  <a:srgbClr val="F8FAFF"/>
                </a:solidFill>
                <a:effectLst/>
                <a:latin typeface="Inter"/>
              </a:rPr>
              <a:t>segmented customers based on their spending behavior</a:t>
            </a:r>
            <a:r>
              <a:rPr lang="en-US" b="0" i="0" dirty="0">
                <a:solidFill>
                  <a:srgbClr val="F8FAFF"/>
                </a:solidFill>
                <a:effectLst/>
                <a:latin typeface="Inter"/>
              </a:rPr>
              <a:t>. Walmart wanted to know who their high spenders, medium spenders, and low spenders are.</a:t>
            </a:r>
          </a:p>
          <a:p>
            <a:pPr algn="l">
              <a:buNone/>
            </a:pPr>
            <a:endParaRPr lang="en-US" b="0" i="0" dirty="0">
              <a:solidFill>
                <a:srgbClr val="F8FAFF"/>
              </a:solidFill>
              <a:effectLst/>
              <a:latin typeface="Inter"/>
            </a:endParaRPr>
          </a:p>
          <a:p>
            <a:pPr algn="l">
              <a:buNone/>
            </a:pPr>
            <a:r>
              <a:rPr lang="en-US" b="1" i="0" dirty="0">
                <a:solidFill>
                  <a:srgbClr val="F8FAFF"/>
                </a:solidFill>
                <a:effectLst/>
                <a:latin typeface="Inter"/>
              </a:rPr>
              <a:t>To do this –</a:t>
            </a:r>
          </a:p>
          <a:p>
            <a:pPr algn="l">
              <a:buNone/>
            </a:pPr>
            <a:endParaRPr lang="en-US" b="1" i="0" dirty="0">
              <a:solidFill>
                <a:srgbClr val="F8FAFF"/>
              </a:solidFill>
              <a:effectLst/>
              <a:latin typeface="Inter"/>
            </a:endParaRPr>
          </a:p>
          <a:p>
            <a:pPr algn="l">
              <a:buFont typeface="+mj-lt"/>
              <a:buAutoNum type="arabicPeriod"/>
            </a:pPr>
            <a:r>
              <a:rPr lang="en-US" b="0" i="0" dirty="0">
                <a:solidFill>
                  <a:srgbClr val="F8FAFF"/>
                </a:solidFill>
                <a:effectLst/>
                <a:latin typeface="Inter"/>
              </a:rPr>
              <a:t>Calculated the total amount each customer spent.</a:t>
            </a:r>
          </a:p>
          <a:p>
            <a:pPr algn="l">
              <a:spcBef>
                <a:spcPts val="300"/>
              </a:spcBef>
              <a:spcAft>
                <a:spcPts val="300"/>
              </a:spcAft>
              <a:buFont typeface="+mj-lt"/>
              <a:buAutoNum type="arabicPeriod"/>
            </a:pPr>
            <a:r>
              <a:rPr lang="en-US" b="0" i="0" dirty="0">
                <a:solidFill>
                  <a:srgbClr val="F8FAFF"/>
                </a:solidFill>
                <a:effectLst/>
                <a:latin typeface="Inter"/>
              </a:rPr>
              <a:t>classify customers into categories based on their total spending .</a:t>
            </a:r>
          </a:p>
          <a:p>
            <a:pPr algn="ctr"/>
            <a:endParaRPr lang="en-IN" sz="2000" b="1" dirty="0"/>
          </a:p>
        </p:txBody>
      </p:sp>
    </p:spTree>
    <p:extLst>
      <p:ext uri="{BB962C8B-B14F-4D97-AF65-F5344CB8AC3E}">
        <p14:creationId xmlns:p14="http://schemas.microsoft.com/office/powerpoint/2010/main" val="169157929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TM04033925[[fn=Droplet]]</Template>
  <TotalTime>512</TotalTime>
  <Words>1413</Words>
  <Application>Microsoft Office PowerPoint</Application>
  <PresentationFormat>Widescreen</PresentationFormat>
  <Paragraphs>167</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Gadugi</vt:lpstr>
      <vt:lpstr>Gill Sans Ultra Bold</vt:lpstr>
      <vt:lpstr>Inter</vt:lpstr>
      <vt:lpstr>Tw Cen MT</vt:lpstr>
      <vt:lpstr>Droplet</vt:lpstr>
      <vt:lpstr>Sales Performance Analysis of Walmart Stores Using Advanced MySQL Techniques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ASHMIT DHONDIYAL</dc:creator>
  <cp:lastModifiedBy>ASHMIT DHONDIYAL</cp:lastModifiedBy>
  <cp:revision>30</cp:revision>
  <dcterms:created xsi:type="dcterms:W3CDTF">2025-03-10T16:21:50Z</dcterms:created>
  <dcterms:modified xsi:type="dcterms:W3CDTF">2025-04-05T08:06:14Z</dcterms:modified>
</cp:coreProperties>
</file>