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73" r:id="rId7"/>
    <p:sldId id="272" r:id="rId8"/>
    <p:sldId id="263" r:id="rId9"/>
    <p:sldId id="274" r:id="rId10"/>
    <p:sldId id="265" r:id="rId11"/>
    <p:sldId id="275" r:id="rId12"/>
    <p:sldId id="266" r:id="rId13"/>
    <p:sldId id="276" r:id="rId14"/>
    <p:sldId id="267" r:id="rId15"/>
    <p:sldId id="277" r:id="rId16"/>
    <p:sldId id="278" r:id="rId17"/>
    <p:sldId id="261" r:id="rId18"/>
    <p:sldId id="262" r:id="rId19"/>
    <p:sldId id="270" r:id="rId20"/>
    <p:sldId id="271" r:id="rId21"/>
    <p:sldId id="264"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gam ." initials="Y." lastIdx="1" clrIdx="0">
    <p:extLst>
      <p:ext uri="{19B8F6BF-5375-455C-9EA6-DF929625EA0E}">
        <p15:presenceInfo xmlns:p15="http://schemas.microsoft.com/office/powerpoint/2012/main" xmlns="" userId="49fe34036cdd5e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8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14540812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034C1-DEE4-4C15-A5DF-493665EE9DD4}"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06283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672318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1554295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134120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007017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59556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166799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50538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25469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034C1-DEE4-4C15-A5DF-493665EE9D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94519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034C1-DEE4-4C15-A5DF-493665EE9DD4}"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210123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034C1-DEE4-4C15-A5DF-493665EE9DD4}"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09338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034C1-DEE4-4C15-A5DF-493665EE9DD4}"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15532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F5034C1-DEE4-4C15-A5DF-493665EE9DD4}"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91979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034C1-DEE4-4C15-A5DF-493665EE9DD4}"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355316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034C1-DEE4-4C15-A5DF-493665EE9DD4}"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8FADE-2DB3-4F0B-8B18-B8F453161BF4}" type="slidenum">
              <a:rPr lang="en-US" smtClean="0"/>
              <a:t>‹#›</a:t>
            </a:fld>
            <a:endParaRPr lang="en-US"/>
          </a:p>
        </p:txBody>
      </p:sp>
    </p:spTree>
    <p:extLst>
      <p:ext uri="{BB962C8B-B14F-4D97-AF65-F5344CB8AC3E}">
        <p14:creationId xmlns:p14="http://schemas.microsoft.com/office/powerpoint/2010/main" val="295218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5034C1-DEE4-4C15-A5DF-493665EE9DD4}" type="datetimeFigureOut">
              <a:rPr lang="en-US" smtClean="0"/>
              <a:t>4/21/2021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68FADE-2DB3-4F0B-8B18-B8F453161BF4}" type="slidenum">
              <a:rPr lang="en-US" smtClean="0"/>
              <a:t>‹#›</a:t>
            </a:fld>
            <a:endParaRPr lang="en-US"/>
          </a:p>
        </p:txBody>
      </p:sp>
    </p:spTree>
    <p:extLst>
      <p:ext uri="{BB962C8B-B14F-4D97-AF65-F5344CB8AC3E}">
        <p14:creationId xmlns:p14="http://schemas.microsoft.com/office/powerpoint/2010/main" val="10034574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35013-7802-4AE4-BA5D-D1ADF4CA17E6}"/>
              </a:ext>
            </a:extLst>
          </p:cNvPr>
          <p:cNvSpPr>
            <a:spLocks noGrp="1"/>
          </p:cNvSpPr>
          <p:nvPr>
            <p:ph type="ctrTitle"/>
          </p:nvPr>
        </p:nvSpPr>
        <p:spPr/>
        <p:txBody>
          <a:bodyPr>
            <a:normAutofit/>
          </a:bodyPr>
          <a:lstStyle/>
          <a:p>
            <a:r>
              <a:rPr lang="en-US" sz="7200" b="1" dirty="0">
                <a:latin typeface="+mn-lt"/>
              </a:rPr>
              <a:t>IOT PROJECT</a:t>
            </a:r>
            <a:endParaRPr lang="en-US" sz="7200" dirty="0">
              <a:latin typeface="+mn-lt"/>
            </a:endParaRPr>
          </a:p>
        </p:txBody>
      </p:sp>
      <p:sp>
        <p:nvSpPr>
          <p:cNvPr id="3" name="Subtitle 2">
            <a:extLst>
              <a:ext uri="{FF2B5EF4-FFF2-40B4-BE49-F238E27FC236}">
                <a16:creationId xmlns:a16="http://schemas.microsoft.com/office/drawing/2014/main" xmlns="" id="{DF282415-0D3D-44B6-9427-BC4CF631947A}"/>
              </a:ext>
            </a:extLst>
          </p:cNvPr>
          <p:cNvSpPr>
            <a:spLocks noGrp="1"/>
          </p:cNvSpPr>
          <p:nvPr>
            <p:ph type="subTitle" idx="1"/>
          </p:nvPr>
        </p:nvSpPr>
        <p:spPr/>
        <p:txBody>
          <a:bodyPr>
            <a:normAutofit/>
          </a:bodyPr>
          <a:lstStyle/>
          <a:p>
            <a:r>
              <a:rPr lang="en-US" sz="2800" dirty="0">
                <a:effectLst>
                  <a:outerShdw blurRad="38100" dist="38100" dir="2700000" algn="tl">
                    <a:srgbClr val="000000">
                      <a:alpha val="43137"/>
                    </a:srgbClr>
                  </a:outerShdw>
                </a:effectLst>
                <a:latin typeface="Arial Narrow" panose="020B0606020202030204" pitchFamily="34" charset="0"/>
              </a:rPr>
              <a:t>Face Recognition Ai Robot Using Raspberry Pi</a:t>
            </a:r>
          </a:p>
        </p:txBody>
      </p:sp>
    </p:spTree>
    <p:extLst>
      <p:ext uri="{BB962C8B-B14F-4D97-AF65-F5344CB8AC3E}">
        <p14:creationId xmlns:p14="http://schemas.microsoft.com/office/powerpoint/2010/main" val="111450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7F91F-6F4E-42CA-B1DB-02EED829E140}"/>
              </a:ext>
            </a:extLst>
          </p:cNvPr>
          <p:cNvSpPr>
            <a:spLocks noGrp="1"/>
          </p:cNvSpPr>
          <p:nvPr>
            <p:ph type="title"/>
          </p:nvPr>
        </p:nvSpPr>
        <p:spPr>
          <a:xfrm>
            <a:off x="977349" y="172411"/>
            <a:ext cx="7924799" cy="887896"/>
          </a:xfrm>
        </p:spPr>
        <p:txBody>
          <a:bodyPr/>
          <a:lstStyle/>
          <a:p>
            <a:r>
              <a:rPr lang="en-US" dirty="0"/>
              <a:t>Layout of Raspberry Pi 3 Model B</a:t>
            </a:r>
          </a:p>
        </p:txBody>
      </p:sp>
      <p:pic>
        <p:nvPicPr>
          <p:cNvPr id="4" name="Content Placeholder 3">
            <a:extLst>
              <a:ext uri="{FF2B5EF4-FFF2-40B4-BE49-F238E27FC236}">
                <a16:creationId xmlns:a16="http://schemas.microsoft.com/office/drawing/2014/main" xmlns="" id="{8330BAC9-9A1E-4B54-9C4C-9CEC3A1CA7DF}"/>
              </a:ext>
            </a:extLst>
          </p:cNvPr>
          <p:cNvPicPr>
            <a:picLocks noGrp="1" noChangeAspect="1"/>
          </p:cNvPicPr>
          <p:nvPr>
            <p:ph idx="1"/>
          </p:nvPr>
        </p:nvPicPr>
        <p:blipFill>
          <a:blip r:embed="rId2"/>
          <a:stretch>
            <a:fillRect/>
          </a:stretch>
        </p:blipFill>
        <p:spPr>
          <a:xfrm>
            <a:off x="1683026" y="1060307"/>
            <a:ext cx="7924799" cy="5660571"/>
          </a:xfrm>
          <a:prstGeom prst="rect">
            <a:avLst/>
          </a:prstGeom>
        </p:spPr>
      </p:pic>
    </p:spTree>
    <p:extLst>
      <p:ext uri="{BB962C8B-B14F-4D97-AF65-F5344CB8AC3E}">
        <p14:creationId xmlns:p14="http://schemas.microsoft.com/office/powerpoint/2010/main" val="199692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6AC19-FF9A-4A9F-AFBC-8D61956A37D1}"/>
              </a:ext>
            </a:extLst>
          </p:cNvPr>
          <p:cNvSpPr>
            <a:spLocks noGrp="1"/>
          </p:cNvSpPr>
          <p:nvPr>
            <p:ph type="title"/>
          </p:nvPr>
        </p:nvSpPr>
        <p:spPr/>
        <p:txBody>
          <a:bodyPr>
            <a:normAutofit/>
          </a:bodyPr>
          <a:lstStyle/>
          <a:p>
            <a:r>
              <a:rPr lang="en-US" sz="4400" dirty="0"/>
              <a:t>Raspberry Pi Camera</a:t>
            </a:r>
          </a:p>
        </p:txBody>
      </p:sp>
      <p:sp>
        <p:nvSpPr>
          <p:cNvPr id="3" name="Content Placeholder 2">
            <a:extLst>
              <a:ext uri="{FF2B5EF4-FFF2-40B4-BE49-F238E27FC236}">
                <a16:creationId xmlns:a16="http://schemas.microsoft.com/office/drawing/2014/main" xmlns="" id="{5E2E7E02-A5F7-4CEE-8FB6-D9D3F9AED975}"/>
              </a:ext>
            </a:extLst>
          </p:cNvPr>
          <p:cNvSpPr>
            <a:spLocks noGrp="1"/>
          </p:cNvSpPr>
          <p:nvPr>
            <p:ph idx="1"/>
          </p:nvPr>
        </p:nvSpPr>
        <p:spPr>
          <a:xfrm>
            <a:off x="685801" y="2142068"/>
            <a:ext cx="10131425" cy="2933516"/>
          </a:xfrm>
        </p:spPr>
        <p:txBody>
          <a:bodyPr/>
          <a:lstStyle/>
          <a:p>
            <a:pPr marL="0" indent="0">
              <a:buNone/>
            </a:pPr>
            <a:r>
              <a:rPr lang="en-US" sz="2400" dirty="0"/>
              <a:t>The </a:t>
            </a:r>
            <a:r>
              <a:rPr lang="en-US" sz="2400" b="1" dirty="0"/>
              <a:t>Raspberry Pi camera</a:t>
            </a:r>
            <a:r>
              <a:rPr lang="en-US" sz="2400" dirty="0"/>
              <a:t> module is a portable light weight </a:t>
            </a:r>
            <a:r>
              <a:rPr lang="en-US" sz="2400" b="1" dirty="0"/>
              <a:t>camera</a:t>
            </a:r>
            <a:r>
              <a:rPr lang="en-US" sz="2400" dirty="0"/>
              <a:t> that supports </a:t>
            </a:r>
            <a:r>
              <a:rPr lang="en-US" sz="2400" b="1" dirty="0"/>
              <a:t>Raspberry Pi</a:t>
            </a:r>
            <a:r>
              <a:rPr lang="en-US" sz="2400" dirty="0"/>
              <a:t>. It communicates with </a:t>
            </a:r>
            <a:r>
              <a:rPr lang="en-US" sz="2400" b="1" dirty="0"/>
              <a:t>Pi</a:t>
            </a:r>
            <a:r>
              <a:rPr lang="en-US" sz="2400" dirty="0"/>
              <a:t> using the MIPI </a:t>
            </a:r>
            <a:r>
              <a:rPr lang="en-US" sz="2400" b="1" dirty="0"/>
              <a:t>camera</a:t>
            </a:r>
            <a:r>
              <a:rPr lang="en-US" sz="2400" dirty="0"/>
              <a:t> serial interface protocol. It is normally used in image processing, machine learning or in surveillance projects.</a:t>
            </a:r>
          </a:p>
          <a:p>
            <a:endParaRPr lang="en-US" dirty="0"/>
          </a:p>
        </p:txBody>
      </p:sp>
    </p:spTree>
    <p:extLst>
      <p:ext uri="{BB962C8B-B14F-4D97-AF65-F5344CB8AC3E}">
        <p14:creationId xmlns:p14="http://schemas.microsoft.com/office/powerpoint/2010/main" val="262606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CCAB9-D2B9-49CF-8B61-9ED8E7E04AC6}"/>
              </a:ext>
            </a:extLst>
          </p:cNvPr>
          <p:cNvSpPr>
            <a:spLocks noGrp="1"/>
          </p:cNvSpPr>
          <p:nvPr>
            <p:ph type="title"/>
          </p:nvPr>
        </p:nvSpPr>
        <p:spPr/>
        <p:txBody>
          <a:bodyPr/>
          <a:lstStyle/>
          <a:p>
            <a:r>
              <a:rPr lang="en-US" dirty="0"/>
              <a:t>Raspberry Pi Camera Module V2</a:t>
            </a:r>
          </a:p>
        </p:txBody>
      </p:sp>
      <p:pic>
        <p:nvPicPr>
          <p:cNvPr id="4" name="Content Placeholder 3">
            <a:extLst>
              <a:ext uri="{FF2B5EF4-FFF2-40B4-BE49-F238E27FC236}">
                <a16:creationId xmlns:a16="http://schemas.microsoft.com/office/drawing/2014/main" xmlns="" id="{CF86AFCF-8794-4A27-A8D6-CE57D56A54FA}"/>
              </a:ext>
            </a:extLst>
          </p:cNvPr>
          <p:cNvPicPr>
            <a:picLocks noGrp="1" noChangeAspect="1"/>
          </p:cNvPicPr>
          <p:nvPr>
            <p:ph idx="1"/>
          </p:nvPr>
        </p:nvPicPr>
        <p:blipFill>
          <a:blip r:embed="rId2"/>
          <a:stretch>
            <a:fillRect/>
          </a:stretch>
        </p:blipFill>
        <p:spPr>
          <a:xfrm>
            <a:off x="1948069" y="2760779"/>
            <a:ext cx="8295861" cy="3203087"/>
          </a:xfrm>
          <a:prstGeom prst="rect">
            <a:avLst/>
          </a:prstGeom>
        </p:spPr>
      </p:pic>
    </p:spTree>
    <p:extLst>
      <p:ext uri="{BB962C8B-B14F-4D97-AF65-F5344CB8AC3E}">
        <p14:creationId xmlns:p14="http://schemas.microsoft.com/office/powerpoint/2010/main" val="157319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1DC42-A36B-4566-86C9-FCA9C92F9E4C}"/>
              </a:ext>
            </a:extLst>
          </p:cNvPr>
          <p:cNvSpPr>
            <a:spLocks noGrp="1"/>
          </p:cNvSpPr>
          <p:nvPr>
            <p:ph type="title"/>
          </p:nvPr>
        </p:nvSpPr>
        <p:spPr/>
        <p:txBody>
          <a:bodyPr>
            <a:normAutofit/>
          </a:bodyPr>
          <a:lstStyle/>
          <a:p>
            <a:r>
              <a:rPr lang="en-US" sz="4400" dirty="0"/>
              <a:t>Raspbian</a:t>
            </a:r>
          </a:p>
        </p:txBody>
      </p:sp>
      <p:sp>
        <p:nvSpPr>
          <p:cNvPr id="3" name="Content Placeholder 2">
            <a:extLst>
              <a:ext uri="{FF2B5EF4-FFF2-40B4-BE49-F238E27FC236}">
                <a16:creationId xmlns:a16="http://schemas.microsoft.com/office/drawing/2014/main" xmlns="" id="{A8C2DB4E-D982-46A1-BC64-98CA95B0551B}"/>
              </a:ext>
            </a:extLst>
          </p:cNvPr>
          <p:cNvSpPr>
            <a:spLocks noGrp="1"/>
          </p:cNvSpPr>
          <p:nvPr>
            <p:ph idx="1"/>
          </p:nvPr>
        </p:nvSpPr>
        <p:spPr>
          <a:xfrm>
            <a:off x="685801" y="2142067"/>
            <a:ext cx="10131425" cy="2650067"/>
          </a:xfrm>
        </p:spPr>
        <p:txBody>
          <a:bodyPr>
            <a:normAutofit/>
          </a:bodyPr>
          <a:lstStyle/>
          <a:p>
            <a:pPr marL="0" indent="0">
              <a:buNone/>
            </a:pPr>
            <a:r>
              <a:rPr lang="en-US" sz="2400" b="1" dirty="0"/>
              <a:t>Raspberry Pi OS</a:t>
            </a:r>
            <a:r>
              <a:rPr lang="en-US" sz="2400" dirty="0"/>
              <a:t> (formerly </a:t>
            </a:r>
            <a:r>
              <a:rPr lang="en-US" sz="2400" b="1" dirty="0"/>
              <a:t>Raspbian</a:t>
            </a:r>
            <a:r>
              <a:rPr lang="en-US" sz="2400" dirty="0"/>
              <a:t>) is a Debian-based operating system for </a:t>
            </a:r>
            <a:r>
              <a:rPr lang="en-US" sz="2400" b="1" dirty="0"/>
              <a:t>Raspberry Pi</a:t>
            </a:r>
            <a:r>
              <a:rPr lang="en-US" sz="2400" dirty="0"/>
              <a:t>. Since 2015 it has been officially provided by the </a:t>
            </a:r>
            <a:r>
              <a:rPr lang="en-US" sz="2400" b="1" dirty="0"/>
              <a:t>Raspberry Pi</a:t>
            </a:r>
            <a:r>
              <a:rPr lang="en-US" sz="2400" dirty="0"/>
              <a:t> Foundation as the primary operating system for the </a:t>
            </a:r>
            <a:r>
              <a:rPr lang="en-US" sz="2400" b="1" dirty="0"/>
              <a:t>Raspberry Pi</a:t>
            </a:r>
            <a:r>
              <a:rPr lang="en-US" sz="2400" dirty="0"/>
              <a:t> family of compact single-board computers.</a:t>
            </a:r>
          </a:p>
        </p:txBody>
      </p:sp>
    </p:spTree>
    <p:extLst>
      <p:ext uri="{BB962C8B-B14F-4D97-AF65-F5344CB8AC3E}">
        <p14:creationId xmlns:p14="http://schemas.microsoft.com/office/powerpoint/2010/main" val="306968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518CB-CFA3-4455-BB92-406E3240F01A}"/>
              </a:ext>
            </a:extLst>
          </p:cNvPr>
          <p:cNvSpPr>
            <a:spLocks noGrp="1"/>
          </p:cNvSpPr>
          <p:nvPr>
            <p:ph type="title"/>
          </p:nvPr>
        </p:nvSpPr>
        <p:spPr>
          <a:xfrm>
            <a:off x="685801" y="324678"/>
            <a:ext cx="10131425" cy="880969"/>
          </a:xfrm>
        </p:spPr>
        <p:txBody>
          <a:bodyPr/>
          <a:lstStyle/>
          <a:p>
            <a:r>
              <a:rPr lang="en-US" dirty="0"/>
              <a:t>Logo and Desktop interface of Raspbian</a:t>
            </a:r>
          </a:p>
        </p:txBody>
      </p:sp>
      <p:pic>
        <p:nvPicPr>
          <p:cNvPr id="4" name="Content Placeholder 3">
            <a:extLst>
              <a:ext uri="{FF2B5EF4-FFF2-40B4-BE49-F238E27FC236}">
                <a16:creationId xmlns:a16="http://schemas.microsoft.com/office/drawing/2014/main" xmlns="" id="{A7A9F1FD-8976-4595-AE4E-6FBC5A22D9C8}"/>
              </a:ext>
            </a:extLst>
          </p:cNvPr>
          <p:cNvPicPr>
            <a:picLocks noGrp="1" noChangeAspect="1"/>
          </p:cNvPicPr>
          <p:nvPr>
            <p:ph idx="1"/>
          </p:nvPr>
        </p:nvPicPr>
        <p:blipFill>
          <a:blip r:embed="rId2"/>
          <a:stretch>
            <a:fillRect/>
          </a:stretch>
        </p:blipFill>
        <p:spPr>
          <a:xfrm>
            <a:off x="685801" y="1490569"/>
            <a:ext cx="10873799" cy="5042753"/>
          </a:xfrm>
          <a:prstGeom prst="rect">
            <a:avLst/>
          </a:prstGeom>
        </p:spPr>
      </p:pic>
    </p:spTree>
    <p:extLst>
      <p:ext uri="{BB962C8B-B14F-4D97-AF65-F5344CB8AC3E}">
        <p14:creationId xmlns:p14="http://schemas.microsoft.com/office/powerpoint/2010/main" val="96287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89487-A12F-4DC9-926C-AF4B1F9812C8}"/>
              </a:ext>
            </a:extLst>
          </p:cNvPr>
          <p:cNvSpPr>
            <a:spLocks noGrp="1"/>
          </p:cNvSpPr>
          <p:nvPr>
            <p:ph type="title"/>
          </p:nvPr>
        </p:nvSpPr>
        <p:spPr/>
        <p:txBody>
          <a:bodyPr>
            <a:normAutofit/>
          </a:bodyPr>
          <a:lstStyle/>
          <a:p>
            <a:r>
              <a:rPr lang="en-US" sz="4400" b="1" dirty="0"/>
              <a:t>PIR sensor</a:t>
            </a:r>
            <a:endParaRPr lang="en-US" sz="4400" dirty="0"/>
          </a:p>
        </p:txBody>
      </p:sp>
      <p:sp>
        <p:nvSpPr>
          <p:cNvPr id="3" name="Content Placeholder 2">
            <a:extLst>
              <a:ext uri="{FF2B5EF4-FFF2-40B4-BE49-F238E27FC236}">
                <a16:creationId xmlns:a16="http://schemas.microsoft.com/office/drawing/2014/main" xmlns="" id="{591F3C2F-7055-403C-A2C8-4FF72352C67A}"/>
              </a:ext>
            </a:extLst>
          </p:cNvPr>
          <p:cNvSpPr>
            <a:spLocks noGrp="1"/>
          </p:cNvSpPr>
          <p:nvPr>
            <p:ph idx="1"/>
          </p:nvPr>
        </p:nvSpPr>
        <p:spPr>
          <a:xfrm>
            <a:off x="685801" y="2142068"/>
            <a:ext cx="10131425" cy="2350420"/>
          </a:xfrm>
        </p:spPr>
        <p:txBody>
          <a:bodyPr>
            <a:normAutofit/>
          </a:bodyPr>
          <a:lstStyle/>
          <a:p>
            <a:pPr marL="0" indent="0">
              <a:buNone/>
            </a:pPr>
            <a:r>
              <a:rPr lang="en-US" sz="2400" dirty="0"/>
              <a:t>A </a:t>
            </a:r>
            <a:r>
              <a:rPr lang="en-US" sz="2400" b="1" dirty="0"/>
              <a:t>passive infrared sensor</a:t>
            </a:r>
            <a:r>
              <a:rPr lang="en-US" sz="2400" dirty="0"/>
              <a:t> (</a:t>
            </a:r>
            <a:r>
              <a:rPr lang="en-US" sz="2400" b="1" dirty="0"/>
              <a:t>PIR sensor</a:t>
            </a:r>
            <a:r>
              <a:rPr lang="en-US" sz="2400" dirty="0"/>
              <a:t>) is an electronic sensor that measures infrared (IR) light radiating from objects in its field of view. They are most often used in PIR-based motion detectors. PIR sensors are commonly used in security alarms and automatic lighting applications.</a:t>
            </a:r>
          </a:p>
        </p:txBody>
      </p:sp>
    </p:spTree>
    <p:extLst>
      <p:ext uri="{BB962C8B-B14F-4D97-AF65-F5344CB8AC3E}">
        <p14:creationId xmlns:p14="http://schemas.microsoft.com/office/powerpoint/2010/main" val="91991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25EDE-93DF-467A-9A3C-8108D4B96FF7}"/>
              </a:ext>
            </a:extLst>
          </p:cNvPr>
          <p:cNvSpPr>
            <a:spLocks noGrp="1"/>
          </p:cNvSpPr>
          <p:nvPr>
            <p:ph type="title"/>
          </p:nvPr>
        </p:nvSpPr>
        <p:spPr>
          <a:xfrm>
            <a:off x="659298" y="300076"/>
            <a:ext cx="6589642" cy="1117908"/>
          </a:xfrm>
        </p:spPr>
        <p:txBody>
          <a:bodyPr>
            <a:normAutofit/>
          </a:bodyPr>
          <a:lstStyle/>
          <a:p>
            <a:r>
              <a:rPr lang="en-US" sz="4400" dirty="0"/>
              <a:t>HC-SR501 PIR Sensor</a:t>
            </a:r>
          </a:p>
        </p:txBody>
      </p:sp>
      <p:pic>
        <p:nvPicPr>
          <p:cNvPr id="5" name="Content Placeholder 4">
            <a:extLst>
              <a:ext uri="{FF2B5EF4-FFF2-40B4-BE49-F238E27FC236}">
                <a16:creationId xmlns:a16="http://schemas.microsoft.com/office/drawing/2014/main" xmlns="" id="{C2E7A677-82AD-4D17-B1E9-AB3EB2BE0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253" y="1417984"/>
            <a:ext cx="8375373" cy="5016849"/>
          </a:xfrm>
        </p:spPr>
      </p:pic>
    </p:spTree>
    <p:extLst>
      <p:ext uri="{BB962C8B-B14F-4D97-AF65-F5344CB8AC3E}">
        <p14:creationId xmlns:p14="http://schemas.microsoft.com/office/powerpoint/2010/main" val="23654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C2879-946B-43DB-BFBF-D2019EDDC8BC}"/>
              </a:ext>
            </a:extLst>
          </p:cNvPr>
          <p:cNvSpPr>
            <a:spLocks noGrp="1"/>
          </p:cNvSpPr>
          <p:nvPr>
            <p:ph type="title"/>
          </p:nvPr>
        </p:nvSpPr>
        <p:spPr/>
        <p:txBody>
          <a:bodyPr>
            <a:normAutofit/>
          </a:bodyPr>
          <a:lstStyle/>
          <a:p>
            <a:r>
              <a:rPr lang="en-US" sz="4000" b="1" dirty="0"/>
              <a:t>WORKING PRINCIPLE</a:t>
            </a:r>
            <a:endParaRPr lang="en-US" sz="4000" dirty="0"/>
          </a:p>
        </p:txBody>
      </p:sp>
      <p:sp>
        <p:nvSpPr>
          <p:cNvPr id="3" name="Content Placeholder 2">
            <a:extLst>
              <a:ext uri="{FF2B5EF4-FFF2-40B4-BE49-F238E27FC236}">
                <a16:creationId xmlns:a16="http://schemas.microsoft.com/office/drawing/2014/main" xmlns="" id="{D5F5BFB7-8C6E-451A-934A-61BC7973B36C}"/>
              </a:ext>
            </a:extLst>
          </p:cNvPr>
          <p:cNvSpPr>
            <a:spLocks noGrp="1"/>
          </p:cNvSpPr>
          <p:nvPr>
            <p:ph idx="1"/>
          </p:nvPr>
        </p:nvSpPr>
        <p:spPr/>
        <p:txBody>
          <a:bodyPr/>
          <a:lstStyle/>
          <a:p>
            <a:pPr lvl="0"/>
            <a:r>
              <a:rPr lang="en-US" sz="2000" dirty="0"/>
              <a:t>First we Captures 10 images of 10 different person with the help of Pi camera module.</a:t>
            </a:r>
          </a:p>
          <a:p>
            <a:pPr lvl="0"/>
            <a:r>
              <a:rPr lang="en-US" sz="2000" dirty="0"/>
              <a:t>The images of each subject is stored in specific directory with 30 images .</a:t>
            </a:r>
          </a:p>
          <a:p>
            <a:pPr lvl="0"/>
            <a:r>
              <a:rPr lang="en-US" sz="2000" dirty="0"/>
              <a:t>Each image size is of about 100x130pixels.</a:t>
            </a:r>
          </a:p>
          <a:p>
            <a:pPr lvl="0"/>
            <a:r>
              <a:rPr lang="en-US" sz="2000" dirty="0"/>
              <a:t>The viola Jones detection algorithm is used for face detection whereas </a:t>
            </a:r>
          </a:p>
          <a:p>
            <a:pPr lvl="0"/>
            <a:r>
              <a:rPr lang="en-US" sz="2000" dirty="0"/>
              <a:t>PCA algorithm is used for feature extraction and </a:t>
            </a:r>
          </a:p>
          <a:p>
            <a:pPr lvl="0"/>
            <a:r>
              <a:rPr lang="en-US" sz="2000" dirty="0"/>
              <a:t>then Adaboost classifier is used for face recognition.</a:t>
            </a:r>
          </a:p>
          <a:p>
            <a:pPr marL="0" indent="0">
              <a:buNone/>
            </a:pPr>
            <a:endParaRPr lang="en-US" dirty="0"/>
          </a:p>
        </p:txBody>
      </p:sp>
    </p:spTree>
    <p:extLst>
      <p:ext uri="{BB962C8B-B14F-4D97-AF65-F5344CB8AC3E}">
        <p14:creationId xmlns:p14="http://schemas.microsoft.com/office/powerpoint/2010/main" val="137220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6511C-FA84-4503-877F-23367BFF85ED}"/>
              </a:ext>
            </a:extLst>
          </p:cNvPr>
          <p:cNvSpPr>
            <a:spLocks noGrp="1"/>
          </p:cNvSpPr>
          <p:nvPr>
            <p:ph type="title"/>
          </p:nvPr>
        </p:nvSpPr>
        <p:spPr>
          <a:xfrm>
            <a:off x="765311" y="642730"/>
            <a:ext cx="4297019" cy="984221"/>
          </a:xfrm>
        </p:spPr>
        <p:txBody>
          <a:bodyPr/>
          <a:lstStyle/>
          <a:p>
            <a:r>
              <a:rPr lang="en-US" dirty="0">
                <a:effectLst>
                  <a:outerShdw blurRad="38100" dist="38100" dir="2700000" algn="tl">
                    <a:srgbClr val="000000">
                      <a:alpha val="43137"/>
                    </a:srgbClr>
                  </a:outerShdw>
                </a:effectLst>
              </a:rPr>
              <a:t>Image </a:t>
            </a:r>
            <a:r>
              <a:rPr lang="en-US" dirty="0"/>
              <a:t>processing</a:t>
            </a:r>
          </a:p>
        </p:txBody>
      </p:sp>
      <p:pic>
        <p:nvPicPr>
          <p:cNvPr id="8" name="Picture 7" descr="ftft.PNG">
            <a:extLst>
              <a:ext uri="{FF2B5EF4-FFF2-40B4-BE49-F238E27FC236}">
                <a16:creationId xmlns:a16="http://schemas.microsoft.com/office/drawing/2014/main" xmlns="" id="{BDEF08C6-E0F8-433F-B2E9-2DBDBF34CEFB}"/>
              </a:ext>
            </a:extLst>
          </p:cNvPr>
          <p:cNvPicPr>
            <a:picLocks noChangeAspect="1"/>
          </p:cNvPicPr>
          <p:nvPr/>
        </p:nvPicPr>
        <p:blipFill>
          <a:blip r:embed="rId2"/>
          <a:stretch>
            <a:fillRect/>
          </a:stretch>
        </p:blipFill>
        <p:spPr>
          <a:xfrm>
            <a:off x="5658678" y="1134840"/>
            <a:ext cx="4720849" cy="5384694"/>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90275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572DB-A0C7-4470-9377-17F22CC41933}"/>
              </a:ext>
            </a:extLst>
          </p:cNvPr>
          <p:cNvSpPr>
            <a:spLocks noGrp="1"/>
          </p:cNvSpPr>
          <p:nvPr>
            <p:ph type="title"/>
          </p:nvPr>
        </p:nvSpPr>
        <p:spPr/>
        <p:txBody>
          <a:bodyPr>
            <a:normAutofit/>
          </a:bodyPr>
          <a:lstStyle/>
          <a:p>
            <a:r>
              <a:rPr lang="en-US" sz="4400" dirty="0"/>
              <a:t>Face Detection</a:t>
            </a:r>
          </a:p>
        </p:txBody>
      </p:sp>
      <p:sp>
        <p:nvSpPr>
          <p:cNvPr id="3" name="Content Placeholder 2">
            <a:extLst>
              <a:ext uri="{FF2B5EF4-FFF2-40B4-BE49-F238E27FC236}">
                <a16:creationId xmlns:a16="http://schemas.microsoft.com/office/drawing/2014/main" xmlns="" id="{781E2669-8A58-42BD-B8B3-41B7B721708C}"/>
              </a:ext>
            </a:extLst>
          </p:cNvPr>
          <p:cNvSpPr>
            <a:spLocks noGrp="1"/>
          </p:cNvSpPr>
          <p:nvPr>
            <p:ph idx="1"/>
          </p:nvPr>
        </p:nvSpPr>
        <p:spPr/>
        <p:txBody>
          <a:bodyPr/>
          <a:lstStyle/>
          <a:p>
            <a:pPr marL="0" lvl="0" indent="0">
              <a:buNone/>
            </a:pPr>
            <a:r>
              <a:rPr lang="en-US" sz="2400" dirty="0">
                <a:cs typeface="Arial" pitchFamily="34" charset="0"/>
              </a:rPr>
              <a:t>Face detection is a computer technology used to identify human faces in digital images by determining the location of the faces in the image and extract sub images for each face.</a:t>
            </a:r>
          </a:p>
          <a:p>
            <a:pPr marL="0" lvl="0" indent="0">
              <a:buNone/>
            </a:pPr>
            <a:r>
              <a:rPr lang="en-US" sz="2400" dirty="0">
                <a:cs typeface="Arial" pitchFamily="34" charset="0"/>
              </a:rPr>
              <a:t>Viola Jones algorithm will be implemented to recognize face and non-face patterns and enable us to identify locations of the faces in the image.</a:t>
            </a:r>
            <a:endParaRPr lang="en-US" sz="2400" dirty="0"/>
          </a:p>
          <a:p>
            <a:endParaRPr lang="en-US" dirty="0"/>
          </a:p>
        </p:txBody>
      </p:sp>
    </p:spTree>
    <p:extLst>
      <p:ext uri="{BB962C8B-B14F-4D97-AF65-F5344CB8AC3E}">
        <p14:creationId xmlns:p14="http://schemas.microsoft.com/office/powerpoint/2010/main" val="93637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F73C8-73E8-417A-AC6F-F0AB1974622F}"/>
              </a:ext>
            </a:extLst>
          </p:cNvPr>
          <p:cNvSpPr>
            <a:spLocks noGrp="1"/>
          </p:cNvSpPr>
          <p:nvPr>
            <p:ph type="title"/>
          </p:nvPr>
        </p:nvSpPr>
        <p:spPr>
          <a:xfrm>
            <a:off x="500271" y="410818"/>
            <a:ext cx="10131425" cy="1456267"/>
          </a:xfrm>
        </p:spPr>
        <p:txBody>
          <a:bodyPr>
            <a:normAutofit/>
          </a:bodyPr>
          <a:lstStyle/>
          <a:p>
            <a:r>
              <a:rPr lang="en-US" sz="4400" dirty="0"/>
              <a:t>Prepared by</a:t>
            </a:r>
          </a:p>
        </p:txBody>
      </p:sp>
      <p:sp>
        <p:nvSpPr>
          <p:cNvPr id="3" name="Content Placeholder 2">
            <a:extLst>
              <a:ext uri="{FF2B5EF4-FFF2-40B4-BE49-F238E27FC236}">
                <a16:creationId xmlns:a16="http://schemas.microsoft.com/office/drawing/2014/main" xmlns="" id="{8A56333E-92B7-4EED-A8CC-F16B7772361D}"/>
              </a:ext>
            </a:extLst>
          </p:cNvPr>
          <p:cNvSpPr>
            <a:spLocks noGrp="1"/>
          </p:cNvSpPr>
          <p:nvPr>
            <p:ph idx="1"/>
          </p:nvPr>
        </p:nvSpPr>
        <p:spPr>
          <a:xfrm>
            <a:off x="685802" y="1709531"/>
            <a:ext cx="4562060" cy="2107095"/>
          </a:xfrm>
        </p:spPr>
        <p:txBody>
          <a:bodyPr>
            <a:normAutofit fontScale="92500" lnSpcReduction="10000"/>
          </a:bodyPr>
          <a:lstStyle/>
          <a:p>
            <a:r>
              <a:rPr lang="en-US" sz="2800" dirty="0" err="1" smtClean="0"/>
              <a:t>Suraj</a:t>
            </a:r>
            <a:r>
              <a:rPr lang="en-US" sz="2800" dirty="0" smtClean="0"/>
              <a:t> </a:t>
            </a:r>
            <a:r>
              <a:rPr lang="en-US" sz="2800" dirty="0" err="1" smtClean="0"/>
              <a:t>Garg</a:t>
            </a:r>
            <a:r>
              <a:rPr lang="en-US" sz="2800" dirty="0" smtClean="0"/>
              <a:t> </a:t>
            </a:r>
            <a:endParaRPr lang="en-US" sz="2800" dirty="0"/>
          </a:p>
          <a:p>
            <a:r>
              <a:rPr lang="en-US" sz="2800" dirty="0" err="1" smtClean="0"/>
              <a:t>Chirag</a:t>
            </a:r>
            <a:r>
              <a:rPr lang="en-US" sz="2800" dirty="0" smtClean="0"/>
              <a:t> </a:t>
            </a:r>
            <a:r>
              <a:rPr lang="en-US" sz="2800" dirty="0" err="1" smtClean="0"/>
              <a:t>Varshney</a:t>
            </a:r>
            <a:endParaRPr lang="en-US" sz="2800" dirty="0" smtClean="0"/>
          </a:p>
          <a:p>
            <a:r>
              <a:rPr lang="en-US" sz="2800" dirty="0" err="1" smtClean="0"/>
              <a:t>Ankit</a:t>
            </a:r>
            <a:r>
              <a:rPr lang="en-US" sz="2800" dirty="0" smtClean="0"/>
              <a:t> Kumar</a:t>
            </a:r>
            <a:endParaRPr lang="en-US" sz="2800" dirty="0"/>
          </a:p>
          <a:p>
            <a:r>
              <a:rPr lang="en-US" sz="2800" dirty="0" err="1" smtClean="0"/>
              <a:t>Ishant</a:t>
            </a:r>
            <a:r>
              <a:rPr lang="en-US" sz="2800" dirty="0" smtClean="0"/>
              <a:t> </a:t>
            </a:r>
            <a:r>
              <a:rPr lang="en-US" sz="2800" dirty="0" err="1" smtClean="0"/>
              <a:t>Goyal</a:t>
            </a:r>
            <a:endParaRPr lang="en-US" sz="2800" dirty="0"/>
          </a:p>
          <a:p>
            <a:pPr marL="0" indent="0">
              <a:buNone/>
            </a:pPr>
            <a:endParaRPr lang="en-US" dirty="0"/>
          </a:p>
        </p:txBody>
      </p:sp>
      <p:sp>
        <p:nvSpPr>
          <p:cNvPr id="4" name="Title 1">
            <a:extLst>
              <a:ext uri="{FF2B5EF4-FFF2-40B4-BE49-F238E27FC236}">
                <a16:creationId xmlns:a16="http://schemas.microsoft.com/office/drawing/2014/main" xmlns="" id="{AB9E27D0-DCA3-48A4-ACEF-9699BF14029C}"/>
              </a:ext>
            </a:extLst>
          </p:cNvPr>
          <p:cNvSpPr txBox="1">
            <a:spLocks/>
          </p:cNvSpPr>
          <p:nvPr/>
        </p:nvSpPr>
        <p:spPr>
          <a:xfrm>
            <a:off x="381002" y="3816626"/>
            <a:ext cx="5052390" cy="94016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Under the guidance of</a:t>
            </a:r>
          </a:p>
        </p:txBody>
      </p:sp>
      <p:sp>
        <p:nvSpPr>
          <p:cNvPr id="5" name="Content Placeholder 2">
            <a:extLst>
              <a:ext uri="{FF2B5EF4-FFF2-40B4-BE49-F238E27FC236}">
                <a16:creationId xmlns:a16="http://schemas.microsoft.com/office/drawing/2014/main" xmlns="" id="{616C1B69-D71D-4C07-AF30-BD97C35A6620}"/>
              </a:ext>
            </a:extLst>
          </p:cNvPr>
          <p:cNvSpPr txBox="1">
            <a:spLocks/>
          </p:cNvSpPr>
          <p:nvPr/>
        </p:nvSpPr>
        <p:spPr>
          <a:xfrm>
            <a:off x="646048" y="4437638"/>
            <a:ext cx="3409118" cy="191162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t>Mr. </a:t>
            </a:r>
            <a:r>
              <a:rPr lang="en-US" sz="2800" dirty="0" smtClean="0"/>
              <a:t>Amir Khan </a:t>
            </a:r>
            <a:r>
              <a:rPr lang="en-US" sz="2800" dirty="0"/>
              <a:t>Sir</a:t>
            </a:r>
          </a:p>
          <a:p>
            <a:pPr marL="0" indent="0">
              <a:buNone/>
            </a:pPr>
            <a:endParaRPr lang="en-US" sz="2400" dirty="0"/>
          </a:p>
        </p:txBody>
      </p:sp>
    </p:spTree>
    <p:extLst>
      <p:ext uri="{BB962C8B-B14F-4D97-AF65-F5344CB8AC3E}">
        <p14:creationId xmlns:p14="http://schemas.microsoft.com/office/powerpoint/2010/main" val="1050951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AFE69-71E6-4B19-A38F-60CEFA1B7209}"/>
              </a:ext>
            </a:extLst>
          </p:cNvPr>
          <p:cNvSpPr>
            <a:spLocks noGrp="1"/>
          </p:cNvSpPr>
          <p:nvPr>
            <p:ph type="title"/>
          </p:nvPr>
        </p:nvSpPr>
        <p:spPr/>
        <p:txBody>
          <a:bodyPr>
            <a:normAutofit/>
          </a:bodyPr>
          <a:lstStyle/>
          <a:p>
            <a:r>
              <a:rPr lang="en-US" sz="4000" dirty="0"/>
              <a:t>How Do We Create Database</a:t>
            </a:r>
          </a:p>
        </p:txBody>
      </p:sp>
      <p:sp>
        <p:nvSpPr>
          <p:cNvPr id="3" name="Content Placeholder 2">
            <a:extLst>
              <a:ext uri="{FF2B5EF4-FFF2-40B4-BE49-F238E27FC236}">
                <a16:creationId xmlns:a16="http://schemas.microsoft.com/office/drawing/2014/main" xmlns="" id="{BB111B20-5EC0-4E3C-9AA5-31736645F516}"/>
              </a:ext>
            </a:extLst>
          </p:cNvPr>
          <p:cNvSpPr>
            <a:spLocks noGrp="1"/>
          </p:cNvSpPr>
          <p:nvPr>
            <p:ph idx="1"/>
          </p:nvPr>
        </p:nvSpPr>
        <p:spPr/>
        <p:txBody>
          <a:bodyPr>
            <a:normAutofit/>
          </a:bodyPr>
          <a:lstStyle/>
          <a:p>
            <a:pPr marL="0" lvl="0" indent="0">
              <a:buNone/>
            </a:pPr>
            <a:r>
              <a:rPr lang="en-US" sz="2400" dirty="0"/>
              <a:t>Database is the collection of face images and extracted features. And the database includes names of  students &amp; registration  number for each student . </a:t>
            </a:r>
          </a:p>
          <a:p>
            <a:pPr marL="0" lvl="0" indent="0">
              <a:buNone/>
            </a:pPr>
            <a:endParaRPr lang="en-US" sz="2400" dirty="0"/>
          </a:p>
          <a:p>
            <a:pPr marL="0" lvl="0" indent="0">
              <a:buNone/>
            </a:pPr>
            <a:r>
              <a:rPr lang="en-US" sz="2400" dirty="0">
                <a:cs typeface="Arial" pitchFamily="34" charset="0"/>
              </a:rPr>
              <a:t>We created a data base for 18 persons, were we took 10 images per person using raspberry pi model 2 cam, these images were taken at different times and with variations in illumination, facial expressions, and facial details.</a:t>
            </a:r>
            <a:endParaRPr lang="en-US" sz="2400" dirty="0"/>
          </a:p>
          <a:p>
            <a:pPr marL="0" indent="0">
              <a:buNone/>
            </a:pPr>
            <a:endParaRPr lang="en-US" sz="2400" dirty="0"/>
          </a:p>
        </p:txBody>
      </p:sp>
    </p:spTree>
    <p:extLst>
      <p:ext uri="{BB962C8B-B14F-4D97-AF65-F5344CB8AC3E}">
        <p14:creationId xmlns:p14="http://schemas.microsoft.com/office/powerpoint/2010/main" val="154334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ABE20-DB28-4A4E-8C96-5097C9CC4FDF}"/>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xmlns="" id="{12F051F6-3861-4296-B8FA-000E32DBAC86}"/>
              </a:ext>
            </a:extLst>
          </p:cNvPr>
          <p:cNvSpPr>
            <a:spLocks noGrp="1"/>
          </p:cNvSpPr>
          <p:nvPr>
            <p:ph idx="1"/>
          </p:nvPr>
        </p:nvSpPr>
        <p:spPr>
          <a:xfrm>
            <a:off x="579784" y="1604433"/>
            <a:ext cx="9982199" cy="3649133"/>
          </a:xfrm>
        </p:spPr>
        <p:txBody>
          <a:bodyPr/>
          <a:lstStyle/>
          <a:p>
            <a:pPr marL="0" indent="0">
              <a:buNone/>
            </a:pPr>
            <a:r>
              <a:rPr lang="en-US" sz="2400" dirty="0"/>
              <a:t>This IOT based project is the fruit of continuous work of our Team. We use python language, xml and shell scripting language for further development of this project. Raspberry pi model 3 helps for Faster response, CameraV2 module used for capturing images and store in bucket then using viola jones detection algorithm and PCA algorithm for face Recognition. </a:t>
            </a:r>
          </a:p>
          <a:p>
            <a:pPr marL="0" indent="0">
              <a:buNone/>
            </a:pPr>
            <a:endParaRPr lang="en-US" dirty="0"/>
          </a:p>
        </p:txBody>
      </p:sp>
    </p:spTree>
    <p:extLst>
      <p:ext uri="{BB962C8B-B14F-4D97-AF65-F5344CB8AC3E}">
        <p14:creationId xmlns:p14="http://schemas.microsoft.com/office/powerpoint/2010/main" val="223214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E9013-5C37-4BFB-BFC9-0F7290B5B13E}"/>
              </a:ext>
            </a:extLst>
          </p:cNvPr>
          <p:cNvSpPr>
            <a:spLocks noGrp="1"/>
          </p:cNvSpPr>
          <p:nvPr>
            <p:ph type="title"/>
          </p:nvPr>
        </p:nvSpPr>
        <p:spPr/>
        <p:txBody>
          <a:bodyPr>
            <a:normAutofit/>
          </a:bodyPr>
          <a:lstStyle/>
          <a:p>
            <a:r>
              <a:rPr lang="en-US" sz="4400" dirty="0"/>
              <a:t>Future work</a:t>
            </a:r>
          </a:p>
        </p:txBody>
      </p:sp>
      <p:sp>
        <p:nvSpPr>
          <p:cNvPr id="3" name="Content Placeholder 2">
            <a:extLst>
              <a:ext uri="{FF2B5EF4-FFF2-40B4-BE49-F238E27FC236}">
                <a16:creationId xmlns:a16="http://schemas.microsoft.com/office/drawing/2014/main" xmlns="" id="{74A9CBCB-0D53-41D1-97F4-E8F78F11FFCC}"/>
              </a:ext>
            </a:extLst>
          </p:cNvPr>
          <p:cNvSpPr>
            <a:spLocks noGrp="1"/>
          </p:cNvSpPr>
          <p:nvPr>
            <p:ph idx="1"/>
          </p:nvPr>
        </p:nvSpPr>
        <p:spPr>
          <a:xfrm>
            <a:off x="685801" y="1810763"/>
            <a:ext cx="8882268" cy="3649133"/>
          </a:xfrm>
        </p:spPr>
        <p:txBody>
          <a:bodyPr/>
          <a:lstStyle/>
          <a:p>
            <a:pPr marL="0" indent="0">
              <a:buNone/>
            </a:pPr>
            <a:r>
              <a:rPr lang="en-US" sz="2400" dirty="0"/>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p>
          <a:p>
            <a:pPr marL="0" indent="0">
              <a:buNone/>
            </a:pPr>
            <a:endParaRPr lang="en-US" dirty="0"/>
          </a:p>
        </p:txBody>
      </p:sp>
    </p:spTree>
    <p:extLst>
      <p:ext uri="{BB962C8B-B14F-4D97-AF65-F5344CB8AC3E}">
        <p14:creationId xmlns:p14="http://schemas.microsoft.com/office/powerpoint/2010/main" val="2088350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2E7E270E-8BE0-4689-8BCB-D301AE871CC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00739" y="718099"/>
            <a:ext cx="7590521" cy="5421801"/>
          </a:xfrm>
        </p:spPr>
      </p:pic>
    </p:spTree>
    <p:extLst>
      <p:ext uri="{BB962C8B-B14F-4D97-AF65-F5344CB8AC3E}">
        <p14:creationId xmlns:p14="http://schemas.microsoft.com/office/powerpoint/2010/main" val="285980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D406D-E652-4E74-88D9-D4B4A6B3B465}"/>
              </a:ext>
            </a:extLst>
          </p:cNvPr>
          <p:cNvSpPr>
            <a:spLocks noGrp="1"/>
          </p:cNvSpPr>
          <p:nvPr>
            <p:ph type="title"/>
          </p:nvPr>
        </p:nvSpPr>
        <p:spPr/>
        <p:txBody>
          <a:bodyPr>
            <a:normAutofit/>
          </a:bodyPr>
          <a:lstStyle/>
          <a:p>
            <a:r>
              <a:rPr lang="en-US" sz="5400" dirty="0"/>
              <a:t>Objective</a:t>
            </a:r>
          </a:p>
        </p:txBody>
      </p:sp>
      <p:sp>
        <p:nvSpPr>
          <p:cNvPr id="3" name="Content Placeholder 2">
            <a:extLst>
              <a:ext uri="{FF2B5EF4-FFF2-40B4-BE49-F238E27FC236}">
                <a16:creationId xmlns:a16="http://schemas.microsoft.com/office/drawing/2014/main" xmlns="" id="{B2D487D4-8A5F-4D38-B121-DE47D937FC94}"/>
              </a:ext>
            </a:extLst>
          </p:cNvPr>
          <p:cNvSpPr>
            <a:spLocks noGrp="1"/>
          </p:cNvSpPr>
          <p:nvPr>
            <p:ph idx="1"/>
          </p:nvPr>
        </p:nvSpPr>
        <p:spPr>
          <a:xfrm>
            <a:off x="685802" y="2142067"/>
            <a:ext cx="8550964" cy="1674559"/>
          </a:xfrm>
        </p:spPr>
        <p:txBody>
          <a:bodyPr>
            <a:normAutofit/>
          </a:bodyPr>
          <a:lstStyle/>
          <a:p>
            <a:pPr marL="0" indent="0">
              <a:buNone/>
            </a:pPr>
            <a:r>
              <a:rPr lang="en-US" sz="3200" dirty="0"/>
              <a:t>To detect and recognize the faces from image files from Raspberry Pi.</a:t>
            </a:r>
          </a:p>
        </p:txBody>
      </p:sp>
    </p:spTree>
    <p:extLst>
      <p:ext uri="{BB962C8B-B14F-4D97-AF65-F5344CB8AC3E}">
        <p14:creationId xmlns:p14="http://schemas.microsoft.com/office/powerpoint/2010/main" val="219460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1347E-C190-4EE7-B445-9F43F8E90395}"/>
              </a:ext>
            </a:extLst>
          </p:cNvPr>
          <p:cNvSpPr>
            <a:spLocks noGrp="1"/>
          </p:cNvSpPr>
          <p:nvPr>
            <p:ph type="title"/>
          </p:nvPr>
        </p:nvSpPr>
        <p:spPr>
          <a:xfrm>
            <a:off x="659226" y="821634"/>
            <a:ext cx="10131425" cy="1456267"/>
          </a:xfrm>
        </p:spPr>
        <p:txBody>
          <a:bodyPr/>
          <a:lstStyle/>
          <a:p>
            <a:r>
              <a:rPr lang="en-US" b="1" dirty="0"/>
              <a:t>Application Area </a:t>
            </a:r>
            <a:endParaRPr lang="en-US" dirty="0"/>
          </a:p>
        </p:txBody>
      </p:sp>
      <p:sp>
        <p:nvSpPr>
          <p:cNvPr id="3" name="Content Placeholder 2">
            <a:extLst>
              <a:ext uri="{FF2B5EF4-FFF2-40B4-BE49-F238E27FC236}">
                <a16:creationId xmlns:a16="http://schemas.microsoft.com/office/drawing/2014/main" xmlns="" id="{622DE237-2B7D-463F-80E8-7DC0207966F9}"/>
              </a:ext>
            </a:extLst>
          </p:cNvPr>
          <p:cNvSpPr>
            <a:spLocks noGrp="1"/>
          </p:cNvSpPr>
          <p:nvPr>
            <p:ph idx="1"/>
          </p:nvPr>
        </p:nvSpPr>
        <p:spPr>
          <a:xfrm>
            <a:off x="685801" y="2552885"/>
            <a:ext cx="5039138" cy="2650067"/>
          </a:xfrm>
        </p:spPr>
        <p:txBody>
          <a:bodyPr>
            <a:normAutofit/>
          </a:bodyPr>
          <a:lstStyle/>
          <a:p>
            <a:pPr lvl="0"/>
            <a:r>
              <a:rPr lang="en-US" sz="2400" dirty="0"/>
              <a:t>Attendance using face detection.</a:t>
            </a:r>
          </a:p>
          <a:p>
            <a:pPr lvl="0"/>
            <a:r>
              <a:rPr lang="en-US" sz="2400" dirty="0"/>
              <a:t>Home Security</a:t>
            </a:r>
          </a:p>
          <a:p>
            <a:pPr lvl="0"/>
            <a:r>
              <a:rPr lang="en-US" sz="2400" dirty="0"/>
              <a:t>Business Security</a:t>
            </a:r>
          </a:p>
          <a:p>
            <a:pPr lvl="0"/>
            <a:r>
              <a:rPr lang="en-US" sz="2400" dirty="0"/>
              <a:t>Hospital Monitoring System</a:t>
            </a:r>
          </a:p>
          <a:p>
            <a:pPr marL="0" indent="0">
              <a:buNone/>
            </a:pPr>
            <a:endParaRPr lang="en-US" sz="2400" dirty="0"/>
          </a:p>
        </p:txBody>
      </p:sp>
    </p:spTree>
    <p:extLst>
      <p:ext uri="{BB962C8B-B14F-4D97-AF65-F5344CB8AC3E}">
        <p14:creationId xmlns:p14="http://schemas.microsoft.com/office/powerpoint/2010/main" val="266773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40E6A8-BCCF-4C16-9758-6D82A535FAC2}"/>
              </a:ext>
            </a:extLst>
          </p:cNvPr>
          <p:cNvSpPr>
            <a:spLocks noGrp="1"/>
          </p:cNvSpPr>
          <p:nvPr>
            <p:ph type="title"/>
          </p:nvPr>
        </p:nvSpPr>
        <p:spPr/>
        <p:txBody>
          <a:bodyPr>
            <a:normAutofit/>
          </a:bodyPr>
          <a:lstStyle/>
          <a:p>
            <a:r>
              <a:rPr lang="en-US" sz="4400" dirty="0"/>
              <a:t>Introduction</a:t>
            </a:r>
          </a:p>
        </p:txBody>
      </p:sp>
      <p:sp>
        <p:nvSpPr>
          <p:cNvPr id="3" name="Content Placeholder 2">
            <a:extLst>
              <a:ext uri="{FF2B5EF4-FFF2-40B4-BE49-F238E27FC236}">
                <a16:creationId xmlns:a16="http://schemas.microsoft.com/office/drawing/2014/main" xmlns="" id="{1148574C-9D7F-4F84-9D91-1B0F44794535}"/>
              </a:ext>
            </a:extLst>
          </p:cNvPr>
          <p:cNvSpPr>
            <a:spLocks noGrp="1"/>
          </p:cNvSpPr>
          <p:nvPr>
            <p:ph idx="1"/>
          </p:nvPr>
        </p:nvSpPr>
        <p:spPr>
          <a:xfrm>
            <a:off x="685800" y="2142068"/>
            <a:ext cx="10273747" cy="3781654"/>
          </a:xfrm>
        </p:spPr>
        <p:txBody>
          <a:bodyPr>
            <a:normAutofit fontScale="92500" lnSpcReduction="10000"/>
          </a:bodyPr>
          <a:lstStyle/>
          <a:p>
            <a:pPr marL="0" lvl="0" indent="0" algn="just">
              <a:buNone/>
            </a:pPr>
            <a:r>
              <a:rPr lang="en-US" sz="2400" dirty="0">
                <a:cs typeface="Arial" pitchFamily="34" charset="0"/>
              </a:rPr>
              <a:t>Traditionally attendance is marked manually by teachers and they must make sure correct attendance is marked for respective student. </a:t>
            </a:r>
          </a:p>
          <a:p>
            <a:pPr marL="0" lvl="0" indent="0" algn="just">
              <a:buNone/>
            </a:pPr>
            <a:r>
              <a:rPr lang="en-US" sz="2400" dirty="0">
                <a:cs typeface="Arial" pitchFamily="34" charset="0"/>
              </a:rPr>
              <a:t>This whole process wastes some of lecture time and part of correct information is missed due to fraudulent and proxy cases.</a:t>
            </a:r>
            <a:endParaRPr lang="en-US" sz="2400" dirty="0"/>
          </a:p>
          <a:p>
            <a:pPr marL="0" indent="0">
              <a:buNone/>
            </a:pPr>
            <a:endParaRPr lang="en-US" sz="2400" dirty="0"/>
          </a:p>
          <a:p>
            <a:pPr marL="0" indent="0">
              <a:buNone/>
            </a:pPr>
            <a:r>
              <a:rPr lang="en-US" sz="2400" dirty="0"/>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p>
          <a:p>
            <a:pPr marL="0" indent="0">
              <a:buNone/>
            </a:pPr>
            <a:endParaRPr lang="en-US" dirty="0"/>
          </a:p>
        </p:txBody>
      </p:sp>
    </p:spTree>
    <p:extLst>
      <p:ext uri="{BB962C8B-B14F-4D97-AF65-F5344CB8AC3E}">
        <p14:creationId xmlns:p14="http://schemas.microsoft.com/office/powerpoint/2010/main" val="142298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82110-6F17-B742-B355-58F916C52728}"/>
              </a:ext>
            </a:extLst>
          </p:cNvPr>
          <p:cNvSpPr>
            <a:spLocks noGrp="1"/>
          </p:cNvSpPr>
          <p:nvPr>
            <p:ph type="title"/>
          </p:nvPr>
        </p:nvSpPr>
        <p:spPr>
          <a:xfrm>
            <a:off x="1332203" y="220344"/>
            <a:ext cx="4976119" cy="1018202"/>
          </a:xfrm>
        </p:spPr>
        <p:txBody>
          <a:bodyPr>
            <a:normAutofit/>
          </a:bodyPr>
          <a:lstStyle/>
          <a:p>
            <a:r>
              <a:rPr lang="en-IN" sz="4400"/>
              <a:t>Project Layout</a:t>
            </a:r>
            <a:endParaRPr lang="en-US" sz="4400"/>
          </a:p>
        </p:txBody>
      </p:sp>
      <p:pic>
        <p:nvPicPr>
          <p:cNvPr id="4" name="Picture 4">
            <a:extLst>
              <a:ext uri="{FF2B5EF4-FFF2-40B4-BE49-F238E27FC236}">
                <a16:creationId xmlns:a16="http://schemas.microsoft.com/office/drawing/2014/main" xmlns="" id="{19005A3D-6F2B-4642-94CE-801DAA557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687" y="1238546"/>
            <a:ext cx="9476304" cy="5231828"/>
          </a:xfrm>
        </p:spPr>
      </p:pic>
    </p:spTree>
    <p:extLst>
      <p:ext uri="{BB962C8B-B14F-4D97-AF65-F5344CB8AC3E}">
        <p14:creationId xmlns:p14="http://schemas.microsoft.com/office/powerpoint/2010/main" val="36077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C5912-E064-46C3-A9E4-816DD86423B3}"/>
              </a:ext>
            </a:extLst>
          </p:cNvPr>
          <p:cNvSpPr>
            <a:spLocks noGrp="1"/>
          </p:cNvSpPr>
          <p:nvPr>
            <p:ph type="title"/>
          </p:nvPr>
        </p:nvSpPr>
        <p:spPr/>
        <p:txBody>
          <a:bodyPr>
            <a:normAutofit/>
          </a:bodyPr>
          <a:lstStyle/>
          <a:p>
            <a:r>
              <a:rPr lang="en-US" sz="4000" dirty="0"/>
              <a:t>Significance</a:t>
            </a:r>
          </a:p>
        </p:txBody>
      </p:sp>
      <p:sp>
        <p:nvSpPr>
          <p:cNvPr id="3" name="Content Placeholder 2">
            <a:extLst>
              <a:ext uri="{FF2B5EF4-FFF2-40B4-BE49-F238E27FC236}">
                <a16:creationId xmlns:a16="http://schemas.microsoft.com/office/drawing/2014/main" xmlns="" id="{7F3DFE10-B5C3-4C8E-A156-F42822F18A33}"/>
              </a:ext>
            </a:extLst>
          </p:cNvPr>
          <p:cNvSpPr>
            <a:spLocks noGrp="1"/>
          </p:cNvSpPr>
          <p:nvPr>
            <p:ph idx="1"/>
          </p:nvPr>
        </p:nvSpPr>
        <p:spPr/>
        <p:txBody>
          <a:bodyPr/>
          <a:lstStyle/>
          <a:p>
            <a:pPr marL="342900" indent="-342900">
              <a:buFont typeface="+mj-lt"/>
              <a:buAutoNum type="arabicPeriod"/>
            </a:pPr>
            <a:r>
              <a:rPr lang="en-US" sz="2400" dirty="0">
                <a:latin typeface="Arial" pitchFamily="34" charset="0"/>
                <a:ea typeface="Arial Unicode MS" pitchFamily="34" charset="-128"/>
                <a:cs typeface="Arial" pitchFamily="34" charset="0"/>
              </a:rPr>
              <a:t>Automated</a:t>
            </a:r>
          </a:p>
          <a:p>
            <a:pPr marL="342900" indent="-342900">
              <a:buFont typeface="+mj-lt"/>
              <a:buAutoNum type="arabicPeriod"/>
            </a:pPr>
            <a:r>
              <a:rPr lang="en-US" sz="2400" dirty="0">
                <a:latin typeface="Arial" pitchFamily="34" charset="0"/>
                <a:ea typeface="Arial Unicode MS" pitchFamily="34" charset="-128"/>
                <a:cs typeface="Arial" pitchFamily="34" charset="0"/>
              </a:rPr>
              <a:t>Economically</a:t>
            </a:r>
            <a:endParaRPr lang="en-US" sz="2400" dirty="0"/>
          </a:p>
          <a:p>
            <a:pPr marL="342900" indent="-342900">
              <a:buFont typeface="+mj-lt"/>
              <a:buAutoNum type="arabicPeriod"/>
            </a:pPr>
            <a:r>
              <a:rPr lang="en-US" sz="2400" dirty="0">
                <a:latin typeface="Arial" pitchFamily="34" charset="0"/>
                <a:ea typeface="Arial Unicode MS" pitchFamily="34" charset="-128"/>
                <a:cs typeface="Arial" pitchFamily="34" charset="0"/>
              </a:rPr>
              <a:t>Effective</a:t>
            </a:r>
            <a:endParaRPr lang="en-US" sz="2400" dirty="0"/>
          </a:p>
          <a:p>
            <a:pPr marL="342900" indent="-342900">
              <a:buFont typeface="+mj-lt"/>
              <a:buAutoNum type="arabicPeriod"/>
            </a:pPr>
            <a:r>
              <a:rPr lang="en-US" sz="2400" dirty="0">
                <a:latin typeface="Arial" pitchFamily="34" charset="0"/>
                <a:ea typeface="Arial Unicode MS" pitchFamily="34" charset="-128"/>
                <a:cs typeface="Arial" pitchFamily="34" charset="0"/>
              </a:rPr>
              <a:t>Keep extra time </a:t>
            </a:r>
            <a:endParaRPr lang="en-US" sz="2400" dirty="0"/>
          </a:p>
          <a:p>
            <a:pPr marL="342900" indent="-342900">
              <a:buFont typeface="+mj-lt"/>
              <a:buAutoNum type="arabicPeriod"/>
            </a:pPr>
            <a:endParaRPr lang="en-US" dirty="0"/>
          </a:p>
        </p:txBody>
      </p:sp>
    </p:spTree>
    <p:extLst>
      <p:ext uri="{BB962C8B-B14F-4D97-AF65-F5344CB8AC3E}">
        <p14:creationId xmlns:p14="http://schemas.microsoft.com/office/powerpoint/2010/main" val="99324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FA65FD-B185-434B-B635-F961A070B463}"/>
              </a:ext>
            </a:extLst>
          </p:cNvPr>
          <p:cNvSpPr>
            <a:spLocks noGrp="1"/>
          </p:cNvSpPr>
          <p:nvPr>
            <p:ph type="title"/>
          </p:nvPr>
        </p:nvSpPr>
        <p:spPr/>
        <p:txBody>
          <a:bodyPr>
            <a:normAutofit/>
          </a:bodyPr>
          <a:lstStyle/>
          <a:p>
            <a:r>
              <a:rPr lang="en-US" sz="4400" dirty="0"/>
              <a:t> </a:t>
            </a:r>
            <a:r>
              <a:rPr lang="en-US" sz="4400" b="1" dirty="0"/>
              <a:t>Components Requirements</a:t>
            </a:r>
            <a:endParaRPr lang="en-US" sz="4400" dirty="0"/>
          </a:p>
        </p:txBody>
      </p:sp>
      <p:sp>
        <p:nvSpPr>
          <p:cNvPr id="3" name="Content Placeholder 2">
            <a:extLst>
              <a:ext uri="{FF2B5EF4-FFF2-40B4-BE49-F238E27FC236}">
                <a16:creationId xmlns:a16="http://schemas.microsoft.com/office/drawing/2014/main" xmlns="" id="{31D1080E-B80E-4113-AD6A-6616A1ED82A1}"/>
              </a:ext>
            </a:extLst>
          </p:cNvPr>
          <p:cNvSpPr>
            <a:spLocks noGrp="1"/>
          </p:cNvSpPr>
          <p:nvPr>
            <p:ph idx="1"/>
          </p:nvPr>
        </p:nvSpPr>
        <p:spPr/>
        <p:txBody>
          <a:bodyPr/>
          <a:lstStyle/>
          <a:p>
            <a:r>
              <a:rPr lang="en-US" sz="2400" dirty="0"/>
              <a:t>Raspberry Pi 3 Model B</a:t>
            </a:r>
          </a:p>
          <a:p>
            <a:pPr lvl="0"/>
            <a:r>
              <a:rPr lang="en-US" sz="2400" dirty="0"/>
              <a:t>Raspberry Pi Camera Module V2</a:t>
            </a:r>
          </a:p>
          <a:p>
            <a:pPr lvl="0"/>
            <a:r>
              <a:rPr lang="en-US" sz="2400" dirty="0"/>
              <a:t>16x2 LCD I2C Display</a:t>
            </a:r>
          </a:p>
          <a:p>
            <a:pPr lvl="0"/>
            <a:r>
              <a:rPr lang="en-US" sz="2400" dirty="0"/>
              <a:t>HC-SR501 PIR Sensor</a:t>
            </a:r>
          </a:p>
          <a:p>
            <a:pPr lvl="0"/>
            <a:r>
              <a:rPr lang="en-US" sz="2400" dirty="0"/>
              <a:t>Micro SD Card with Raspbian pre-installed</a:t>
            </a:r>
          </a:p>
          <a:p>
            <a:endParaRPr lang="en-US" dirty="0"/>
          </a:p>
        </p:txBody>
      </p:sp>
    </p:spTree>
    <p:extLst>
      <p:ext uri="{BB962C8B-B14F-4D97-AF65-F5344CB8AC3E}">
        <p14:creationId xmlns:p14="http://schemas.microsoft.com/office/powerpoint/2010/main" val="207616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782AC4-24C5-4DC4-95E4-02CFA21869E5}"/>
              </a:ext>
            </a:extLst>
          </p:cNvPr>
          <p:cNvSpPr>
            <a:spLocks noGrp="1"/>
          </p:cNvSpPr>
          <p:nvPr>
            <p:ph type="title"/>
          </p:nvPr>
        </p:nvSpPr>
        <p:spPr/>
        <p:txBody>
          <a:bodyPr>
            <a:normAutofit/>
          </a:bodyPr>
          <a:lstStyle/>
          <a:p>
            <a:r>
              <a:rPr lang="en-US" sz="4400" dirty="0"/>
              <a:t>Raspberry Pi</a:t>
            </a:r>
          </a:p>
        </p:txBody>
      </p:sp>
      <p:sp>
        <p:nvSpPr>
          <p:cNvPr id="3" name="Content Placeholder 2">
            <a:extLst>
              <a:ext uri="{FF2B5EF4-FFF2-40B4-BE49-F238E27FC236}">
                <a16:creationId xmlns:a16="http://schemas.microsoft.com/office/drawing/2014/main" xmlns="" id="{0FF8AACB-543E-4F0C-ADB3-9D77151FFB8A}"/>
              </a:ext>
            </a:extLst>
          </p:cNvPr>
          <p:cNvSpPr>
            <a:spLocks noGrp="1"/>
          </p:cNvSpPr>
          <p:nvPr>
            <p:ph idx="1"/>
          </p:nvPr>
        </p:nvSpPr>
        <p:spPr>
          <a:xfrm>
            <a:off x="685801" y="2248085"/>
            <a:ext cx="10631556" cy="2920264"/>
          </a:xfrm>
        </p:spPr>
        <p:txBody>
          <a:bodyPr>
            <a:normAutofit/>
          </a:bodyPr>
          <a:lstStyle/>
          <a:p>
            <a:pPr marL="0" indent="0">
              <a:buNone/>
            </a:pPr>
            <a:r>
              <a:rPr lang="en-US" sz="2400" b="1" dirty="0"/>
              <a:t>Raspberry Pi</a:t>
            </a:r>
            <a:r>
              <a:rPr lang="en-US" sz="2400" dirty="0"/>
              <a:t> is a series of small single-board computers developed in the United Kingdom by the Raspberry Pi Foundation in association with Broadcom. Early on, the Raspberry Pi project leaned towards the promotion of teaching basic computer science in schools and in developing countries.</a:t>
            </a:r>
            <a:r>
              <a:rPr lang="en-US" sz="2400" baseline="30000" dirty="0"/>
              <a:t> </a:t>
            </a:r>
            <a:r>
              <a:rPr lang="en-US" sz="2400" dirty="0"/>
              <a:t>Later, the original model became far more popular than anticipated,</a:t>
            </a:r>
            <a:r>
              <a:rPr lang="en-US" sz="2400" baseline="30000" dirty="0"/>
              <a:t> </a:t>
            </a:r>
            <a:r>
              <a:rPr lang="en-US" sz="2400" dirty="0"/>
              <a:t>selling outside its target market for uses such as robotics. It is now widely used in many areas, such as for weather monitoring,</a:t>
            </a:r>
            <a:r>
              <a:rPr lang="en-US" sz="2400" baseline="30000" dirty="0"/>
              <a:t> </a:t>
            </a:r>
            <a:r>
              <a:rPr lang="en-US" sz="2400" dirty="0"/>
              <a:t>because of its low cost, modularity, and open design.</a:t>
            </a:r>
          </a:p>
        </p:txBody>
      </p:sp>
    </p:spTree>
    <p:extLst>
      <p:ext uri="{BB962C8B-B14F-4D97-AF65-F5344CB8AC3E}">
        <p14:creationId xmlns:p14="http://schemas.microsoft.com/office/powerpoint/2010/main" val="297501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106</TotalTime>
  <Words>557</Words>
  <Application>Microsoft Office PowerPoint</Application>
  <PresentationFormat>Custom</PresentationFormat>
  <Paragraphs>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Celestial</vt:lpstr>
      <vt:lpstr>IOT PROJECT</vt:lpstr>
      <vt:lpstr>Prepared by</vt:lpstr>
      <vt:lpstr>Objective</vt:lpstr>
      <vt:lpstr>Application Area </vt:lpstr>
      <vt:lpstr>Introduction</vt:lpstr>
      <vt:lpstr>Project Layout</vt:lpstr>
      <vt:lpstr>Significance</vt:lpstr>
      <vt:lpstr> Components Requirements</vt:lpstr>
      <vt:lpstr>Raspberry Pi</vt:lpstr>
      <vt:lpstr>Layout of Raspberry Pi 3 Model B</vt:lpstr>
      <vt:lpstr>Raspberry Pi Camera</vt:lpstr>
      <vt:lpstr>Raspberry Pi Camera Module V2</vt:lpstr>
      <vt:lpstr>Raspbian</vt:lpstr>
      <vt:lpstr>Logo and Desktop interface of Raspbian</vt:lpstr>
      <vt:lpstr>PIR sensor</vt:lpstr>
      <vt:lpstr>HC-SR501 PIR Sensor</vt:lpstr>
      <vt:lpstr>WORKING PRINCIPLE</vt:lpstr>
      <vt:lpstr>Image processing</vt:lpstr>
      <vt:lpstr>Face Detection</vt:lpstr>
      <vt:lpstr>How Do We Create Database</vt:lpstr>
      <vt:lpstr>CONCLUSION</vt:lpstr>
      <vt:lpstr>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dc:title>
  <dc:creator>Yugam .</dc:creator>
  <cp:lastModifiedBy>DELL</cp:lastModifiedBy>
  <cp:revision>16</cp:revision>
  <dcterms:created xsi:type="dcterms:W3CDTF">2020-12-06T05:40:19Z</dcterms:created>
  <dcterms:modified xsi:type="dcterms:W3CDTF">2021-04-21T02:48:34Z</dcterms:modified>
</cp:coreProperties>
</file>