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Dosis" pitchFamily="2" charset="0"/>
      <p:regular r:id="rId24"/>
      <p:bold r:id="rId25"/>
    </p:embeddedFont>
    <p:embeddedFont>
      <p:font typeface="Dosis Light" pitchFamily="2" charset="0"/>
      <p:regular r:id="rId26"/>
      <p:bold r:id="rId27"/>
    </p:embeddedFont>
    <p:embeddedFont>
      <p:font typeface="Pontano Sans" panose="020B0604020202020204" charset="0"/>
      <p:regular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e730b80d64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e730b80d6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e9b469816d_1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e9b469816d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e9b469816d_1_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e9b469816d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9b469816d_1_6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e9b469816d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e9b469816d_1_6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e9b469816d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e9b469816d_1_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e9b469816d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e9b469816d_1_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e9b469816d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e9b469816d_1_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e9b469816d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e9b5987562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e9b598756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e9b469816d_1_8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e9b469816d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e9b59875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e9b59875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e9b469816d_1_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e9b469816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9b469816d_1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9b469816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e9b469816d_1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e9b469816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9b469816d_1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e9b469816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9b469816d_1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9b469816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9b469816d_1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e9b469816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e9b469816d_1_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e9b469816d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9b469816d_1_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e9b469816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93" cy="5143522"/>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136135"/>
            <a:ext cx="1085915" cy="1007345"/>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936023" cy="2500369"/>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21665" y="0"/>
            <a:ext cx="971649" cy="843027"/>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4918075" y="1991850"/>
            <a:ext cx="39579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90"/>
        <p:cNvGrpSpPr/>
        <p:nvPr/>
      </p:nvGrpSpPr>
      <p:grpSpPr>
        <a:xfrm>
          <a:off x="0" y="0"/>
          <a:ext cx="0" cy="0"/>
          <a:chOff x="0" y="0"/>
          <a:chExt cx="0" cy="0"/>
        </a:xfrm>
      </p:grpSpPr>
      <p:sp>
        <p:nvSpPr>
          <p:cNvPr id="91" name="Google Shape;91;p11"/>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leaves">
  <p:cSld name="BLANK_2">
    <p:bg>
      <p:bgPr>
        <a:solidFill>
          <a:schemeClr val="accent1"/>
        </a:solidFill>
        <a:effectLst/>
      </p:bgPr>
    </p:bg>
    <p:spTree>
      <p:nvGrpSpPr>
        <p:cNvPr id="1" name="Shape 92"/>
        <p:cNvGrpSpPr/>
        <p:nvPr/>
      </p:nvGrpSpPr>
      <p:grpSpPr>
        <a:xfrm>
          <a:off x="0" y="0"/>
          <a:ext cx="0" cy="0"/>
          <a:chOff x="0" y="0"/>
          <a:chExt cx="0" cy="0"/>
        </a:xfrm>
      </p:grpSpPr>
      <p:sp>
        <p:nvSpPr>
          <p:cNvPr id="93" name="Google Shape;93;p12"/>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94" name="Google Shape;94;p12"/>
          <p:cNvSpPr/>
          <p:nvPr/>
        </p:nvSpPr>
        <p:spPr>
          <a:xfrm rot="3560713">
            <a:off x="7919979" y="4139908"/>
            <a:ext cx="1129759" cy="68568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rot="1619439">
            <a:off x="7518911" y="3963338"/>
            <a:ext cx="440102" cy="657294"/>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rot="-5564790">
            <a:off x="1156803" y="211500"/>
            <a:ext cx="672035" cy="536827"/>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p:nvPr/>
        </p:nvSpPr>
        <p:spPr>
          <a:xfrm rot="8585060">
            <a:off x="241104" y="264328"/>
            <a:ext cx="975659" cy="1597185"/>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chemeClr val="accent2"/>
        </a:solidFill>
        <a:effectLst/>
      </p:bgPr>
    </p:bg>
    <p:spTree>
      <p:nvGrpSpPr>
        <p:cNvPr id="1" name="Shape 98"/>
        <p:cNvGrpSpPr/>
        <p:nvPr/>
      </p:nvGrpSpPr>
      <p:grpSpPr>
        <a:xfrm>
          <a:off x="0" y="0"/>
          <a:ext cx="0" cy="0"/>
          <a:chOff x="0" y="0"/>
          <a:chExt cx="0" cy="0"/>
        </a:xfrm>
      </p:grpSpPr>
      <p:sp>
        <p:nvSpPr>
          <p:cNvPr id="99" name="Google Shape;99;p13"/>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00" name="Google Shape;100;p13"/>
          <p:cNvSpPr/>
          <p:nvPr/>
        </p:nvSpPr>
        <p:spPr>
          <a:xfrm rot="3560713">
            <a:off x="7919979" y="4139908"/>
            <a:ext cx="1129759" cy="68568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1619439">
            <a:off x="7518911" y="3963338"/>
            <a:ext cx="440102" cy="657294"/>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5564790">
            <a:off x="1156803" y="211500"/>
            <a:ext cx="672035" cy="536827"/>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8585060">
            <a:off x="241104" y="264328"/>
            <a:ext cx="975659" cy="1597185"/>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3954" cy="5143389"/>
          </a:xfrm>
          <a:custGeom>
            <a:avLst/>
            <a:gdLst/>
            <a:ahLst/>
            <a:cxnLst/>
            <a:rect l="l" t="t" r="r" b="b"/>
            <a:pathLst>
              <a:path w="94270" h="53026" extrusionOk="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235802" y="2802078"/>
            <a:ext cx="1905613" cy="1255536"/>
          </a:xfrm>
          <a:custGeom>
            <a:avLst/>
            <a:gdLst/>
            <a:ahLst/>
            <a:cxnLst/>
            <a:rect l="l" t="t" r="r" b="b"/>
            <a:pathLst>
              <a:path w="19646" h="12944" extrusionOk="0">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4136091"/>
            <a:ext cx="1085984" cy="1007319"/>
          </a:xfrm>
          <a:custGeom>
            <a:avLst/>
            <a:gdLst/>
            <a:ahLst/>
            <a:cxnLst/>
            <a:rect l="l" t="t" r="r" b="b"/>
            <a:pathLst>
              <a:path w="11196" h="10385" extrusionOk="0">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
        <p:nvSpPr>
          <p:cNvPr id="19" name="Google Shape;19;p3"/>
          <p:cNvSpPr/>
          <p:nvPr/>
        </p:nvSpPr>
        <p:spPr>
          <a:xfrm>
            <a:off x="0" y="0"/>
            <a:ext cx="1936070" cy="2500305"/>
          </a:xfrm>
          <a:custGeom>
            <a:avLst/>
            <a:gdLst/>
            <a:ahLst/>
            <a:cxnLst/>
            <a:rect l="l" t="t" r="r" b="b"/>
            <a:pathLst>
              <a:path w="19960" h="25777" extrusionOk="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
        <p:nvSpPr>
          <p:cNvPr id="20" name="Google Shape;20;p3"/>
          <p:cNvSpPr/>
          <p:nvPr/>
        </p:nvSpPr>
        <p:spPr>
          <a:xfrm>
            <a:off x="2221739" y="0"/>
            <a:ext cx="971624" cy="843005"/>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
        <p:nvSpPr>
          <p:cNvPr id="21" name="Google Shape;21;p3"/>
          <p:cNvSpPr/>
          <p:nvPr/>
        </p:nvSpPr>
        <p:spPr>
          <a:xfrm>
            <a:off x="1680587" y="3914645"/>
            <a:ext cx="1491337" cy="1228764"/>
          </a:xfrm>
          <a:custGeom>
            <a:avLst/>
            <a:gdLst/>
            <a:ahLst/>
            <a:cxnLst/>
            <a:rect l="l" t="t" r="r" b="b"/>
            <a:pathLst>
              <a:path w="15375" h="12668" extrusionOk="0">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ctrTitle"/>
          </p:nvPr>
        </p:nvSpPr>
        <p:spPr>
          <a:xfrm>
            <a:off x="5349175" y="1964350"/>
            <a:ext cx="31089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000"/>
              <a:buNone/>
              <a:defRPr sz="40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23" name="Google Shape;23;p3"/>
          <p:cNvSpPr txBox="1">
            <a:spLocks noGrp="1"/>
          </p:cNvSpPr>
          <p:nvPr>
            <p:ph type="subTitle" idx="1"/>
          </p:nvPr>
        </p:nvSpPr>
        <p:spPr>
          <a:xfrm>
            <a:off x="5349175" y="3221054"/>
            <a:ext cx="310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4"/>
          <p:cNvSpPr/>
          <p:nvPr/>
        </p:nvSpPr>
        <p:spPr>
          <a:xfrm>
            <a:off x="0" y="0"/>
            <a:ext cx="9144093" cy="5143522"/>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1650244" y="3237827"/>
            <a:ext cx="930521" cy="1355672"/>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602686" y="3512916"/>
            <a:ext cx="1278848" cy="1021604"/>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6991883" y="3961149"/>
            <a:ext cx="566286" cy="927029"/>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0" y="2514602"/>
            <a:ext cx="1378855" cy="1907408"/>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114578" y="0"/>
            <a:ext cx="1107352" cy="96447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600940" y="421461"/>
            <a:ext cx="1543076" cy="2686124"/>
          </a:xfrm>
          <a:custGeom>
            <a:avLst/>
            <a:gdLst/>
            <a:ahLst/>
            <a:cxnLst/>
            <a:rect l="l" t="t" r="r" b="b"/>
            <a:pathLst>
              <a:path w="15908" h="27692" extrusionOk="0">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3344575" y="1323600"/>
            <a:ext cx="3859200" cy="8199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Clr>
                <a:schemeClr val="accent2"/>
              </a:buClr>
              <a:buSzPts val="2600"/>
              <a:buChar char="⊷"/>
              <a:defRPr sz="2600" i="1">
                <a:solidFill>
                  <a:schemeClr val="accent2"/>
                </a:solidFill>
              </a:defRPr>
            </a:lvl1pPr>
            <a:lvl2pPr marL="914400" lvl="1" indent="-393700" rtl="0">
              <a:spcBef>
                <a:spcPts val="0"/>
              </a:spcBef>
              <a:spcAft>
                <a:spcPts val="0"/>
              </a:spcAft>
              <a:buClr>
                <a:schemeClr val="accent2"/>
              </a:buClr>
              <a:buSzPts val="2600"/>
              <a:buChar char="⊶"/>
              <a:defRPr sz="2600" i="1">
                <a:solidFill>
                  <a:schemeClr val="accent2"/>
                </a:solidFill>
              </a:defRPr>
            </a:lvl2pPr>
            <a:lvl3pPr marL="1371600" lvl="2" indent="-393700" rtl="0">
              <a:spcBef>
                <a:spcPts val="0"/>
              </a:spcBef>
              <a:spcAft>
                <a:spcPts val="0"/>
              </a:spcAft>
              <a:buClr>
                <a:schemeClr val="accent2"/>
              </a:buClr>
              <a:buSzPts val="2600"/>
              <a:buChar char="⊸"/>
              <a:defRPr sz="2600" i="1">
                <a:solidFill>
                  <a:schemeClr val="accent2"/>
                </a:solidFill>
              </a:defRPr>
            </a:lvl3pPr>
            <a:lvl4pPr marL="1828800" lvl="3" indent="-393700" rtl="0">
              <a:spcBef>
                <a:spcPts val="0"/>
              </a:spcBef>
              <a:spcAft>
                <a:spcPts val="0"/>
              </a:spcAft>
              <a:buClr>
                <a:schemeClr val="accent2"/>
              </a:buClr>
              <a:buSzPts val="2600"/>
              <a:buChar char="●"/>
              <a:defRPr sz="2600" i="1">
                <a:solidFill>
                  <a:schemeClr val="accent2"/>
                </a:solidFill>
              </a:defRPr>
            </a:lvl4pPr>
            <a:lvl5pPr marL="2286000" lvl="4" indent="-393700" rtl="0">
              <a:spcBef>
                <a:spcPts val="0"/>
              </a:spcBef>
              <a:spcAft>
                <a:spcPts val="0"/>
              </a:spcAft>
              <a:buClr>
                <a:schemeClr val="accent2"/>
              </a:buClr>
              <a:buSzPts val="2600"/>
              <a:buChar char="○"/>
              <a:defRPr sz="2600" i="1">
                <a:solidFill>
                  <a:schemeClr val="accent2"/>
                </a:solidFill>
              </a:defRPr>
            </a:lvl5pPr>
            <a:lvl6pPr marL="2743200" lvl="5" indent="-393700" rtl="0">
              <a:spcBef>
                <a:spcPts val="0"/>
              </a:spcBef>
              <a:spcAft>
                <a:spcPts val="0"/>
              </a:spcAft>
              <a:buClr>
                <a:schemeClr val="accent2"/>
              </a:buClr>
              <a:buSzPts val="2600"/>
              <a:buChar char="■"/>
              <a:defRPr sz="2600" i="1">
                <a:solidFill>
                  <a:schemeClr val="accent2"/>
                </a:solidFill>
              </a:defRPr>
            </a:lvl6pPr>
            <a:lvl7pPr marL="3200400" lvl="6" indent="-393700" rtl="0">
              <a:spcBef>
                <a:spcPts val="0"/>
              </a:spcBef>
              <a:spcAft>
                <a:spcPts val="0"/>
              </a:spcAft>
              <a:buClr>
                <a:schemeClr val="accent2"/>
              </a:buClr>
              <a:buSzPts val="2600"/>
              <a:buChar char="●"/>
              <a:defRPr sz="2600" i="1">
                <a:solidFill>
                  <a:schemeClr val="accent2"/>
                </a:solidFill>
              </a:defRPr>
            </a:lvl7pPr>
            <a:lvl8pPr marL="3657600" lvl="7" indent="-393700" rtl="0">
              <a:spcBef>
                <a:spcPts val="0"/>
              </a:spcBef>
              <a:spcAft>
                <a:spcPts val="0"/>
              </a:spcAft>
              <a:buClr>
                <a:schemeClr val="accent2"/>
              </a:buClr>
              <a:buSzPts val="2600"/>
              <a:buChar char="○"/>
              <a:defRPr sz="2600" i="1">
                <a:solidFill>
                  <a:schemeClr val="accent2"/>
                </a:solidFill>
              </a:defRPr>
            </a:lvl8pPr>
            <a:lvl9pPr marL="4114800" lvl="8" indent="-393700">
              <a:spcBef>
                <a:spcPts val="0"/>
              </a:spcBef>
              <a:spcAft>
                <a:spcPts val="0"/>
              </a:spcAft>
              <a:buClr>
                <a:schemeClr val="accent2"/>
              </a:buClr>
              <a:buSzPts val="2600"/>
              <a:buChar char="■"/>
              <a:defRPr sz="2600" i="1">
                <a:solidFill>
                  <a:schemeClr val="accent2"/>
                </a:solidFill>
              </a:defRPr>
            </a:lvl9pPr>
          </a:lstStyle>
          <a:p>
            <a:endParaRPr/>
          </a:p>
        </p:txBody>
      </p:sp>
      <p:sp>
        <p:nvSpPr>
          <p:cNvPr id="33" name="Google Shape;33;p4"/>
          <p:cNvSpPr txBox="1"/>
          <p:nvPr/>
        </p:nvSpPr>
        <p:spPr>
          <a:xfrm>
            <a:off x="1531725" y="1092169"/>
            <a:ext cx="1957200" cy="65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600">
                <a:solidFill>
                  <a:schemeClr val="dk1"/>
                </a:solidFill>
                <a:latin typeface="Dosis"/>
                <a:ea typeface="Dosis"/>
                <a:cs typeface="Dosis"/>
                <a:sym typeface="Dosis"/>
              </a:rPr>
              <a:t>“</a:t>
            </a:r>
            <a:endParaRPr sz="9600">
              <a:solidFill>
                <a:schemeClr val="dk1"/>
              </a:solidFill>
              <a:latin typeface="Dosis"/>
              <a:ea typeface="Dosis"/>
              <a:cs typeface="Dosis"/>
              <a:sym typeface="Dosis"/>
            </a:endParaRPr>
          </a:p>
        </p:txBody>
      </p:sp>
      <p:sp>
        <p:nvSpPr>
          <p:cNvPr id="34" name="Google Shape;34;p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5"/>
          <p:cNvSpPr/>
          <p:nvPr/>
        </p:nvSpPr>
        <p:spPr>
          <a:xfrm>
            <a:off x="0" y="0"/>
            <a:ext cx="9144093" cy="5143522"/>
          </a:xfrm>
          <a:custGeom>
            <a:avLst/>
            <a:gdLst/>
            <a:ahLst/>
            <a:cxnLst/>
            <a:rect l="l" t="t" r="r" b="b"/>
            <a:pathLst>
              <a:path w="94269" h="53026" extrusionOk="0">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528548" y="1071451"/>
            <a:ext cx="1164582" cy="1832524"/>
          </a:xfrm>
          <a:custGeom>
            <a:avLst/>
            <a:gdLst/>
            <a:ahLst/>
            <a:cxnLst/>
            <a:rect l="l" t="t" r="r" b="b"/>
            <a:pathLst>
              <a:path w="12006" h="18892" extrusionOk="0">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1192991" y="0"/>
            <a:ext cx="2343229" cy="1357321"/>
          </a:xfrm>
          <a:custGeom>
            <a:avLst/>
            <a:gdLst/>
            <a:ahLst/>
            <a:cxnLst/>
            <a:rect l="l" t="t" r="r" b="b"/>
            <a:pathLst>
              <a:path w="24157" h="13993" extrusionOk="0">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0" y="3350346"/>
            <a:ext cx="1257314" cy="1793142"/>
          </a:xfrm>
          <a:custGeom>
            <a:avLst/>
            <a:gdLst/>
            <a:ahLst/>
            <a:cxnLst/>
            <a:rect l="l" t="t" r="r" b="b"/>
            <a:pathLst>
              <a:path w="12962" h="18486" extrusionOk="0">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4320075" y="893225"/>
            <a:ext cx="4366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5"/>
          <p:cNvSpPr txBox="1">
            <a:spLocks noGrp="1"/>
          </p:cNvSpPr>
          <p:nvPr>
            <p:ph type="body" idx="1"/>
          </p:nvPr>
        </p:nvSpPr>
        <p:spPr>
          <a:xfrm>
            <a:off x="4320075" y="1694175"/>
            <a:ext cx="4366800" cy="3055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2" name="Google Shape;42;p5"/>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43"/>
        <p:cNvGrpSpPr/>
        <p:nvPr/>
      </p:nvGrpSpPr>
      <p:grpSpPr>
        <a:xfrm>
          <a:off x="0" y="0"/>
          <a:ext cx="0" cy="0"/>
          <a:chOff x="0" y="0"/>
          <a:chExt cx="0" cy="0"/>
        </a:xfrm>
      </p:grpSpPr>
      <p:sp>
        <p:nvSpPr>
          <p:cNvPr id="44" name="Google Shape;44;p6"/>
          <p:cNvSpPr/>
          <p:nvPr/>
        </p:nvSpPr>
        <p:spPr>
          <a:xfrm>
            <a:off x="0" y="0"/>
            <a:ext cx="9144093" cy="5143522"/>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4136135"/>
            <a:ext cx="1085915" cy="1007345"/>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0" y="0"/>
            <a:ext cx="1936023" cy="2500369"/>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2221665" y="0"/>
            <a:ext cx="971649" cy="843027"/>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title"/>
          </p:nvPr>
        </p:nvSpPr>
        <p:spPr>
          <a:xfrm>
            <a:off x="5242000" y="1198025"/>
            <a:ext cx="3444900" cy="690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9" name="Google Shape;49;p6"/>
          <p:cNvSpPr txBox="1">
            <a:spLocks noGrp="1"/>
          </p:cNvSpPr>
          <p:nvPr>
            <p:ph type="body" idx="1"/>
          </p:nvPr>
        </p:nvSpPr>
        <p:spPr>
          <a:xfrm>
            <a:off x="5242000" y="1998975"/>
            <a:ext cx="3444900" cy="2100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0" name="Google Shape;50;p6"/>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1"/>
        <p:cNvGrpSpPr/>
        <p:nvPr/>
      </p:nvGrpSpPr>
      <p:grpSpPr>
        <a:xfrm>
          <a:off x="0" y="0"/>
          <a:ext cx="0" cy="0"/>
          <a:chOff x="0" y="0"/>
          <a:chExt cx="0" cy="0"/>
        </a:xfrm>
      </p:grpSpPr>
      <p:sp>
        <p:nvSpPr>
          <p:cNvPr id="52" name="Google Shape;52;p7"/>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title"/>
          </p:nvPr>
        </p:nvSpPr>
        <p:spPr>
          <a:xfrm>
            <a:off x="3822000" y="893225"/>
            <a:ext cx="4864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9" name="Google Shape;59;p7"/>
          <p:cNvSpPr txBox="1">
            <a:spLocks noGrp="1"/>
          </p:cNvSpPr>
          <p:nvPr>
            <p:ph type="body" idx="1"/>
          </p:nvPr>
        </p:nvSpPr>
        <p:spPr>
          <a:xfrm>
            <a:off x="3822000" y="1725900"/>
            <a:ext cx="2361300" cy="3024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0" name="Google Shape;60;p7"/>
          <p:cNvSpPr txBox="1">
            <a:spLocks noGrp="1"/>
          </p:cNvSpPr>
          <p:nvPr>
            <p:ph type="body" idx="2"/>
          </p:nvPr>
        </p:nvSpPr>
        <p:spPr>
          <a:xfrm>
            <a:off x="6325498" y="1725900"/>
            <a:ext cx="2361300" cy="3024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1" name="Google Shape;61;p7"/>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2"/>
        <p:cNvGrpSpPr/>
        <p:nvPr/>
      </p:nvGrpSpPr>
      <p:grpSpPr>
        <a:xfrm>
          <a:off x="0" y="0"/>
          <a:ext cx="0" cy="0"/>
          <a:chOff x="0" y="0"/>
          <a:chExt cx="0" cy="0"/>
        </a:xfrm>
      </p:grpSpPr>
      <p:sp>
        <p:nvSpPr>
          <p:cNvPr id="63" name="Google Shape;63;p8"/>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3822000" y="893225"/>
            <a:ext cx="4864800" cy="690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0" name="Google Shape;70;p8"/>
          <p:cNvSpPr txBox="1">
            <a:spLocks noGrp="1"/>
          </p:cNvSpPr>
          <p:nvPr>
            <p:ph type="body" idx="1"/>
          </p:nvPr>
        </p:nvSpPr>
        <p:spPr>
          <a:xfrm>
            <a:off x="3822000" y="1777175"/>
            <a:ext cx="1547400" cy="299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1" name="Google Shape;71;p8"/>
          <p:cNvSpPr txBox="1">
            <a:spLocks noGrp="1"/>
          </p:cNvSpPr>
          <p:nvPr>
            <p:ph type="body" idx="2"/>
          </p:nvPr>
        </p:nvSpPr>
        <p:spPr>
          <a:xfrm>
            <a:off x="5448638" y="1777175"/>
            <a:ext cx="1547400" cy="299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2" name="Google Shape;72;p8"/>
          <p:cNvSpPr txBox="1">
            <a:spLocks noGrp="1"/>
          </p:cNvSpPr>
          <p:nvPr>
            <p:ph type="body" idx="3"/>
          </p:nvPr>
        </p:nvSpPr>
        <p:spPr>
          <a:xfrm>
            <a:off x="7075276" y="1777175"/>
            <a:ext cx="1547400" cy="299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3" name="Google Shape;73;p8"/>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9"/>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title"/>
          </p:nvPr>
        </p:nvSpPr>
        <p:spPr>
          <a:xfrm>
            <a:off x="4320075" y="893225"/>
            <a:ext cx="4366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82" name="Google Shape;82;p9"/>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p:nvPr/>
        </p:nvSpPr>
        <p:spPr>
          <a:xfrm>
            <a:off x="0" y="0"/>
            <a:ext cx="9144093" cy="5143522"/>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1650244" y="3237827"/>
            <a:ext cx="930521" cy="1355672"/>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0" y="2514602"/>
            <a:ext cx="1378855" cy="1907408"/>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2114578" y="0"/>
            <a:ext cx="1107352" cy="96447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txBox="1">
            <a:spLocks noGrp="1"/>
          </p:cNvSpPr>
          <p:nvPr>
            <p:ph type="body" idx="1"/>
          </p:nvPr>
        </p:nvSpPr>
        <p:spPr>
          <a:xfrm>
            <a:off x="3221925" y="4330100"/>
            <a:ext cx="5464800" cy="519600"/>
          </a:xfrm>
          <a:prstGeom prst="rect">
            <a:avLst/>
          </a:prstGeom>
        </p:spPr>
        <p:txBody>
          <a:bodyPr spcFirstLastPara="1" wrap="square" lIns="91425" tIns="91425" rIns="91425" bIns="91425" anchor="t" anchorCtr="0">
            <a:noAutofit/>
          </a:bodyPr>
          <a:lstStyle>
            <a:lvl1pPr marL="457200" lvl="0" indent="-228600" algn="r">
              <a:spcBef>
                <a:spcPts val="360"/>
              </a:spcBef>
              <a:spcAft>
                <a:spcPts val="0"/>
              </a:spcAft>
              <a:buClr>
                <a:schemeClr val="dk1"/>
              </a:buClr>
              <a:buSzPts val="1800"/>
              <a:buNone/>
              <a:defRPr sz="1800"/>
            </a:lvl1pPr>
          </a:lstStyle>
          <a:p>
            <a:endParaRPr/>
          </a:p>
        </p:txBody>
      </p:sp>
      <p:sp>
        <p:nvSpPr>
          <p:cNvPr id="89" name="Google Shape;89;p10"/>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20075" y="893225"/>
            <a:ext cx="4366800" cy="690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1pPr>
            <a:lvl2pPr lvl="1">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2pPr>
            <a:lvl3pPr lvl="2">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3pPr>
            <a:lvl4pPr lvl="3">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4pPr>
            <a:lvl5pPr lvl="4">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5pPr>
            <a:lvl6pPr lvl="5">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6pPr>
            <a:lvl7pPr lvl="6">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7pPr>
            <a:lvl8pPr lvl="7">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8pPr>
            <a:lvl9pPr lvl="8">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4320075" y="1694182"/>
            <a:ext cx="4366800" cy="3001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1pPr>
            <a:lvl2pPr marL="914400" lvl="1" indent="-3810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2pPr>
            <a:lvl3pPr marL="1371600" lvl="2" indent="-3810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3pPr>
            <a:lvl4pPr marL="1828800" lvl="3"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4pPr>
            <a:lvl5pPr marL="2286000" lvl="4"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5pPr>
            <a:lvl6pPr marL="2743200" lvl="5"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6pPr>
            <a:lvl7pPr marL="3200400" lvl="6"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7pPr>
            <a:lvl8pPr marL="3657600" lvl="7"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8pPr>
            <a:lvl9pPr marL="4114800" lvl="8"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9pPr>
          </a:lstStyle>
          <a:p>
            <a:endParaRPr/>
          </a:p>
        </p:txBody>
      </p:sp>
      <p:sp>
        <p:nvSpPr>
          <p:cNvPr id="8" name="Google Shape;8;p1"/>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lvl="0">
              <a:buNone/>
              <a:defRPr sz="1300">
                <a:solidFill>
                  <a:schemeClr val="accent2"/>
                </a:solidFill>
                <a:latin typeface="Dosis Light"/>
                <a:ea typeface="Dosis Light"/>
                <a:cs typeface="Dosis Light"/>
                <a:sym typeface="Dosis Light"/>
              </a:defRPr>
            </a:lvl1pPr>
            <a:lvl2pPr lvl="1">
              <a:buNone/>
              <a:defRPr sz="1300">
                <a:solidFill>
                  <a:schemeClr val="accent2"/>
                </a:solidFill>
                <a:latin typeface="Dosis Light"/>
                <a:ea typeface="Dosis Light"/>
                <a:cs typeface="Dosis Light"/>
                <a:sym typeface="Dosis Light"/>
              </a:defRPr>
            </a:lvl2pPr>
            <a:lvl3pPr lvl="2">
              <a:buNone/>
              <a:defRPr sz="1300">
                <a:solidFill>
                  <a:schemeClr val="accent2"/>
                </a:solidFill>
                <a:latin typeface="Dosis Light"/>
                <a:ea typeface="Dosis Light"/>
                <a:cs typeface="Dosis Light"/>
                <a:sym typeface="Dosis Light"/>
              </a:defRPr>
            </a:lvl3pPr>
            <a:lvl4pPr lvl="3">
              <a:buNone/>
              <a:defRPr sz="1300">
                <a:solidFill>
                  <a:schemeClr val="accent2"/>
                </a:solidFill>
                <a:latin typeface="Dosis Light"/>
                <a:ea typeface="Dosis Light"/>
                <a:cs typeface="Dosis Light"/>
                <a:sym typeface="Dosis Light"/>
              </a:defRPr>
            </a:lvl4pPr>
            <a:lvl5pPr lvl="4">
              <a:buNone/>
              <a:defRPr sz="1300">
                <a:solidFill>
                  <a:schemeClr val="accent2"/>
                </a:solidFill>
                <a:latin typeface="Dosis Light"/>
                <a:ea typeface="Dosis Light"/>
                <a:cs typeface="Dosis Light"/>
                <a:sym typeface="Dosis Light"/>
              </a:defRPr>
            </a:lvl5pPr>
            <a:lvl6pPr lvl="5">
              <a:buNone/>
              <a:defRPr sz="1300">
                <a:solidFill>
                  <a:schemeClr val="accent2"/>
                </a:solidFill>
                <a:latin typeface="Dosis Light"/>
                <a:ea typeface="Dosis Light"/>
                <a:cs typeface="Dosis Light"/>
                <a:sym typeface="Dosis Light"/>
              </a:defRPr>
            </a:lvl6pPr>
            <a:lvl7pPr lvl="6">
              <a:buNone/>
              <a:defRPr sz="1300">
                <a:solidFill>
                  <a:schemeClr val="accent2"/>
                </a:solidFill>
                <a:latin typeface="Dosis Light"/>
                <a:ea typeface="Dosis Light"/>
                <a:cs typeface="Dosis Light"/>
                <a:sym typeface="Dosis Light"/>
              </a:defRPr>
            </a:lvl7pPr>
            <a:lvl8pPr lvl="7">
              <a:buNone/>
              <a:defRPr sz="1300">
                <a:solidFill>
                  <a:schemeClr val="accent2"/>
                </a:solidFill>
                <a:latin typeface="Dosis Light"/>
                <a:ea typeface="Dosis Light"/>
                <a:cs typeface="Dosis Light"/>
                <a:sym typeface="Dosis Light"/>
              </a:defRPr>
            </a:lvl8pPr>
            <a:lvl9pPr lvl="8">
              <a:buNone/>
              <a:defRPr sz="1300">
                <a:solidFill>
                  <a:schemeClr val="accent2"/>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1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a:p>
        </p:txBody>
      </p:sp>
      <p:sp>
        <p:nvSpPr>
          <p:cNvPr id="109" name="Google Shape;109;p14"/>
          <p:cNvSpPr txBox="1"/>
          <p:nvPr/>
        </p:nvSpPr>
        <p:spPr>
          <a:xfrm rot="-937">
            <a:off x="1808200" y="271243"/>
            <a:ext cx="550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latin typeface="Pontano Sans"/>
              <a:ea typeface="Pontano Sans"/>
              <a:cs typeface="Pontano Sans"/>
              <a:sym typeface="Pontano Sans"/>
            </a:endParaRPr>
          </a:p>
        </p:txBody>
      </p:sp>
      <p:sp>
        <p:nvSpPr>
          <p:cNvPr id="110" name="Google Shape;110;p14"/>
          <p:cNvSpPr txBox="1"/>
          <p:nvPr/>
        </p:nvSpPr>
        <p:spPr>
          <a:xfrm>
            <a:off x="1677675" y="1667625"/>
            <a:ext cx="52740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highlight>
                  <a:srgbClr val="FFFFFF"/>
                </a:highlight>
                <a:latin typeface="Pontano Sans"/>
                <a:ea typeface="Pontano Sans"/>
                <a:cs typeface="Pontano Sans"/>
                <a:sym typeface="Pontano Sans"/>
              </a:rPr>
              <a:t>Team Captain : M.Suraj</a:t>
            </a:r>
            <a:endParaRPr sz="2400">
              <a:highlight>
                <a:srgbClr val="FFFFFF"/>
              </a:highlight>
              <a:latin typeface="Pontano Sans"/>
              <a:ea typeface="Pontano Sans"/>
              <a:cs typeface="Pontano Sans"/>
              <a:sym typeface="Pontano Sans"/>
            </a:endParaRPr>
          </a:p>
          <a:p>
            <a:pPr marL="0" lvl="0" indent="0" algn="l" rtl="0">
              <a:spcBef>
                <a:spcPts val="0"/>
              </a:spcBef>
              <a:spcAft>
                <a:spcPts val="0"/>
              </a:spcAft>
              <a:buNone/>
            </a:pPr>
            <a:r>
              <a:rPr lang="en" sz="2400">
                <a:highlight>
                  <a:srgbClr val="FFFFFF"/>
                </a:highlight>
                <a:latin typeface="Pontano Sans"/>
                <a:ea typeface="Pontano Sans"/>
                <a:cs typeface="Pontano Sans"/>
                <a:sym typeface="Pontano Sans"/>
              </a:rPr>
              <a:t>Contact No. : 9154156033</a:t>
            </a:r>
            <a:endParaRPr sz="2400">
              <a:highlight>
                <a:srgbClr val="FFFFFF"/>
              </a:highlight>
              <a:latin typeface="Pontano Sans"/>
              <a:ea typeface="Pontano Sans"/>
              <a:cs typeface="Pontano Sans"/>
              <a:sym typeface="Pontano Sans"/>
            </a:endParaRPr>
          </a:p>
          <a:p>
            <a:pPr marL="0" lvl="0" indent="0" algn="l" rtl="0">
              <a:spcBef>
                <a:spcPts val="0"/>
              </a:spcBef>
              <a:spcAft>
                <a:spcPts val="0"/>
              </a:spcAft>
              <a:buNone/>
            </a:pPr>
            <a:r>
              <a:rPr lang="en" sz="2400">
                <a:highlight>
                  <a:srgbClr val="FFFFFF"/>
                </a:highlight>
                <a:latin typeface="Pontano Sans"/>
                <a:ea typeface="Pontano Sans"/>
                <a:cs typeface="Pontano Sans"/>
                <a:sym typeface="Pontano Sans"/>
              </a:rPr>
              <a:t>Email : surajmaktala609@gmail.com</a:t>
            </a:r>
            <a:endParaRPr sz="2400">
              <a:highlight>
                <a:srgbClr val="FFFFFF"/>
              </a:highlight>
              <a:latin typeface="Pontano Sans"/>
              <a:ea typeface="Pontano Sans"/>
              <a:cs typeface="Pontano Sans"/>
              <a:sym typeface="Pontano Sans"/>
            </a:endParaRPr>
          </a:p>
          <a:p>
            <a:pPr marL="0" lvl="0" indent="0" algn="l" rtl="0">
              <a:spcBef>
                <a:spcPts val="0"/>
              </a:spcBef>
              <a:spcAft>
                <a:spcPts val="0"/>
              </a:spcAft>
              <a:buNone/>
            </a:pPr>
            <a:r>
              <a:rPr lang="en" sz="2400">
                <a:highlight>
                  <a:srgbClr val="FFFFFF"/>
                </a:highlight>
                <a:latin typeface="Pontano Sans"/>
                <a:ea typeface="Pontano Sans"/>
                <a:cs typeface="Pontano Sans"/>
                <a:sym typeface="Pontano Sans"/>
              </a:rPr>
              <a:t>Team Details:</a:t>
            </a:r>
            <a:endParaRPr sz="2400">
              <a:highlight>
                <a:srgbClr val="FFFFFF"/>
              </a:highlight>
              <a:latin typeface="Pontano Sans"/>
              <a:ea typeface="Pontano Sans"/>
              <a:cs typeface="Pontano Sans"/>
              <a:sym typeface="Pontano Sans"/>
            </a:endParaRPr>
          </a:p>
          <a:p>
            <a:pPr marL="0" lvl="0" indent="0" algn="l" rtl="0">
              <a:spcBef>
                <a:spcPts val="0"/>
              </a:spcBef>
              <a:spcAft>
                <a:spcPts val="0"/>
              </a:spcAft>
              <a:buNone/>
            </a:pPr>
            <a:r>
              <a:rPr lang="en" sz="2400">
                <a:highlight>
                  <a:srgbClr val="FFFFFF"/>
                </a:highlight>
                <a:latin typeface="Pontano Sans"/>
                <a:ea typeface="Pontano Sans"/>
                <a:cs typeface="Pontano Sans"/>
                <a:sym typeface="Pontano Sans"/>
              </a:rPr>
              <a:t>Thakur-7032670175</a:t>
            </a:r>
            <a:endParaRPr sz="2400">
              <a:highlight>
                <a:srgbClr val="FFFFFF"/>
              </a:highlight>
              <a:latin typeface="Pontano Sans"/>
              <a:ea typeface="Pontano Sans"/>
              <a:cs typeface="Pontano Sans"/>
              <a:sym typeface="Pontano Sans"/>
            </a:endParaRPr>
          </a:p>
          <a:p>
            <a:pPr marL="0" lvl="0" indent="0" algn="l" rtl="0">
              <a:spcBef>
                <a:spcPts val="0"/>
              </a:spcBef>
              <a:spcAft>
                <a:spcPts val="0"/>
              </a:spcAft>
              <a:buNone/>
            </a:pPr>
            <a:r>
              <a:rPr lang="en" sz="2400">
                <a:highlight>
                  <a:srgbClr val="FFFFFF"/>
                </a:highlight>
                <a:latin typeface="Pontano Sans"/>
                <a:ea typeface="Pontano Sans"/>
                <a:cs typeface="Pontano Sans"/>
                <a:sym typeface="Pontano Sans"/>
              </a:rPr>
              <a:t>Rohan-7569616906</a:t>
            </a:r>
            <a:endParaRPr sz="2400">
              <a:highlight>
                <a:srgbClr val="FFFFFF"/>
              </a:highlight>
              <a:latin typeface="Pontano Sans"/>
              <a:ea typeface="Pontano Sans"/>
              <a:cs typeface="Pontano Sans"/>
              <a:sym typeface="Pontano Sans"/>
            </a:endParaRPr>
          </a:p>
          <a:p>
            <a:pPr marL="0" lvl="0" indent="0" algn="l" rtl="0">
              <a:spcBef>
                <a:spcPts val="0"/>
              </a:spcBef>
              <a:spcAft>
                <a:spcPts val="0"/>
              </a:spcAft>
              <a:buNone/>
            </a:pPr>
            <a:r>
              <a:rPr lang="en" sz="2400">
                <a:highlight>
                  <a:srgbClr val="FFFFFF"/>
                </a:highlight>
                <a:latin typeface="Pontano Sans"/>
                <a:ea typeface="Pontano Sans"/>
                <a:cs typeface="Pontano Sans"/>
                <a:sym typeface="Pontano Sans"/>
              </a:rPr>
              <a:t>Vishnu-8341652871</a:t>
            </a:r>
            <a:endParaRPr sz="2400">
              <a:highlight>
                <a:srgbClr val="FFFFFF"/>
              </a:highlight>
              <a:latin typeface="Pontano Sans"/>
              <a:ea typeface="Pontano Sans"/>
              <a:cs typeface="Pontano Sans"/>
              <a:sym typeface="Pontano Sans"/>
            </a:endParaRPr>
          </a:p>
          <a:p>
            <a:pPr marL="0" lvl="0" indent="0" algn="l" rtl="0">
              <a:spcBef>
                <a:spcPts val="0"/>
              </a:spcBef>
              <a:spcAft>
                <a:spcPts val="0"/>
              </a:spcAft>
              <a:buNone/>
            </a:pPr>
            <a:endParaRPr sz="2400">
              <a:highlight>
                <a:srgbClr val="FFFFFF"/>
              </a:highlight>
              <a:latin typeface="Pontano Sans"/>
              <a:ea typeface="Pontano Sans"/>
              <a:cs typeface="Pontano Sans"/>
              <a:sym typeface="Pontano Sans"/>
            </a:endParaRPr>
          </a:p>
        </p:txBody>
      </p:sp>
      <p:sp>
        <p:nvSpPr>
          <p:cNvPr id="111" name="Google Shape;111;p14"/>
          <p:cNvSpPr txBox="1"/>
          <p:nvPr/>
        </p:nvSpPr>
        <p:spPr>
          <a:xfrm>
            <a:off x="1637475" y="331525"/>
            <a:ext cx="5133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a:latin typeface="Pontano Sans"/>
                <a:ea typeface="Pontano Sans"/>
                <a:cs typeface="Pontano Sans"/>
                <a:sym typeface="Pontano Sans"/>
              </a:rPr>
              <a:t>Team Inspire</a:t>
            </a:r>
            <a:endParaRPr sz="4000">
              <a:latin typeface="Pontano Sans"/>
              <a:ea typeface="Pontano Sans"/>
              <a:cs typeface="Pontano Sans"/>
              <a:sym typeface="Pontan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body" idx="1"/>
          </p:nvPr>
        </p:nvSpPr>
        <p:spPr>
          <a:xfrm>
            <a:off x="3221925" y="4330100"/>
            <a:ext cx="5464800" cy="5196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r>
              <a:rPr lang="en"/>
              <a:t> </a:t>
            </a:r>
            <a:endParaRPr/>
          </a:p>
        </p:txBody>
      </p:sp>
      <p:sp>
        <p:nvSpPr>
          <p:cNvPr id="170" name="Google Shape;170;p23"/>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171" name="Google Shape;171;p23"/>
          <p:cNvSpPr txBox="1"/>
          <p:nvPr/>
        </p:nvSpPr>
        <p:spPr>
          <a:xfrm>
            <a:off x="3285000" y="210975"/>
            <a:ext cx="56859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Pontano Sans"/>
                <a:ea typeface="Pontano Sans"/>
                <a:cs typeface="Pontano Sans"/>
                <a:sym typeface="Pontano Sans"/>
              </a:rPr>
              <a:t>MOTIVATION.</a:t>
            </a:r>
            <a:endParaRPr sz="2500" b="1">
              <a:latin typeface="Pontano Sans"/>
              <a:ea typeface="Pontano Sans"/>
              <a:cs typeface="Pontano Sans"/>
              <a:sym typeface="Pontano Sans"/>
            </a:endParaRPr>
          </a:p>
        </p:txBody>
      </p:sp>
      <p:sp>
        <p:nvSpPr>
          <p:cNvPr id="172" name="Google Shape;172;p23"/>
          <p:cNvSpPr txBox="1"/>
          <p:nvPr/>
        </p:nvSpPr>
        <p:spPr>
          <a:xfrm>
            <a:off x="2702350" y="773525"/>
            <a:ext cx="6379200" cy="3186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2900"/>
              </a:spcBef>
              <a:spcAft>
                <a:spcPts val="0"/>
              </a:spcAft>
              <a:buClr>
                <a:srgbClr val="374151"/>
              </a:buClr>
              <a:buSzPts val="1400"/>
              <a:buFont typeface="Roboto"/>
              <a:buAutoNum type="arabicPeriod"/>
            </a:pPr>
            <a:r>
              <a:rPr lang="en" b="1">
                <a:solidFill>
                  <a:srgbClr val="374151"/>
                </a:solidFill>
                <a:highlight>
                  <a:srgbClr val="F7F7F8"/>
                </a:highlight>
                <a:latin typeface="Roboto"/>
                <a:ea typeface="Roboto"/>
                <a:cs typeface="Roboto"/>
                <a:sym typeface="Roboto"/>
              </a:rPr>
              <a:t>Increased crop yields</a:t>
            </a:r>
            <a:r>
              <a:rPr lang="en">
                <a:solidFill>
                  <a:srgbClr val="374151"/>
                </a:solidFill>
                <a:highlight>
                  <a:srgbClr val="F7F7F8"/>
                </a:highlight>
                <a:latin typeface="Roboto"/>
                <a:ea typeface="Roboto"/>
                <a:cs typeface="Roboto"/>
                <a:sym typeface="Roboto"/>
              </a:rPr>
              <a:t>: By monitoring and managing these factors, farmers can optimize crop growth and increase yields.</a:t>
            </a:r>
            <a:endParaRPr>
              <a:solidFill>
                <a:srgbClr val="374151"/>
              </a:solidFill>
              <a:highlight>
                <a:srgbClr val="F7F7F8"/>
              </a:highlight>
              <a:latin typeface="Roboto"/>
              <a:ea typeface="Roboto"/>
              <a:cs typeface="Roboto"/>
              <a:sym typeface="Roboto"/>
            </a:endParaRPr>
          </a:p>
          <a:p>
            <a:pPr marL="457200" lvl="0" indent="-317500" algn="l" rtl="0">
              <a:lnSpc>
                <a:spcPct val="115000"/>
              </a:lnSpc>
              <a:spcBef>
                <a:spcPts val="0"/>
              </a:spcBef>
              <a:spcAft>
                <a:spcPts val="0"/>
              </a:spcAft>
              <a:buClr>
                <a:srgbClr val="374151"/>
              </a:buClr>
              <a:buSzPts val="1400"/>
              <a:buFont typeface="Roboto"/>
              <a:buAutoNum type="arabicPeriod"/>
            </a:pPr>
            <a:r>
              <a:rPr lang="en" b="1">
                <a:solidFill>
                  <a:srgbClr val="374151"/>
                </a:solidFill>
                <a:highlight>
                  <a:srgbClr val="F7F7F8"/>
                </a:highlight>
                <a:latin typeface="Roboto"/>
                <a:ea typeface="Roboto"/>
                <a:cs typeface="Roboto"/>
                <a:sym typeface="Roboto"/>
              </a:rPr>
              <a:t>Cost savings</a:t>
            </a:r>
            <a:r>
              <a:rPr lang="en">
                <a:solidFill>
                  <a:srgbClr val="374151"/>
                </a:solidFill>
                <a:highlight>
                  <a:srgbClr val="F7F7F8"/>
                </a:highlight>
                <a:latin typeface="Roboto"/>
                <a:ea typeface="Roboto"/>
                <a:cs typeface="Roboto"/>
                <a:sym typeface="Roboto"/>
              </a:rPr>
              <a:t>: By using data to manage inputs such as water and fertilizer, farmers can reduce costs and improve their bottom line.</a:t>
            </a:r>
            <a:endParaRPr>
              <a:solidFill>
                <a:srgbClr val="374151"/>
              </a:solidFill>
              <a:highlight>
                <a:srgbClr val="F7F7F8"/>
              </a:highlight>
              <a:latin typeface="Roboto"/>
              <a:ea typeface="Roboto"/>
              <a:cs typeface="Roboto"/>
              <a:sym typeface="Roboto"/>
            </a:endParaRPr>
          </a:p>
          <a:p>
            <a:pPr marL="457200" lvl="0" indent="-317500" algn="l" rtl="0">
              <a:lnSpc>
                <a:spcPct val="115000"/>
              </a:lnSpc>
              <a:spcBef>
                <a:spcPts val="0"/>
              </a:spcBef>
              <a:spcAft>
                <a:spcPts val="0"/>
              </a:spcAft>
              <a:buClr>
                <a:srgbClr val="374151"/>
              </a:buClr>
              <a:buSzPts val="1400"/>
              <a:buFont typeface="Roboto"/>
              <a:buAutoNum type="arabicPeriod"/>
            </a:pPr>
            <a:r>
              <a:rPr lang="en" b="1">
                <a:solidFill>
                  <a:srgbClr val="374151"/>
                </a:solidFill>
                <a:highlight>
                  <a:srgbClr val="F7F7F8"/>
                </a:highlight>
                <a:latin typeface="Roboto"/>
                <a:ea typeface="Roboto"/>
                <a:cs typeface="Roboto"/>
                <a:sym typeface="Roboto"/>
              </a:rPr>
              <a:t>Sustainable agriculture</a:t>
            </a:r>
            <a:r>
              <a:rPr lang="en">
                <a:solidFill>
                  <a:srgbClr val="374151"/>
                </a:solidFill>
                <a:highlight>
                  <a:srgbClr val="F7F7F8"/>
                </a:highlight>
                <a:latin typeface="Roboto"/>
                <a:ea typeface="Roboto"/>
                <a:cs typeface="Roboto"/>
                <a:sym typeface="Roboto"/>
              </a:rPr>
              <a:t>: By monitoring and managing soil fertility, farmers can maintain healthy soil over time, which is essential for sustainable agriculture.</a:t>
            </a:r>
            <a:endParaRPr>
              <a:solidFill>
                <a:srgbClr val="374151"/>
              </a:solidFill>
              <a:highlight>
                <a:srgbClr val="F7F7F8"/>
              </a:highlight>
              <a:latin typeface="Roboto"/>
              <a:ea typeface="Roboto"/>
              <a:cs typeface="Roboto"/>
              <a:sym typeface="Roboto"/>
            </a:endParaRPr>
          </a:p>
          <a:p>
            <a:pPr marL="457200" lvl="0" indent="-317500" algn="l" rtl="0">
              <a:lnSpc>
                <a:spcPct val="115000"/>
              </a:lnSpc>
              <a:spcBef>
                <a:spcPts val="0"/>
              </a:spcBef>
              <a:spcAft>
                <a:spcPts val="0"/>
              </a:spcAft>
              <a:buClr>
                <a:srgbClr val="374151"/>
              </a:buClr>
              <a:buSzPts val="1400"/>
              <a:buFont typeface="Roboto"/>
              <a:buAutoNum type="arabicPeriod"/>
            </a:pPr>
            <a:r>
              <a:rPr lang="en" b="1">
                <a:solidFill>
                  <a:srgbClr val="374151"/>
                </a:solidFill>
                <a:highlight>
                  <a:srgbClr val="F7F7F8"/>
                </a:highlight>
                <a:latin typeface="Roboto"/>
                <a:ea typeface="Roboto"/>
                <a:cs typeface="Roboto"/>
                <a:sym typeface="Roboto"/>
              </a:rPr>
              <a:t>Pest and disease control</a:t>
            </a:r>
            <a:r>
              <a:rPr lang="en">
                <a:solidFill>
                  <a:srgbClr val="374151"/>
                </a:solidFill>
                <a:highlight>
                  <a:srgbClr val="F7F7F8"/>
                </a:highlight>
                <a:latin typeface="Roboto"/>
                <a:ea typeface="Roboto"/>
                <a:cs typeface="Roboto"/>
                <a:sym typeface="Roboto"/>
              </a:rPr>
              <a:t>: By monitoring pests and diseases, farmers can take proactive measures to protect their crops, reducing the need for costly chemical treatments.</a:t>
            </a:r>
            <a:endParaRPr>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800"/>
          </a:p>
          <a:p>
            <a:pPr marL="0" lvl="0" indent="0" algn="l" rtl="0">
              <a:spcBef>
                <a:spcPts val="0"/>
              </a:spcBef>
              <a:spcAft>
                <a:spcPts val="0"/>
              </a:spcAft>
              <a:buNone/>
            </a:pPr>
            <a:endParaRPr sz="1600">
              <a:latin typeface="Pontano Sans"/>
              <a:ea typeface="Pontano Sans"/>
              <a:cs typeface="Pontano Sans"/>
              <a:sym typeface="Pontan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body" idx="1"/>
          </p:nvPr>
        </p:nvSpPr>
        <p:spPr>
          <a:xfrm>
            <a:off x="3221925" y="4330100"/>
            <a:ext cx="5464800" cy="519600"/>
          </a:xfrm>
          <a:prstGeom prst="rect">
            <a:avLst/>
          </a:prstGeom>
        </p:spPr>
        <p:txBody>
          <a:bodyPr spcFirstLastPara="1" wrap="square" lIns="91425" tIns="91425" rIns="91425" bIns="91425" anchor="t" anchorCtr="0">
            <a:noAutofit/>
          </a:bodyPr>
          <a:lstStyle/>
          <a:p>
            <a:pPr marL="0" lvl="0" indent="0" algn="r" rtl="0">
              <a:spcBef>
                <a:spcPts val="360"/>
              </a:spcBef>
              <a:spcAft>
                <a:spcPts val="0"/>
              </a:spcAft>
              <a:buNone/>
            </a:pPr>
            <a:r>
              <a:rPr lang="en"/>
              <a:t> </a:t>
            </a:r>
            <a:endParaRPr/>
          </a:p>
        </p:txBody>
      </p:sp>
      <p:sp>
        <p:nvSpPr>
          <p:cNvPr id="178" name="Google Shape;178;p2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179" name="Google Shape;179;p24"/>
          <p:cNvSpPr txBox="1"/>
          <p:nvPr/>
        </p:nvSpPr>
        <p:spPr>
          <a:xfrm>
            <a:off x="3221925" y="401825"/>
            <a:ext cx="579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ontano Sans"/>
              <a:ea typeface="Pontano Sans"/>
              <a:cs typeface="Pontano Sans"/>
              <a:sym typeface="Pontano Sans"/>
            </a:endParaRPr>
          </a:p>
        </p:txBody>
      </p:sp>
      <p:sp>
        <p:nvSpPr>
          <p:cNvPr id="180" name="Google Shape;180;p24"/>
          <p:cNvSpPr txBox="1"/>
          <p:nvPr/>
        </p:nvSpPr>
        <p:spPr>
          <a:xfrm>
            <a:off x="3221925" y="417275"/>
            <a:ext cx="55956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900"/>
              </a:spcBef>
              <a:spcAft>
                <a:spcPts val="0"/>
              </a:spcAft>
              <a:buNone/>
            </a:pPr>
            <a:r>
              <a:rPr lang="en" sz="1200">
                <a:solidFill>
                  <a:srgbClr val="374151"/>
                </a:solidFill>
                <a:highlight>
                  <a:srgbClr val="F7F7F8"/>
                </a:highlight>
                <a:latin typeface="Roboto"/>
                <a:ea typeface="Roboto"/>
                <a:cs typeface="Roboto"/>
                <a:sym typeface="Roboto"/>
              </a:rPr>
              <a:t>   </a:t>
            </a:r>
            <a:endParaRPr>
              <a:latin typeface="Pontano Sans"/>
              <a:ea typeface="Pontano Sans"/>
              <a:cs typeface="Pontano Sans"/>
              <a:sym typeface="Pontano Sans"/>
            </a:endParaRPr>
          </a:p>
        </p:txBody>
      </p:sp>
      <p:sp>
        <p:nvSpPr>
          <p:cNvPr id="181" name="Google Shape;181;p24"/>
          <p:cNvSpPr txBox="1"/>
          <p:nvPr/>
        </p:nvSpPr>
        <p:spPr>
          <a:xfrm>
            <a:off x="3208275" y="802025"/>
            <a:ext cx="5826600" cy="258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900"/>
              </a:spcBef>
              <a:spcAft>
                <a:spcPts val="0"/>
              </a:spcAft>
              <a:buNone/>
            </a:pPr>
            <a:r>
              <a:rPr lang="en" sz="1500">
                <a:solidFill>
                  <a:srgbClr val="374151"/>
                </a:solidFill>
                <a:highlight>
                  <a:srgbClr val="F7F7F8"/>
                </a:highlight>
                <a:latin typeface="Roboto"/>
                <a:ea typeface="Roboto"/>
                <a:cs typeface="Roboto"/>
                <a:sym typeface="Roboto"/>
              </a:rPr>
              <a:t>5.   </a:t>
            </a:r>
            <a:r>
              <a:rPr lang="en" sz="1500" b="1">
                <a:solidFill>
                  <a:srgbClr val="374151"/>
                </a:solidFill>
                <a:highlight>
                  <a:srgbClr val="F7F7F8"/>
                </a:highlight>
                <a:latin typeface="Roboto"/>
                <a:ea typeface="Roboto"/>
                <a:cs typeface="Roboto"/>
                <a:sym typeface="Roboto"/>
              </a:rPr>
              <a:t>Climate resilience</a:t>
            </a:r>
            <a:r>
              <a:rPr lang="en" sz="1500">
                <a:solidFill>
                  <a:srgbClr val="374151"/>
                </a:solidFill>
                <a:highlight>
                  <a:srgbClr val="F7F7F8"/>
                </a:highlight>
                <a:latin typeface="Roboto"/>
                <a:ea typeface="Roboto"/>
                <a:cs typeface="Roboto"/>
                <a:sym typeface="Roboto"/>
              </a:rPr>
              <a:t>: By monitoring and managing water, farmers can adapt to changing weather patterns and improve their ability to cope with droughts and floods.</a:t>
            </a:r>
            <a:endParaRPr sz="1500">
              <a:solidFill>
                <a:srgbClr val="374151"/>
              </a:solidFill>
              <a:highlight>
                <a:srgbClr val="F7F7F8"/>
              </a:highlight>
              <a:latin typeface="Roboto"/>
              <a:ea typeface="Roboto"/>
              <a:cs typeface="Roboto"/>
              <a:sym typeface="Roboto"/>
            </a:endParaRPr>
          </a:p>
          <a:p>
            <a:pPr marL="0" lvl="0" indent="0" algn="l" rtl="0">
              <a:lnSpc>
                <a:spcPct val="115000"/>
              </a:lnSpc>
              <a:spcBef>
                <a:spcPts val="2900"/>
              </a:spcBef>
              <a:spcAft>
                <a:spcPts val="0"/>
              </a:spcAft>
              <a:buNone/>
            </a:pPr>
            <a:r>
              <a:rPr lang="en" sz="1500">
                <a:solidFill>
                  <a:srgbClr val="374151"/>
                </a:solidFill>
                <a:highlight>
                  <a:srgbClr val="F7F7F8"/>
                </a:highlight>
                <a:latin typeface="Roboto"/>
                <a:ea typeface="Roboto"/>
                <a:cs typeface="Roboto"/>
                <a:sym typeface="Roboto"/>
              </a:rPr>
              <a:t>6.    </a:t>
            </a:r>
            <a:r>
              <a:rPr lang="en" sz="1500" b="1">
                <a:solidFill>
                  <a:srgbClr val="374151"/>
                </a:solidFill>
                <a:highlight>
                  <a:srgbClr val="F7F7F8"/>
                </a:highlight>
                <a:latin typeface="Roboto"/>
                <a:ea typeface="Roboto"/>
                <a:cs typeface="Roboto"/>
                <a:sym typeface="Roboto"/>
              </a:rPr>
              <a:t>Data-driven decision making</a:t>
            </a:r>
            <a:r>
              <a:rPr lang="en" sz="1500">
                <a:solidFill>
                  <a:srgbClr val="374151"/>
                </a:solidFill>
                <a:highlight>
                  <a:srgbClr val="F7F7F8"/>
                </a:highlight>
                <a:latin typeface="Roboto"/>
                <a:ea typeface="Roboto"/>
                <a:cs typeface="Roboto"/>
                <a:sym typeface="Roboto"/>
              </a:rPr>
              <a:t>: By collecting data and using it to inform their    decisions, farmers can make more informed decisions about how to best manage their land and crops.</a:t>
            </a:r>
            <a:endParaRPr sz="15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latin typeface="Pontano Sans"/>
              <a:ea typeface="Pontano Sans"/>
              <a:cs typeface="Pontano Sans"/>
              <a:sym typeface="Pontano Sans"/>
            </a:endParaRPr>
          </a:p>
          <a:p>
            <a:pPr marL="0" lvl="0" indent="0" algn="l" rtl="0">
              <a:spcBef>
                <a:spcPts val="0"/>
              </a:spcBef>
              <a:spcAft>
                <a:spcPts val="0"/>
              </a:spcAft>
              <a:buNone/>
            </a:pPr>
            <a:endParaRPr>
              <a:latin typeface="Pontano Sans"/>
              <a:ea typeface="Pontano Sans"/>
              <a:cs typeface="Pontano Sans"/>
              <a:sym typeface="Pontan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187" name="Google Shape;187;p25"/>
          <p:cNvSpPr txBox="1"/>
          <p:nvPr/>
        </p:nvSpPr>
        <p:spPr>
          <a:xfrm>
            <a:off x="2652125" y="1848450"/>
            <a:ext cx="63792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latin typeface="Pontano Sans"/>
                <a:ea typeface="Pontano Sans"/>
                <a:cs typeface="Pontano Sans"/>
                <a:sym typeface="Pontano Sans"/>
              </a:rPr>
              <a:t>SCOPE OF SOLUTION</a:t>
            </a:r>
            <a:endParaRPr sz="3700" b="1">
              <a:latin typeface="Pontano Sans"/>
              <a:ea typeface="Pontano Sans"/>
              <a:cs typeface="Pontano Sans"/>
              <a:sym typeface="Pontan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193" name="Google Shape;193;p26"/>
          <p:cNvSpPr txBox="1"/>
          <p:nvPr/>
        </p:nvSpPr>
        <p:spPr>
          <a:xfrm>
            <a:off x="1597275" y="55050"/>
            <a:ext cx="7383900" cy="512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374151"/>
                </a:solidFill>
                <a:highlight>
                  <a:schemeClr val="accent1"/>
                </a:highlight>
                <a:latin typeface="Roboto"/>
                <a:ea typeface="Roboto"/>
                <a:cs typeface="Roboto"/>
                <a:sym typeface="Roboto"/>
              </a:rPr>
              <a:t>Landscaping: </a:t>
            </a:r>
            <a:endParaRPr sz="1700" b="1">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r>
              <a:rPr lang="en" sz="1500">
                <a:solidFill>
                  <a:srgbClr val="374151"/>
                </a:solidFill>
                <a:highlight>
                  <a:schemeClr val="accent1"/>
                </a:highlight>
                <a:latin typeface="Roboto"/>
                <a:ea typeface="Roboto"/>
                <a:cs typeface="Roboto"/>
                <a:sym typeface="Roboto"/>
              </a:rPr>
              <a:t>Sensors can be used to monitor soil moisture levels in gardens and other landscaped areas, which can help gardeners and landscapers ensure that plants are getting the water they need.</a:t>
            </a: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r>
              <a:rPr lang="en" sz="1700" b="1">
                <a:solidFill>
                  <a:srgbClr val="374151"/>
                </a:solidFill>
                <a:highlight>
                  <a:schemeClr val="accent1"/>
                </a:highlight>
                <a:latin typeface="Roboto"/>
                <a:ea typeface="Roboto"/>
                <a:cs typeface="Roboto"/>
                <a:sym typeface="Roboto"/>
              </a:rPr>
              <a:t>Environmental monitoring: </a:t>
            </a:r>
            <a:endParaRPr sz="1700" b="1">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r>
              <a:rPr lang="en" sz="1500">
                <a:solidFill>
                  <a:srgbClr val="374151"/>
                </a:solidFill>
                <a:highlight>
                  <a:schemeClr val="accent1"/>
                </a:highlight>
                <a:latin typeface="Roboto"/>
                <a:ea typeface="Roboto"/>
                <a:cs typeface="Roboto"/>
                <a:sym typeface="Roboto"/>
              </a:rPr>
              <a:t>Soil moisture sensors can be used to monitor changes in soil moisture over time, which can help scientists understand the effects of climate change and other environmental factors on soil moisture.</a:t>
            </a: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r>
              <a:rPr lang="en" sz="1700" b="1">
                <a:solidFill>
                  <a:srgbClr val="374151"/>
                </a:solidFill>
                <a:highlight>
                  <a:schemeClr val="accent1"/>
                </a:highlight>
                <a:latin typeface="Roboto"/>
                <a:ea typeface="Roboto"/>
                <a:cs typeface="Roboto"/>
                <a:sym typeface="Roboto"/>
              </a:rPr>
              <a:t>Agriculture: </a:t>
            </a:r>
            <a:endParaRPr sz="1700" b="1">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r>
              <a:rPr lang="en" sz="1500">
                <a:solidFill>
                  <a:srgbClr val="374151"/>
                </a:solidFill>
                <a:highlight>
                  <a:schemeClr val="accent1"/>
                </a:highlight>
                <a:latin typeface="Roboto"/>
                <a:ea typeface="Roboto"/>
                <a:cs typeface="Roboto"/>
                <a:sym typeface="Roboto"/>
              </a:rPr>
              <a:t>Sensors can be used to monitor soil moisture levels in fields, allowing farmers to optimize irrigation and improve crop yields.</a:t>
            </a: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r>
              <a:rPr lang="en" sz="1500">
                <a:solidFill>
                  <a:srgbClr val="374151"/>
                </a:solidFill>
                <a:highlight>
                  <a:schemeClr val="accent1"/>
                </a:highlight>
                <a:latin typeface="Roboto"/>
                <a:ea typeface="Roboto"/>
                <a:cs typeface="Roboto"/>
                <a:sym typeface="Roboto"/>
              </a:rPr>
              <a:t>Proper irrigation and fertilization management can help to improve crop yields, reduce the risk of crop failure, and increase the overall efficiency of crop production.</a:t>
            </a:r>
            <a:endParaRPr sz="15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500">
              <a:highlight>
                <a:schemeClr val="accent1"/>
              </a:highlight>
              <a:latin typeface="Pontano Sans"/>
              <a:ea typeface="Pontano Sans"/>
              <a:cs typeface="Pontano Sans"/>
              <a:sym typeface="Pontan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199" name="Google Shape;199;p27"/>
          <p:cNvSpPr txBox="1"/>
          <p:nvPr/>
        </p:nvSpPr>
        <p:spPr>
          <a:xfrm>
            <a:off x="1627450" y="1205750"/>
            <a:ext cx="6771000" cy="237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highlight>
                  <a:schemeClr val="accent1"/>
                </a:highlight>
                <a:latin typeface="Roboto"/>
                <a:ea typeface="Roboto"/>
                <a:cs typeface="Roboto"/>
                <a:sym typeface="Roboto"/>
              </a:rPr>
              <a:t>Weather forecasting plays a critical role in agriculture as it helps farmers to make informed decisions about planting, harvesting, and managing their crops. Accurate weather forecasts can help farmers to predict when to plant, when to apply fertilizers and pesticides, and when to harvest their crops and also notifies farmers about extreme weather conditions for protecting their crops.</a:t>
            </a:r>
            <a:endParaRPr sz="1800">
              <a:solidFill>
                <a:schemeClr val="dk1"/>
              </a:solidFill>
              <a:highlight>
                <a:schemeClr val="accent1"/>
              </a:highlight>
              <a:latin typeface="Pontano Sans"/>
              <a:ea typeface="Pontano Sans"/>
              <a:cs typeface="Pontano Sans"/>
              <a:sym typeface="Pontano Sans"/>
            </a:endParaRPr>
          </a:p>
          <a:p>
            <a:pPr marL="0" lvl="0" indent="0" algn="l" rtl="0">
              <a:spcBef>
                <a:spcPts val="0"/>
              </a:spcBef>
              <a:spcAft>
                <a:spcPts val="0"/>
              </a:spcAft>
              <a:buNone/>
            </a:pPr>
            <a:endParaRPr sz="1600">
              <a:solidFill>
                <a:schemeClr val="accent1"/>
              </a:solidFill>
              <a:latin typeface="Pontano Sans"/>
              <a:ea typeface="Pontano Sans"/>
              <a:cs typeface="Pontano Sans"/>
              <a:sym typeface="Pontan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3737075" y="1556250"/>
            <a:ext cx="4929600" cy="69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b="1">
                <a:solidFill>
                  <a:srgbClr val="374151"/>
                </a:solidFill>
                <a:highlight>
                  <a:srgbClr val="F7F7F8"/>
                </a:highlight>
                <a:latin typeface="Roboto"/>
                <a:ea typeface="Roboto"/>
                <a:cs typeface="Roboto"/>
                <a:sym typeface="Roboto"/>
              </a:rPr>
              <a:t>RESOURCES REQUIRED</a:t>
            </a:r>
            <a:endParaRPr sz="4500" b="1">
              <a:latin typeface="Dosis"/>
              <a:ea typeface="Dosis"/>
              <a:cs typeface="Dosis"/>
              <a:sym typeface="Dosis"/>
            </a:endParaRPr>
          </a:p>
        </p:txBody>
      </p:sp>
      <p:sp>
        <p:nvSpPr>
          <p:cNvPr id="205" name="Google Shape;205;p28"/>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211" name="Google Shape;211;p29"/>
          <p:cNvSpPr txBox="1"/>
          <p:nvPr/>
        </p:nvSpPr>
        <p:spPr>
          <a:xfrm>
            <a:off x="1788175" y="285000"/>
            <a:ext cx="6861300" cy="453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374151"/>
                </a:solidFill>
                <a:highlight>
                  <a:schemeClr val="accent1"/>
                </a:highlight>
                <a:latin typeface="Roboto"/>
                <a:ea typeface="Roboto"/>
                <a:cs typeface="Roboto"/>
                <a:sym typeface="Roboto"/>
              </a:rPr>
              <a:t>Soil moisture sensor:</a:t>
            </a:r>
            <a:r>
              <a:rPr lang="en">
                <a:solidFill>
                  <a:srgbClr val="374151"/>
                </a:solidFill>
                <a:highlight>
                  <a:schemeClr val="accent1"/>
                </a:highlight>
                <a:latin typeface="Roboto"/>
                <a:ea typeface="Roboto"/>
                <a:cs typeface="Roboto"/>
                <a:sym typeface="Roboto"/>
              </a:rPr>
              <a:t> This device measures the amount of water present in the soil.</a:t>
            </a:r>
            <a:endParaRPr>
              <a:solidFill>
                <a:srgbClr val="374151"/>
              </a:solidFill>
              <a:highlight>
                <a:schemeClr val="accent1"/>
              </a:highlight>
              <a:latin typeface="Roboto"/>
              <a:ea typeface="Roboto"/>
              <a:cs typeface="Roboto"/>
              <a:sym typeface="Roboto"/>
            </a:endParaRPr>
          </a:p>
          <a:p>
            <a:pPr marL="457200" lvl="0" indent="-317500" algn="l" rtl="0">
              <a:lnSpc>
                <a:spcPct val="115000"/>
              </a:lnSpc>
              <a:spcBef>
                <a:spcPts val="2900"/>
              </a:spcBef>
              <a:spcAft>
                <a:spcPts val="0"/>
              </a:spcAft>
              <a:buClr>
                <a:srgbClr val="374151"/>
              </a:buClr>
              <a:buSzPts val="1400"/>
              <a:buFont typeface="Roboto"/>
              <a:buAutoNum type="alphaLcParenR"/>
            </a:pPr>
            <a:r>
              <a:rPr lang="en" sz="1500" b="1">
                <a:solidFill>
                  <a:srgbClr val="434343"/>
                </a:solidFill>
                <a:highlight>
                  <a:schemeClr val="accent1"/>
                </a:highlight>
                <a:latin typeface="Roboto"/>
                <a:ea typeface="Roboto"/>
                <a:cs typeface="Roboto"/>
                <a:sym typeface="Roboto"/>
              </a:rPr>
              <a:t>Tensiometers:</a:t>
            </a:r>
            <a:r>
              <a:rPr lang="en">
                <a:solidFill>
                  <a:srgbClr val="374151"/>
                </a:solidFill>
                <a:highlight>
                  <a:schemeClr val="accent1"/>
                </a:highlight>
                <a:latin typeface="Roboto"/>
                <a:ea typeface="Roboto"/>
                <a:cs typeface="Roboto"/>
                <a:sym typeface="Roboto"/>
              </a:rPr>
              <a:t> These devices measure the tension of water in the soil, which is related to the soil moisture content. They consist of a ceramic cup filled with water that is placed in the soil, connected to a gauge that measures the water tension.</a:t>
            </a:r>
            <a:endParaRPr>
              <a:solidFill>
                <a:srgbClr val="374151"/>
              </a:solidFill>
              <a:highlight>
                <a:schemeClr val="accent1"/>
              </a:highlight>
              <a:latin typeface="Roboto"/>
              <a:ea typeface="Roboto"/>
              <a:cs typeface="Roboto"/>
              <a:sym typeface="Roboto"/>
            </a:endParaRPr>
          </a:p>
          <a:p>
            <a:pPr marL="457200" lvl="0" indent="-317500" algn="l" rtl="0">
              <a:lnSpc>
                <a:spcPct val="115000"/>
              </a:lnSpc>
              <a:spcBef>
                <a:spcPts val="0"/>
              </a:spcBef>
              <a:spcAft>
                <a:spcPts val="0"/>
              </a:spcAft>
              <a:buClr>
                <a:srgbClr val="374151"/>
              </a:buClr>
              <a:buSzPts val="1400"/>
              <a:buFont typeface="Roboto"/>
              <a:buAutoNum type="alphaLcParenR"/>
            </a:pPr>
            <a:r>
              <a:rPr lang="en" sz="1600" b="1">
                <a:solidFill>
                  <a:srgbClr val="434343"/>
                </a:solidFill>
                <a:highlight>
                  <a:schemeClr val="accent1"/>
                </a:highlight>
                <a:latin typeface="Roboto"/>
                <a:ea typeface="Roboto"/>
                <a:cs typeface="Roboto"/>
                <a:sym typeface="Roboto"/>
              </a:rPr>
              <a:t>Time domain reflectometry (TDR)</a:t>
            </a:r>
            <a:r>
              <a:rPr lang="en">
                <a:solidFill>
                  <a:srgbClr val="374151"/>
                </a:solidFill>
                <a:highlight>
                  <a:schemeClr val="accent1"/>
                </a:highlight>
                <a:latin typeface="Roboto"/>
                <a:ea typeface="Roboto"/>
                <a:cs typeface="Roboto"/>
                <a:sym typeface="Roboto"/>
              </a:rPr>
              <a:t>: TDR uses electromagnetic waves to measure the dielectric constant of the soil, which is related to the soil moisture content. TDR probes consist of two or more electrodes that are inserted into the soil.</a:t>
            </a:r>
            <a:endParaRPr>
              <a:solidFill>
                <a:srgbClr val="374151"/>
              </a:solidFill>
              <a:highlight>
                <a:schemeClr val="accent1"/>
              </a:highlight>
              <a:latin typeface="Roboto"/>
              <a:ea typeface="Roboto"/>
              <a:cs typeface="Roboto"/>
              <a:sym typeface="Roboto"/>
            </a:endParaRPr>
          </a:p>
          <a:p>
            <a:pPr marL="0" lvl="0" indent="0" algn="l" rtl="0">
              <a:spcBef>
                <a:spcPts val="2900"/>
              </a:spcBef>
              <a:spcAft>
                <a:spcPts val="0"/>
              </a:spcAft>
              <a:buNone/>
            </a:pPr>
            <a:r>
              <a:rPr lang="en" sz="1900" b="1">
                <a:solidFill>
                  <a:srgbClr val="374151"/>
                </a:solidFill>
                <a:highlight>
                  <a:schemeClr val="accent1"/>
                </a:highlight>
                <a:latin typeface="Roboto"/>
                <a:ea typeface="Roboto"/>
                <a:cs typeface="Roboto"/>
                <a:sym typeface="Roboto"/>
              </a:rPr>
              <a:t>Data logger:</a:t>
            </a:r>
            <a:r>
              <a:rPr lang="en">
                <a:solidFill>
                  <a:srgbClr val="374151"/>
                </a:solidFill>
                <a:highlight>
                  <a:schemeClr val="accent1"/>
                </a:highlight>
                <a:latin typeface="Roboto"/>
                <a:ea typeface="Roboto"/>
                <a:cs typeface="Roboto"/>
                <a:sym typeface="Roboto"/>
              </a:rPr>
              <a:t> This device records and stores the data collected by the soil moisture sensor.</a:t>
            </a:r>
            <a:endParaRPr>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200">
              <a:highlight>
                <a:schemeClr val="accent1"/>
              </a:highlight>
              <a:latin typeface="Pontano Sans"/>
              <a:ea typeface="Pontano Sans"/>
              <a:cs typeface="Pontano Sans"/>
              <a:sym typeface="Pontano Sans"/>
            </a:endParaRPr>
          </a:p>
          <a:p>
            <a:pPr marL="0" lvl="0" indent="0" algn="l" rtl="0">
              <a:spcBef>
                <a:spcPts val="0"/>
              </a:spcBef>
              <a:spcAft>
                <a:spcPts val="0"/>
              </a:spcAft>
              <a:buNone/>
            </a:pPr>
            <a:endParaRPr sz="1200">
              <a:highlight>
                <a:schemeClr val="accent1"/>
              </a:highlight>
              <a:latin typeface="Pontano Sans"/>
              <a:ea typeface="Pontano Sans"/>
              <a:cs typeface="Pontano Sans"/>
              <a:sym typeface="Pontan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217" name="Google Shape;217;p30"/>
          <p:cNvSpPr txBox="1"/>
          <p:nvPr/>
        </p:nvSpPr>
        <p:spPr>
          <a:xfrm>
            <a:off x="4000275" y="2778700"/>
            <a:ext cx="516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ontano Sans"/>
              <a:ea typeface="Pontano Sans"/>
              <a:cs typeface="Pontano Sans"/>
              <a:sym typeface="Pontano Sans"/>
            </a:endParaRPr>
          </a:p>
        </p:txBody>
      </p:sp>
      <p:pic>
        <p:nvPicPr>
          <p:cNvPr id="218" name="Google Shape;218;p30"/>
          <p:cNvPicPr preferRelativeResize="0"/>
          <p:nvPr/>
        </p:nvPicPr>
        <p:blipFill>
          <a:blip r:embed="rId3">
            <a:alphaModFix/>
          </a:blip>
          <a:stretch>
            <a:fillRect/>
          </a:stretch>
        </p:blipFill>
        <p:spPr>
          <a:xfrm>
            <a:off x="242825" y="152400"/>
            <a:ext cx="2300801" cy="3090725"/>
          </a:xfrm>
          <a:prstGeom prst="rect">
            <a:avLst/>
          </a:prstGeom>
          <a:noFill/>
          <a:ln>
            <a:noFill/>
          </a:ln>
        </p:spPr>
      </p:pic>
      <p:pic>
        <p:nvPicPr>
          <p:cNvPr id="219" name="Google Shape;219;p30"/>
          <p:cNvPicPr preferRelativeResize="0"/>
          <p:nvPr/>
        </p:nvPicPr>
        <p:blipFill>
          <a:blip r:embed="rId4">
            <a:alphaModFix/>
          </a:blip>
          <a:stretch>
            <a:fillRect/>
          </a:stretch>
        </p:blipFill>
        <p:spPr>
          <a:xfrm>
            <a:off x="3151363" y="293050"/>
            <a:ext cx="2841275" cy="1664650"/>
          </a:xfrm>
          <a:prstGeom prst="rect">
            <a:avLst/>
          </a:prstGeom>
          <a:noFill/>
          <a:ln>
            <a:noFill/>
          </a:ln>
        </p:spPr>
      </p:pic>
      <p:cxnSp>
        <p:nvCxnSpPr>
          <p:cNvPr id="220" name="Google Shape;220;p30"/>
          <p:cNvCxnSpPr/>
          <p:nvPr/>
        </p:nvCxnSpPr>
        <p:spPr>
          <a:xfrm>
            <a:off x="1398400" y="3461825"/>
            <a:ext cx="0" cy="572700"/>
          </a:xfrm>
          <a:prstGeom prst="straightConnector1">
            <a:avLst/>
          </a:prstGeom>
          <a:noFill/>
          <a:ln w="9525" cap="flat" cmpd="sng">
            <a:solidFill>
              <a:schemeClr val="dk2"/>
            </a:solidFill>
            <a:prstDash val="solid"/>
            <a:round/>
            <a:headEnd type="none" w="med" len="med"/>
            <a:tailEnd type="triangle" w="med" len="med"/>
          </a:ln>
        </p:spPr>
      </p:cxnSp>
      <p:pic>
        <p:nvPicPr>
          <p:cNvPr id="221" name="Google Shape;221;p30"/>
          <p:cNvPicPr preferRelativeResize="0"/>
          <p:nvPr/>
        </p:nvPicPr>
        <p:blipFill>
          <a:blip r:embed="rId5">
            <a:alphaModFix/>
          </a:blip>
          <a:stretch>
            <a:fillRect/>
          </a:stretch>
        </p:blipFill>
        <p:spPr>
          <a:xfrm>
            <a:off x="3449500" y="2560775"/>
            <a:ext cx="1937929" cy="1659800"/>
          </a:xfrm>
          <a:prstGeom prst="rect">
            <a:avLst/>
          </a:prstGeom>
          <a:noFill/>
          <a:ln>
            <a:noFill/>
          </a:ln>
        </p:spPr>
      </p:pic>
      <p:sp>
        <p:nvSpPr>
          <p:cNvPr id="222" name="Google Shape;222;p30"/>
          <p:cNvSpPr txBox="1"/>
          <p:nvPr/>
        </p:nvSpPr>
        <p:spPr>
          <a:xfrm>
            <a:off x="474150" y="4104775"/>
            <a:ext cx="17481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ontano Sans"/>
                <a:ea typeface="Pontano Sans"/>
                <a:cs typeface="Pontano Sans"/>
                <a:sym typeface="Pontano Sans"/>
              </a:rPr>
              <a:t>Tensiometer</a:t>
            </a:r>
            <a:endParaRPr b="1">
              <a:latin typeface="Pontano Sans"/>
              <a:ea typeface="Pontano Sans"/>
              <a:cs typeface="Pontano Sans"/>
              <a:sym typeface="Pontano Sans"/>
            </a:endParaRPr>
          </a:p>
        </p:txBody>
      </p:sp>
      <p:sp>
        <p:nvSpPr>
          <p:cNvPr id="223" name="Google Shape;223;p30"/>
          <p:cNvSpPr txBox="1"/>
          <p:nvPr/>
        </p:nvSpPr>
        <p:spPr>
          <a:xfrm>
            <a:off x="6483600" y="956250"/>
            <a:ext cx="1776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Pontano Sans"/>
                <a:ea typeface="Pontano Sans"/>
                <a:cs typeface="Pontano Sans"/>
                <a:sym typeface="Pontano Sans"/>
              </a:rPr>
              <a:t>Data Logger</a:t>
            </a:r>
            <a:endParaRPr b="1">
              <a:latin typeface="Pontano Sans"/>
              <a:ea typeface="Pontano Sans"/>
              <a:cs typeface="Pontano Sans"/>
              <a:sym typeface="Pontano Sans"/>
            </a:endParaRPr>
          </a:p>
        </p:txBody>
      </p:sp>
      <p:sp>
        <p:nvSpPr>
          <p:cNvPr id="224" name="Google Shape;224;p30"/>
          <p:cNvSpPr txBox="1"/>
          <p:nvPr/>
        </p:nvSpPr>
        <p:spPr>
          <a:xfrm>
            <a:off x="6261600" y="3236675"/>
            <a:ext cx="222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Pontano Sans"/>
                <a:ea typeface="Pontano Sans"/>
                <a:cs typeface="Pontano Sans"/>
                <a:sym typeface="Pontano Sans"/>
              </a:rPr>
              <a:t>Time Domain Reflector</a:t>
            </a:r>
            <a:endParaRPr b="1">
              <a:latin typeface="Pontano Sans"/>
              <a:ea typeface="Pontano Sans"/>
              <a:cs typeface="Pontano Sans"/>
              <a:sym typeface="Pontano Sans"/>
            </a:endParaRPr>
          </a:p>
        </p:txBody>
      </p:sp>
      <p:cxnSp>
        <p:nvCxnSpPr>
          <p:cNvPr id="225" name="Google Shape;225;p30"/>
          <p:cNvCxnSpPr/>
          <p:nvPr/>
        </p:nvCxnSpPr>
        <p:spPr>
          <a:xfrm>
            <a:off x="6170200" y="1151250"/>
            <a:ext cx="592800" cy="10200"/>
          </a:xfrm>
          <a:prstGeom prst="straightConnector1">
            <a:avLst/>
          </a:prstGeom>
          <a:noFill/>
          <a:ln w="9525" cap="flat" cmpd="sng">
            <a:solidFill>
              <a:schemeClr val="dk2"/>
            </a:solidFill>
            <a:prstDash val="solid"/>
            <a:round/>
            <a:headEnd type="none" w="med" len="med"/>
            <a:tailEnd type="triangle" w="med" len="med"/>
          </a:ln>
        </p:spPr>
      </p:cxnSp>
      <p:cxnSp>
        <p:nvCxnSpPr>
          <p:cNvPr id="226" name="Google Shape;226;p30"/>
          <p:cNvCxnSpPr/>
          <p:nvPr/>
        </p:nvCxnSpPr>
        <p:spPr>
          <a:xfrm rot="10800000" flipH="1">
            <a:off x="5567425" y="3431825"/>
            <a:ext cx="693300" cy="9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232" name="Google Shape;232;p31"/>
          <p:cNvSpPr txBox="1"/>
          <p:nvPr/>
        </p:nvSpPr>
        <p:spPr>
          <a:xfrm>
            <a:off x="1707800" y="1054825"/>
            <a:ext cx="7273200" cy="345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374151"/>
                </a:solidFill>
                <a:highlight>
                  <a:schemeClr val="accent1"/>
                </a:highlight>
                <a:latin typeface="Roboto"/>
                <a:ea typeface="Roboto"/>
                <a:cs typeface="Roboto"/>
                <a:sym typeface="Roboto"/>
              </a:rPr>
              <a:t>Power source:</a:t>
            </a:r>
            <a:r>
              <a:rPr lang="en" sz="1700">
                <a:solidFill>
                  <a:srgbClr val="374151"/>
                </a:solidFill>
                <a:highlight>
                  <a:schemeClr val="accent1"/>
                </a:highlight>
                <a:latin typeface="Roboto"/>
                <a:ea typeface="Roboto"/>
                <a:cs typeface="Roboto"/>
                <a:sym typeface="Roboto"/>
              </a:rPr>
              <a:t> A power source such as batteries or a solar panel may be required to power the sensor and data logger.</a:t>
            </a:r>
            <a:endParaRPr sz="17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7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r>
              <a:rPr lang="en" sz="1800" b="1">
                <a:solidFill>
                  <a:srgbClr val="374151"/>
                </a:solidFill>
                <a:highlight>
                  <a:schemeClr val="accent1"/>
                </a:highlight>
                <a:latin typeface="Roboto"/>
                <a:ea typeface="Roboto"/>
                <a:cs typeface="Roboto"/>
                <a:sym typeface="Roboto"/>
              </a:rPr>
              <a:t>Computer or mobile device:</a:t>
            </a:r>
            <a:r>
              <a:rPr lang="en" sz="1700">
                <a:solidFill>
                  <a:srgbClr val="374151"/>
                </a:solidFill>
                <a:highlight>
                  <a:schemeClr val="accent1"/>
                </a:highlight>
                <a:latin typeface="Roboto"/>
                <a:ea typeface="Roboto"/>
                <a:cs typeface="Roboto"/>
                <a:sym typeface="Roboto"/>
              </a:rPr>
              <a:t> A computer or mobile device may be required to access and analyze the data collected by the data logger.</a:t>
            </a:r>
            <a:endParaRPr sz="17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sz="17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r>
              <a:rPr lang="en" sz="1900" b="1">
                <a:solidFill>
                  <a:srgbClr val="374151"/>
                </a:solidFill>
                <a:highlight>
                  <a:schemeClr val="accent1"/>
                </a:highlight>
                <a:latin typeface="Roboto"/>
                <a:ea typeface="Roboto"/>
                <a:cs typeface="Roboto"/>
                <a:sym typeface="Roboto"/>
              </a:rPr>
              <a:t>Software: </a:t>
            </a:r>
            <a:r>
              <a:rPr lang="en" sz="1700">
                <a:solidFill>
                  <a:srgbClr val="374151"/>
                </a:solidFill>
                <a:highlight>
                  <a:schemeClr val="accent1"/>
                </a:highlight>
                <a:latin typeface="Roboto"/>
                <a:ea typeface="Roboto"/>
                <a:cs typeface="Roboto"/>
                <a:sym typeface="Roboto"/>
              </a:rPr>
              <a:t>Depending on the sensor and data logger used, specific software may be required to access and analyze the data.</a:t>
            </a:r>
            <a:endParaRPr sz="1700">
              <a:solidFill>
                <a:srgbClr val="374151"/>
              </a:solidFill>
              <a:highlight>
                <a:schemeClr val="accent1"/>
              </a:highlight>
              <a:latin typeface="Roboto"/>
              <a:ea typeface="Roboto"/>
              <a:cs typeface="Roboto"/>
              <a:sym typeface="Roboto"/>
            </a:endParaRPr>
          </a:p>
          <a:p>
            <a:pPr marL="0" lvl="0" indent="0" algn="l" rtl="0">
              <a:lnSpc>
                <a:spcPct val="115000"/>
              </a:lnSpc>
              <a:spcBef>
                <a:spcPts val="2900"/>
              </a:spcBef>
              <a:spcAft>
                <a:spcPts val="0"/>
              </a:spcAft>
              <a:buNone/>
            </a:pPr>
            <a:endParaRPr sz="1700">
              <a:solidFill>
                <a:srgbClr val="374151"/>
              </a:solidFill>
              <a:highlight>
                <a:schemeClr val="accent1"/>
              </a:highlight>
              <a:latin typeface="Roboto"/>
              <a:ea typeface="Roboto"/>
              <a:cs typeface="Roboto"/>
              <a:sym typeface="Roboto"/>
            </a:endParaRPr>
          </a:p>
          <a:p>
            <a:pPr marL="0" lvl="0" indent="0" algn="l" rtl="0">
              <a:spcBef>
                <a:spcPts val="0"/>
              </a:spcBef>
              <a:spcAft>
                <a:spcPts val="0"/>
              </a:spcAft>
              <a:buNone/>
            </a:pPr>
            <a:endParaRPr>
              <a:latin typeface="Pontano Sans"/>
              <a:ea typeface="Pontano Sans"/>
              <a:cs typeface="Pontano Sans"/>
              <a:sym typeface="Pontano Sans"/>
            </a:endParaRPr>
          </a:p>
          <a:p>
            <a:pPr marL="0" lvl="0" indent="0" algn="l" rtl="0">
              <a:spcBef>
                <a:spcPts val="0"/>
              </a:spcBef>
              <a:spcAft>
                <a:spcPts val="0"/>
              </a:spcAft>
              <a:buNone/>
            </a:pPr>
            <a:endParaRPr>
              <a:latin typeface="Pontano Sans"/>
              <a:ea typeface="Pontano Sans"/>
              <a:cs typeface="Pontano Sans"/>
              <a:sym typeface="Pontan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238" name="Google Shape;238;p32"/>
          <p:cNvSpPr txBox="1"/>
          <p:nvPr/>
        </p:nvSpPr>
        <p:spPr>
          <a:xfrm>
            <a:off x="2222150" y="604162"/>
            <a:ext cx="5786400" cy="237047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900"/>
              </a:spcBef>
              <a:spcAft>
                <a:spcPts val="0"/>
              </a:spcAft>
              <a:buNone/>
            </a:pPr>
            <a:r>
              <a:rPr lang="en" sz="1700" b="1" dirty="0">
                <a:solidFill>
                  <a:srgbClr val="374151"/>
                </a:solidFill>
                <a:highlight>
                  <a:schemeClr val="accent1"/>
                </a:highlight>
                <a:latin typeface="Roboto"/>
                <a:ea typeface="Roboto"/>
                <a:cs typeface="Roboto"/>
                <a:sym typeface="Roboto"/>
              </a:rPr>
              <a:t>Esp32</a:t>
            </a:r>
            <a:r>
              <a:rPr lang="en" sz="1700" dirty="0">
                <a:solidFill>
                  <a:srgbClr val="374151"/>
                </a:solidFill>
                <a:highlight>
                  <a:schemeClr val="accent1"/>
                </a:highlight>
                <a:latin typeface="Roboto"/>
                <a:ea typeface="Roboto"/>
                <a:cs typeface="Roboto"/>
                <a:sym typeface="Roboto"/>
              </a:rPr>
              <a:t>:</a:t>
            </a:r>
            <a:r>
              <a:rPr lang="en" sz="1700" dirty="0">
                <a:solidFill>
                  <a:srgbClr val="374151"/>
                </a:solidFill>
                <a:highlight>
                  <a:srgbClr val="9BCF63"/>
                </a:highlight>
                <a:latin typeface="Roboto"/>
                <a:ea typeface="Roboto"/>
                <a:cs typeface="Roboto"/>
                <a:sym typeface="Roboto"/>
              </a:rPr>
              <a:t> </a:t>
            </a:r>
            <a:r>
              <a:rPr lang="en" sz="1700" dirty="0">
                <a:solidFill>
                  <a:schemeClr val="dk1"/>
                </a:solidFill>
                <a:highlight>
                  <a:srgbClr val="9BCF63"/>
                </a:highlight>
                <a:latin typeface="Roboto"/>
                <a:ea typeface="Roboto"/>
                <a:cs typeface="Roboto"/>
                <a:sym typeface="Roboto"/>
              </a:rPr>
              <a:t>The ESP32 is a microcontroller that can be used to control a motor pump in an irrigation system. The ESP32 can be programmed to turn the motor pump on and off based on the data analyzed by the software. Additionally, the ESP32 can be connected to the internet to allow for remote control and monitoring of the irrigation system.</a:t>
            </a:r>
            <a:endParaRPr dirty="0">
              <a:latin typeface="Pontano Sans"/>
              <a:ea typeface="Pontano Sans"/>
              <a:cs typeface="Pontano Sans"/>
              <a:sym typeface="Pontano Sans"/>
            </a:endParaRPr>
          </a:p>
        </p:txBody>
      </p:sp>
      <p:pic>
        <p:nvPicPr>
          <p:cNvPr id="239" name="Google Shape;239;p32"/>
          <p:cNvPicPr preferRelativeResize="0"/>
          <p:nvPr/>
        </p:nvPicPr>
        <p:blipFill>
          <a:blip r:embed="rId3">
            <a:alphaModFix/>
          </a:blip>
          <a:stretch>
            <a:fillRect/>
          </a:stretch>
        </p:blipFill>
        <p:spPr>
          <a:xfrm>
            <a:off x="3286119" y="2983403"/>
            <a:ext cx="2300799" cy="17664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ctrTitle"/>
          </p:nvPr>
        </p:nvSpPr>
        <p:spPr>
          <a:xfrm>
            <a:off x="4918075" y="1991850"/>
            <a:ext cx="39579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Agrotechnology</a:t>
            </a:r>
            <a:endParaRPr/>
          </a:p>
        </p:txBody>
      </p:sp>
      <p:pic>
        <p:nvPicPr>
          <p:cNvPr id="117" name="Google Shape;117;p15"/>
          <p:cNvPicPr preferRelativeResize="0"/>
          <p:nvPr/>
        </p:nvPicPr>
        <p:blipFill rotWithShape="1">
          <a:blip r:embed="rId3">
            <a:alphaModFix/>
          </a:blip>
          <a:srcRect l="932" r="942"/>
          <a:stretch/>
        </p:blipFill>
        <p:spPr>
          <a:xfrm>
            <a:off x="224471" y="446550"/>
            <a:ext cx="4608989" cy="4696974"/>
          </a:xfrm>
          <a:custGeom>
            <a:avLst/>
            <a:gdLst/>
            <a:ahLst/>
            <a:cxnLst/>
            <a:rect l="l" t="t" r="r" b="b"/>
            <a:pathLst>
              <a:path w="21061" h="21600" extrusionOk="0">
                <a:moveTo>
                  <a:pt x="21016" y="0"/>
                </a:moveTo>
                <a:cubicBezTo>
                  <a:pt x="21016" y="0"/>
                  <a:pt x="13076" y="1665"/>
                  <a:pt x="10033" y="5720"/>
                </a:cubicBezTo>
                <a:cubicBezTo>
                  <a:pt x="6991" y="9775"/>
                  <a:pt x="9992" y="14676"/>
                  <a:pt x="9992" y="14676"/>
                </a:cubicBezTo>
                <a:cubicBezTo>
                  <a:pt x="9992" y="14676"/>
                  <a:pt x="15513" y="16226"/>
                  <a:pt x="18557" y="12175"/>
                </a:cubicBezTo>
                <a:cubicBezTo>
                  <a:pt x="21600" y="8123"/>
                  <a:pt x="21016" y="0"/>
                  <a:pt x="21016" y="0"/>
                </a:cubicBezTo>
                <a:close/>
                <a:moveTo>
                  <a:pt x="4385" y="10816"/>
                </a:moveTo>
                <a:cubicBezTo>
                  <a:pt x="2245" y="10758"/>
                  <a:pt x="0" y="11508"/>
                  <a:pt x="0" y="11508"/>
                </a:cubicBezTo>
                <a:cubicBezTo>
                  <a:pt x="0" y="11508"/>
                  <a:pt x="1843" y="15299"/>
                  <a:pt x="4257" y="16319"/>
                </a:cubicBezTo>
                <a:cubicBezTo>
                  <a:pt x="6207" y="17143"/>
                  <a:pt x="7933" y="15908"/>
                  <a:pt x="8524" y="15404"/>
                </a:cubicBezTo>
                <a:lnTo>
                  <a:pt x="2629" y="12634"/>
                </a:lnTo>
                <a:lnTo>
                  <a:pt x="8734" y="14939"/>
                </a:lnTo>
                <a:cubicBezTo>
                  <a:pt x="8686" y="14185"/>
                  <a:pt x="8378" y="12037"/>
                  <a:pt x="6403" y="11203"/>
                </a:cubicBezTo>
                <a:cubicBezTo>
                  <a:pt x="5799" y="10948"/>
                  <a:pt x="5098" y="10835"/>
                  <a:pt x="4385" y="10816"/>
                </a:cubicBezTo>
                <a:close/>
                <a:moveTo>
                  <a:pt x="9515" y="15936"/>
                </a:moveTo>
                <a:cubicBezTo>
                  <a:pt x="9515" y="15936"/>
                  <a:pt x="6279" y="17665"/>
                  <a:pt x="6644" y="20887"/>
                </a:cubicBezTo>
                <a:cubicBezTo>
                  <a:pt x="6672" y="21128"/>
                  <a:pt x="6721" y="21365"/>
                  <a:pt x="6783" y="21600"/>
                </a:cubicBezTo>
                <a:lnTo>
                  <a:pt x="13391" y="21600"/>
                </a:lnTo>
                <a:cubicBezTo>
                  <a:pt x="13467" y="21105"/>
                  <a:pt x="13478" y="20600"/>
                  <a:pt x="13427" y="20101"/>
                </a:cubicBezTo>
                <a:cubicBezTo>
                  <a:pt x="13059" y="16877"/>
                  <a:pt x="9515" y="15936"/>
                  <a:pt x="9515" y="15936"/>
                </a:cubicBezTo>
                <a:close/>
              </a:path>
            </a:pathLst>
          </a:cu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body" idx="1"/>
          </p:nvPr>
        </p:nvSpPr>
        <p:spPr>
          <a:xfrm>
            <a:off x="3344575" y="1323600"/>
            <a:ext cx="3859200" cy="81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future of agriculture is not just about producing more food, but about producing it more </a:t>
            </a:r>
            <a:r>
              <a:rPr lang="en" b="1"/>
              <a:t>sustainably</a:t>
            </a:r>
            <a:r>
              <a:rPr lang="en"/>
              <a:t>, more </a:t>
            </a:r>
            <a:r>
              <a:rPr lang="en" b="1"/>
              <a:t>equitably</a:t>
            </a:r>
            <a:r>
              <a:rPr lang="en"/>
              <a:t>, and more </a:t>
            </a:r>
            <a:r>
              <a:rPr lang="en" b="1"/>
              <a:t>resiliently</a:t>
            </a:r>
            <a:r>
              <a:rPr lang="en" sz="2100" b="1" i="0">
                <a:solidFill>
                  <a:srgbClr val="374151"/>
                </a:solidFill>
                <a:highlight>
                  <a:srgbClr val="F7F7F8"/>
                </a:highlight>
                <a:latin typeface="Roboto"/>
                <a:ea typeface="Roboto"/>
                <a:cs typeface="Roboto"/>
                <a:sym typeface="Roboto"/>
              </a:rPr>
              <a:t>.</a:t>
            </a:r>
            <a:r>
              <a:rPr lang="en" sz="2100" i="0">
                <a:solidFill>
                  <a:srgbClr val="374151"/>
                </a:solidFill>
                <a:highlight>
                  <a:srgbClr val="F7F7F8"/>
                </a:highlight>
                <a:latin typeface="Roboto"/>
                <a:ea typeface="Roboto"/>
                <a:cs typeface="Roboto"/>
                <a:sym typeface="Roboto"/>
              </a:rPr>
              <a:t>”</a:t>
            </a:r>
            <a:endParaRPr sz="2100"/>
          </a:p>
          <a:p>
            <a:pPr marL="0" lvl="0" indent="0" algn="l" rtl="0">
              <a:spcBef>
                <a:spcPts val="600"/>
              </a:spcBef>
              <a:spcAft>
                <a:spcPts val="0"/>
              </a:spcAft>
              <a:buNone/>
            </a:pPr>
            <a:endParaRPr/>
          </a:p>
        </p:txBody>
      </p:sp>
      <p:sp>
        <p:nvSpPr>
          <p:cNvPr id="245" name="Google Shape;245;p33"/>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251" name="Google Shape;251;p34"/>
          <p:cNvSpPr txBox="1">
            <a:spLocks noGrp="1"/>
          </p:cNvSpPr>
          <p:nvPr>
            <p:ph type="ctrTitle" idx="4294967295"/>
          </p:nvPr>
        </p:nvSpPr>
        <p:spPr>
          <a:xfrm>
            <a:off x="76200" y="215275"/>
            <a:ext cx="7733700" cy="25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rgbClr val="51B148"/>
                </a:solidFill>
              </a:rPr>
              <a:t>Thank You!</a:t>
            </a:r>
            <a:endParaRPr sz="9600">
              <a:solidFill>
                <a:srgbClr val="51B148"/>
              </a:solidFill>
            </a:endParaRPr>
          </a:p>
        </p:txBody>
      </p:sp>
      <p:sp>
        <p:nvSpPr>
          <p:cNvPr id="252" name="Google Shape;252;p34"/>
          <p:cNvSpPr txBox="1">
            <a:spLocks noGrp="1"/>
          </p:cNvSpPr>
          <p:nvPr>
            <p:ph type="subTitle" idx="4294967295"/>
          </p:nvPr>
        </p:nvSpPr>
        <p:spPr>
          <a:xfrm>
            <a:off x="470525" y="1852187"/>
            <a:ext cx="4390500" cy="2419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FFFFFF"/>
                </a:solidFill>
              </a:rPr>
              <a:t>For any Questions?</a:t>
            </a:r>
            <a:endParaRPr>
              <a:solidFill>
                <a:srgbClr val="FFFFFF"/>
              </a:solidFill>
            </a:endParaRPr>
          </a:p>
          <a:p>
            <a:pPr marL="0" lvl="0" indent="0" algn="l" rtl="0">
              <a:spcBef>
                <a:spcPts val="600"/>
              </a:spcBef>
              <a:spcAft>
                <a:spcPts val="0"/>
              </a:spcAft>
              <a:buClr>
                <a:schemeClr val="dk1"/>
              </a:buClr>
              <a:buSzPts val="1100"/>
              <a:buFont typeface="Arial"/>
              <a:buNone/>
            </a:pPr>
            <a:r>
              <a:rPr lang="en">
                <a:solidFill>
                  <a:srgbClr val="FFFFFF"/>
                </a:solidFill>
              </a:rPr>
              <a:t>You can contact me at</a:t>
            </a:r>
            <a:endParaRPr>
              <a:solidFill>
                <a:srgbClr val="FFFFFF"/>
              </a:solidFill>
            </a:endParaRPr>
          </a:p>
          <a:p>
            <a:pPr marL="457200" lvl="0" indent="-381000" algn="l" rtl="0">
              <a:spcBef>
                <a:spcPts val="0"/>
              </a:spcBef>
              <a:spcAft>
                <a:spcPts val="0"/>
              </a:spcAft>
              <a:buClr>
                <a:schemeClr val="lt1"/>
              </a:buClr>
              <a:buSzPts val="2400"/>
              <a:buChar char="⊷"/>
            </a:pPr>
            <a:r>
              <a:rPr lang="en">
                <a:solidFill>
                  <a:schemeClr val="lt1"/>
                </a:solidFill>
                <a:highlight>
                  <a:schemeClr val="accent1"/>
                </a:highlight>
              </a:rPr>
              <a:t>surajmaktala609@gmail.com</a:t>
            </a:r>
            <a:endParaRPr>
              <a:solidFill>
                <a:schemeClr val="lt1"/>
              </a:solidFill>
              <a:highlight>
                <a:schemeClr val="accent1"/>
              </a:highlight>
            </a:endParaRPr>
          </a:p>
          <a:p>
            <a:pPr marL="457200" lvl="0" indent="0" algn="l" rtl="0">
              <a:spcBef>
                <a:spcPts val="0"/>
              </a:spcBef>
              <a:spcAft>
                <a:spcPts val="0"/>
              </a:spcAft>
              <a:buNone/>
            </a:pPr>
            <a:r>
              <a:rPr lang="en">
                <a:solidFill>
                  <a:schemeClr val="lt1"/>
                </a:solidFill>
                <a:highlight>
                  <a:schemeClr val="accent1"/>
                </a:highlight>
              </a:rPr>
              <a:t>PH: +91 91541 56033</a:t>
            </a:r>
            <a:endParaRPr>
              <a:solidFill>
                <a:schemeClr val="lt1"/>
              </a:solidFill>
              <a:highlight>
                <a:schemeClr val="accent1"/>
              </a:highlight>
            </a:endParaRPr>
          </a:p>
          <a:p>
            <a:pPr marL="457200" lvl="0" indent="0" algn="l" rtl="0">
              <a:spcBef>
                <a:spcPts val="0"/>
              </a:spcBef>
              <a:spcAft>
                <a:spcPts val="0"/>
              </a:spcAft>
              <a:buNone/>
            </a:pPr>
            <a:endParaRPr>
              <a:solidFill>
                <a:schemeClr val="lt1"/>
              </a:solidFill>
              <a:highlight>
                <a:schemeClr val="accent1"/>
              </a:highlight>
            </a:endParaRPr>
          </a:p>
        </p:txBody>
      </p:sp>
      <p:sp>
        <p:nvSpPr>
          <p:cNvPr id="253" name="Google Shape;253;p34"/>
          <p:cNvSpPr/>
          <p:nvPr/>
        </p:nvSpPr>
        <p:spPr>
          <a:xfrm>
            <a:off x="5020246" y="816383"/>
            <a:ext cx="2713515" cy="246823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rot="2240807">
            <a:off x="6269797" y="3349126"/>
            <a:ext cx="1651746" cy="100249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rot="-6741915">
            <a:off x="7586101" y="2562766"/>
            <a:ext cx="640976" cy="998332"/>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ctrTitle"/>
          </p:nvPr>
        </p:nvSpPr>
        <p:spPr>
          <a:xfrm>
            <a:off x="5349175" y="291325"/>
            <a:ext cx="3108900" cy="137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123" name="Google Shape;123;p16"/>
          <p:cNvSpPr txBox="1">
            <a:spLocks noGrp="1"/>
          </p:cNvSpPr>
          <p:nvPr>
            <p:ph type="subTitle" idx="1"/>
          </p:nvPr>
        </p:nvSpPr>
        <p:spPr>
          <a:xfrm>
            <a:off x="4460350" y="2397275"/>
            <a:ext cx="43902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000000"/>
                </a:solidFill>
                <a:highlight>
                  <a:schemeClr val="accent1"/>
                </a:highlight>
              </a:rPr>
              <a:t>Develop a system to monitor and manage the rate of water, soil fertility, crop growth, pest &amp; diseases, macro &amp; micro-nutrients, etc.</a:t>
            </a:r>
            <a:endParaRPr sz="2000" b="1">
              <a:solidFill>
                <a:srgbClr val="000000"/>
              </a:solidFill>
              <a:highlight>
                <a:schemeClr val="accent1"/>
              </a:highlight>
            </a:endParaRPr>
          </a:p>
          <a:p>
            <a:pPr marL="0" lvl="0" indent="0" algn="l" rtl="0">
              <a:spcBef>
                <a:spcPts val="0"/>
              </a:spcBef>
              <a:spcAft>
                <a:spcPts val="0"/>
              </a:spcAft>
              <a:buNone/>
            </a:pPr>
            <a:endParaRPr sz="2400" b="1">
              <a:solidFill>
                <a:srgbClr val="000000"/>
              </a:solidFill>
              <a:highlight>
                <a:schemeClr val="accen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29" name="Google Shape;129;p17"/>
          <p:cNvSpPr txBox="1"/>
          <p:nvPr/>
        </p:nvSpPr>
        <p:spPr>
          <a:xfrm>
            <a:off x="1683750" y="2049375"/>
            <a:ext cx="5776500" cy="1616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b="1">
                <a:latin typeface="Pontano Sans"/>
                <a:ea typeface="Pontano Sans"/>
                <a:cs typeface="Pontano Sans"/>
                <a:sym typeface="Pontano Sans"/>
              </a:rPr>
              <a:t>IDEA/SOLUTION TO RESOLVE</a:t>
            </a:r>
            <a:endParaRPr sz="3100" b="1">
              <a:latin typeface="Pontano Sans"/>
              <a:ea typeface="Pontano Sans"/>
              <a:cs typeface="Pontano Sans"/>
              <a:sym typeface="Pontano Sans"/>
            </a:endParaRPr>
          </a:p>
          <a:p>
            <a:pPr marL="0" lvl="0" indent="0" algn="ctr" rtl="0">
              <a:spcBef>
                <a:spcPts val="0"/>
              </a:spcBef>
              <a:spcAft>
                <a:spcPts val="0"/>
              </a:spcAft>
              <a:buNone/>
            </a:pPr>
            <a:r>
              <a:rPr lang="en" sz="3100" b="1">
                <a:latin typeface="Pontano Sans"/>
                <a:ea typeface="Pontano Sans"/>
                <a:cs typeface="Pontano Sans"/>
                <a:sym typeface="Pontano Sans"/>
              </a:rPr>
              <a:t> THE PROBLEM.</a:t>
            </a:r>
            <a:endParaRPr sz="3100" b="1">
              <a:latin typeface="Pontano Sans"/>
              <a:ea typeface="Pontano Sans"/>
              <a:cs typeface="Pontano Sans"/>
              <a:sym typeface="Pontano Sans"/>
            </a:endParaRPr>
          </a:p>
          <a:p>
            <a:pPr marL="0" lvl="0" indent="0" algn="l" rtl="0">
              <a:spcBef>
                <a:spcPts val="0"/>
              </a:spcBef>
              <a:spcAft>
                <a:spcPts val="0"/>
              </a:spcAft>
              <a:buNone/>
            </a:pPr>
            <a:endParaRPr sz="3100">
              <a:latin typeface="Pontano Sans"/>
              <a:ea typeface="Pontano Sans"/>
              <a:cs typeface="Pontano Sans"/>
              <a:sym typeface="Pontan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35" name="Google Shape;135;p18"/>
          <p:cNvSpPr txBox="1"/>
          <p:nvPr/>
        </p:nvSpPr>
        <p:spPr>
          <a:xfrm>
            <a:off x="1205525" y="924225"/>
            <a:ext cx="7042200" cy="2833500"/>
          </a:xfrm>
          <a:prstGeom prst="rect">
            <a:avLst/>
          </a:prstGeom>
          <a:noFill/>
          <a:ln>
            <a:noFill/>
          </a:ln>
        </p:spPr>
        <p:txBody>
          <a:bodyPr spcFirstLastPara="1" wrap="square" lIns="91425" tIns="91425" rIns="91425" bIns="91425" anchor="t" anchorCtr="0">
            <a:spAutoFit/>
          </a:bodyPr>
          <a:lstStyle/>
          <a:p>
            <a:pPr marL="457200" lvl="0" indent="0" algn="l" rtl="0">
              <a:lnSpc>
                <a:spcPct val="95000"/>
              </a:lnSpc>
              <a:spcBef>
                <a:spcPts val="2900"/>
              </a:spcBef>
              <a:spcAft>
                <a:spcPts val="0"/>
              </a:spcAft>
              <a:buNone/>
            </a:pPr>
            <a:r>
              <a:rPr lang="en" sz="2735">
                <a:latin typeface="Roboto"/>
                <a:ea typeface="Roboto"/>
                <a:cs typeface="Roboto"/>
                <a:sym typeface="Roboto"/>
              </a:rPr>
              <a:t>Sensors: </a:t>
            </a:r>
            <a:endParaRPr sz="1935">
              <a:latin typeface="Roboto"/>
              <a:ea typeface="Roboto"/>
              <a:cs typeface="Roboto"/>
              <a:sym typeface="Roboto"/>
            </a:endParaRPr>
          </a:p>
          <a:p>
            <a:pPr marL="457200" lvl="0" indent="0" algn="l" rtl="0">
              <a:lnSpc>
                <a:spcPct val="95000"/>
              </a:lnSpc>
              <a:spcBef>
                <a:spcPts val="2900"/>
              </a:spcBef>
              <a:spcAft>
                <a:spcPts val="0"/>
              </a:spcAft>
              <a:buNone/>
            </a:pPr>
            <a:r>
              <a:rPr lang="en" sz="1935">
                <a:latin typeface="Roboto"/>
                <a:ea typeface="Roboto"/>
                <a:cs typeface="Roboto"/>
                <a:sym typeface="Roboto"/>
              </a:rPr>
              <a:t>To measure soil moisture, nutrient levels, and crop growth, sensors should be placed in the soil and on the plants themselves. These sensors will collect the data related to soil fertility, water content, and crop height.</a:t>
            </a:r>
            <a:endParaRPr sz="1935">
              <a:latin typeface="Roboto"/>
              <a:ea typeface="Roboto"/>
              <a:cs typeface="Roboto"/>
              <a:sym typeface="Roboto"/>
            </a:endParaRPr>
          </a:p>
          <a:p>
            <a:pPr marL="0" lvl="0" indent="0" algn="l" rtl="0">
              <a:spcBef>
                <a:spcPts val="2900"/>
              </a:spcBef>
              <a:spcAft>
                <a:spcPts val="0"/>
              </a:spcAft>
              <a:buNone/>
            </a:pPr>
            <a:endParaRPr sz="1900">
              <a:latin typeface="Pontano Sans"/>
              <a:ea typeface="Pontano Sans"/>
              <a:cs typeface="Pontano Sans"/>
              <a:sym typeface="Pontan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141" name="Google Shape;141;p19"/>
          <p:cNvPicPr preferRelativeResize="0"/>
          <p:nvPr/>
        </p:nvPicPr>
        <p:blipFill>
          <a:blip r:embed="rId3">
            <a:alphaModFix/>
          </a:blip>
          <a:stretch>
            <a:fillRect/>
          </a:stretch>
        </p:blipFill>
        <p:spPr>
          <a:xfrm>
            <a:off x="275025" y="152400"/>
            <a:ext cx="3090350" cy="4715026"/>
          </a:xfrm>
          <a:prstGeom prst="rect">
            <a:avLst/>
          </a:prstGeom>
          <a:noFill/>
          <a:ln>
            <a:noFill/>
          </a:ln>
        </p:spPr>
      </p:pic>
      <p:cxnSp>
        <p:nvCxnSpPr>
          <p:cNvPr id="142" name="Google Shape;142;p19"/>
          <p:cNvCxnSpPr/>
          <p:nvPr/>
        </p:nvCxnSpPr>
        <p:spPr>
          <a:xfrm>
            <a:off x="3485925" y="1175375"/>
            <a:ext cx="1095000" cy="482100"/>
          </a:xfrm>
          <a:prstGeom prst="straightConnector1">
            <a:avLst/>
          </a:prstGeom>
          <a:noFill/>
          <a:ln w="9525" cap="flat" cmpd="sng">
            <a:solidFill>
              <a:schemeClr val="dk2"/>
            </a:solidFill>
            <a:prstDash val="solid"/>
            <a:round/>
            <a:headEnd type="none" w="med" len="med"/>
            <a:tailEnd type="triangle" w="med" len="med"/>
          </a:ln>
        </p:spPr>
      </p:cxnSp>
      <p:cxnSp>
        <p:nvCxnSpPr>
          <p:cNvPr id="143" name="Google Shape;143;p19"/>
          <p:cNvCxnSpPr/>
          <p:nvPr/>
        </p:nvCxnSpPr>
        <p:spPr>
          <a:xfrm>
            <a:off x="3435700" y="1888625"/>
            <a:ext cx="1065000" cy="402000"/>
          </a:xfrm>
          <a:prstGeom prst="straightConnector1">
            <a:avLst/>
          </a:prstGeom>
          <a:noFill/>
          <a:ln w="9525" cap="flat" cmpd="sng">
            <a:solidFill>
              <a:schemeClr val="dk2"/>
            </a:solidFill>
            <a:prstDash val="solid"/>
            <a:round/>
            <a:headEnd type="none" w="med" len="med"/>
            <a:tailEnd type="triangle" w="med" len="med"/>
          </a:ln>
        </p:spPr>
      </p:cxnSp>
      <p:cxnSp>
        <p:nvCxnSpPr>
          <p:cNvPr id="144" name="Google Shape;144;p19"/>
          <p:cNvCxnSpPr/>
          <p:nvPr/>
        </p:nvCxnSpPr>
        <p:spPr>
          <a:xfrm>
            <a:off x="3475875" y="2752575"/>
            <a:ext cx="1054800" cy="231000"/>
          </a:xfrm>
          <a:prstGeom prst="straightConnector1">
            <a:avLst/>
          </a:prstGeom>
          <a:noFill/>
          <a:ln w="9525" cap="flat" cmpd="sng">
            <a:solidFill>
              <a:schemeClr val="dk2"/>
            </a:solidFill>
            <a:prstDash val="solid"/>
            <a:round/>
            <a:headEnd type="none" w="med" len="med"/>
            <a:tailEnd type="triangle" w="med" len="med"/>
          </a:ln>
        </p:spPr>
      </p:cxnSp>
      <p:pic>
        <p:nvPicPr>
          <p:cNvPr id="145" name="Google Shape;145;p19"/>
          <p:cNvPicPr preferRelativeResize="0"/>
          <p:nvPr/>
        </p:nvPicPr>
        <p:blipFill>
          <a:blip r:embed="rId4">
            <a:alphaModFix/>
          </a:blip>
          <a:stretch>
            <a:fillRect/>
          </a:stretch>
        </p:blipFill>
        <p:spPr>
          <a:xfrm>
            <a:off x="4571025" y="1217350"/>
            <a:ext cx="4308525" cy="2585115"/>
          </a:xfrm>
          <a:prstGeom prst="rect">
            <a:avLst/>
          </a:prstGeom>
          <a:noFill/>
          <a:ln>
            <a:noFill/>
          </a:ln>
        </p:spPr>
      </p:pic>
      <p:sp>
        <p:nvSpPr>
          <p:cNvPr id="146" name="Google Shape;146;p19"/>
          <p:cNvSpPr txBox="1"/>
          <p:nvPr/>
        </p:nvSpPr>
        <p:spPr>
          <a:xfrm>
            <a:off x="5565425" y="3988225"/>
            <a:ext cx="2009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highlight>
                  <a:schemeClr val="accent1"/>
                </a:highlight>
                <a:latin typeface="Pontano Sans"/>
                <a:ea typeface="Pontano Sans"/>
                <a:cs typeface="Pontano Sans"/>
                <a:sym typeface="Pontano Sans"/>
              </a:rPr>
              <a:t>sensor</a:t>
            </a:r>
            <a:endParaRPr sz="2600">
              <a:highlight>
                <a:schemeClr val="accent1"/>
              </a:highlight>
              <a:latin typeface="Pontano Sans"/>
              <a:ea typeface="Pontano Sans"/>
              <a:cs typeface="Pontano Sans"/>
              <a:sym typeface="Pontan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152" name="Google Shape;152;p20"/>
          <p:cNvSpPr txBox="1"/>
          <p:nvPr/>
        </p:nvSpPr>
        <p:spPr>
          <a:xfrm>
            <a:off x="1717850" y="552525"/>
            <a:ext cx="6469500" cy="3966300"/>
          </a:xfrm>
          <a:prstGeom prst="rect">
            <a:avLst/>
          </a:prstGeom>
          <a:noFill/>
          <a:ln>
            <a:noFill/>
          </a:ln>
        </p:spPr>
        <p:txBody>
          <a:bodyPr spcFirstLastPara="1" wrap="square" lIns="91425" tIns="91425" rIns="91425" bIns="91425" anchor="t" anchorCtr="0">
            <a:spAutoFit/>
          </a:bodyPr>
          <a:lstStyle/>
          <a:p>
            <a:pPr marL="0" lvl="0" indent="0" algn="l" rtl="0">
              <a:spcBef>
                <a:spcPts val="2900"/>
              </a:spcBef>
              <a:spcAft>
                <a:spcPts val="0"/>
              </a:spcAft>
              <a:buNone/>
            </a:pPr>
            <a:r>
              <a:rPr lang="en" sz="2300" b="1">
                <a:latin typeface="Roboto"/>
                <a:ea typeface="Roboto"/>
                <a:cs typeface="Roboto"/>
                <a:sym typeface="Roboto"/>
              </a:rPr>
              <a:t>Data collection and analysis: </a:t>
            </a:r>
            <a:endParaRPr sz="2300" b="1">
              <a:latin typeface="Roboto"/>
              <a:ea typeface="Roboto"/>
              <a:cs typeface="Roboto"/>
              <a:sym typeface="Roboto"/>
            </a:endParaRPr>
          </a:p>
          <a:p>
            <a:pPr marL="0" lvl="0" indent="0" algn="l" rtl="0">
              <a:spcBef>
                <a:spcPts val="2900"/>
              </a:spcBef>
              <a:spcAft>
                <a:spcPts val="0"/>
              </a:spcAft>
              <a:buNone/>
            </a:pPr>
            <a:r>
              <a:rPr lang="en" sz="1700">
                <a:latin typeface="Roboto"/>
                <a:ea typeface="Roboto"/>
                <a:cs typeface="Roboto"/>
                <a:sym typeface="Roboto"/>
              </a:rPr>
              <a:t>Data from the sensors would be transmitted to a central hub where it could be analyzed and used to create real-time maps and graphs of the farm's conditions.</a:t>
            </a:r>
            <a:endParaRPr sz="1700">
              <a:latin typeface="Roboto"/>
              <a:ea typeface="Roboto"/>
              <a:cs typeface="Roboto"/>
              <a:sym typeface="Roboto"/>
            </a:endParaRPr>
          </a:p>
          <a:p>
            <a:pPr marL="0" lvl="0" indent="0" algn="l" rtl="0">
              <a:spcBef>
                <a:spcPts val="2900"/>
              </a:spcBef>
              <a:spcAft>
                <a:spcPts val="0"/>
              </a:spcAft>
              <a:buNone/>
            </a:pPr>
            <a:r>
              <a:rPr lang="en" sz="2300" b="1">
                <a:latin typeface="Roboto"/>
                <a:ea typeface="Roboto"/>
                <a:cs typeface="Roboto"/>
                <a:sym typeface="Roboto"/>
              </a:rPr>
              <a:t>Irrigation and fertilization management:</a:t>
            </a:r>
            <a:r>
              <a:rPr lang="en" sz="2300">
                <a:latin typeface="Roboto"/>
                <a:ea typeface="Roboto"/>
                <a:cs typeface="Roboto"/>
                <a:sym typeface="Roboto"/>
              </a:rPr>
              <a:t> </a:t>
            </a:r>
            <a:endParaRPr sz="2300">
              <a:latin typeface="Roboto"/>
              <a:ea typeface="Roboto"/>
              <a:cs typeface="Roboto"/>
              <a:sym typeface="Roboto"/>
            </a:endParaRPr>
          </a:p>
          <a:p>
            <a:pPr marL="0" lvl="0" indent="0" algn="l" rtl="0">
              <a:spcBef>
                <a:spcPts val="0"/>
              </a:spcBef>
              <a:spcAft>
                <a:spcPts val="0"/>
              </a:spcAft>
              <a:buNone/>
            </a:pPr>
            <a:endParaRPr sz="1700">
              <a:latin typeface="Roboto"/>
              <a:ea typeface="Roboto"/>
              <a:cs typeface="Roboto"/>
              <a:sym typeface="Roboto"/>
            </a:endParaRPr>
          </a:p>
          <a:p>
            <a:pPr marL="0" lvl="0" indent="0" algn="l" rtl="0">
              <a:spcBef>
                <a:spcPts val="0"/>
              </a:spcBef>
              <a:spcAft>
                <a:spcPts val="0"/>
              </a:spcAft>
              <a:buNone/>
            </a:pPr>
            <a:r>
              <a:rPr lang="en" sz="1700">
                <a:latin typeface="Roboto"/>
                <a:ea typeface="Roboto"/>
                <a:cs typeface="Roboto"/>
                <a:sym typeface="Roboto"/>
              </a:rPr>
              <a:t>Based on the data collected, the system could automatically adjust irrigation and fertilization levels to optimize crop growth and reduce water and nutrient waste.</a:t>
            </a:r>
            <a:endParaRPr sz="1700">
              <a:latin typeface="Roboto"/>
              <a:ea typeface="Roboto"/>
              <a:cs typeface="Roboto"/>
              <a:sym typeface="Roboto"/>
            </a:endParaRPr>
          </a:p>
          <a:p>
            <a:pPr marL="0" lvl="0" indent="0" algn="l" rtl="0">
              <a:spcBef>
                <a:spcPts val="0"/>
              </a:spcBef>
              <a:spcAft>
                <a:spcPts val="0"/>
              </a:spcAft>
              <a:buNone/>
            </a:pPr>
            <a:endParaRPr sz="1700">
              <a:latin typeface="Pontano Sans"/>
              <a:ea typeface="Pontano Sans"/>
              <a:cs typeface="Pontano Sans"/>
              <a:sym typeface="Pontano Sans"/>
            </a:endParaRPr>
          </a:p>
          <a:p>
            <a:pPr marL="0" lvl="0" indent="0" algn="l" rtl="0">
              <a:spcBef>
                <a:spcPts val="0"/>
              </a:spcBef>
              <a:spcAft>
                <a:spcPts val="0"/>
              </a:spcAft>
              <a:buNone/>
            </a:pPr>
            <a:endParaRPr sz="1535">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158" name="Google Shape;158;p21"/>
          <p:cNvSpPr txBox="1"/>
          <p:nvPr/>
        </p:nvSpPr>
        <p:spPr>
          <a:xfrm>
            <a:off x="1185425" y="713250"/>
            <a:ext cx="7022100" cy="3550500"/>
          </a:xfrm>
          <a:prstGeom prst="rect">
            <a:avLst/>
          </a:prstGeom>
          <a:noFill/>
          <a:ln>
            <a:noFill/>
          </a:ln>
        </p:spPr>
        <p:txBody>
          <a:bodyPr spcFirstLastPara="1" wrap="square" lIns="91425" tIns="91425" rIns="91425" bIns="91425" anchor="t" anchorCtr="0">
            <a:spAutoFit/>
          </a:bodyPr>
          <a:lstStyle/>
          <a:p>
            <a:pPr marL="457200" lvl="0" indent="0" algn="l" rtl="0">
              <a:lnSpc>
                <a:spcPct val="95000"/>
              </a:lnSpc>
              <a:spcBef>
                <a:spcPts val="2900"/>
              </a:spcBef>
              <a:spcAft>
                <a:spcPts val="0"/>
              </a:spcAft>
              <a:buNone/>
            </a:pPr>
            <a:r>
              <a:rPr lang="en" sz="2300" b="1">
                <a:latin typeface="Roboto"/>
                <a:ea typeface="Roboto"/>
                <a:cs typeface="Roboto"/>
                <a:sym typeface="Roboto"/>
              </a:rPr>
              <a:t>Notification and alert system: </a:t>
            </a:r>
            <a:endParaRPr sz="2300" b="1">
              <a:latin typeface="Roboto"/>
              <a:ea typeface="Roboto"/>
              <a:cs typeface="Roboto"/>
              <a:sym typeface="Roboto"/>
            </a:endParaRPr>
          </a:p>
          <a:p>
            <a:pPr marL="457200" lvl="0" indent="0" algn="l" rtl="0">
              <a:lnSpc>
                <a:spcPct val="95000"/>
              </a:lnSpc>
              <a:spcBef>
                <a:spcPts val="2900"/>
              </a:spcBef>
              <a:spcAft>
                <a:spcPts val="0"/>
              </a:spcAft>
              <a:buNone/>
            </a:pPr>
            <a:r>
              <a:rPr lang="en" sz="1700">
                <a:latin typeface="Roboto"/>
                <a:ea typeface="Roboto"/>
                <a:cs typeface="Roboto"/>
                <a:sym typeface="Roboto"/>
              </a:rPr>
              <a:t>The system could send notifications to farmers via SMS or email if it detects a problem, such as pests, diseases or low soil moisture   </a:t>
            </a:r>
            <a:endParaRPr sz="1700">
              <a:latin typeface="Roboto"/>
              <a:ea typeface="Roboto"/>
              <a:cs typeface="Roboto"/>
              <a:sym typeface="Roboto"/>
            </a:endParaRPr>
          </a:p>
          <a:p>
            <a:pPr marL="457200" lvl="0" indent="0" algn="l" rtl="0">
              <a:lnSpc>
                <a:spcPct val="95000"/>
              </a:lnSpc>
              <a:spcBef>
                <a:spcPts val="2900"/>
              </a:spcBef>
              <a:spcAft>
                <a:spcPts val="0"/>
              </a:spcAft>
              <a:buNone/>
            </a:pPr>
            <a:r>
              <a:rPr lang="en" sz="1700" b="1">
                <a:solidFill>
                  <a:srgbClr val="434343"/>
                </a:solidFill>
                <a:latin typeface="Roboto"/>
                <a:ea typeface="Roboto"/>
                <a:cs typeface="Roboto"/>
                <a:sym typeface="Roboto"/>
              </a:rPr>
              <a:t>Mobile app</a:t>
            </a:r>
            <a:r>
              <a:rPr lang="en" sz="1700">
                <a:latin typeface="Roboto"/>
                <a:ea typeface="Roboto"/>
                <a:cs typeface="Roboto"/>
                <a:sym typeface="Roboto"/>
              </a:rPr>
              <a:t>: </a:t>
            </a:r>
            <a:endParaRPr sz="1700">
              <a:latin typeface="Roboto"/>
              <a:ea typeface="Roboto"/>
              <a:cs typeface="Roboto"/>
              <a:sym typeface="Roboto"/>
            </a:endParaRPr>
          </a:p>
          <a:p>
            <a:pPr marL="457200" lvl="0" indent="0" algn="l" rtl="0">
              <a:lnSpc>
                <a:spcPct val="95000"/>
              </a:lnSpc>
              <a:spcBef>
                <a:spcPts val="2900"/>
              </a:spcBef>
              <a:spcAft>
                <a:spcPts val="0"/>
              </a:spcAft>
              <a:buNone/>
            </a:pPr>
            <a:r>
              <a:rPr lang="en" sz="1700">
                <a:latin typeface="Roboto"/>
                <a:ea typeface="Roboto"/>
                <a:cs typeface="Roboto"/>
                <a:sym typeface="Roboto"/>
              </a:rPr>
              <a:t>A mobile app could provide farmers with real-time data and allow them to remotely control and adjust the system.</a:t>
            </a:r>
            <a:endParaRPr sz="1700">
              <a:latin typeface="Roboto"/>
              <a:ea typeface="Roboto"/>
              <a:cs typeface="Roboto"/>
              <a:sym typeface="Roboto"/>
            </a:endParaRPr>
          </a:p>
          <a:p>
            <a:pPr marL="0" lvl="0" indent="0" algn="l" rtl="0">
              <a:spcBef>
                <a:spcPts val="2900"/>
              </a:spcBef>
              <a:spcAft>
                <a:spcPts val="0"/>
              </a:spcAft>
              <a:buNone/>
            </a:pPr>
            <a:endParaRPr>
              <a:latin typeface="Pontano Sans"/>
              <a:ea typeface="Pontano Sans"/>
              <a:cs typeface="Pontano Sans"/>
              <a:sym typeface="Pontan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164" name="Google Shape;164;p22"/>
          <p:cNvSpPr txBox="1"/>
          <p:nvPr/>
        </p:nvSpPr>
        <p:spPr>
          <a:xfrm>
            <a:off x="1657575" y="723300"/>
            <a:ext cx="6469500" cy="1990800"/>
          </a:xfrm>
          <a:prstGeom prst="rect">
            <a:avLst/>
          </a:prstGeom>
          <a:noFill/>
          <a:ln>
            <a:noFill/>
          </a:ln>
        </p:spPr>
        <p:txBody>
          <a:bodyPr spcFirstLastPara="1" wrap="square" lIns="91425" tIns="91425" rIns="91425" bIns="91425" anchor="t" anchorCtr="0">
            <a:spAutoFit/>
          </a:bodyPr>
          <a:lstStyle/>
          <a:p>
            <a:pPr marL="457200" lvl="0" indent="0" algn="l" rtl="0">
              <a:lnSpc>
                <a:spcPct val="95000"/>
              </a:lnSpc>
              <a:spcBef>
                <a:spcPts val="2900"/>
              </a:spcBef>
              <a:spcAft>
                <a:spcPts val="0"/>
              </a:spcAft>
              <a:buNone/>
            </a:pPr>
            <a:r>
              <a:rPr lang="en" sz="2200" b="1">
                <a:solidFill>
                  <a:srgbClr val="434343"/>
                </a:solidFill>
                <a:latin typeface="Roboto"/>
                <a:ea typeface="Roboto"/>
                <a:cs typeface="Roboto"/>
                <a:sym typeface="Roboto"/>
              </a:rPr>
              <a:t>Weather forecast</a:t>
            </a:r>
            <a:r>
              <a:rPr lang="en" sz="2300" b="1">
                <a:latin typeface="Roboto"/>
                <a:ea typeface="Roboto"/>
                <a:cs typeface="Roboto"/>
                <a:sym typeface="Roboto"/>
              </a:rPr>
              <a:t>: </a:t>
            </a:r>
            <a:endParaRPr sz="2300" b="1">
              <a:latin typeface="Roboto"/>
              <a:ea typeface="Roboto"/>
              <a:cs typeface="Roboto"/>
              <a:sym typeface="Roboto"/>
            </a:endParaRPr>
          </a:p>
          <a:p>
            <a:pPr marL="457200" lvl="0" indent="0" algn="l" rtl="0">
              <a:lnSpc>
                <a:spcPct val="95000"/>
              </a:lnSpc>
              <a:spcBef>
                <a:spcPts val="2900"/>
              </a:spcBef>
              <a:spcAft>
                <a:spcPts val="0"/>
              </a:spcAft>
              <a:buNone/>
            </a:pPr>
            <a:r>
              <a:rPr lang="en" sz="1600">
                <a:latin typeface="Roboto"/>
                <a:ea typeface="Roboto"/>
                <a:cs typeface="Roboto"/>
                <a:sym typeface="Roboto"/>
              </a:rPr>
              <a:t>Using sensor systems we can gather and analyze weather forecast data to optimize irrigation and fertilization schedule.</a:t>
            </a:r>
            <a:endParaRPr sz="1600">
              <a:latin typeface="Roboto"/>
              <a:ea typeface="Roboto"/>
              <a:cs typeface="Roboto"/>
              <a:sym typeface="Roboto"/>
            </a:endParaRPr>
          </a:p>
          <a:p>
            <a:pPr marL="0" lvl="0" indent="0" algn="l" rtl="0">
              <a:spcBef>
                <a:spcPts val="2900"/>
              </a:spcBef>
              <a:spcAft>
                <a:spcPts val="0"/>
              </a:spcAft>
              <a:buNone/>
            </a:pPr>
            <a:endParaRPr>
              <a:latin typeface="Pontano Sans"/>
              <a:ea typeface="Pontano Sans"/>
              <a:cs typeface="Pontano Sans"/>
              <a:sym typeface="Pontano Sans"/>
            </a:endParaRPr>
          </a:p>
        </p:txBody>
      </p:sp>
    </p:spTree>
  </p:cSld>
  <p:clrMapOvr>
    <a:masterClrMapping/>
  </p:clrMapOvr>
</p:sld>
</file>

<file path=ppt/theme/theme1.xml><?xml version="1.0" encoding="utf-8"?>
<a:theme xmlns:a="http://schemas.openxmlformats.org/drawingml/2006/main" name="Solanio template">
  <a:themeElements>
    <a:clrScheme name="Custom 347">
      <a:dk1>
        <a:srgbClr val="484F56"/>
      </a:dk1>
      <a:lt1>
        <a:srgbClr val="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944</Words>
  <Application>Microsoft Office PowerPoint</Application>
  <PresentationFormat>On-screen Show (16:9)</PresentationFormat>
  <Paragraphs>94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Dosis Light</vt:lpstr>
      <vt:lpstr>Pontano Sans</vt:lpstr>
      <vt:lpstr>Dosis</vt:lpstr>
      <vt:lpstr>Roboto</vt:lpstr>
      <vt:lpstr>Solanio template</vt:lpstr>
      <vt:lpstr>PowerPoint Presentation</vt:lpstr>
      <vt:lpstr>Agrotechnology</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 REQUIRED</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Suraj Maktala</cp:lastModifiedBy>
  <cp:revision>1</cp:revision>
  <dcterms:modified xsi:type="dcterms:W3CDTF">2023-01-22T05:37:03Z</dcterms:modified>
</cp:coreProperties>
</file>