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9fb3815a8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9fb3815a8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9fb3815a8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9fb3815a8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9fb3815a8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9fb3815a8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9fb3815a8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9fb3815a8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9fb3815a8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9fb3815a8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9fb3815a8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9fb3815a8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9fb3815a8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9fb3815a8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Network Traffic Analysis with Graph Neural Networks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Anshul Sharma (23M0821)</a:t>
            </a:r>
            <a:endParaRPr/>
          </a:p>
          <a:p>
            <a:pPr indent="0" lvl="0" marL="0" rtl="0" algn="ctr">
              <a:spcBef>
                <a:spcPts val="0"/>
              </a:spcBef>
              <a:spcAft>
                <a:spcPts val="0"/>
              </a:spcAft>
              <a:buNone/>
            </a:pPr>
            <a:r>
              <a:rPr lang="en"/>
              <a:t>Suraj Kumar Patel (23M0795)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Description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400">
                <a:solidFill>
                  <a:srgbClr val="E6EDF3"/>
                </a:solidFill>
                <a:highlight>
                  <a:schemeClr val="lt1"/>
                </a:highlight>
              </a:rPr>
              <a:t>This project aims to apply graph neural networks (GNNs)  for self-supervised intrusion and anomaly detection in computer networks. GNNs are a deep learning approach for graph-based data that incorporate graph structures into learning to generalise graph representations and output embeddings.As traffic flows in computer networks naturally exhibit a graph structure, GNNs are a suitable fit in this context. </a:t>
            </a:r>
            <a:endParaRPr sz="2400">
              <a:highlight>
                <a:schemeClr val="lt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r>
              <a:rPr lang="en"/>
              <a:t> Addressed</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400">
                <a:solidFill>
                  <a:srgbClr val="ECECF1"/>
                </a:solidFill>
                <a:highlight>
                  <a:srgbClr val="343541"/>
                </a:highlight>
                <a:latin typeface="Roboto"/>
                <a:ea typeface="Roboto"/>
                <a:cs typeface="Roboto"/>
                <a:sym typeface="Roboto"/>
              </a:rPr>
              <a:t>Traditional NNs are not inherently designed to understand and leverage the graph structure of network data. They treat input data as flat vectors, potentially overlooking important relationships and dependencies between entities (e.g., IP addresses) in the network.</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28600" lvl="0" marL="457200" rtl="0" algn="l">
              <a:spcBef>
                <a:spcPts val="1500"/>
              </a:spcBef>
              <a:spcAft>
                <a:spcPts val="0"/>
              </a:spcAft>
              <a:buClr>
                <a:schemeClr val="dk1"/>
              </a:buClr>
              <a:buSzPts val="2400"/>
              <a:buFont typeface="Roboto"/>
              <a:buNone/>
            </a:pPr>
            <a:r>
              <a:rPr lang="en" sz="2400">
                <a:solidFill>
                  <a:schemeClr val="dk1"/>
                </a:solidFill>
                <a:highlight>
                  <a:schemeClr val="lt1"/>
                </a:highlight>
                <a:latin typeface="Roboto"/>
                <a:ea typeface="Roboto"/>
                <a:cs typeface="Roboto"/>
                <a:sym typeface="Roboto"/>
              </a:rPr>
              <a:t>Data Preprocessing</a:t>
            </a:r>
            <a:endParaRPr sz="2400">
              <a:solidFill>
                <a:schemeClr val="dk1"/>
              </a:solidFill>
              <a:highlight>
                <a:schemeClr val="lt1"/>
              </a:highlight>
              <a:latin typeface="Roboto"/>
              <a:ea typeface="Roboto"/>
              <a:cs typeface="Roboto"/>
              <a:sym typeface="Roboto"/>
            </a:endParaRPr>
          </a:p>
          <a:p>
            <a:pPr indent="-228600" lvl="0" marL="457200" rtl="0" algn="l">
              <a:spcBef>
                <a:spcPts val="0"/>
              </a:spcBef>
              <a:spcAft>
                <a:spcPts val="0"/>
              </a:spcAft>
              <a:buClr>
                <a:schemeClr val="dk1"/>
              </a:buClr>
              <a:buSzPts val="2400"/>
              <a:buFont typeface="Roboto"/>
              <a:buNone/>
            </a:pPr>
            <a:r>
              <a:rPr lang="en" sz="2400">
                <a:solidFill>
                  <a:schemeClr val="dk1"/>
                </a:solidFill>
                <a:highlight>
                  <a:schemeClr val="lt1"/>
                </a:highlight>
                <a:latin typeface="Roboto"/>
                <a:ea typeface="Roboto"/>
                <a:cs typeface="Roboto"/>
                <a:sym typeface="Roboto"/>
              </a:rPr>
              <a:t>Graph Construction</a:t>
            </a:r>
            <a:endParaRPr sz="2400">
              <a:solidFill>
                <a:schemeClr val="dk1"/>
              </a:solidFill>
              <a:highlight>
                <a:schemeClr val="lt1"/>
              </a:highlight>
              <a:latin typeface="Roboto"/>
              <a:ea typeface="Roboto"/>
              <a:cs typeface="Roboto"/>
              <a:sym typeface="Roboto"/>
            </a:endParaRPr>
          </a:p>
          <a:p>
            <a:pPr indent="-228600" lvl="0" marL="457200" rtl="0" algn="l">
              <a:spcBef>
                <a:spcPts val="0"/>
              </a:spcBef>
              <a:spcAft>
                <a:spcPts val="0"/>
              </a:spcAft>
              <a:buClr>
                <a:schemeClr val="dk1"/>
              </a:buClr>
              <a:buSzPts val="2400"/>
              <a:buFont typeface="Roboto"/>
              <a:buNone/>
            </a:pPr>
            <a:r>
              <a:rPr lang="en" sz="2400">
                <a:solidFill>
                  <a:schemeClr val="dk1"/>
                </a:solidFill>
                <a:highlight>
                  <a:schemeClr val="lt1"/>
                </a:highlight>
                <a:latin typeface="Roboto"/>
                <a:ea typeface="Roboto"/>
                <a:cs typeface="Roboto"/>
                <a:sym typeface="Roboto"/>
              </a:rPr>
              <a:t>Split Data</a:t>
            </a:r>
            <a:endParaRPr sz="2400">
              <a:solidFill>
                <a:schemeClr val="dk1"/>
              </a:solidFill>
              <a:highlight>
                <a:schemeClr val="lt1"/>
              </a:highlight>
              <a:latin typeface="Roboto"/>
              <a:ea typeface="Roboto"/>
              <a:cs typeface="Roboto"/>
              <a:sym typeface="Roboto"/>
            </a:endParaRPr>
          </a:p>
          <a:p>
            <a:pPr indent="-228600" lvl="0" marL="457200" rtl="0" algn="l">
              <a:spcBef>
                <a:spcPts val="0"/>
              </a:spcBef>
              <a:spcAft>
                <a:spcPts val="0"/>
              </a:spcAft>
              <a:buClr>
                <a:schemeClr val="dk1"/>
              </a:buClr>
              <a:buSzPts val="2400"/>
              <a:buFont typeface="Roboto"/>
              <a:buNone/>
            </a:pPr>
            <a:r>
              <a:rPr lang="en" sz="2400">
                <a:solidFill>
                  <a:schemeClr val="dk1"/>
                </a:solidFill>
                <a:highlight>
                  <a:schemeClr val="lt1"/>
                </a:highlight>
                <a:latin typeface="Roboto"/>
                <a:ea typeface="Roboto"/>
                <a:cs typeface="Roboto"/>
                <a:sym typeface="Roboto"/>
              </a:rPr>
              <a:t>Graph Neural Network Architecture</a:t>
            </a:r>
            <a:endParaRPr sz="2400">
              <a:solidFill>
                <a:schemeClr val="dk1"/>
              </a:solidFill>
              <a:highlight>
                <a:schemeClr val="lt1"/>
              </a:highlight>
              <a:latin typeface="Roboto"/>
              <a:ea typeface="Roboto"/>
              <a:cs typeface="Roboto"/>
              <a:sym typeface="Roboto"/>
            </a:endParaRPr>
          </a:p>
          <a:p>
            <a:pPr indent="-228600" lvl="0" marL="457200" rtl="0" algn="l">
              <a:spcBef>
                <a:spcPts val="0"/>
              </a:spcBef>
              <a:spcAft>
                <a:spcPts val="0"/>
              </a:spcAft>
              <a:buClr>
                <a:schemeClr val="dk1"/>
              </a:buClr>
              <a:buSzPts val="2400"/>
              <a:buFont typeface="Roboto"/>
              <a:buNone/>
            </a:pPr>
            <a:r>
              <a:rPr lang="en" sz="2400">
                <a:solidFill>
                  <a:schemeClr val="dk1"/>
                </a:solidFill>
                <a:highlight>
                  <a:schemeClr val="lt1"/>
                </a:highlight>
                <a:latin typeface="Roboto"/>
                <a:ea typeface="Roboto"/>
                <a:cs typeface="Roboto"/>
                <a:sym typeface="Roboto"/>
              </a:rPr>
              <a:t>Node and Edge Feature Preparation</a:t>
            </a:r>
            <a:endParaRPr sz="2400">
              <a:solidFill>
                <a:schemeClr val="dk1"/>
              </a:solidFill>
              <a:highlight>
                <a:schemeClr val="lt1"/>
              </a:highlight>
              <a:latin typeface="Roboto"/>
              <a:ea typeface="Roboto"/>
              <a:cs typeface="Roboto"/>
              <a:sym typeface="Roboto"/>
            </a:endParaRPr>
          </a:p>
          <a:p>
            <a:pPr indent="-228600" lvl="0" marL="457200" rtl="0" algn="l">
              <a:spcBef>
                <a:spcPts val="0"/>
              </a:spcBef>
              <a:spcAft>
                <a:spcPts val="0"/>
              </a:spcAft>
              <a:buClr>
                <a:schemeClr val="dk1"/>
              </a:buClr>
              <a:buSzPts val="2400"/>
              <a:buFont typeface="Roboto"/>
              <a:buNone/>
            </a:pPr>
            <a:r>
              <a:rPr lang="en" sz="2400">
                <a:solidFill>
                  <a:schemeClr val="dk1"/>
                </a:solidFill>
                <a:highlight>
                  <a:schemeClr val="lt1"/>
                </a:highlight>
                <a:latin typeface="Roboto"/>
                <a:ea typeface="Roboto"/>
                <a:cs typeface="Roboto"/>
                <a:sym typeface="Roboto"/>
              </a:rPr>
              <a:t>Model Training</a:t>
            </a:r>
            <a:endParaRPr sz="2400">
              <a:solidFill>
                <a:schemeClr val="dk1"/>
              </a:solidFill>
              <a:highlight>
                <a:schemeClr val="lt1"/>
              </a:highlight>
              <a:latin typeface="Roboto"/>
              <a:ea typeface="Roboto"/>
              <a:cs typeface="Roboto"/>
              <a:sym typeface="Roboto"/>
            </a:endParaRPr>
          </a:p>
          <a:p>
            <a:pPr indent="-228600" lvl="0" marL="457200" rtl="0" algn="l">
              <a:spcBef>
                <a:spcPts val="0"/>
              </a:spcBef>
              <a:spcAft>
                <a:spcPts val="0"/>
              </a:spcAft>
              <a:buClr>
                <a:schemeClr val="dk1"/>
              </a:buClr>
              <a:buSzPts val="2400"/>
              <a:buFont typeface="Roboto"/>
              <a:buNone/>
            </a:pPr>
            <a:r>
              <a:rPr lang="en" sz="2400">
                <a:solidFill>
                  <a:schemeClr val="dk1"/>
                </a:solidFill>
                <a:highlight>
                  <a:schemeClr val="lt1"/>
                </a:highlight>
                <a:latin typeface="Roboto"/>
                <a:ea typeface="Roboto"/>
                <a:cs typeface="Roboto"/>
                <a:sym typeface="Roboto"/>
              </a:rPr>
              <a:t>Evaluation</a:t>
            </a:r>
            <a:endParaRPr sz="2400">
              <a:solidFill>
                <a:schemeClr val="dk1"/>
              </a:solidFill>
              <a:highlight>
                <a:schemeClr val="lt1"/>
              </a:highlight>
              <a:latin typeface="Roboto"/>
              <a:ea typeface="Roboto"/>
              <a:cs typeface="Roboto"/>
              <a:sym typeface="Roboto"/>
            </a:endParaRPr>
          </a:p>
          <a:p>
            <a:pPr indent="0" lvl="0" marL="0" rtl="0" algn="l">
              <a:spcBef>
                <a:spcPts val="1500"/>
              </a:spcBef>
              <a:spcAft>
                <a:spcPts val="1200"/>
              </a:spcAft>
              <a:buNone/>
            </a:pPr>
            <a:r>
              <a:t/>
            </a:r>
            <a:endParaRPr sz="2400">
              <a:solidFill>
                <a:schemeClr val="dk1"/>
              </a:solidFill>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 Details and main Result</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model was trained on NF-CSE-CIC-IDS-2018 dataset.</a:t>
            </a:r>
            <a:endParaRPr/>
          </a:p>
          <a:p>
            <a:pPr indent="0" lvl="0" marL="0" rtl="0" algn="l">
              <a:spcBef>
                <a:spcPts val="1200"/>
              </a:spcBef>
              <a:spcAft>
                <a:spcPts val="1200"/>
              </a:spcAft>
              <a:buNone/>
            </a:pPr>
            <a:r>
              <a:t/>
            </a:r>
            <a:endParaRPr/>
          </a:p>
        </p:txBody>
      </p:sp>
      <p:pic>
        <p:nvPicPr>
          <p:cNvPr id="80" name="Google Shape;80;p17"/>
          <p:cNvPicPr preferRelativeResize="0"/>
          <p:nvPr/>
        </p:nvPicPr>
        <p:blipFill>
          <a:blip r:embed="rId3">
            <a:alphaModFix/>
          </a:blip>
          <a:stretch>
            <a:fillRect/>
          </a:stretch>
        </p:blipFill>
        <p:spPr>
          <a:xfrm>
            <a:off x="1667413" y="2184938"/>
            <a:ext cx="5343525" cy="1895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400">
                <a:solidFill>
                  <a:schemeClr val="dk1"/>
                </a:solidFill>
                <a:highlight>
                  <a:schemeClr val="lt1"/>
                </a:highlight>
                <a:latin typeface="Roboto"/>
                <a:ea typeface="Roboto"/>
                <a:cs typeface="Roboto"/>
                <a:sym typeface="Roboto"/>
              </a:rPr>
              <a:t>While traditional neural networks can be applied to tabular or sequential data, GNNs offer a more specialized and effective approach when the data exhibits a graph structure, as is often the case in network intrusion detection scenarios.</a:t>
            </a:r>
            <a:endParaRPr sz="2400">
              <a:solidFill>
                <a:schemeClr val="dk1"/>
              </a:solidFill>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 Split Up</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Suraj - </a:t>
            </a:r>
            <a:r>
              <a:rPr lang="en" sz="2400">
                <a:solidFill>
                  <a:schemeClr val="dk1"/>
                </a:solidFill>
                <a:highlight>
                  <a:schemeClr val="lt1"/>
                </a:highlight>
                <a:latin typeface="Roboto"/>
                <a:ea typeface="Roboto"/>
                <a:cs typeface="Roboto"/>
                <a:sym typeface="Roboto"/>
              </a:rPr>
              <a:t>Data Preprocessing, Graph Construction</a:t>
            </a:r>
            <a:endParaRPr sz="2400">
              <a:solidFill>
                <a:schemeClr val="dk1"/>
              </a:solidFill>
              <a:highlight>
                <a:schemeClr val="lt1"/>
              </a:highlight>
              <a:latin typeface="Roboto"/>
              <a:ea typeface="Roboto"/>
              <a:cs typeface="Roboto"/>
              <a:sym typeface="Roboto"/>
            </a:endParaRPr>
          </a:p>
          <a:p>
            <a:pPr indent="0" lvl="0" marL="0" rtl="0" algn="l">
              <a:spcBef>
                <a:spcPts val="1200"/>
              </a:spcBef>
              <a:spcAft>
                <a:spcPts val="0"/>
              </a:spcAft>
              <a:buNone/>
            </a:pPr>
            <a:r>
              <a:rPr lang="en">
                <a:highlight>
                  <a:schemeClr val="lt1"/>
                </a:highlight>
                <a:latin typeface="Roboto"/>
                <a:ea typeface="Roboto"/>
                <a:cs typeface="Roboto"/>
                <a:sym typeface="Roboto"/>
              </a:rPr>
              <a:t>Anshul</a:t>
            </a:r>
            <a:r>
              <a:rPr lang="en" sz="2400">
                <a:solidFill>
                  <a:schemeClr val="dk1"/>
                </a:solidFill>
                <a:highlight>
                  <a:schemeClr val="lt1"/>
                </a:highlight>
                <a:latin typeface="Roboto"/>
                <a:ea typeface="Roboto"/>
                <a:cs typeface="Roboto"/>
                <a:sym typeface="Roboto"/>
              </a:rPr>
              <a:t> - Graph Neural Network Architecture, Node and Edge Feature Preparation, Model Training, Evaluation</a:t>
            </a:r>
            <a:endParaRPr sz="2400">
              <a:solidFill>
                <a:schemeClr val="dk1"/>
              </a:solidFill>
              <a:highlight>
                <a:schemeClr val="lt1"/>
              </a:highlight>
              <a:latin typeface="Roboto"/>
              <a:ea typeface="Roboto"/>
              <a:cs typeface="Roboto"/>
              <a:sym typeface="Roboto"/>
            </a:endParaRPr>
          </a:p>
          <a:p>
            <a:pPr indent="0" lvl="0" marL="0" rtl="0" algn="l">
              <a:spcBef>
                <a:spcPts val="1200"/>
              </a:spcBef>
              <a:spcAft>
                <a:spcPts val="0"/>
              </a:spcAft>
              <a:buNone/>
            </a:pPr>
            <a:r>
              <a:t/>
            </a:r>
            <a:endParaRPr sz="2400">
              <a:solidFill>
                <a:schemeClr val="dk1"/>
              </a:solidFill>
              <a:highlight>
                <a:schemeClr val="lt1"/>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9600"/>
              <a:t> </a:t>
            </a:r>
            <a:r>
              <a:rPr lang="en" sz="9600"/>
              <a:t>THANK YOU</a:t>
            </a:r>
            <a:endParaRPr sz="9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