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7" r:id="rId4"/>
    <p:sldId id="268" r:id="rId5"/>
    <p:sldId id="260" r:id="rId6"/>
    <p:sldId id="269" r:id="rId7"/>
    <p:sldId id="270" r:id="rId8"/>
    <p:sldId id="271"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513" autoAdjust="0"/>
  </p:normalViewPr>
  <p:slideViewPr>
    <p:cSldViewPr>
      <p:cViewPr varScale="1">
        <p:scale>
          <a:sx n="113" d="100"/>
          <a:sy n="113" d="100"/>
        </p:scale>
        <p:origin x="192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7629B6D-1DC4-4BE0-82E1-123D3B5011B0}" type="datetimeFigureOut">
              <a:rPr lang="en-US" smtClean="0"/>
              <a:t>2/11/2024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253AFDE-1768-4AFD-A974-E0D8B725C45B}" type="slidenum">
              <a:rPr lang="en-US" smtClean="0"/>
              <a:t>‹#›</a:t>
            </a:fld>
            <a:endParaRPr lang="en-US"/>
          </a:p>
        </p:txBody>
      </p:sp>
    </p:spTree>
    <p:extLst>
      <p:ext uri="{BB962C8B-B14F-4D97-AF65-F5344CB8AC3E}">
        <p14:creationId xmlns:p14="http://schemas.microsoft.com/office/powerpoint/2010/main" val="5609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AFDE-1768-4AFD-A974-E0D8B725C45B}" type="slidenum">
              <a:rPr lang="en-US" smtClean="0"/>
              <a:t>1</a:t>
            </a:fld>
            <a:endParaRPr lang="en-US"/>
          </a:p>
        </p:txBody>
      </p:sp>
    </p:spTree>
    <p:extLst>
      <p:ext uri="{BB962C8B-B14F-4D97-AF65-F5344CB8AC3E}">
        <p14:creationId xmlns:p14="http://schemas.microsoft.com/office/powerpoint/2010/main" val="156196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3626" y="475805"/>
            <a:ext cx="1776747"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1611376"/>
            <a:ext cx="7772400" cy="452119"/>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53754" y="1957580"/>
            <a:ext cx="6636491" cy="43376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0225" y="6466776"/>
            <a:ext cx="658494" cy="177800"/>
          </a:xfrm>
          <a:prstGeom prst="rect">
            <a:avLst/>
          </a:prstGeom>
        </p:spPr>
        <p:txBody>
          <a:bodyPr wrap="square" lIns="0" tIns="0" rIns="0" bIns="0">
            <a:spAutoFit/>
          </a:bodyPr>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2/11/2024</a:t>
            </a:fld>
            <a:endParaRPr lang="en-US"/>
          </a:p>
        </p:txBody>
      </p:sp>
      <p:sp>
        <p:nvSpPr>
          <p:cNvPr id="6" name="Holder 6"/>
          <p:cNvSpPr>
            <a:spLocks noGrp="1"/>
          </p:cNvSpPr>
          <p:nvPr>
            <p:ph type="sldNum" sz="quarter" idx="7"/>
          </p:nvPr>
        </p:nvSpPr>
        <p:spPr>
          <a:xfrm>
            <a:off x="8408491" y="6466776"/>
            <a:ext cx="2311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957580"/>
            <a:ext cx="7924800" cy="1549142"/>
          </a:xfrm>
          <a:prstGeom prst="rect">
            <a:avLst/>
          </a:prstGeom>
        </p:spPr>
        <p:txBody>
          <a:bodyPr vert="horz" wrap="square" lIns="0" tIns="12700" rIns="0" bIns="0" rtlCol="0">
            <a:spAutoFit/>
          </a:bodyPr>
          <a:lstStyle/>
          <a:p>
            <a:pPr marL="1669414" marR="467359" indent="-1657350" algn="ctr">
              <a:lnSpc>
                <a:spcPct val="100000"/>
              </a:lnSpc>
              <a:spcBef>
                <a:spcPts val="100"/>
              </a:spcBef>
            </a:pPr>
            <a:r>
              <a:rPr sz="1800" b="1" dirty="0">
                <a:latin typeface="Times New Roman"/>
                <a:cs typeface="Times New Roman"/>
              </a:rPr>
              <a:t>18CSP10</a:t>
            </a:r>
            <a:r>
              <a:rPr lang="en-US" sz="1800" b="1" dirty="0">
                <a:latin typeface="Times New Roman"/>
                <a:cs typeface="Times New Roman"/>
              </a:rPr>
              <a:t>9</a:t>
            </a:r>
            <a:r>
              <a:rPr sz="1800" b="1" dirty="0">
                <a:latin typeface="Times New Roman"/>
                <a:cs typeface="Times New Roman"/>
              </a:rPr>
              <a:t>L</a:t>
            </a:r>
            <a:r>
              <a:rPr sz="1800" b="1" spc="-15" dirty="0">
                <a:latin typeface="Times New Roman"/>
                <a:cs typeface="Times New Roman"/>
              </a:rPr>
              <a:t> </a:t>
            </a:r>
            <a:r>
              <a:rPr sz="1800" b="1">
                <a:latin typeface="Times New Roman"/>
                <a:cs typeface="Times New Roman"/>
              </a:rPr>
              <a:t>-</a:t>
            </a:r>
            <a:r>
              <a:rPr sz="1800" b="1" spc="-15">
                <a:latin typeface="Times New Roman"/>
                <a:cs typeface="Times New Roman"/>
              </a:rPr>
              <a:t> </a:t>
            </a:r>
            <a:r>
              <a:rPr sz="1800" b="1" spc="-5">
                <a:latin typeface="Times New Roman"/>
                <a:cs typeface="Times New Roman"/>
              </a:rPr>
              <a:t>M</a:t>
            </a:r>
            <a:r>
              <a:rPr lang="en-US" b="1" spc="-5">
                <a:latin typeface="Times New Roman"/>
                <a:cs typeface="Times New Roman"/>
              </a:rPr>
              <a:t>AJOR</a:t>
            </a:r>
            <a:r>
              <a:rPr sz="1800" b="1" spc="-20">
                <a:latin typeface="Times New Roman"/>
                <a:cs typeface="Times New Roman"/>
              </a:rPr>
              <a:t> </a:t>
            </a:r>
            <a:r>
              <a:rPr sz="1800" b="1" spc="-5" dirty="0">
                <a:latin typeface="Times New Roman"/>
                <a:cs typeface="Times New Roman"/>
              </a:rPr>
              <a:t>PROJECT</a:t>
            </a:r>
            <a:endParaRPr lang="en-IN" sz="1800" b="1" spc="-5" dirty="0">
              <a:latin typeface="Times New Roman"/>
              <a:cs typeface="Times New Roman"/>
            </a:endParaRPr>
          </a:p>
          <a:p>
            <a:pPr marL="1669414" marR="467359" indent="-1657350" algn="ctr">
              <a:lnSpc>
                <a:spcPct val="100000"/>
              </a:lnSpc>
              <a:spcBef>
                <a:spcPts val="100"/>
              </a:spcBef>
            </a:pPr>
            <a:endParaRPr lang="en-IN" spc="-5" dirty="0">
              <a:latin typeface="Times New Roman"/>
              <a:cs typeface="Times New Roman"/>
            </a:endParaRPr>
          </a:p>
          <a:p>
            <a:pPr marL="1669414" marR="467359" indent="-1657350" algn="ctr">
              <a:lnSpc>
                <a:spcPct val="100000"/>
              </a:lnSpc>
              <a:spcBef>
                <a:spcPts val="100"/>
              </a:spcBef>
            </a:pPr>
            <a:r>
              <a:rPr lang="en-US" b="0" i="0" dirty="0">
                <a:solidFill>
                  <a:srgbClr val="343541"/>
                </a:solidFill>
                <a:effectLst/>
                <a:latin typeface="Söhne"/>
              </a:rPr>
              <a:t>  </a:t>
            </a:r>
            <a:r>
              <a:rPr lang="en-US" b="0" i="0" dirty="0">
                <a:solidFill>
                  <a:srgbClr val="343541"/>
                </a:solidFill>
                <a:effectLst/>
                <a:latin typeface="Times New Roman" panose="02020603050405020304" pitchFamily="18" charset="0"/>
                <a:cs typeface="Times New Roman" panose="02020603050405020304" pitchFamily="18" charset="0"/>
              </a:rPr>
              <a:t>“</a:t>
            </a:r>
            <a:r>
              <a:rPr lang="en-US" b="1" i="0" u="sng" dirty="0">
                <a:solidFill>
                  <a:srgbClr val="343541"/>
                </a:solidFill>
                <a:effectLst/>
                <a:latin typeface="Times New Roman" panose="02020603050405020304" pitchFamily="18" charset="0"/>
                <a:cs typeface="Times New Roman" panose="02020603050405020304" pitchFamily="18" charset="0"/>
              </a:rPr>
              <a:t>AI NEXUS: A BLUEPRINT FOR MICROENTERPRISE BRILLIANCE</a:t>
            </a:r>
            <a:r>
              <a:rPr lang="en-US" b="1" i="0" dirty="0">
                <a:solidFill>
                  <a:srgbClr val="343541"/>
                </a:solidFill>
                <a:effectLst/>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3582035" algn="ctr">
              <a:lnSpc>
                <a:spcPct val="100000"/>
              </a:lnSpc>
              <a:spcBef>
                <a:spcPts val="3225"/>
              </a:spcBef>
            </a:pPr>
            <a:endParaRPr lang="en-IN" sz="1750" dirty="0">
              <a:solidFill>
                <a:srgbClr val="888888"/>
              </a:solidFill>
              <a:latin typeface="Times New Roman"/>
              <a:cs typeface="Times New Roman"/>
            </a:endParaRPr>
          </a:p>
        </p:txBody>
      </p:sp>
      <p:pic>
        <p:nvPicPr>
          <p:cNvPr id="3" name="object 3"/>
          <p:cNvPicPr/>
          <p:nvPr/>
        </p:nvPicPr>
        <p:blipFill>
          <a:blip r:embed="rId3" cstate="print"/>
          <a:stretch>
            <a:fillRect/>
          </a:stretch>
        </p:blipFill>
        <p:spPr>
          <a:xfrm>
            <a:off x="228600" y="553352"/>
            <a:ext cx="1735930" cy="755014"/>
          </a:xfrm>
          <a:prstGeom prst="rect">
            <a:avLst/>
          </a:prstGeom>
        </p:spPr>
      </p:pic>
      <p:sp>
        <p:nvSpPr>
          <p:cNvPr id="4" name="object 4"/>
          <p:cNvSpPr txBox="1">
            <a:spLocks noGrp="1"/>
          </p:cNvSpPr>
          <p:nvPr>
            <p:ph type="title"/>
          </p:nvPr>
        </p:nvSpPr>
        <p:spPr>
          <a:xfrm>
            <a:off x="2272016" y="585980"/>
            <a:ext cx="5550535" cy="1122680"/>
          </a:xfrm>
          <a:prstGeom prst="rect">
            <a:avLst/>
          </a:prstGeom>
        </p:spPr>
        <p:txBody>
          <a:bodyPr vert="horz" wrap="square" lIns="0" tIns="12700" rIns="0" bIns="0" rtlCol="0">
            <a:spAutoFit/>
          </a:bodyPr>
          <a:lstStyle/>
          <a:p>
            <a:pPr marL="12065" marR="5080" algn="ctr">
              <a:lnSpc>
                <a:spcPct val="100000"/>
              </a:lnSpc>
              <a:spcBef>
                <a:spcPts val="100"/>
              </a:spcBef>
            </a:pPr>
            <a:r>
              <a:rPr sz="1800" b="1" spc="-5" dirty="0">
                <a:latin typeface="Times New Roman"/>
                <a:cs typeface="Times New Roman"/>
              </a:rPr>
              <a:t>SRM INSTITUTE OF SCIENCE AND TECHNOLOGY </a:t>
            </a:r>
            <a:r>
              <a:rPr sz="1800" b="1" spc="-434" dirty="0">
                <a:latin typeface="Times New Roman"/>
                <a:cs typeface="Times New Roman"/>
              </a:rPr>
              <a:t> </a:t>
            </a:r>
            <a:r>
              <a:rPr sz="1800" b="1" spc="-5" dirty="0">
                <a:latin typeface="Times New Roman"/>
                <a:cs typeface="Times New Roman"/>
              </a:rPr>
              <a:t>SCHOOL</a:t>
            </a:r>
            <a:r>
              <a:rPr sz="1800" b="1" spc="-10" dirty="0">
                <a:latin typeface="Times New Roman"/>
                <a:cs typeface="Times New Roman"/>
              </a:rPr>
              <a:t> </a:t>
            </a:r>
            <a:r>
              <a:rPr sz="1800" b="1" spc="-5" dirty="0">
                <a:latin typeface="Times New Roman"/>
                <a:cs typeface="Times New Roman"/>
              </a:rPr>
              <a:t>OF COMPUTING</a:t>
            </a:r>
            <a:endParaRPr sz="1800">
              <a:latin typeface="Times New Roman"/>
              <a:cs typeface="Times New Roman"/>
            </a:endParaRPr>
          </a:p>
          <a:p>
            <a:pPr marL="269875" marR="258445" algn="ctr">
              <a:lnSpc>
                <a:spcPct val="100000"/>
              </a:lnSpc>
            </a:pPr>
            <a:r>
              <a:rPr sz="1800" b="1" spc="-5" dirty="0">
                <a:latin typeface="Times New Roman"/>
                <a:cs typeface="Times New Roman"/>
              </a:rPr>
              <a:t>DEPARTMENT OF COMPUTER SCIENCE AND </a:t>
            </a:r>
            <a:r>
              <a:rPr sz="1800" b="1" spc="-434" dirty="0">
                <a:latin typeface="Times New Roman"/>
                <a:cs typeface="Times New Roman"/>
              </a:rPr>
              <a:t> </a:t>
            </a:r>
            <a:r>
              <a:rPr sz="1800" b="1" spc="-5" dirty="0">
                <a:latin typeface="Times New Roman"/>
                <a:cs typeface="Times New Roman"/>
              </a:rPr>
              <a:t>ENGINEERING</a:t>
            </a:r>
            <a:endParaRPr sz="1800">
              <a:latin typeface="Times New Roman"/>
              <a:cs typeface="Times New Roman"/>
            </a:endParaRPr>
          </a:p>
        </p:txBody>
      </p:sp>
      <p:sp>
        <p:nvSpPr>
          <p:cNvPr id="5" name="object 5"/>
          <p:cNvSpPr txBox="1"/>
          <p:nvPr/>
        </p:nvSpPr>
        <p:spPr>
          <a:xfrm>
            <a:off x="1447800" y="3810001"/>
            <a:ext cx="2590800" cy="977191"/>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Guide</a:t>
            </a:r>
            <a:r>
              <a:rPr lang="en-US" sz="1500" b="1" spc="-55" dirty="0">
                <a:latin typeface="Times New Roman"/>
                <a:cs typeface="Times New Roman"/>
              </a:rPr>
              <a:t> </a:t>
            </a:r>
            <a:r>
              <a:rPr lang="en-US" sz="1500" b="1" spc="5" dirty="0">
                <a:latin typeface="Times New Roman"/>
                <a:cs typeface="Times New Roman"/>
              </a:rPr>
              <a:t>name</a:t>
            </a:r>
            <a:r>
              <a:rPr lang="en-US" sz="1500" spc="5" dirty="0">
                <a:latin typeface="Times New Roman"/>
                <a:cs typeface="Times New Roman"/>
              </a:rPr>
              <a:t>: Ms. Nidhi Pandey</a:t>
            </a:r>
          </a:p>
          <a:p>
            <a:pPr marL="12700">
              <a:lnSpc>
                <a:spcPct val="100000"/>
              </a:lnSpc>
              <a:spcBef>
                <a:spcPts val="120"/>
              </a:spcBef>
            </a:pPr>
            <a:r>
              <a:rPr lang="en-US" sz="1500" b="1" spc="5" dirty="0">
                <a:latin typeface="Times New Roman"/>
                <a:cs typeface="Times New Roman"/>
              </a:rPr>
              <a:t>Designation</a:t>
            </a:r>
            <a:r>
              <a:rPr lang="en-US" sz="1500" spc="5" dirty="0">
                <a:latin typeface="Times New Roman"/>
                <a:cs typeface="Times New Roman"/>
              </a:rPr>
              <a:t>: Assistant Professor</a:t>
            </a:r>
          </a:p>
          <a:p>
            <a:pPr marL="12700">
              <a:lnSpc>
                <a:spcPct val="100000"/>
              </a:lnSpc>
              <a:spcBef>
                <a:spcPts val="120"/>
              </a:spcBef>
            </a:pPr>
            <a:r>
              <a:rPr lang="en-US" sz="1500" b="1" spc="5" dirty="0">
                <a:latin typeface="Times New Roman"/>
                <a:cs typeface="Times New Roman"/>
              </a:rPr>
              <a:t>Department</a:t>
            </a:r>
            <a:r>
              <a:rPr lang="en-US" sz="1500" spc="5" dirty="0">
                <a:latin typeface="Times New Roman"/>
                <a:cs typeface="Times New Roman"/>
              </a:rPr>
              <a:t>: CSE</a:t>
            </a:r>
          </a:p>
          <a:p>
            <a:pPr marL="12700">
              <a:lnSpc>
                <a:spcPct val="100000"/>
              </a:lnSpc>
              <a:spcBef>
                <a:spcPts val="120"/>
              </a:spcBef>
            </a:pPr>
            <a:endParaRPr lang="en-US" sz="1500" dirty="0">
              <a:latin typeface="Times New Roman"/>
              <a:cs typeface="Times New Roman"/>
            </a:endParaRPr>
          </a:p>
        </p:txBody>
      </p:sp>
      <p:sp>
        <p:nvSpPr>
          <p:cNvPr id="7" name="object 5">
            <a:extLst>
              <a:ext uri="{FF2B5EF4-FFF2-40B4-BE49-F238E27FC236}">
                <a16:creationId xmlns:a16="http://schemas.microsoft.com/office/drawing/2014/main" id="{0AC60994-0BBB-0D87-563C-6E8B2253DA64}"/>
              </a:ext>
            </a:extLst>
          </p:cNvPr>
          <p:cNvSpPr txBox="1"/>
          <p:nvPr/>
        </p:nvSpPr>
        <p:spPr>
          <a:xfrm>
            <a:off x="4961857" y="3733800"/>
            <a:ext cx="2734343" cy="2439129"/>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Batch ID: </a:t>
            </a:r>
            <a:r>
              <a:rPr lang="en-US" sz="1500" spc="5" dirty="0">
                <a:latin typeface="Times New Roman"/>
                <a:cs typeface="Times New Roman"/>
              </a:rPr>
              <a:t>24MP2603099</a:t>
            </a:r>
          </a:p>
          <a:p>
            <a:pPr marL="12700">
              <a:lnSpc>
                <a:spcPct val="100000"/>
              </a:lnSpc>
              <a:spcBef>
                <a:spcPts val="120"/>
              </a:spcBef>
            </a:pPr>
            <a:endParaRPr lang="en-US" sz="1500"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RA2011026030099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Lahari Krishnam</a:t>
            </a:r>
            <a:endParaRPr lang="en-US" sz="1500" b="1"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RA2011026030116</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Smaranika Udgata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RA2011026030117</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Avantika Gupta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Suraj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600200"/>
            <a:ext cx="7620000" cy="1305486"/>
          </a:xfrm>
          <a:prstGeom prst="rect">
            <a:avLst/>
          </a:prstGeom>
        </p:spPr>
        <p:txBody>
          <a:bodyPr vert="horz" wrap="square" lIns="0" tIns="12700" rIns="0" bIns="0" rtlCol="0">
            <a:spAutoFit/>
          </a:bodyPr>
          <a:lstStyle/>
          <a:p>
            <a:pPr marL="770255">
              <a:lnSpc>
                <a:spcPct val="100000"/>
              </a:lnSpc>
              <a:spcBef>
                <a:spcPts val="100"/>
              </a:spcBef>
            </a:pPr>
            <a:r>
              <a:rPr lang="en-IN" b="1" spc="-5" dirty="0"/>
              <a:t>                    ABSTRACT</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0F25BC67-6A3B-C5A3-CABF-2352DA2920A7}"/>
              </a:ext>
            </a:extLst>
          </p:cNvPr>
          <p:cNvSpPr>
            <a:spLocks noGrp="1"/>
          </p:cNvSpPr>
          <p:nvPr>
            <p:ph type="body" idx="1"/>
          </p:nvPr>
        </p:nvSpPr>
        <p:spPr>
          <a:xfrm>
            <a:off x="457200" y="2487811"/>
            <a:ext cx="8182431" cy="3046988"/>
          </a:xfrm>
        </p:spPr>
        <p:txBody>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The project utilizes machine learning (ML) techniques alongside natural language processing (NLP) algorithms to analyze and comprehend user queries effectively.</a:t>
            </a:r>
          </a:p>
          <a:p>
            <a:pPr algn="just"/>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Through the integration of a Language Model (LM) and a K-Nearest Neighbors (KNN) algorithm, the system provides personalized recommendations and solutions to address user problems, ensuring efficient problem-solving.</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By offering precise problem resolution and valuable tool recommendations, the project aims to enhance the overall user experience, empowering users with effective and personalized solutions to their challenges.</a:t>
            </a:r>
            <a:endParaRPr lang="en-IN"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pic>
        <p:nvPicPr>
          <p:cNvPr id="4" name="object 4"/>
          <p:cNvPicPr/>
          <p:nvPr/>
        </p:nvPicPr>
        <p:blipFill>
          <a:blip r:embed="rId2" cstate="print"/>
          <a:stretch>
            <a:fillRect/>
          </a:stretch>
        </p:blipFill>
        <p:spPr>
          <a:xfrm>
            <a:off x="228600" y="542176"/>
            <a:ext cx="2237739" cy="7550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INTRODUCTION</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0F25BC67-6A3B-C5A3-CABF-2352DA2920A7}"/>
              </a:ext>
            </a:extLst>
          </p:cNvPr>
          <p:cNvSpPr>
            <a:spLocks noGrp="1"/>
          </p:cNvSpPr>
          <p:nvPr>
            <p:ph type="body" idx="1"/>
          </p:nvPr>
        </p:nvSpPr>
        <p:spPr>
          <a:xfrm>
            <a:off x="457199" y="2438400"/>
            <a:ext cx="8182431" cy="3046988"/>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This Project exploring how Artificial Intelligence (AI) can transform microenterprises. By combining insights from business, economics, and technology, we're developing a practical framework tailored to the unique needs of microenterprises, addressing challenges and opportunities.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kern="1200" dirty="0">
              <a:solidFill>
                <a:srgbClr val="374151"/>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Our research considers not only the technological aspects but also delves into the socio-economic impact, including workforce dynamics and ethical considerations. The goal is to provide a practical guide for microenterprise owners, policymakers, and stakeholders interested in responsibly harnessing the benefits of AI for growth and innovation.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pic>
        <p:nvPicPr>
          <p:cNvPr id="4" name="object 4"/>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7959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20E5F-BEC2-5218-7190-C42B5389C2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8BFC763-610F-3727-E430-12C7E4EBBBC4}"/>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Existing Problems</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AF756B4C-1B90-80D7-EF86-3923D482DCA3}"/>
              </a:ext>
            </a:extLst>
          </p:cNvPr>
          <p:cNvSpPr>
            <a:spLocks noGrp="1"/>
          </p:cNvSpPr>
          <p:nvPr>
            <p:ph type="body" idx="1"/>
          </p:nvPr>
        </p:nvSpPr>
        <p:spPr>
          <a:xfrm>
            <a:off x="457199" y="2438400"/>
            <a:ext cx="8182431" cy="3148554"/>
          </a:xfrm>
        </p:spPr>
        <p:txBody>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The current system relies heavily on manual intervention, leading to inefficiencies in addressing user queries and adapting to their dynamic nature. This manual approach hampers the system's ability to provide timely and accurate responses to user needs.</a:t>
            </a:r>
          </a:p>
          <a:p>
            <a:pPr marR="0" lvl="0" algn="just" defTabSz="914400" rtl="0" eaLnBrk="1" fontAlgn="auto" latinLnBrk="0" hangingPunct="1">
              <a:lnSpc>
                <a:spcPct val="100000"/>
              </a:lnSpc>
              <a:spcBef>
                <a:spcPts val="0"/>
              </a:spcBef>
              <a:spcAft>
                <a:spcPts val="0"/>
              </a:spcAft>
              <a:buClrTx/>
              <a:buSzTx/>
              <a:tabLst/>
              <a:defRPr/>
            </a:pPr>
            <a:endParaRPr lang="en-US" kern="1200" dirty="0">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challenge:</a:t>
            </a: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Reliance on manual intervention introduces inefficiencies.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sophisticated NLP algorithms and ML techniques hampers precision and personalization.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Inability to comprehend nuances in natural language communication.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ML-driven insights limits the system's capacity to learn and tailor responses.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6">
            <a:extLst>
              <a:ext uri="{FF2B5EF4-FFF2-40B4-BE49-F238E27FC236}">
                <a16:creationId xmlns:a16="http://schemas.microsoft.com/office/drawing/2014/main" id="{B78A7AEF-B3E0-A6EE-508D-9CA119C48ECC}"/>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pic>
        <p:nvPicPr>
          <p:cNvPr id="4" name="object 4">
            <a:extLst>
              <a:ext uri="{FF2B5EF4-FFF2-40B4-BE49-F238E27FC236}">
                <a16:creationId xmlns:a16="http://schemas.microsoft.com/office/drawing/2014/main" id="{14A1288E-FFAC-4C66-448E-41A66078EAD8}"/>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66436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30225" y="1382840"/>
            <a:ext cx="8109405" cy="505267"/>
          </a:xfrm>
          <a:prstGeom prst="rect">
            <a:avLst/>
          </a:prstGeom>
        </p:spPr>
        <p:txBody>
          <a:bodyPr vert="horz" wrap="square" lIns="0" tIns="12700" rIns="0" bIns="0" rtlCol="0">
            <a:spAutoFit/>
          </a:bodyPr>
          <a:lstStyle/>
          <a:p>
            <a:pPr marL="12700" algn="ctr">
              <a:lnSpc>
                <a:spcPct val="100000"/>
              </a:lnSpc>
              <a:spcBef>
                <a:spcPts val="100"/>
              </a:spcBef>
            </a:pPr>
            <a:r>
              <a:rPr sz="3200" b="1" spc="-5" dirty="0">
                <a:latin typeface="Times New Roman" panose="02020603050405020304" pitchFamily="18" charset="0"/>
                <a:cs typeface="Times New Roman" panose="02020603050405020304" pitchFamily="18" charset="0"/>
              </a:rPr>
              <a:t>Problem</a:t>
            </a:r>
            <a:r>
              <a:rPr sz="3200" b="1" spc="-30"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statement</a:t>
            </a:r>
            <a:r>
              <a:rPr sz="3200" b="1" spc="-30"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and</a:t>
            </a:r>
            <a:r>
              <a:rPr sz="3200" b="1" spc="-3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Objectives</a:t>
            </a:r>
            <a:endParaRPr sz="32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CC6AD0C5-2E31-8DD0-73BC-B719DCF1F24B}"/>
              </a:ext>
            </a:extLst>
          </p:cNvPr>
          <p:cNvSpPr>
            <a:spLocks noGrp="1"/>
          </p:cNvSpPr>
          <p:nvPr>
            <p:ph type="subTitle" idx="4"/>
          </p:nvPr>
        </p:nvSpPr>
        <p:spPr>
          <a:xfrm>
            <a:off x="530225" y="2514600"/>
            <a:ext cx="8109405" cy="2492990"/>
          </a:xfrm>
        </p:spPr>
        <p:txBody>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Microenterprises play a vital role in the economy, but they face challenges adapting to evolving technologies. While Artificial Intelligence (AI) offers transformative potential, integration poses difficulties. Existing literature lacks insight into how microenterprises, with industry-specific nuances and resource constraints, can strategically adopt and leverage AI for sustained success. </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This Project aims to fill this gap, creating a tailored framework to unlock AI's potential for efficiency, innovation, and competitiveness in this critical sector.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pic>
        <p:nvPicPr>
          <p:cNvPr id="3" name="object 3"/>
          <p:cNvPicPr/>
          <p:nvPr/>
        </p:nvPicPr>
        <p:blipFill>
          <a:blip r:embed="rId2" cstate="print"/>
          <a:stretch>
            <a:fillRect/>
          </a:stretch>
        </p:blipFill>
        <p:spPr>
          <a:xfrm>
            <a:off x="381000" y="457200"/>
            <a:ext cx="2237739" cy="7550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460A9-3CA7-E128-58D7-D46935C40F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055D6A-D8FC-8053-2FC9-11C871D1F041}"/>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Preposed Solution</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69BB6F3A-4FED-0FD7-F728-ED3F361E63E4}"/>
              </a:ext>
            </a:extLst>
          </p:cNvPr>
          <p:cNvSpPr>
            <a:spLocks noGrp="1"/>
          </p:cNvSpPr>
          <p:nvPr>
            <p:ph type="body" idx="1"/>
          </p:nvPr>
        </p:nvSpPr>
        <p:spPr>
          <a:xfrm>
            <a:off x="457199" y="2438400"/>
            <a:ext cx="8182431" cy="3877985"/>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Empowering users with tailored solutions that leverage vast knowledge bases and adapt to individual preferences.</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Revolutionizing the user experience by seamlessly integrating advanced ML and NLP techniques for enhanced accuracy and effectiveness.</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Offering a transformative approach to problem-solving, characterized by adaptability, efficiency, and user-centric design.</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Ensuring scalability and flexibility to accommodate evolving user needs and technological advancements in ML and NLP fields.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50C83D32-82E8-6578-B744-504F5FCEBCFF}"/>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pic>
        <p:nvPicPr>
          <p:cNvPr id="4" name="object 4">
            <a:extLst>
              <a:ext uri="{FF2B5EF4-FFF2-40B4-BE49-F238E27FC236}">
                <a16:creationId xmlns:a16="http://schemas.microsoft.com/office/drawing/2014/main" id="{E09893C3-3221-95E6-32E9-915179A6CD4D}"/>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4696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5CF24-BD25-6051-6C82-906987195F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D42CCB-F8EE-E395-FDEF-F9EE59CBD7AC}"/>
              </a:ext>
            </a:extLst>
          </p:cNvPr>
          <p:cNvSpPr txBox="1">
            <a:spLocks noGrp="1"/>
          </p:cNvSpPr>
          <p:nvPr>
            <p:ph type="title"/>
          </p:nvPr>
        </p:nvSpPr>
        <p:spPr>
          <a:xfrm>
            <a:off x="230459" y="1161858"/>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Architecture Diagram</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3E4401DE-D3D9-06F4-5E21-5844E9F2CD84}"/>
              </a:ext>
            </a:extLst>
          </p:cNvPr>
          <p:cNvSpPr>
            <a:spLocks noGrp="1"/>
          </p:cNvSpPr>
          <p:nvPr>
            <p:ph type="body" idx="1"/>
          </p:nvPr>
        </p:nvSpPr>
        <p:spPr>
          <a:xfrm>
            <a:off x="457199" y="2438400"/>
            <a:ext cx="8182431" cy="830997"/>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DFEBE8E3-16CF-78BF-A4CF-4004041EF1F7}"/>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pic>
        <p:nvPicPr>
          <p:cNvPr id="4" name="object 4">
            <a:extLst>
              <a:ext uri="{FF2B5EF4-FFF2-40B4-BE49-F238E27FC236}">
                <a16:creationId xmlns:a16="http://schemas.microsoft.com/office/drawing/2014/main" id="{B8914087-4124-9FF7-206D-4316C71CA6EE}"/>
              </a:ext>
            </a:extLst>
          </p:cNvPr>
          <p:cNvPicPr/>
          <p:nvPr/>
        </p:nvPicPr>
        <p:blipFill>
          <a:blip r:embed="rId2" cstate="print"/>
          <a:stretch>
            <a:fillRect/>
          </a:stretch>
        </p:blipFill>
        <p:spPr>
          <a:xfrm>
            <a:off x="228600" y="542176"/>
            <a:ext cx="2237739" cy="755014"/>
          </a:xfrm>
          <a:prstGeom prst="rect">
            <a:avLst/>
          </a:prstGeom>
        </p:spPr>
      </p:pic>
      <p:pic>
        <p:nvPicPr>
          <p:cNvPr id="15" name="Picture 14">
            <a:extLst>
              <a:ext uri="{FF2B5EF4-FFF2-40B4-BE49-F238E27FC236}">
                <a16:creationId xmlns:a16="http://schemas.microsoft.com/office/drawing/2014/main" id="{E005EA61-1F97-4D6E-A522-B347B8A5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5905"/>
            <a:ext cx="9144000" cy="4902095"/>
          </a:xfrm>
          <a:prstGeom prst="rect">
            <a:avLst/>
          </a:prstGeom>
        </p:spPr>
      </p:pic>
    </p:spTree>
    <p:extLst>
      <p:ext uri="{BB962C8B-B14F-4D97-AF65-F5344CB8AC3E}">
        <p14:creationId xmlns:p14="http://schemas.microsoft.com/office/powerpoint/2010/main" val="363528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2C03-FDCB-68DD-AF88-BD3DF0A4F16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F9D0F6-6F8F-F905-E55B-648CC7BC8204}"/>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References</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6B187488-B5A6-6619-DBB4-0AA5A0F179EF}"/>
              </a:ext>
            </a:extLst>
          </p:cNvPr>
          <p:cNvSpPr>
            <a:spLocks noGrp="1"/>
          </p:cNvSpPr>
          <p:nvPr>
            <p:ph type="body" idx="1"/>
          </p:nvPr>
        </p:nvSpPr>
        <p:spPr>
          <a:xfrm>
            <a:off x="457199" y="2438400"/>
            <a:ext cx="8182431" cy="3323987"/>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Radford, A., Narasimhan, K.,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Salimans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 &amp;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Sutskever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 (2018). "GPT (Generative Pre-Training) - Improving Language Understanding by Generative Pre-Training". OpenAI Blog. Retrieved from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Yang, Z., Dai, Z., Yang, Y.,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Carbonell</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J.,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Salakhutdinov</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 &amp; Le, Q. V. (2019).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XLNet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Generalized Autoregressive Pretraining for Language Understanding".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arXiv</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preprint arXiv:1906.08237.</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Dong, L., Yang, N., Wang, W., Wei, F., Liu, X., Wang, Y., ... &amp; Gao, J. (2019).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UniLM</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Unified Language Model Pre-training".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arXiv</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preprint arXiv:1905.03197.</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C883E533-57FE-8C0F-BECF-0164A0CAEA88}"/>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pic>
        <p:nvPicPr>
          <p:cNvPr id="4" name="object 4">
            <a:extLst>
              <a:ext uri="{FF2B5EF4-FFF2-40B4-BE49-F238E27FC236}">
                <a16:creationId xmlns:a16="http://schemas.microsoft.com/office/drawing/2014/main" id="{52D03F6E-D522-BC4C-1141-5A6885ABEBF9}"/>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80182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TotalTime>
  <Words>682</Words>
  <Application>Microsoft Office PowerPoint</Application>
  <PresentationFormat>On-screen Show (4:3)</PresentationFormat>
  <Paragraphs>68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Times New Roman</vt:lpstr>
      <vt:lpstr>Wingdings</vt:lpstr>
      <vt:lpstr>Office Theme</vt:lpstr>
      <vt:lpstr>SRM INSTITUTE OF SCIENCE AND TECHNOLOGY  SCHOOL OF COMPUTING DEPARTMENT OF COMPUTER SCIENCE AND  ENGINEERING</vt:lpstr>
      <vt:lpstr>                    ABSTRACT  </vt:lpstr>
      <vt:lpstr> INTRODUCTION  </vt:lpstr>
      <vt:lpstr> Existing Problems  </vt:lpstr>
      <vt:lpstr>Problem statement and Objectives</vt:lpstr>
      <vt:lpstr> Preposed Solution  </vt:lpstr>
      <vt:lpstr> Architecture Diagram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SCHOOL OF COMPUTING DEPARTMENT OF COMPUTER SCIENCE AND  ENGINEERING</dc:title>
  <dc:creator>HP</dc:creator>
  <cp:lastModifiedBy>SURAJ SINGH</cp:lastModifiedBy>
  <cp:revision>27</cp:revision>
  <dcterms:created xsi:type="dcterms:W3CDTF">2023-09-19T08:36:37Z</dcterms:created>
  <dcterms:modified xsi:type="dcterms:W3CDTF">2024-02-11T13:36:17Z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