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7.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200" y="2614680"/>
            <a:ext cx="7887600" cy="2943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200" y="2614680"/>
            <a:ext cx="7887600" cy="634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1" name="PlaceHolder 2"/>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2" name="PlaceHolder 3"/>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9D1A7178-E6BF-42B3-B005-FCB636DBE5C8}"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200" y="2614680"/>
            <a:ext cx="7887600" cy="634680"/>
          </a:xfrm>
          <a:prstGeom prst="rect">
            <a:avLst/>
          </a:prstGeom>
        </p:spPr>
        <p:txBody>
          <a:bodyPr lIns="0" rIns="0" tIns="0" bIns="0">
            <a:noAutofit/>
          </a:bodyPr>
          <a:p>
            <a:pPr algn="ctr"/>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42" name="PlaceHolder 2"/>
          <p:cNvSpPr>
            <a:spLocks noGrp="1"/>
          </p:cNvSpPr>
          <p:nvPr>
            <p:ph type="ftr"/>
          </p:nvPr>
        </p:nvSpPr>
        <p:spPr>
          <a:xfrm>
            <a:off x="3108960" y="4783320"/>
            <a:ext cx="2925720" cy="256680"/>
          </a:xfrm>
          <a:prstGeom prst="rect">
            <a:avLst/>
          </a:prstGeom>
        </p:spPr>
        <p:txBody>
          <a:bodyPr lIns="0" rIns="0" tIns="0" bIns="0">
            <a:noAutofit/>
          </a:bodyPr>
          <a:p>
            <a:endParaRPr b="0" lang="en-IN" sz="2400" spc="-1" strike="noStrike">
              <a:latin typeface="Times New Roman"/>
            </a:endParaRPr>
          </a:p>
        </p:txBody>
      </p:sp>
      <p:sp>
        <p:nvSpPr>
          <p:cNvPr id="43" name="PlaceHolder 3"/>
          <p:cNvSpPr>
            <a:spLocks noGrp="1"/>
          </p:cNvSpPr>
          <p:nvPr>
            <p:ph type="dt"/>
          </p:nvPr>
        </p:nvSpPr>
        <p:spPr>
          <a:xfrm>
            <a:off x="457200" y="4783320"/>
            <a:ext cx="2102760" cy="256680"/>
          </a:xfrm>
          <a:prstGeom prst="rect">
            <a:avLst/>
          </a:prstGeom>
        </p:spPr>
        <p:txBody>
          <a:bodyPr lIns="0" rIns="0" tIns="0" bIns="0">
            <a:noAutofit/>
          </a:bodyPr>
          <a:p>
            <a:endParaRPr b="0" lang="en-IN" sz="2400" spc="-1" strike="noStrike">
              <a:latin typeface="Times New Roman"/>
            </a:endParaRPr>
          </a:p>
        </p:txBody>
      </p:sp>
      <p:sp>
        <p:nvSpPr>
          <p:cNvPr id="44" name="PlaceHolder 4"/>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59338AF6-DD90-4D61-9058-A378D956B6D0}" type="slidenum">
              <a:rPr b="0" lang="en" sz="1000" spc="-1" strike="noStrike">
                <a:solidFill>
                  <a:srgbClr val="888888"/>
                </a:solidFill>
                <a:latin typeface="Arial"/>
                <a:ea typeface="Arial"/>
              </a:rPr>
              <a:t>&lt;number&gt;</a:t>
            </a:fld>
            <a:endParaRPr b="0" lang="en-IN" sz="1000" spc="-1" strike="noStrike">
              <a:latin typeface="Times New Roman"/>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83"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7321D52B-77D0-4BE3-BF57-BC063D516C5D}" type="slidenum">
              <a:rPr b="0" lang="en" sz="1000" spc="-1" strike="noStrike">
                <a:solidFill>
                  <a:srgbClr val="595959"/>
                </a:solidFill>
                <a:latin typeface="Arial"/>
                <a:ea typeface="Arial"/>
              </a:rPr>
              <a:t>&lt;number&gt;</a:t>
            </a:fld>
            <a:endParaRPr b="0" lang="en-IN"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057320" y="1288800"/>
            <a:ext cx="1699920" cy="216720"/>
          </a:xfrm>
          <a:prstGeom prst="rect">
            <a:avLst/>
          </a:prstGeom>
          <a:noFill/>
          <a:ln>
            <a:noFill/>
          </a:ln>
        </p:spPr>
        <p:style>
          <a:lnRef idx="0"/>
          <a:fillRef idx="0"/>
          <a:effectRef idx="0"/>
          <a:fontRef idx="minor"/>
        </p:style>
        <p:txBody>
          <a:bodyPr lIns="0" rIns="0" tIns="0" bIns="0">
            <a:noAutofit/>
          </a:bodyPr>
          <a:p>
            <a:pPr>
              <a:lnSpc>
                <a:spcPct val="112000"/>
              </a:lnSpc>
              <a:tabLst>
                <a:tab algn="l" pos="0"/>
              </a:tabLst>
            </a:pPr>
            <a:r>
              <a:rPr b="0" lang="en" sz="1400" spc="-1" strike="noStrike">
                <a:solidFill>
                  <a:srgbClr val="ffffff"/>
                </a:solidFill>
                <a:latin typeface="Trebuchet MS"/>
                <a:ea typeface="Trebuchet MS"/>
              </a:rPr>
              <a:t>EditEdit MasterMaster  texttext stylesstyles</a:t>
            </a:r>
            <a:endParaRPr b="0" lang="en-IN" sz="1400" spc="-1" strike="noStrike">
              <a:latin typeface="Arial"/>
            </a:endParaRPr>
          </a:p>
        </p:txBody>
      </p:sp>
      <p:pic>
        <p:nvPicPr>
          <p:cNvPr id="122" name="Picture 3" descr="Logo, company name&#10;&#10;Description automatically generated"/>
          <p:cNvPicPr/>
          <p:nvPr/>
        </p:nvPicPr>
        <p:blipFill>
          <a:blip r:embed="rId1"/>
          <a:stretch/>
        </p:blipFill>
        <p:spPr>
          <a:xfrm>
            <a:off x="5225400" y="1161360"/>
            <a:ext cx="3405600" cy="2820240"/>
          </a:xfrm>
          <a:prstGeom prst="rect">
            <a:avLst/>
          </a:prstGeom>
          <a:ln>
            <a:noFill/>
          </a:ln>
        </p:spPr>
      </p:pic>
      <p:sp>
        <p:nvSpPr>
          <p:cNvPr id="123" name="CustomShape 2"/>
          <p:cNvSpPr/>
          <p:nvPr/>
        </p:nvSpPr>
        <p:spPr>
          <a:xfrm>
            <a:off x="429120" y="2217960"/>
            <a:ext cx="4167720" cy="701640"/>
          </a:xfrm>
          <a:prstGeom prst="rect">
            <a:avLst/>
          </a:prstGeom>
          <a:noFill/>
          <a:ln>
            <a:noFill/>
          </a:ln>
        </p:spPr>
        <p:style>
          <a:lnRef idx="0"/>
          <a:fillRef idx="0"/>
          <a:effectRef idx="0"/>
          <a:fontRef idx="minor"/>
        </p:style>
        <p:txBody>
          <a:bodyPr>
            <a:spAutoFit/>
          </a:bodyPr>
          <a:p>
            <a:pPr algn="ctr">
              <a:lnSpc>
                <a:spcPct val="100000"/>
              </a:lnSpc>
            </a:pPr>
            <a:r>
              <a:rPr b="1" lang="en-US" sz="2000" spc="-1" strike="noStrike">
                <a:solidFill>
                  <a:srgbClr val="000000"/>
                </a:solidFill>
                <a:latin typeface="Arial"/>
                <a:ea typeface="Arial"/>
              </a:rPr>
              <a:t>Practical Lecture 4: </a:t>
            </a:r>
            <a:r>
              <a:rPr b="0" lang="en-US" sz="2000" spc="-1" strike="noStrike">
                <a:solidFill>
                  <a:srgbClr val="000000"/>
                </a:solidFill>
                <a:latin typeface="Arial"/>
                <a:ea typeface="Arial"/>
              </a:rPr>
              <a:t>Concepts &amp; Basics of C++ Programming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54" name="TextShape 2"/>
          <p:cNvSpPr txBox="1"/>
          <p:nvPr/>
        </p:nvSpPr>
        <p:spPr>
          <a:xfrm>
            <a:off x="286920" y="92520"/>
            <a:ext cx="6937560" cy="390960"/>
          </a:xfrm>
          <a:prstGeom prst="rect">
            <a:avLst/>
          </a:prstGeom>
          <a:noFill/>
          <a:ln>
            <a:noFill/>
          </a:ln>
        </p:spPr>
        <p:txBody>
          <a:bodyPr lIns="0" rIns="0" tIns="12600" bIns="0">
            <a:noAutofit/>
          </a:bodyPr>
          <a:p>
            <a:pPr>
              <a:lnSpc>
                <a:spcPct val="100000"/>
              </a:lnSpc>
            </a:pPr>
            <a:r>
              <a:rPr b="1" lang="en" sz="2400" spc="-1" strike="noStrike">
                <a:solidFill>
                  <a:srgbClr val="ffffff"/>
                </a:solidFill>
                <a:latin typeface="Calibri"/>
                <a:ea typeface="Trebuchet MS"/>
              </a:rPr>
              <a:t>Practice Questions</a:t>
            </a:r>
            <a:endParaRPr b="0" lang="en-IN" sz="2400" spc="-1" strike="noStrike">
              <a:solidFill>
                <a:srgbClr val="000000"/>
              </a:solidFill>
              <a:latin typeface="Arial"/>
            </a:endParaRPr>
          </a:p>
        </p:txBody>
      </p:sp>
      <p:sp>
        <p:nvSpPr>
          <p:cNvPr id="155" name="CustomShape 3"/>
          <p:cNvSpPr/>
          <p:nvPr/>
        </p:nvSpPr>
        <p:spPr>
          <a:xfrm>
            <a:off x="94320" y="811440"/>
            <a:ext cx="8951760" cy="433152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Expected Output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3.The elements you entered are :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- 0 : 5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- 1 : 7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- 2 : 2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- 3 : 9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- 4 : 8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4.Write a program in C to find the factorial of a given number using pointers.</a:t>
            </a:r>
            <a:endParaRPr b="0" lang="en-IN" sz="1800" spc="-1" strike="noStrike">
              <a:latin typeface="Arial"/>
            </a:endParaRPr>
          </a:p>
          <a:p>
            <a:pPr>
              <a:lnSpc>
                <a:spcPct val="100000"/>
              </a:lnSpc>
            </a:pPr>
            <a:r>
              <a:rPr b="0" lang="en-US" sz="1800" spc="-1" strike="noStrike">
                <a:solidFill>
                  <a:srgbClr val="000000"/>
                </a:solidFill>
                <a:latin typeface="Calibri"/>
                <a:ea typeface="Arial"/>
              </a:rPr>
              <a:t>Test Data :</a:t>
            </a:r>
            <a:endParaRPr b="0" lang="en-IN" sz="1800" spc="-1" strike="noStrike">
              <a:latin typeface="Arial"/>
            </a:endParaRPr>
          </a:p>
          <a:p>
            <a:pPr>
              <a:lnSpc>
                <a:spcPct val="100000"/>
              </a:lnSpc>
            </a:pPr>
            <a:r>
              <a:rPr b="0" lang="en-US" sz="1800" spc="-1" strike="noStrike">
                <a:solidFill>
                  <a:srgbClr val="000000"/>
                </a:solidFill>
                <a:latin typeface="Calibri"/>
                <a:ea typeface="Arial"/>
              </a:rPr>
              <a:t>Input a number : 5</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Expected Output :  The Factorial of 5 is : 120</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57" name="TextShape 2"/>
          <p:cNvSpPr txBox="1"/>
          <p:nvPr/>
        </p:nvSpPr>
        <p:spPr>
          <a:xfrm>
            <a:off x="389880" y="92520"/>
            <a:ext cx="6941520" cy="390960"/>
          </a:xfrm>
          <a:prstGeom prst="rect">
            <a:avLst/>
          </a:prstGeom>
          <a:noFill/>
          <a:ln>
            <a:noFill/>
          </a:ln>
        </p:spPr>
        <p:txBody>
          <a:bodyPr lIns="0" rIns="0" tIns="12600" bIns="0">
            <a:noAutofit/>
          </a:bodyPr>
          <a:p>
            <a:pPr>
              <a:lnSpc>
                <a:spcPct val="100000"/>
              </a:lnSpc>
            </a:pPr>
            <a:r>
              <a:rPr b="1" lang="en" sz="2400" spc="-1" strike="noStrike">
                <a:solidFill>
                  <a:srgbClr val="ffffff"/>
                </a:solidFill>
                <a:latin typeface="Calibri"/>
                <a:ea typeface="Trebuchet MS"/>
              </a:rPr>
              <a:t>Structure</a:t>
            </a:r>
            <a:endParaRPr b="0" lang="en-IN" sz="2400" spc="-1" strike="noStrike">
              <a:solidFill>
                <a:srgbClr val="000000"/>
              </a:solidFill>
              <a:latin typeface="Arial"/>
            </a:endParaRPr>
          </a:p>
        </p:txBody>
      </p:sp>
      <p:sp>
        <p:nvSpPr>
          <p:cNvPr id="158" name="CustomShape 3"/>
          <p:cNvSpPr/>
          <p:nvPr/>
        </p:nvSpPr>
        <p:spPr>
          <a:xfrm>
            <a:off x="94320" y="811440"/>
            <a:ext cx="8951760" cy="433152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We often come around situations where we need to store a group of data whether of similar data types or non-similar data types. We have seen Arrays in C++ which are used to store set of data of similar data types at contiguous memory locations.</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Unlike Arrays, Structures in C++ are user defined data types which are used to store group of items of non-similar data types.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A structure is a user-defined data type in C/C++. A structure creates a data type that can be used to group items of possibly different types into a single type</a:t>
            </a:r>
            <a:r>
              <a:rPr b="1" lang="en-US" sz="1800" spc="-1" strike="noStrike">
                <a:solidFill>
                  <a:srgbClr val="000000"/>
                </a:solidFill>
                <a:latin typeface="Calibri"/>
                <a:ea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60" name="CustomShape 2"/>
          <p:cNvSpPr/>
          <p:nvPr/>
        </p:nvSpPr>
        <p:spPr>
          <a:xfrm>
            <a:off x="94320" y="811440"/>
            <a:ext cx="8951760" cy="412164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#include&lt;string&gt;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struct Student{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string name;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stuRollNo;</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stuAge;</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161"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Trebuchet MS"/>
              </a:rPr>
              <a:t>Structure Example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0"/>
            <a:ext cx="9143640" cy="69336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txBody>
          <a:bodyPr lIns="0" rIns="0" tIns="0" bIns="0">
            <a:noAutofit/>
          </a:bodyPr>
          <a:p>
            <a:pPr>
              <a:lnSpc>
                <a:spcPct val="100000"/>
              </a:lnSpc>
            </a:pPr>
            <a:endParaRPr b="0" lang="en-IN" sz="1800" spc="-1" strike="noStrike">
              <a:latin typeface="Arial"/>
            </a:endParaRPr>
          </a:p>
          <a:p>
            <a:pPr>
              <a:lnSpc>
                <a:spcPct val="100000"/>
              </a:lnSpc>
            </a:pPr>
            <a:r>
              <a:rPr b="1" lang="en" sz="2800" spc="-1" strike="noStrike">
                <a:solidFill>
                  <a:srgbClr val="ffffff"/>
                </a:solidFill>
                <a:latin typeface="Calibri"/>
                <a:ea typeface="Arial"/>
              </a:rPr>
              <a:t>Structure Example</a:t>
            </a:r>
            <a:endParaRPr b="0" lang="en-IN" sz="2800" spc="-1" strike="noStrike">
              <a:latin typeface="Arial"/>
            </a:endParaRPr>
          </a:p>
        </p:txBody>
      </p:sp>
      <p:sp>
        <p:nvSpPr>
          <p:cNvPr id="163"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Student s;</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Student Name: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cin&gt;&gt;s.name;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Student Roll No: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cin&gt;&gt;s.stuRollNo;</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cout&lt;&lt;"Enter Student Age: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cin&gt;&gt;s.stuAge;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cout&lt;&lt;"Student Record:"&lt;&lt;endl;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cout&lt;&lt;"Name: "&lt;&lt;s.name&lt;&lt;endl;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cout&lt;&lt;"Roll No: "&lt;&lt;s.stuRollNo&lt;&lt;endl;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cout&lt;&lt;"Age: "&lt;&lt;s.stuAge;</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164" name="CustomShape 3"/>
          <p:cNvSpPr/>
          <p:nvPr/>
        </p:nvSpPr>
        <p:spPr>
          <a:xfrm>
            <a:off x="389880" y="92520"/>
            <a:ext cx="6941520" cy="390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66"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a:t>
            </a:r>
            <a:r>
              <a:rPr b="0" lang="en-US" sz="1800" spc="-1" strike="noStrike">
                <a:solidFill>
                  <a:srgbClr val="000000"/>
                </a:solidFill>
                <a:latin typeface="Calibri"/>
                <a:ea typeface="Arial"/>
              </a:rPr>
              <a:t>Write a structure to store the roll no., name, age (between 11 to 14) and address of students (more than 10). Store the information of the students.</a:t>
            </a:r>
            <a:br/>
            <a:r>
              <a:rPr b="0" lang="en-US" sz="1800" spc="-1" strike="noStrike">
                <a:solidFill>
                  <a:srgbClr val="000000"/>
                </a:solidFill>
                <a:latin typeface="Calibri"/>
                <a:ea typeface="Arial"/>
              </a:rPr>
              <a:t>       1 - Write a function to print the names of all the students having age 14.</a:t>
            </a:r>
            <a:br/>
            <a:r>
              <a:rPr b="0" lang="en-US" sz="1800" spc="-1" strike="noStrike">
                <a:solidFill>
                  <a:srgbClr val="000000"/>
                </a:solidFill>
                <a:latin typeface="Calibri"/>
                <a:ea typeface="Arial"/>
              </a:rPr>
              <a:t>       2 - Write another function to print the names of all the students having even roll no.</a:t>
            </a:r>
            <a:br/>
            <a:r>
              <a:rPr b="0" lang="en-US" sz="1800" spc="-1" strike="noStrike">
                <a:solidFill>
                  <a:srgbClr val="000000"/>
                </a:solidFill>
                <a:latin typeface="Calibri"/>
                <a:ea typeface="Arial"/>
              </a:rPr>
              <a:t>       3 - Write another function to display the details of the student whose roll no is given (i.e.                 roll no. entered by the user).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B.)Write a structure to store the name, account number and balance of customers (more               than10) and store their information.</a:t>
            </a:r>
            <a:br/>
            <a:r>
              <a:rPr b="0" lang="en-US" sz="1800" spc="-1" strike="noStrike">
                <a:solidFill>
                  <a:srgbClr val="000000"/>
                </a:solidFill>
                <a:latin typeface="Calibri"/>
                <a:ea typeface="Arial"/>
              </a:rPr>
              <a:t>     1 - Write a function to print the names of all the customers having balance less than $200.</a:t>
            </a:r>
            <a:br/>
            <a:r>
              <a:rPr b="0" lang="en-US" sz="1800" spc="-1" strike="noStrike">
                <a:solidFill>
                  <a:srgbClr val="000000"/>
                </a:solidFill>
                <a:latin typeface="Calibri"/>
                <a:ea typeface="Arial"/>
              </a:rPr>
              <a:t>     2 - Write a function to add $100 in the balance of all the customers having more than                  $1000 in their balance and then print the incremented value of their balance.</a:t>
            </a:r>
            <a:endParaRPr b="0" lang="en-IN" sz="1800" spc="-1" strike="noStrike">
              <a:latin typeface="Arial"/>
            </a:endParaRPr>
          </a:p>
        </p:txBody>
      </p:sp>
      <p:sp>
        <p:nvSpPr>
          <p:cNvPr id="167"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Structure Practice Question's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69"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Enumerated type (enumeration) is a user-defined data type which can be assigned some limited values. These values are defined by the programmer at the time of declaring the enumerated type.</a:t>
            </a:r>
            <a:endParaRPr b="0" lang="en-IN" sz="1800" spc="-1" strike="noStrike">
              <a:latin typeface="Arial"/>
            </a:endParaRPr>
          </a:p>
          <a:p>
            <a:pPr>
              <a:lnSpc>
                <a:spcPct val="100000"/>
              </a:lnSpc>
            </a:pPr>
            <a:r>
              <a:rPr b="0" lang="en-US" sz="1800" spc="-1" strike="noStrike">
                <a:solidFill>
                  <a:srgbClr val="000000"/>
                </a:solidFill>
                <a:latin typeface="Calibri"/>
                <a:ea typeface="Arial"/>
              </a:rPr>
              <a:t>When we assign a float value in a character value then compiler generates an error in the same way if we try to assign any other value to the enumerated data types the compiler generates an error. Enumerator types of values are also known as enumerators. It is also assigned by zero the same as the array. It can also be used with switch statements.</a:t>
            </a:r>
            <a:endParaRPr b="0" lang="en-IN" sz="1800" spc="-1" strike="noStrike">
              <a:latin typeface="Arial"/>
            </a:endParaRPr>
          </a:p>
        </p:txBody>
      </p:sp>
      <p:sp>
        <p:nvSpPr>
          <p:cNvPr id="170"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Enum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72"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enum direction {East, West, North, South};</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direction dir;</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dir = South;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cout&lt;&lt;dir;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173"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Enum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75"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#include &lt;bits/stdc++.h&gt;</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enum  year {Jan,Feb,Mar,Apr,May,Jun,Jul,Aug,Sep,Oct,Nov,Dec};</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i;</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Traversing the year enum</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for (i = Jan; i &lt;= Dec; i++)</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i &lt;&lt; "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p:txBody>
      </p:sp>
      <p:sp>
        <p:nvSpPr>
          <p:cNvPr id="176"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Enum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78"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using namespace std;</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enum  cat </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temp = 7</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main()</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age = 14;</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age /= temp;</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"If you were cat, you would be " &lt;&lt; age &lt;&lt; endl;</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79"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What will be the output of the following program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1"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a) If you were cat, you would be 5</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b) If you were cat, you would be 2</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c) If you were cat, you would be 7</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d) If you were cat, you would be 9</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82"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What will be the output of the following program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2880" y="641880"/>
            <a:ext cx="9127800" cy="4503600"/>
          </a:xfrm>
          <a:prstGeom prst="rect">
            <a:avLst/>
          </a:prstGeom>
          <a:noFill/>
          <a:ln>
            <a:noFill/>
          </a:ln>
        </p:spPr>
        <p:style>
          <a:lnRef idx="0"/>
          <a:fillRef idx="0"/>
          <a:effectRef idx="0"/>
          <a:fontRef idx="minor"/>
        </p:style>
        <p:txBody>
          <a:bodyPr tIns="91440" bIns="91440">
            <a:noAutofit/>
          </a:bodyPr>
          <a:p>
            <a:pPr marL="76320">
              <a:lnSpc>
                <a:spcPct val="200000"/>
              </a:lnSpc>
            </a:pPr>
            <a:r>
              <a:rPr b="0" lang="en" sz="1800" spc="-1" strike="noStrike">
                <a:solidFill>
                  <a:srgbClr val="000000"/>
                </a:solidFill>
                <a:latin typeface="Calibri"/>
                <a:ea typeface="Arial"/>
              </a:rPr>
              <a:t>Let’s take a quick recap of previous lecture –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A)</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B)</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C)</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D) </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E)</a:t>
            </a:r>
            <a:endParaRPr b="0" lang="en-IN" sz="1800" spc="-1" strike="noStrike">
              <a:latin typeface="Arial"/>
            </a:endParaRPr>
          </a:p>
          <a:p>
            <a:pPr marL="76320">
              <a:lnSpc>
                <a:spcPct val="200000"/>
              </a:lnSpc>
            </a:pPr>
            <a:r>
              <a:rPr b="0" lang="en" sz="1800" spc="-1" strike="noStrike">
                <a:solidFill>
                  <a:srgbClr val="000000"/>
                </a:solidFill>
                <a:latin typeface="Calibri"/>
                <a:ea typeface="Arial"/>
              </a:rPr>
              <a:t>F)</a:t>
            </a:r>
            <a:endParaRPr b="0" lang="en-IN" sz="1800" spc="-1" strike="noStrike">
              <a:latin typeface="Arial"/>
            </a:endParaRPr>
          </a:p>
        </p:txBody>
      </p:sp>
      <p:sp>
        <p:nvSpPr>
          <p:cNvPr id="125"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26"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27" name="CustomShape 4"/>
          <p:cNvSpPr/>
          <p:nvPr/>
        </p:nvSpPr>
        <p:spPr>
          <a:xfrm>
            <a:off x="127440" y="14400"/>
            <a:ext cx="4156920" cy="5317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IN" sz="3000" spc="-1" strike="noStrike">
                <a:solidFill>
                  <a:srgbClr val="ffffff"/>
                </a:solidFill>
                <a:latin typeface="Calibri"/>
                <a:ea typeface="Calibri"/>
              </a:rPr>
              <a:t>Quick Recap</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4"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a) If you were cat, you would be 5</a:t>
            </a:r>
            <a:endParaRPr b="0" lang="en-IN" sz="1800" spc="-1" strike="noStrike">
              <a:latin typeface="Arial"/>
            </a:endParaRPr>
          </a:p>
          <a:p>
            <a:pPr algn="just">
              <a:lnSpc>
                <a:spcPct val="100000"/>
              </a:lnSpc>
            </a:pPr>
            <a:br/>
            <a:r>
              <a:rPr b="1" lang="en-US" sz="1800" spc="-1" strike="noStrike">
                <a:solidFill>
                  <a:srgbClr val="ff0000"/>
                </a:solidFill>
                <a:latin typeface="Calibri"/>
                <a:ea typeface="Arial"/>
              </a:rPr>
              <a:t>b) If you were cat, you would be 2</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c) If you were cat, you would be 7</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d) If you were cat, you would be 9</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ff0000"/>
                </a:solidFill>
                <a:latin typeface="Calibri"/>
                <a:ea typeface="Arial"/>
              </a:rPr>
              <a:t>Answer: b</a:t>
            </a:r>
            <a:br/>
            <a:r>
              <a:rPr b="1" lang="en-US" sz="1800" spc="-1" strike="noStrike">
                <a:solidFill>
                  <a:srgbClr val="ff0000"/>
                </a:solidFill>
                <a:latin typeface="Calibri"/>
                <a:ea typeface="Arial"/>
              </a:rPr>
              <a:t>Explanation: The age will be divided by using compound assignment operator and so it will return the age of the cat according to your age</a:t>
            </a:r>
            <a:r>
              <a:rPr b="1" lang="en-US" sz="1800" spc="-1" strike="noStrike">
                <a:solidFill>
                  <a:srgbClr val="ff0000"/>
                </a:solidFill>
                <a:latin typeface="Arial"/>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85"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Solution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87"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using namespace std;</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enum test </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 = 32, B, C</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main()</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A &lt;&lt; B&lt;&lt; C;</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gn="just">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a:t>
            </a:r>
            <a:endParaRPr b="0" lang="en-IN" sz="1800" spc="-1" strike="noStrike">
              <a:latin typeface="Arial"/>
            </a:endParaRPr>
          </a:p>
          <a:p>
            <a:pPr algn="just">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88"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What will be the output of the following program.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0"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alibri"/>
                <a:ea typeface="Arial"/>
              </a:rPr>
              <a:t>a) 323334</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b) 323232</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c) 323130</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d) 323134</a:t>
            </a:r>
            <a:endParaRPr b="0" lang="en-IN" sz="1800" spc="-1" strike="noStrike">
              <a:latin typeface="Arial"/>
            </a:endParaRPr>
          </a:p>
          <a:p>
            <a:pPr algn="just">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91"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What will be the output of the following question.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3"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just">
              <a:lnSpc>
                <a:spcPct val="100000"/>
              </a:lnSpc>
            </a:pPr>
            <a:endParaRPr b="0" lang="en-IN" sz="1800" spc="-1" strike="noStrike">
              <a:latin typeface="Arial"/>
            </a:endParaRPr>
          </a:p>
          <a:p>
            <a:pPr algn="just">
              <a:lnSpc>
                <a:spcPct val="100000"/>
              </a:lnSpc>
            </a:pPr>
            <a:r>
              <a:rPr b="1" lang="en-US" sz="1800" spc="-1" strike="noStrike">
                <a:solidFill>
                  <a:srgbClr val="ff0000"/>
                </a:solidFill>
                <a:latin typeface="Calibri"/>
                <a:ea typeface="Arial"/>
              </a:rPr>
              <a:t>a) 323334</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b) 323232</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c) 323130</a:t>
            </a:r>
            <a:endParaRPr b="0" lang="en-IN" sz="1800" spc="-1" strike="noStrike">
              <a:latin typeface="Arial"/>
            </a:endParaRPr>
          </a:p>
          <a:p>
            <a:pPr algn="just">
              <a:lnSpc>
                <a:spcPct val="100000"/>
              </a:lnSpc>
            </a:pPr>
            <a:br/>
            <a:r>
              <a:rPr b="0" lang="en-US" sz="1800" spc="-1" strike="noStrike">
                <a:solidFill>
                  <a:srgbClr val="000000"/>
                </a:solidFill>
                <a:latin typeface="Calibri"/>
                <a:ea typeface="Arial"/>
              </a:rPr>
              <a:t>d) 323134</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ff0000"/>
                </a:solidFill>
                <a:latin typeface="Calibri"/>
                <a:ea typeface="Arial"/>
              </a:rPr>
              <a:t>Answer: a</a:t>
            </a:r>
            <a:br/>
            <a:r>
              <a:rPr b="1" lang="en-US" sz="1800" spc="-1" strike="noStrike">
                <a:solidFill>
                  <a:srgbClr val="ff0000"/>
                </a:solidFill>
                <a:latin typeface="Calibri"/>
                <a:ea typeface="Arial"/>
              </a:rPr>
              <a:t>Explanation: If we not assigned any value to enum variable means, then the next number to initialized number will be allocated to the variable.</a:t>
            </a:r>
            <a:endParaRPr b="0" lang="en-IN" sz="1800" spc="-1" strike="noStrike">
              <a:latin typeface="Arial"/>
            </a:endParaRPr>
          </a:p>
          <a:p>
            <a:pPr algn="just">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94"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Solution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6"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#include &lt;iostream&gt;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using namespace std;</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struct student1 {         // defining a struct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roll_no;</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char name[40];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phone_number;</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union student2 {          // defining a union</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roll_no;</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char name[40];</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int phone_number;</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p:txBody>
      </p:sp>
      <p:sp>
        <p:nvSpPr>
          <p:cNvPr id="197"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99"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int main()</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struct student1 s1;</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union student2 u1;</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"size of structure : " &lt;&lt; sizeof(s1) &lt;&lt; 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cout &lt;&lt; "size of union : " &lt;&lt; sizeof(u1) &lt;&lt; endl;</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r>
              <a:rPr b="0" lang="en-US" sz="1800" spc="-1" strike="noStrike">
                <a:solidFill>
                  <a:srgbClr val="000000"/>
                </a:solidFill>
                <a:latin typeface="Calibri"/>
                <a:ea typeface="Arial"/>
              </a:rPr>
              <a:t>return 0;</a:t>
            </a:r>
            <a:endParaRPr b="0" lang="en-IN" sz="1800" spc="-1" strike="noStrike">
              <a:latin typeface="Arial"/>
            </a:endParaRPr>
          </a:p>
          <a:p>
            <a:pPr>
              <a:lnSpc>
                <a:spcPct val="100000"/>
              </a:lnSpc>
            </a:pPr>
            <a:r>
              <a:rPr b="0" lang="en-US" sz="1800" spc="-1" strike="noStrike">
                <a:solidFill>
                  <a:srgbClr val="000000"/>
                </a:solidFill>
                <a:latin typeface="Calibri"/>
                <a:ea typeface="Arial"/>
              </a:rPr>
              <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Arial"/>
              </a:rPr>
              <a:t>OutPut:-</a:t>
            </a:r>
            <a:endParaRPr b="0" lang="en-IN" sz="1800" spc="-1" strike="noStrike">
              <a:latin typeface="Arial"/>
            </a:endParaRPr>
          </a:p>
          <a:p>
            <a:pPr>
              <a:lnSpc>
                <a:spcPct val="100000"/>
              </a:lnSpc>
            </a:pPr>
            <a:r>
              <a:rPr b="1" lang="en-US" sz="1800" spc="-1" strike="noStrike">
                <a:solidFill>
                  <a:srgbClr val="000000"/>
                </a:solidFill>
                <a:latin typeface="Calibri"/>
                <a:ea typeface="Arial"/>
              </a:rPr>
              <a:t>size of structure : 48</a:t>
            </a:r>
            <a:endParaRPr b="0" lang="en-IN" sz="1800" spc="-1" strike="noStrike">
              <a:latin typeface="Arial"/>
            </a:endParaRPr>
          </a:p>
          <a:p>
            <a:pPr>
              <a:lnSpc>
                <a:spcPct val="100000"/>
              </a:lnSpc>
            </a:pPr>
            <a:r>
              <a:rPr b="1" lang="en-US" sz="1800" spc="-1" strike="noStrike">
                <a:solidFill>
                  <a:srgbClr val="000000"/>
                </a:solidFill>
                <a:latin typeface="Calibri"/>
                <a:ea typeface="Arial"/>
              </a:rPr>
              <a:t>size of union : 40</a:t>
            </a:r>
            <a:endParaRPr b="0" lang="en-IN" sz="1800" spc="-1" strike="noStrike">
              <a:latin typeface="Arial"/>
            </a:endParaRPr>
          </a:p>
        </p:txBody>
      </p:sp>
      <p:sp>
        <p:nvSpPr>
          <p:cNvPr id="200"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2"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Talking about the above example, the amount of memory required to store a structure is the sum of the memory sizes of all its members. In the above example, the memory sizes of the variables roll_no and phone_number will be 4 bytes each (since both are of type integer) and the memory size of the character array name[40] will be 40 bytes (since the array occupies the memory of 40 characters and the size of char is 1). Thus the memory occupied by the structure will be 4+40+4 = 48 bytes.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Now coming to the union, the memory size of a union is equal to the size of its member occupying the maximum space in the memory. The size of roll_no and phone_number is 4 bytes each and that of name[40] is 40 bytes. So, the union will occupy a memory space of 40 bytes.</a:t>
            </a:r>
            <a:endParaRPr b="0" lang="en-IN" sz="1800" spc="-1" strike="noStrike">
              <a:latin typeface="Arial"/>
            </a:endParaRPr>
          </a:p>
        </p:txBody>
      </p:sp>
      <p:sp>
        <p:nvSpPr>
          <p:cNvPr id="203"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5" name="CustomShape 2"/>
          <p:cNvSpPr/>
          <p:nvPr/>
        </p:nvSpPr>
        <p:spPr>
          <a:xfrm>
            <a:off x="94320" y="811440"/>
            <a:ext cx="8951760" cy="4239360"/>
          </a:xfrm>
          <a:prstGeom prst="rect">
            <a:avLst/>
          </a:prstGeom>
          <a:noFill/>
          <a:ln>
            <a:noFill/>
          </a:ln>
        </p:spPr>
        <p:style>
          <a:lnRef idx="0"/>
          <a:fillRef idx="0"/>
          <a:effectRef idx="0"/>
          <a:fontRef idx="minor"/>
        </p:style>
      </p:sp>
      <p:sp>
        <p:nvSpPr>
          <p:cNvPr id="206"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pic>
        <p:nvPicPr>
          <p:cNvPr id="207" name="image1.jpg" descr="union in c"/>
          <p:cNvPicPr/>
          <p:nvPr/>
        </p:nvPicPr>
        <p:blipFill>
          <a:blip r:embed="rId1"/>
          <a:stretch/>
        </p:blipFill>
        <p:spPr>
          <a:xfrm>
            <a:off x="189360" y="956520"/>
            <a:ext cx="8733600" cy="39304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09"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Talking about the above example, the amount of memory required to store a structure is the sum of the memory sizes of all its members. In the above example, the memory sizes of the variables roll_no and phone_number will be 4 bytes each (since both are of type integer) and the memory size of the character array name[40] will be 40 bytes (since the array occupies the memory of 40 characters and the size of char is 1). Thus the memory occupied by the structure will be 4+40+4 = 48 bytes.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Now coming to the union, the memory size of a union is equal to the size of its member occupying the maximum space in the memory. The size of roll_no and phone_number is 4 bytes each and that of name[40] is 40 bytes. So, the union will occupy a memory space of 40 bytes.</a:t>
            </a:r>
            <a:endParaRPr b="0" lang="en-IN" sz="1800" spc="-1" strike="noStrike">
              <a:latin typeface="Arial"/>
            </a:endParaRPr>
          </a:p>
        </p:txBody>
      </p:sp>
      <p:sp>
        <p:nvSpPr>
          <p:cNvPr id="210"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2"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We can access only one member of union at a time because we have only one location in memory for it, so only one of the member can be used at a time. All the other members will contain the garbage value (i.e. will get corrupted). This is not the case with structures where we can access all the member's variables at the same time because each occupies a different memory space.</a:t>
            </a:r>
            <a:endParaRPr b="0" lang="en-IN" sz="1800" spc="-1" strike="noStrike">
              <a:latin typeface="Arial"/>
            </a:endParaRPr>
          </a:p>
        </p:txBody>
      </p:sp>
      <p:sp>
        <p:nvSpPr>
          <p:cNvPr id="213"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UNION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880" y="641880"/>
            <a:ext cx="9127800" cy="4503600"/>
          </a:xfrm>
          <a:prstGeom prst="rect">
            <a:avLst/>
          </a:prstGeom>
          <a:noFill/>
          <a:ln>
            <a:noFill/>
          </a:ln>
        </p:spPr>
        <p:style>
          <a:lnRef idx="0"/>
          <a:fillRef idx="0"/>
          <a:effectRef idx="0"/>
          <a:fontRef idx="minor"/>
        </p:style>
        <p:txBody>
          <a:bodyPr tIns="91440" bIns="91440">
            <a:noAutofit/>
          </a:bodyPr>
          <a:p>
            <a:pPr marL="76320">
              <a:lnSpc>
                <a:spcPct val="200000"/>
              </a:lnSpc>
            </a:pPr>
            <a:r>
              <a:rPr b="0" lang="en" sz="2000" spc="-1" strike="noStrike">
                <a:solidFill>
                  <a:srgbClr val="000000"/>
                </a:solidFill>
                <a:latin typeface="Calibri"/>
                <a:ea typeface="Arial"/>
              </a:rPr>
              <a:t>Today we are going to cover -</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Calibri"/>
              </a:rPr>
              <a:t>Pointers</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Arial"/>
              </a:rPr>
              <a:t>Structure</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Arial"/>
              </a:rPr>
              <a:t>Enum</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Arial"/>
              </a:rPr>
              <a:t>Union</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Arial"/>
              </a:rPr>
              <a:t>Practice Questions</a:t>
            </a:r>
            <a:endParaRPr b="0" lang="en-IN" sz="2000" spc="-1" strike="noStrike">
              <a:latin typeface="Arial"/>
            </a:endParaRPr>
          </a:p>
          <a:p>
            <a:pPr marL="457200" indent="-380520">
              <a:lnSpc>
                <a:spcPct val="200000"/>
              </a:lnSpc>
              <a:buClr>
                <a:srgbClr val="000000"/>
              </a:buClr>
              <a:buFont typeface="Calibri,Sans-Serif"/>
              <a:buChar char="●"/>
            </a:pPr>
            <a:r>
              <a:rPr b="0" lang="en" sz="2000" spc="-1" strike="noStrike">
                <a:solidFill>
                  <a:srgbClr val="000000"/>
                </a:solidFill>
                <a:latin typeface="Calibri"/>
                <a:ea typeface="Arial"/>
              </a:rPr>
              <a:t>Quick Revision</a:t>
            </a:r>
            <a:endParaRPr b="0" lang="en-IN" sz="2000" spc="-1" strike="noStrike">
              <a:latin typeface="Arial"/>
            </a:endParaRPr>
          </a:p>
        </p:txBody>
      </p:sp>
      <p:sp>
        <p:nvSpPr>
          <p:cNvPr id="129"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30"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31" name="CustomShape 4"/>
          <p:cNvSpPr/>
          <p:nvPr/>
        </p:nvSpPr>
        <p:spPr>
          <a:xfrm>
            <a:off x="148680" y="14400"/>
            <a:ext cx="3279960" cy="82116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ffffff"/>
                </a:solidFill>
                <a:latin typeface="Calibri"/>
                <a:ea typeface="Calibri"/>
              </a:rPr>
              <a:t>Today’s Agenda</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5"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What is pointer's?</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Explain difference b/w Union and structure .</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What is enum explain in details.</a:t>
            </a:r>
            <a:endParaRPr b="0" lang="en-IN" sz="1800" spc="-1" strike="noStrike">
              <a:latin typeface="Arial"/>
            </a:endParaRPr>
          </a:p>
        </p:txBody>
      </p:sp>
      <p:sp>
        <p:nvSpPr>
          <p:cNvPr id="216"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Revision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18"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0" lang="en-US" sz="1800" spc="-1" strike="noStrike">
                <a:solidFill>
                  <a:srgbClr val="000000"/>
                </a:solidFill>
                <a:latin typeface="Calibri"/>
                <a:ea typeface="Arial"/>
              </a:rPr>
              <a:t>Write a function which will take pointer and display the number on screen. Take number from user and print it on screen using that function.</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Arial"/>
              <a:buAutoNum type="arabicPeriod"/>
            </a:pPr>
            <a:r>
              <a:rPr b="1" lang="en-US" sz="1800" spc="-1" strike="noStrike">
                <a:solidFill>
                  <a:srgbClr val="000000"/>
                </a:solidFill>
                <a:latin typeface="Calibri"/>
                <a:ea typeface="Arial"/>
              </a:rPr>
              <a:t> </a:t>
            </a:r>
            <a:r>
              <a:rPr b="0" lang="en-US" sz="1800" spc="-1" strike="noStrike">
                <a:solidFill>
                  <a:srgbClr val="000000"/>
                </a:solidFill>
                <a:latin typeface="Calibri"/>
                <a:ea typeface="Arial"/>
              </a:rPr>
              <a:t>Declare a structure to represent a complex number (a number having a real part and imaginary part). Write C++ functions to add, subtract, multiply and divide two complex numbers.</a:t>
            </a:r>
            <a:endParaRPr b="0" lang="en-IN" sz="1800" spc="-1" strike="noStrike">
              <a:latin typeface="Arial"/>
            </a:endParaRPr>
          </a:p>
        </p:txBody>
      </p:sp>
      <p:sp>
        <p:nvSpPr>
          <p:cNvPr id="219" name="CustomShape 3"/>
          <p:cNvSpPr/>
          <p:nvPr/>
        </p:nvSpPr>
        <p:spPr>
          <a:xfrm>
            <a:off x="542160" y="2448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400" spc="-1" strike="noStrike">
                <a:solidFill>
                  <a:srgbClr val="ffffff"/>
                </a:solidFill>
                <a:latin typeface="Calibri"/>
                <a:ea typeface="Arial"/>
              </a:rPr>
              <a:t>Assignment for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0" y="2124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221" name="CustomShape 2"/>
          <p:cNvSpPr/>
          <p:nvPr/>
        </p:nvSpPr>
        <p:spPr>
          <a:xfrm>
            <a:off x="94320" y="811440"/>
            <a:ext cx="8951760" cy="4239360"/>
          </a:xfrm>
          <a:prstGeom prst="rect">
            <a:avLst/>
          </a:prstGeom>
          <a:noFill/>
          <a:ln>
            <a:noFill/>
          </a:ln>
        </p:spPr>
        <p:style>
          <a:lnRef idx="0"/>
          <a:fillRef idx="0"/>
          <a:effectRef idx="0"/>
          <a:fontRef idx="minor"/>
        </p:style>
        <p:txBody>
          <a:bodyPr tIns="91440" bIns="91440">
            <a:noAutofit/>
          </a:bodyPr>
          <a:p>
            <a:pPr algn="ctr">
              <a:lnSpc>
                <a:spcPct val="150000"/>
              </a:lnSpc>
            </a:pPr>
            <a:endParaRPr b="0" lang="en-IN" sz="1800" spc="-1" strike="noStrike">
              <a:latin typeface="Arial"/>
            </a:endParaRPr>
          </a:p>
          <a:p>
            <a:pPr algn="ctr">
              <a:lnSpc>
                <a:spcPct val="150000"/>
              </a:lnSpc>
            </a:pPr>
            <a:r>
              <a:rPr b="1" lang="en-US" sz="4000" spc="-1" strike="noStrike">
                <a:solidFill>
                  <a:srgbClr val="000000"/>
                </a:solidFill>
                <a:latin typeface="Calibri"/>
                <a:ea typeface="Arial"/>
              </a:rPr>
              <a:t>Any Questions??</a:t>
            </a:r>
            <a:endParaRPr b="0" lang="en-IN" sz="4000" spc="-1" strike="noStrike">
              <a:latin typeface="Arial"/>
            </a:endParaRPr>
          </a:p>
        </p:txBody>
      </p:sp>
      <p:sp>
        <p:nvSpPr>
          <p:cNvPr id="222" name="CustomShape 3"/>
          <p:cNvSpPr/>
          <p:nvPr/>
        </p:nvSpPr>
        <p:spPr>
          <a:xfrm>
            <a:off x="340200" y="13860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US" sz="2800" spc="-1" strike="noStrike">
                <a:solidFill>
                  <a:srgbClr val="ffffff"/>
                </a:solidFill>
                <a:latin typeface="Calibri"/>
                <a:ea typeface="Arial"/>
              </a:rPr>
              <a:t>QNA Time</a:t>
            </a:r>
            <a:endParaRPr b="0" lang="en-IN" sz="2800" spc="-1" strike="noStrike">
              <a:latin typeface="Arial"/>
            </a:endParaRPr>
          </a:p>
        </p:txBody>
      </p:sp>
      <p:sp>
        <p:nvSpPr>
          <p:cNvPr id="223" name="CustomShape 4"/>
          <p:cNvSpPr/>
          <p:nvPr/>
        </p:nvSpPr>
        <p:spPr>
          <a:xfrm>
            <a:off x="0" y="0"/>
            <a:ext cx="9143640" cy="5143320"/>
          </a:xfrm>
          <a:prstGeom prst="rect">
            <a:avLst/>
          </a:prstGeom>
          <a:blipFill rotWithShape="0">
            <a:blip r:embed="rId1"/>
            <a:stretch>
              <a:fillRect/>
            </a:stretch>
          </a:blipFill>
          <a:ln>
            <a:noFill/>
          </a:ln>
        </p:spPr>
        <p:style>
          <a:lnRef idx="0"/>
          <a:fillRef idx="0"/>
          <a:effectRef idx="0"/>
          <a:fontRef idx="minor"/>
        </p:style>
      </p:sp>
      <p:sp>
        <p:nvSpPr>
          <p:cNvPr id="224" name="CustomShape 5"/>
          <p:cNvSpPr/>
          <p:nvPr/>
        </p:nvSpPr>
        <p:spPr>
          <a:xfrm>
            <a:off x="2349720" y="1275840"/>
            <a:ext cx="4431600" cy="1308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0000"/>
                </a:solidFill>
                <a:highlight>
                  <a:srgbClr val="c0c0c0"/>
                </a:highlight>
                <a:latin typeface="Calibri"/>
                <a:ea typeface="Arial"/>
              </a:rPr>
              <a:t>Any Questions ??</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62400" y="2001240"/>
            <a:ext cx="7818840" cy="634680"/>
          </a:xfrm>
          <a:prstGeom prst="rect">
            <a:avLst/>
          </a:prstGeom>
          <a:noFill/>
          <a:ln>
            <a:noFill/>
          </a:ln>
        </p:spPr>
        <p:txBody>
          <a:bodyPr lIns="0" rIns="0" tIns="12600" bIns="0">
            <a:noAutofit/>
          </a:bodyPr>
          <a:p>
            <a:pPr marL="12600" algn="ctr">
              <a:lnSpc>
                <a:spcPct val="100000"/>
              </a:lnSpc>
              <a:tabLst>
                <a:tab algn="l" pos="0"/>
              </a:tabLst>
            </a:pPr>
            <a:r>
              <a:rPr b="0" lang="en" sz="4000" spc="-1" strike="noStrike">
                <a:solidFill>
                  <a:srgbClr val="000000"/>
                </a:solidFill>
                <a:latin typeface="Trebuchet MS"/>
                <a:ea typeface="Trebuchet MS"/>
              </a:rPr>
              <a:t>Thank You!</a:t>
            </a:r>
            <a:br/>
            <a:br/>
            <a:br/>
            <a:br/>
            <a:endParaRPr b="0" lang="en-IN" sz="4000" spc="-1" strike="noStrike">
              <a:solidFill>
                <a:srgbClr val="000000"/>
              </a:solidFill>
              <a:latin typeface="Arial"/>
            </a:endParaRPr>
          </a:p>
        </p:txBody>
      </p:sp>
      <p:sp>
        <p:nvSpPr>
          <p:cNvPr id="226" name="CustomShape 2"/>
          <p:cNvSpPr/>
          <p:nvPr/>
        </p:nvSpPr>
        <p:spPr>
          <a:xfrm>
            <a:off x="1754280" y="3625560"/>
            <a:ext cx="59857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400" spc="-1" strike="noStrike">
                <a:solidFill>
                  <a:srgbClr val="000000"/>
                </a:solidFill>
                <a:latin typeface="Arial"/>
                <a:ea typeface="Arial"/>
              </a:rPr>
              <a:t>See you guys in next class.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880" y="641880"/>
            <a:ext cx="9127800" cy="4503600"/>
          </a:xfrm>
          <a:prstGeom prst="rect">
            <a:avLst/>
          </a:prstGeom>
          <a:noFill/>
          <a:ln>
            <a:noFill/>
          </a:ln>
        </p:spPr>
        <p:style>
          <a:lnRef idx="0"/>
          <a:fillRef idx="0"/>
          <a:effectRef idx="0"/>
          <a:fontRef idx="minor"/>
        </p:style>
      </p:sp>
      <p:sp>
        <p:nvSpPr>
          <p:cNvPr id="133" name="CustomShape 2"/>
          <p:cNvSpPr/>
          <p:nvPr/>
        </p:nvSpPr>
        <p:spPr>
          <a:xfrm>
            <a:off x="7611840" y="303480"/>
            <a:ext cx="909720" cy="242640"/>
          </a:xfrm>
          <a:prstGeom prst="rect">
            <a:avLst/>
          </a:prstGeom>
          <a:blipFill rotWithShape="0">
            <a:blip r:embed="rId1"/>
            <a:stretch>
              <a:fillRect/>
            </a:stretch>
          </a:blipFill>
          <a:ln>
            <a:noFill/>
          </a:ln>
        </p:spPr>
        <p:style>
          <a:lnRef idx="0"/>
          <a:fillRef idx="0"/>
          <a:effectRef idx="0"/>
          <a:fontRef idx="minor"/>
        </p:style>
      </p:sp>
      <p:sp>
        <p:nvSpPr>
          <p:cNvPr id="134" name="CustomShape 3"/>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35" name="CustomShape 4"/>
          <p:cNvSpPr/>
          <p:nvPr/>
        </p:nvSpPr>
        <p:spPr>
          <a:xfrm>
            <a:off x="2137320" y="2072520"/>
            <a:ext cx="4603680" cy="82116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IN" sz="3000" spc="-1" strike="noStrike">
                <a:solidFill>
                  <a:srgbClr val="000000"/>
                </a:solidFill>
                <a:latin typeface="Calibri"/>
                <a:ea typeface="Calibri"/>
              </a:rPr>
              <a:t>Let’s Get Started-</a:t>
            </a:r>
            <a:endParaRPr b="0" lang="en-IN" sz="3000" spc="-1" strike="noStrike">
              <a:latin typeface="Arial"/>
            </a:endParaRPr>
          </a:p>
        </p:txBody>
      </p:sp>
      <p:sp>
        <p:nvSpPr>
          <p:cNvPr id="136" name="CustomShape 5"/>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a:lnSpc>
                <a:spcPct val="100000"/>
              </a:lnSpc>
            </a:pPr>
            <a:r>
              <a:rPr b="1" lang="en" sz="2800" spc="-1" strike="noStrike">
                <a:solidFill>
                  <a:srgbClr val="ffffff"/>
                </a:solidFill>
                <a:latin typeface="Calibri"/>
                <a:ea typeface="Arial"/>
              </a:rPr>
              <a:t>MCQ Questions</a:t>
            </a:r>
            <a:endParaRPr b="0" lang="en-IN" sz="2800" spc="-1" strike="noStrike">
              <a:latin typeface="Arial"/>
            </a:endParaRPr>
          </a:p>
          <a:p>
            <a:pPr marL="12600">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38" name="TextShape 2"/>
          <p:cNvSpPr txBox="1"/>
          <p:nvPr/>
        </p:nvSpPr>
        <p:spPr>
          <a:xfrm>
            <a:off x="389880" y="92520"/>
            <a:ext cx="6941520" cy="390960"/>
          </a:xfrm>
          <a:prstGeom prst="rect">
            <a:avLst/>
          </a:prstGeom>
          <a:noFill/>
          <a:ln>
            <a:noFill/>
          </a:ln>
        </p:spPr>
        <p:txBody>
          <a:bodyPr lIns="0" rIns="0" tIns="12600" bIns="0">
            <a:noAutofit/>
          </a:bodyPr>
          <a:p>
            <a:pPr marL="12600">
              <a:lnSpc>
                <a:spcPct val="100000"/>
              </a:lnSpc>
            </a:pPr>
            <a:r>
              <a:rPr b="1" lang="en" sz="2800" spc="-1" strike="noStrike">
                <a:solidFill>
                  <a:srgbClr val="ffffff"/>
                </a:solidFill>
                <a:latin typeface="Calibri"/>
                <a:ea typeface="Trebuchet MS"/>
              </a:rPr>
              <a:t>Pointers</a:t>
            </a:r>
            <a:endParaRPr b="0" lang="en-IN" sz="2800" spc="-1" strike="noStrike">
              <a:solidFill>
                <a:srgbClr val="000000"/>
              </a:solidFill>
              <a:latin typeface="Arial"/>
            </a:endParaRPr>
          </a:p>
        </p:txBody>
      </p:sp>
      <p:sp>
        <p:nvSpPr>
          <p:cNvPr id="139" name="CustomShape 3"/>
          <p:cNvSpPr/>
          <p:nvPr/>
        </p:nvSpPr>
        <p:spPr>
          <a:xfrm>
            <a:off x="94320" y="1012320"/>
            <a:ext cx="8951760" cy="3560040"/>
          </a:xfrm>
          <a:prstGeom prst="rect">
            <a:avLst/>
          </a:prstGeom>
          <a:noFill/>
          <a:ln>
            <a:noFill/>
          </a:ln>
        </p:spPr>
        <p:style>
          <a:lnRef idx="0"/>
          <a:fillRef idx="0"/>
          <a:effectRef idx="0"/>
          <a:fontRef idx="minor"/>
        </p:style>
        <p:txBody>
          <a:bodyPr tIns="91440" bIns="91440">
            <a:noAutofit/>
          </a:bodyPr>
          <a:p>
            <a:pPr>
              <a:lnSpc>
                <a:spcPct val="100000"/>
              </a:lnSpc>
            </a:pPr>
            <a:r>
              <a:rPr b="1" lang="en-US" sz="1800" spc="-1" strike="noStrike">
                <a:solidFill>
                  <a:srgbClr val="000000"/>
                </a:solidFill>
                <a:latin typeface="Calibri"/>
                <a:ea typeface="Arial"/>
              </a:rPr>
              <a:t>Pointers :-</a:t>
            </a:r>
            <a:r>
              <a:rPr b="0" lang="en-US" sz="1800" spc="-1" strike="noStrike">
                <a:solidFill>
                  <a:srgbClr val="000000"/>
                </a:solidFill>
                <a:latin typeface="Calibri"/>
                <a:ea typeface="Arial"/>
              </a:rPr>
              <a:t>The pointer in C++ language is a variable, it is also known as locator or indicator that points to an address of a value.</a:t>
            </a:r>
            <a:endParaRPr b="0" lang="en-IN" sz="1800" spc="-1" strike="noStrike">
              <a:latin typeface="Arial"/>
            </a:endParaRPr>
          </a:p>
          <a:p>
            <a:pPr>
              <a:lnSpc>
                <a:spcPct val="150000"/>
              </a:lnSpc>
            </a:pPr>
            <a:br/>
            <a:endParaRPr b="0" lang="en-IN" sz="1800" spc="-1" strike="noStrike">
              <a:latin typeface="Arial"/>
            </a:endParaRPr>
          </a:p>
          <a:p>
            <a:pPr marL="114480">
              <a:lnSpc>
                <a:spcPct val="150000"/>
              </a:lnSpc>
            </a:pPr>
            <a:br/>
            <a:endParaRPr b="0" lang="en-IN" sz="1800" spc="-1" strike="noStrike">
              <a:latin typeface="Arial"/>
            </a:endParaRPr>
          </a:p>
        </p:txBody>
      </p:sp>
      <p:pic>
        <p:nvPicPr>
          <p:cNvPr id="140" name="image5.jpg" descr="C++ Pointers Concept with Example - Simple Snippets"/>
          <p:cNvPicPr/>
          <p:nvPr/>
        </p:nvPicPr>
        <p:blipFill>
          <a:blip r:embed="rId1"/>
          <a:stretch/>
        </p:blipFill>
        <p:spPr>
          <a:xfrm>
            <a:off x="0" y="1727280"/>
            <a:ext cx="9143640" cy="3415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42" name="TextShape 2"/>
          <p:cNvSpPr txBox="1"/>
          <p:nvPr/>
        </p:nvSpPr>
        <p:spPr>
          <a:xfrm>
            <a:off x="389880" y="92520"/>
            <a:ext cx="6941520" cy="390960"/>
          </a:xfrm>
          <a:prstGeom prst="rect">
            <a:avLst/>
          </a:prstGeom>
          <a:noFill/>
          <a:ln>
            <a:noFill/>
          </a:ln>
        </p:spPr>
        <p:txBody>
          <a:bodyPr lIns="0" rIns="0" tIns="12600" bIns="0">
            <a:noAutofit/>
          </a:bodyPr>
          <a:p>
            <a:pPr marL="12600">
              <a:lnSpc>
                <a:spcPct val="100000"/>
              </a:lnSpc>
            </a:pPr>
            <a:r>
              <a:rPr b="1" lang="en" sz="2800" spc="-1" strike="noStrike">
                <a:solidFill>
                  <a:srgbClr val="ffffff"/>
                </a:solidFill>
                <a:latin typeface="Calibri"/>
                <a:ea typeface="Arial"/>
              </a:rPr>
              <a:t>Pointers</a:t>
            </a:r>
            <a:endParaRPr b="0" lang="en-IN" sz="2800" spc="-1" strike="noStrike">
              <a:solidFill>
                <a:srgbClr val="000000"/>
              </a:solidFill>
              <a:latin typeface="Arial"/>
            </a:endParaRPr>
          </a:p>
        </p:txBody>
      </p:sp>
      <p:sp>
        <p:nvSpPr>
          <p:cNvPr id="143" name="CustomShape 3"/>
          <p:cNvSpPr/>
          <p:nvPr/>
        </p:nvSpPr>
        <p:spPr>
          <a:xfrm>
            <a:off x="94320" y="1012320"/>
            <a:ext cx="8951760" cy="356004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Advantages of Pointers:-</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1) Pointer reduces the code and improves the performance, it is used to retrieving strings, trees etc. and used with arrays, structures and functions.</a:t>
            </a:r>
            <a:endParaRPr b="0" lang="en-IN" sz="1800" spc="-1" strike="noStrike">
              <a:latin typeface="Arial"/>
            </a:endParaRPr>
          </a:p>
          <a:p>
            <a:pPr>
              <a:lnSpc>
                <a:spcPct val="100000"/>
              </a:lnSpc>
            </a:pPr>
            <a:r>
              <a:rPr b="0" lang="en-US" sz="1800" spc="-1" strike="noStrike">
                <a:solidFill>
                  <a:srgbClr val="000000"/>
                </a:solidFill>
                <a:latin typeface="Calibri"/>
                <a:ea typeface="Arial"/>
              </a:rPr>
              <a:t> </a:t>
            </a:r>
            <a:endParaRPr b="0" lang="en-IN" sz="1800" spc="-1" strike="noStrike">
              <a:latin typeface="Arial"/>
            </a:endParaRPr>
          </a:p>
          <a:p>
            <a:pPr>
              <a:lnSpc>
                <a:spcPct val="100000"/>
              </a:lnSpc>
            </a:pPr>
            <a:r>
              <a:rPr b="0" lang="en-US" sz="1800" spc="-1" strike="noStrike">
                <a:solidFill>
                  <a:srgbClr val="000000"/>
                </a:solidFill>
                <a:latin typeface="Calibri"/>
                <a:ea typeface="Arial"/>
              </a:rPr>
              <a:t>2) We can return multiple values from function using pointer.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3) It makes you able to access any memory location in the computer's memory.</a:t>
            </a:r>
            <a:endParaRPr b="0" lang="en-IN" sz="1800" spc="-1" strike="noStrike">
              <a:latin typeface="Arial"/>
            </a:endParaRPr>
          </a:p>
          <a:p>
            <a:pPr>
              <a:lnSpc>
                <a:spcPct val="150000"/>
              </a:lnSpc>
            </a:pPr>
            <a:br/>
            <a:endParaRPr b="0" lang="en-IN" sz="1800" spc="-1" strike="noStrike">
              <a:latin typeface="Arial"/>
            </a:endParaRPr>
          </a:p>
          <a:p>
            <a:pPr marL="114480">
              <a:lnSpc>
                <a:spcPct val="15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45" name="CustomShape 2"/>
          <p:cNvSpPr/>
          <p:nvPr/>
        </p:nvSpPr>
        <p:spPr>
          <a:xfrm>
            <a:off x="94320" y="847080"/>
            <a:ext cx="8951760" cy="3990600"/>
          </a:xfrm>
          <a:prstGeom prst="rect">
            <a:avLst/>
          </a:prstGeom>
          <a:noFill/>
          <a:ln>
            <a:noFill/>
          </a:ln>
        </p:spPr>
        <p:style>
          <a:lnRef idx="0"/>
          <a:fillRef idx="0"/>
          <a:effectRef idx="0"/>
          <a:fontRef idx="minor"/>
        </p:style>
        <p:txBody>
          <a:bodyPr tIns="91440" bIns="91440">
            <a:noAutofit/>
          </a:bodyPr>
          <a:p>
            <a:pPr>
              <a:lnSpc>
                <a:spcPct val="100000"/>
              </a:lnSpc>
            </a:pPr>
            <a:r>
              <a:rPr b="0" lang="en-US" sz="1600" spc="-1" strike="noStrike">
                <a:solidFill>
                  <a:srgbClr val="000000"/>
                </a:solidFill>
                <a:latin typeface="Calibri"/>
                <a:ea typeface="Arial"/>
              </a:rPr>
              <a:t>#include &lt;iostream&gt;  </a:t>
            </a:r>
            <a:endParaRPr b="0" lang="en-IN" sz="1600" spc="-1" strike="noStrike">
              <a:latin typeface="Arial"/>
            </a:endParaRPr>
          </a:p>
          <a:p>
            <a:pPr>
              <a:lnSpc>
                <a:spcPct val="100000"/>
              </a:lnSpc>
            </a:pPr>
            <a:r>
              <a:rPr b="0" lang="en-US" sz="1600" spc="-1" strike="noStrike">
                <a:solidFill>
                  <a:srgbClr val="000000"/>
                </a:solidFill>
                <a:latin typeface="Calibri"/>
                <a:ea typeface="Arial"/>
              </a:rPr>
              <a:t>using namespace std;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Arial"/>
              </a:rPr>
              <a:t>int main()  </a:t>
            </a:r>
            <a:endParaRPr b="0" lang="en-IN" sz="1600" spc="-1" strike="noStrike">
              <a:latin typeface="Arial"/>
            </a:endParaRPr>
          </a:p>
          <a:p>
            <a:pPr>
              <a:lnSpc>
                <a:spcPct val="100000"/>
              </a:lnSpc>
            </a:pPr>
            <a:r>
              <a:rPr b="0" lang="en-US" sz="1600" spc="-1" strike="noStrike">
                <a:solidFill>
                  <a:srgbClr val="000000"/>
                </a:solidFill>
                <a:latin typeface="Calibri"/>
                <a:ea typeface="Arial"/>
              </a:rPr>
              <a:t>{  </a:t>
            </a:r>
            <a:endParaRPr b="0" lang="en-IN" sz="1600" spc="-1" strike="noStrike">
              <a:latin typeface="Arial"/>
            </a:endParaRPr>
          </a:p>
          <a:p>
            <a:pPr>
              <a:lnSpc>
                <a:spcPct val="100000"/>
              </a:lnSpc>
            </a:pPr>
            <a:r>
              <a:rPr b="0" lang="en-US" sz="1600" spc="-1" strike="noStrike">
                <a:solidFill>
                  <a:srgbClr val="000000"/>
                </a:solidFill>
                <a:latin typeface="Calibri"/>
                <a:ea typeface="Arial"/>
              </a:rPr>
              <a:t>int number=30;    </a:t>
            </a:r>
            <a:endParaRPr b="0" lang="en-IN" sz="1600" spc="-1" strike="noStrike">
              <a:latin typeface="Arial"/>
            </a:endParaRPr>
          </a:p>
          <a:p>
            <a:pPr>
              <a:lnSpc>
                <a:spcPct val="100000"/>
              </a:lnSpc>
            </a:pPr>
            <a:r>
              <a:rPr b="0" lang="en-US" sz="1600" spc="-1" strike="noStrike">
                <a:solidFill>
                  <a:srgbClr val="000000"/>
                </a:solidFill>
                <a:latin typeface="Calibri"/>
                <a:ea typeface="Arial"/>
              </a:rPr>
              <a:t>int ∗   p;      </a:t>
            </a:r>
            <a:endParaRPr b="0" lang="en-IN" sz="1600" spc="-1" strike="noStrike">
              <a:latin typeface="Arial"/>
            </a:endParaRPr>
          </a:p>
          <a:p>
            <a:pPr>
              <a:lnSpc>
                <a:spcPct val="100000"/>
              </a:lnSpc>
            </a:pPr>
            <a:r>
              <a:rPr b="0" lang="en-US" sz="1600" spc="-1" strike="noStrike">
                <a:solidFill>
                  <a:srgbClr val="000000"/>
                </a:solidFill>
                <a:latin typeface="Calibri"/>
                <a:ea typeface="Arial"/>
              </a:rPr>
              <a:t>p=&amp;number;//stores the address of number variable    </a:t>
            </a:r>
            <a:endParaRPr b="0" lang="en-IN" sz="1600" spc="-1" strike="noStrike">
              <a:latin typeface="Arial"/>
            </a:endParaRPr>
          </a:p>
          <a:p>
            <a:pPr>
              <a:lnSpc>
                <a:spcPct val="100000"/>
              </a:lnSpc>
            </a:pPr>
            <a:r>
              <a:rPr b="0" lang="en-US" sz="1600" spc="-1" strike="noStrike">
                <a:solidFill>
                  <a:srgbClr val="000000"/>
                </a:solidFill>
                <a:latin typeface="Calibri"/>
                <a:ea typeface="Arial"/>
              </a:rPr>
              <a:t>cout&lt;&lt;"Address of number variable is:"&lt;&lt;&amp;number&lt;&lt;endl;    </a:t>
            </a:r>
            <a:endParaRPr b="0" lang="en-IN" sz="1600" spc="-1" strike="noStrike">
              <a:latin typeface="Arial"/>
            </a:endParaRPr>
          </a:p>
          <a:p>
            <a:pPr>
              <a:lnSpc>
                <a:spcPct val="100000"/>
              </a:lnSpc>
            </a:pPr>
            <a:r>
              <a:rPr b="0" lang="en-US" sz="1600" spc="-1" strike="noStrike">
                <a:solidFill>
                  <a:srgbClr val="000000"/>
                </a:solidFill>
                <a:latin typeface="Calibri"/>
                <a:ea typeface="Arial"/>
              </a:rPr>
              <a:t>cout&lt;&lt;"Address in p variable is:"&lt;&lt;p&lt;&lt;endl;    </a:t>
            </a:r>
            <a:endParaRPr b="0" lang="en-IN" sz="1600" spc="-1" strike="noStrike">
              <a:latin typeface="Arial"/>
            </a:endParaRPr>
          </a:p>
          <a:p>
            <a:pPr>
              <a:lnSpc>
                <a:spcPct val="100000"/>
              </a:lnSpc>
            </a:pPr>
            <a:r>
              <a:rPr b="0" lang="en-US" sz="1600" spc="-1" strike="noStrike">
                <a:solidFill>
                  <a:srgbClr val="000000"/>
                </a:solidFill>
                <a:latin typeface="Calibri"/>
                <a:ea typeface="Arial"/>
              </a:rPr>
              <a:t>cout&lt;&lt;"Value in the “address stored in p variable” is:"&lt;&lt;*p&lt;&lt;endl;    </a:t>
            </a:r>
            <a:endParaRPr b="0" lang="en-IN" sz="1600" spc="-1" strike="noStrike">
              <a:latin typeface="Arial"/>
            </a:endParaRPr>
          </a:p>
          <a:p>
            <a:pPr>
              <a:lnSpc>
                <a:spcPct val="100000"/>
              </a:lnSpc>
            </a:pPr>
            <a:r>
              <a:rPr b="0" lang="en-US" sz="1600" spc="-1" strike="noStrike">
                <a:solidFill>
                  <a:srgbClr val="000000"/>
                </a:solidFill>
                <a:latin typeface="Calibri"/>
                <a:ea typeface="Arial"/>
              </a:rPr>
              <a:t>   </a:t>
            </a:r>
            <a:r>
              <a:rPr b="0" lang="en-US" sz="1600" spc="-1" strike="noStrike">
                <a:solidFill>
                  <a:srgbClr val="000000"/>
                </a:solidFill>
                <a:latin typeface="Calibri"/>
                <a:ea typeface="Arial"/>
              </a:rPr>
              <a:t>return 0;  </a:t>
            </a:r>
            <a:endParaRPr b="0" lang="en-IN" sz="1600" spc="-1" strike="noStrike">
              <a:latin typeface="Arial"/>
            </a:endParaRPr>
          </a:p>
          <a:p>
            <a:pPr>
              <a:lnSpc>
                <a:spcPct val="100000"/>
              </a:lnSpc>
            </a:pPr>
            <a:r>
              <a:rPr b="0" lang="en-US" sz="1600" spc="-1" strike="noStrike">
                <a:solidFill>
                  <a:srgbClr val="000000"/>
                </a:solidFill>
                <a:latin typeface="Calibri"/>
                <a:ea typeface="Arial"/>
              </a:rPr>
              <a:t>} </a:t>
            </a:r>
            <a:endParaRPr b="0" lang="en-IN" sz="1600" spc="-1" strike="noStrike">
              <a:latin typeface="Arial"/>
            </a:endParaRPr>
          </a:p>
          <a:p>
            <a:pPr>
              <a:lnSpc>
                <a:spcPct val="100000"/>
              </a:lnSpc>
            </a:pPr>
            <a:r>
              <a:rPr b="1" lang="en-US" sz="1600" spc="-1" strike="noStrike">
                <a:solidFill>
                  <a:srgbClr val="000000"/>
                </a:solidFill>
                <a:latin typeface="Arial"/>
                <a:ea typeface="Arial"/>
              </a:rPr>
              <a:t> </a:t>
            </a:r>
            <a:endParaRPr b="0" lang="en-IN" sz="1600" spc="-1" strike="noStrike">
              <a:latin typeface="Arial"/>
            </a:endParaRPr>
          </a:p>
          <a:p>
            <a:pPr>
              <a:lnSpc>
                <a:spcPct val="150000"/>
              </a:lnSpc>
            </a:pPr>
            <a:endParaRPr b="0" lang="en-IN" sz="1600" spc="-1" strike="noStrike">
              <a:latin typeface="Arial"/>
            </a:endParaRPr>
          </a:p>
          <a:p>
            <a:pPr>
              <a:lnSpc>
                <a:spcPct val="150000"/>
              </a:lnSpc>
            </a:pPr>
            <a:br/>
            <a:endParaRPr b="0" lang="en-IN" sz="1600" spc="-1" strike="noStrike">
              <a:latin typeface="Arial"/>
            </a:endParaRPr>
          </a:p>
        </p:txBody>
      </p:sp>
      <p:sp>
        <p:nvSpPr>
          <p:cNvPr id="146"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marL="12600">
              <a:lnSpc>
                <a:spcPct val="100000"/>
              </a:lnSpc>
            </a:pPr>
            <a:r>
              <a:rPr b="1" lang="en" sz="2800" spc="-1" strike="noStrike">
                <a:solidFill>
                  <a:srgbClr val="ffffff"/>
                </a:solidFill>
                <a:latin typeface="Calibri"/>
                <a:ea typeface="Trebuchet MS"/>
              </a:rPr>
              <a:t>Pointers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48" name="CustomShape 2"/>
          <p:cNvSpPr/>
          <p:nvPr/>
        </p:nvSpPr>
        <p:spPr>
          <a:xfrm>
            <a:off x="94320" y="847080"/>
            <a:ext cx="8951760" cy="3990600"/>
          </a:xfrm>
          <a:prstGeom prst="rect">
            <a:avLst/>
          </a:prstGeom>
          <a:noFill/>
          <a:ln>
            <a:noFill/>
          </a:ln>
        </p:spPr>
        <p:style>
          <a:lnRef idx="0"/>
          <a:fillRef idx="0"/>
          <a:effectRef idx="0"/>
          <a:fontRef idx="minor"/>
        </p:style>
        <p:txBody>
          <a:bodyPr tIns="91440" bIns="91440">
            <a:noAutofit/>
          </a:bodyPr>
          <a:p>
            <a:pPr>
              <a:lnSpc>
                <a:spcPct val="150000"/>
              </a:lnSpc>
            </a:pPr>
            <a:endParaRPr b="0" lang="en-IN" sz="1800" spc="-1" strike="noStrike">
              <a:latin typeface="Arial"/>
            </a:endParaRPr>
          </a:p>
          <a:p>
            <a:pPr>
              <a:lnSpc>
                <a:spcPct val="15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Address of number variable is:0x7ffccc8724c4</a:t>
            </a:r>
            <a:endParaRPr b="0" lang="en-IN" sz="1800" spc="-1" strike="noStrike">
              <a:latin typeface="Arial"/>
            </a:endParaRPr>
          </a:p>
          <a:p>
            <a:pPr>
              <a:lnSpc>
                <a:spcPct val="100000"/>
              </a:lnSpc>
            </a:pPr>
            <a:r>
              <a:rPr b="0" lang="en-US" sz="1800" spc="-1" strike="noStrike">
                <a:solidFill>
                  <a:srgbClr val="000000"/>
                </a:solidFill>
                <a:latin typeface="Calibri"/>
                <a:ea typeface="Arial"/>
              </a:rPr>
              <a:t>Address in p variable is:0x7ffccc8724c4</a:t>
            </a:r>
            <a:endParaRPr b="0" lang="en-IN" sz="1800" spc="-1" strike="noStrike">
              <a:latin typeface="Arial"/>
            </a:endParaRPr>
          </a:p>
          <a:p>
            <a:pPr>
              <a:lnSpc>
                <a:spcPct val="100000"/>
              </a:lnSpc>
            </a:pPr>
            <a:r>
              <a:rPr b="0" lang="en-US" sz="1800" spc="-1" strike="noStrike">
                <a:solidFill>
                  <a:srgbClr val="000000"/>
                </a:solidFill>
                <a:latin typeface="Calibri"/>
                <a:ea typeface="Arial"/>
              </a:rPr>
              <a:t>Value </a:t>
            </a:r>
            <a:r>
              <a:rPr b="0" lang="en-US" sz="1600" spc="-1" strike="noStrike">
                <a:solidFill>
                  <a:srgbClr val="000000"/>
                </a:solidFill>
                <a:latin typeface="Calibri"/>
                <a:ea typeface="Arial"/>
              </a:rPr>
              <a:t>in the “address stored in p variable”</a:t>
            </a:r>
            <a:r>
              <a:rPr b="0" lang="en-US" sz="1800" spc="-1" strike="noStrike">
                <a:solidFill>
                  <a:srgbClr val="000000"/>
                </a:solidFill>
                <a:latin typeface="Calibri"/>
                <a:ea typeface="Arial"/>
              </a:rPr>
              <a:t> is:30 </a:t>
            </a:r>
            <a:endParaRPr b="0" lang="en-IN" sz="1800" spc="-1" strike="noStrike">
              <a:latin typeface="Arial"/>
            </a:endParaRPr>
          </a:p>
          <a:p>
            <a:pPr>
              <a:lnSpc>
                <a:spcPct val="150000"/>
              </a:lnSpc>
            </a:pPr>
            <a:br/>
            <a:endParaRPr b="0" lang="en-IN" sz="1800" spc="-1" strike="noStrike">
              <a:latin typeface="Arial"/>
            </a:endParaRPr>
          </a:p>
          <a:p>
            <a:pPr marL="114480">
              <a:lnSpc>
                <a:spcPct val="150000"/>
              </a:lnSpc>
            </a:pPr>
            <a:br/>
            <a:endParaRPr b="0" lang="en-IN" sz="1800" spc="-1" strike="noStrike">
              <a:latin typeface="Arial"/>
            </a:endParaRPr>
          </a:p>
        </p:txBody>
      </p:sp>
      <p:sp>
        <p:nvSpPr>
          <p:cNvPr id="149" name="CustomShape 3"/>
          <p:cNvSpPr/>
          <p:nvPr/>
        </p:nvSpPr>
        <p:spPr>
          <a:xfrm>
            <a:off x="389880" y="92520"/>
            <a:ext cx="6941520" cy="390960"/>
          </a:xfrm>
          <a:prstGeom prst="rect">
            <a:avLst/>
          </a:prstGeom>
          <a:noFill/>
          <a:ln>
            <a:noFill/>
          </a:ln>
        </p:spPr>
        <p:style>
          <a:lnRef idx="0"/>
          <a:fillRef idx="0"/>
          <a:effectRef idx="0"/>
          <a:fontRef idx="minor"/>
        </p:style>
        <p:txBody>
          <a:bodyPr lIns="0" rIns="0" tIns="12600" bIns="0">
            <a:noAutofit/>
          </a:bodyPr>
          <a:p>
            <a:pPr marL="12600">
              <a:lnSpc>
                <a:spcPct val="100000"/>
              </a:lnSpc>
            </a:pPr>
            <a:r>
              <a:rPr b="1" lang="en" sz="2800" spc="-1" strike="noStrike">
                <a:solidFill>
                  <a:srgbClr val="ffffff"/>
                </a:solidFill>
                <a:latin typeface="Calibri"/>
                <a:ea typeface="Trebuchet MS"/>
              </a:rPr>
              <a:t>Output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0" y="0"/>
            <a:ext cx="9143640" cy="636480"/>
          </a:xfrm>
          <a:custGeom>
            <a:avLst/>
            <a:gdLst/>
            <a:ahLst/>
            <a:rect l="l" t="t" r="r" b="b"/>
            <a:pathLst>
              <a:path w="9144000" h="636905">
                <a:moveTo>
                  <a:pt x="0" y="0"/>
                </a:moveTo>
                <a:lnTo>
                  <a:pt x="9143981" y="0"/>
                </a:lnTo>
                <a:lnTo>
                  <a:pt x="9143981" y="636898"/>
                </a:lnTo>
                <a:lnTo>
                  <a:pt x="0" y="636898"/>
                </a:lnTo>
                <a:lnTo>
                  <a:pt x="0" y="0"/>
                </a:lnTo>
                <a:close/>
              </a:path>
            </a:pathLst>
          </a:custGeom>
          <a:solidFill>
            <a:srgbClr val="f4333f"/>
          </a:solidFill>
          <a:ln>
            <a:noFill/>
          </a:ln>
        </p:spPr>
        <p:style>
          <a:lnRef idx="0"/>
          <a:fillRef idx="0"/>
          <a:effectRef idx="0"/>
          <a:fontRef idx="minor"/>
        </p:style>
      </p:sp>
      <p:sp>
        <p:nvSpPr>
          <p:cNvPr id="151" name="TextShape 2"/>
          <p:cNvSpPr txBox="1"/>
          <p:nvPr/>
        </p:nvSpPr>
        <p:spPr>
          <a:xfrm>
            <a:off x="286920" y="92520"/>
            <a:ext cx="6937560" cy="390960"/>
          </a:xfrm>
          <a:prstGeom prst="rect">
            <a:avLst/>
          </a:prstGeom>
          <a:noFill/>
          <a:ln>
            <a:noFill/>
          </a:ln>
        </p:spPr>
        <p:txBody>
          <a:bodyPr lIns="0" rIns="0" tIns="12600" bIns="0">
            <a:noAutofit/>
          </a:bodyPr>
          <a:p>
            <a:pPr>
              <a:lnSpc>
                <a:spcPct val="100000"/>
              </a:lnSpc>
            </a:pPr>
            <a:r>
              <a:rPr b="1" lang="en" sz="2400" spc="-1" strike="noStrike">
                <a:solidFill>
                  <a:srgbClr val="ffffff"/>
                </a:solidFill>
                <a:latin typeface="Calibri"/>
                <a:ea typeface="Trebuchet MS"/>
              </a:rPr>
              <a:t>Practice Questions</a:t>
            </a:r>
            <a:endParaRPr b="0" lang="en-IN" sz="2400" spc="-1" strike="noStrike">
              <a:solidFill>
                <a:srgbClr val="000000"/>
              </a:solidFill>
              <a:latin typeface="Arial"/>
            </a:endParaRPr>
          </a:p>
        </p:txBody>
      </p:sp>
      <p:sp>
        <p:nvSpPr>
          <p:cNvPr id="152" name="CustomShape 3"/>
          <p:cNvSpPr/>
          <p:nvPr/>
        </p:nvSpPr>
        <p:spPr>
          <a:xfrm>
            <a:off x="94320" y="811440"/>
            <a:ext cx="8951760" cy="433152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Calibri"/>
                <a:ea typeface="Arial"/>
              </a:rPr>
              <a:t>1.Write a program to swap two number without using third variable using pointers.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2.Write a program in C to store n elements in an array and print the elements using pointer.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Test Data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Arial"/>
              </a:rPr>
              <a:t>Input the number of elements to store in the array :5</a:t>
            </a:r>
            <a:endParaRPr b="0" lang="en-IN" sz="1800" spc="-1" strike="noStrike">
              <a:latin typeface="Arial"/>
            </a:endParaRPr>
          </a:p>
          <a:p>
            <a:pPr>
              <a:lnSpc>
                <a:spcPct val="100000"/>
              </a:lnSpc>
            </a:pPr>
            <a:r>
              <a:rPr b="0" lang="en-US" sz="1800" spc="-1" strike="noStrike">
                <a:solidFill>
                  <a:srgbClr val="000000"/>
                </a:solidFill>
                <a:latin typeface="Calibri"/>
                <a:ea typeface="Arial"/>
              </a:rPr>
              <a:t>Input 5 number of elements in the array :</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- 0 : 5</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- 1 : 7</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- 2 : 2</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- 3 : 9</a:t>
            </a:r>
            <a:endParaRPr b="0" lang="en-IN" sz="1800" spc="-1" strike="noStrike">
              <a:latin typeface="Arial"/>
            </a:endParaRPr>
          </a:p>
          <a:p>
            <a:pPr>
              <a:lnSpc>
                <a:spcPct val="100000"/>
              </a:lnSpc>
            </a:pPr>
            <a:r>
              <a:rPr b="0" lang="en-US" sz="1800" spc="-1" strike="noStrike">
                <a:solidFill>
                  <a:srgbClr val="000000"/>
                </a:solidFill>
                <a:latin typeface="Calibri"/>
                <a:ea typeface="Arial"/>
              </a:rPr>
              <a:t>element - 4 : 8</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633</TotalTime>
  <Application>LibreOffice/6.4.6.2$Linux_X86_64 LibreOffice_project/40$Build-2</Application>
  <Words>715</Words>
  <Paragraphs>189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2021-02-21T07:50:24Z</dcterms:modified>
  <cp:revision>1183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