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2.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62.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28200" y="2614680"/>
            <a:ext cx="7887600" cy="2943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28200" y="2614680"/>
            <a:ext cx="7887600" cy="2943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28200" y="2614680"/>
            <a:ext cx="7887600" cy="2943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200" y="2614680"/>
            <a:ext cx="7887600" cy="2943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p:nvPr>
        </p:nvSpPr>
        <p:spPr>
          <a:xfrm>
            <a:off x="3108960" y="4783320"/>
            <a:ext cx="2925720" cy="256680"/>
          </a:xfrm>
          <a:prstGeom prst="rect">
            <a:avLst/>
          </a:prstGeom>
        </p:spPr>
        <p:txBody>
          <a:bodyPr lIns="0" rIns="0" tIns="0" bIns="0">
            <a:noAutofit/>
          </a:bodyPr>
          <a:p>
            <a:endParaRPr b="0" lang="en-IN" sz="2400" spc="-1" strike="noStrike">
              <a:latin typeface="Times New Roman"/>
            </a:endParaRPr>
          </a:p>
        </p:txBody>
      </p:sp>
      <p:sp>
        <p:nvSpPr>
          <p:cNvPr id="1" name="PlaceHolder 2"/>
          <p:cNvSpPr>
            <a:spLocks noGrp="1"/>
          </p:cNvSpPr>
          <p:nvPr>
            <p:ph type="dt"/>
          </p:nvPr>
        </p:nvSpPr>
        <p:spPr>
          <a:xfrm>
            <a:off x="457200" y="4783320"/>
            <a:ext cx="2102760" cy="256680"/>
          </a:xfrm>
          <a:prstGeom prst="rect">
            <a:avLst/>
          </a:prstGeom>
        </p:spPr>
        <p:txBody>
          <a:bodyPr lIns="0" rIns="0" tIns="0" bIns="0">
            <a:noAutofit/>
          </a:bodyPr>
          <a:p>
            <a:endParaRPr b="0" lang="en-IN" sz="2400" spc="-1" strike="noStrike">
              <a:latin typeface="Times New Roman"/>
            </a:endParaRPr>
          </a:p>
        </p:txBody>
      </p:sp>
      <p:sp>
        <p:nvSpPr>
          <p:cNvPr id="2" name="PlaceHolder 3"/>
          <p:cNvSpPr>
            <a:spLocks noGrp="1"/>
          </p:cNvSpPr>
          <p:nvPr>
            <p:ph type="sldNum"/>
          </p:nvPr>
        </p:nvSpPr>
        <p:spPr>
          <a:xfrm>
            <a:off x="6583680" y="4783320"/>
            <a:ext cx="2102760" cy="256680"/>
          </a:xfrm>
          <a:prstGeom prst="rect">
            <a:avLst/>
          </a:prstGeom>
        </p:spPr>
        <p:txBody>
          <a:bodyPr lIns="0" rIns="0" tIns="0" bIns="0">
            <a:noAutofit/>
          </a:bodyPr>
          <a:p>
            <a:pPr algn="r">
              <a:lnSpc>
                <a:spcPct val="100000"/>
              </a:lnSpc>
              <a:tabLst>
                <a:tab algn="l" pos="0"/>
              </a:tabLst>
            </a:pPr>
            <a:fld id="{B91CE5C8-E863-4EDE-A25E-DEF8098BC7A7}" type="slidenum">
              <a:rPr b="0" lang="en" sz="1000" spc="-1" strike="noStrike">
                <a:solidFill>
                  <a:srgbClr val="888888"/>
                </a:solidFill>
                <a:latin typeface="Arial"/>
                <a:ea typeface="Arial"/>
              </a:rPr>
              <a:t>&lt;number&gt;</a:t>
            </a:fld>
            <a:endParaRPr b="0" lang="en-IN" sz="1000" spc="-1" strike="noStrike">
              <a:latin typeface="Times New Roman"/>
            </a:endParaRPr>
          </a:p>
        </p:txBody>
      </p:sp>
      <p:sp>
        <p:nvSpPr>
          <p:cNvPr id="3" name="PlaceHolder 4"/>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a:t>
            </a:r>
            <a:r>
              <a:rPr b="0" lang="en-IN" sz="1400" spc="-1" strike="noStrike">
                <a:solidFill>
                  <a:srgbClr val="000000"/>
                </a:solidFill>
                <a:latin typeface="Arial"/>
              </a:rPr>
              <a:t>title text format</a:t>
            </a:r>
            <a:endParaRPr b="0" lang="en-IN" sz="1400" spc="-1" strike="noStrike">
              <a:solidFill>
                <a:srgbClr val="000000"/>
              </a:solidFill>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9143640" cy="572400"/>
          </a:xfrm>
          <a:prstGeom prst="rect">
            <a:avLst/>
          </a:prstGeom>
        </p:spPr>
        <p:txBody>
          <a:bodyPr tIns="91440" bIns="91440">
            <a:noAutofit/>
          </a:bodyPr>
          <a:p>
            <a:pPr algn="ctr"/>
            <a:r>
              <a:rPr b="0" lang="en-IN" sz="2800" spc="-1" strike="noStrike">
                <a:solidFill>
                  <a:srgbClr val="000000"/>
                </a:solidFill>
                <a:latin typeface="Arial"/>
              </a:rPr>
              <a:t>Click to </a:t>
            </a:r>
            <a:r>
              <a:rPr b="0" lang="en-IN" sz="2800" spc="-1" strike="noStrike">
                <a:solidFill>
                  <a:srgbClr val="000000"/>
                </a:solidFill>
                <a:latin typeface="Arial"/>
              </a:rPr>
              <a:t>edit the </a:t>
            </a:r>
            <a:r>
              <a:rPr b="0" lang="en-IN" sz="2800" spc="-1" strike="noStrike">
                <a:solidFill>
                  <a:srgbClr val="000000"/>
                </a:solidFill>
                <a:latin typeface="Arial"/>
              </a:rPr>
              <a:t>title text </a:t>
            </a:r>
            <a:r>
              <a:rPr b="0" lang="en-IN" sz="2800" spc="-1" strike="noStrike">
                <a:solidFill>
                  <a:srgbClr val="000000"/>
                </a:solidFill>
                <a:latin typeface="Arial"/>
              </a:rPr>
              <a:t>format</a:t>
            </a:r>
            <a:endParaRPr b="0" lang="en-IN" sz="2800" spc="-1" strike="noStrike">
              <a:solidFill>
                <a:srgbClr val="000000"/>
              </a:solidFill>
              <a:latin typeface="Arial"/>
            </a:endParaRPr>
          </a:p>
        </p:txBody>
      </p:sp>
      <p:sp>
        <p:nvSpPr>
          <p:cNvPr id="42"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3"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C514A96F-A6BF-4D73-B0D3-783FDFEEE8A7}" type="slidenum">
              <a:rPr b="0" lang="en" sz="1000" spc="-1" strike="noStrike">
                <a:solidFill>
                  <a:srgbClr val="000000"/>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628200" y="2614680"/>
            <a:ext cx="7887600" cy="634680"/>
          </a:xfrm>
          <a:prstGeom prst="rect">
            <a:avLst/>
          </a:prstGeom>
        </p:spPr>
        <p:txBody>
          <a:bodyPr lIns="0" rIns="0" tIns="0" bIns="0">
            <a:noAutofit/>
          </a:bodyPr>
          <a:p>
            <a:pPr algn="ctr"/>
            <a:r>
              <a:rPr b="0" lang="en-IN" sz="4000" spc="-1" strike="noStrike">
                <a:solidFill>
                  <a:srgbClr val="000000"/>
                </a:solidFill>
                <a:latin typeface="Arial"/>
              </a:rPr>
              <a:t>Click </a:t>
            </a:r>
            <a:r>
              <a:rPr b="0" lang="en-IN" sz="4000" spc="-1" strike="noStrike">
                <a:solidFill>
                  <a:srgbClr val="000000"/>
                </a:solidFill>
                <a:latin typeface="Arial"/>
              </a:rPr>
              <a:t>to </a:t>
            </a:r>
            <a:r>
              <a:rPr b="0" lang="en-IN" sz="4000" spc="-1" strike="noStrike">
                <a:solidFill>
                  <a:srgbClr val="000000"/>
                </a:solidFill>
                <a:latin typeface="Arial"/>
              </a:rPr>
              <a:t>edit </a:t>
            </a:r>
            <a:r>
              <a:rPr b="0" lang="en-IN" sz="4000" spc="-1" strike="noStrike">
                <a:solidFill>
                  <a:srgbClr val="000000"/>
                </a:solidFill>
                <a:latin typeface="Arial"/>
              </a:rPr>
              <a:t>the </a:t>
            </a:r>
            <a:r>
              <a:rPr b="0" lang="en-IN" sz="4000" spc="-1" strike="noStrike">
                <a:solidFill>
                  <a:srgbClr val="000000"/>
                </a:solidFill>
                <a:latin typeface="Arial"/>
              </a:rPr>
              <a:t>title </a:t>
            </a:r>
            <a:r>
              <a:rPr b="0" lang="en-IN" sz="4000" spc="-1" strike="noStrike">
                <a:solidFill>
                  <a:srgbClr val="000000"/>
                </a:solidFill>
                <a:latin typeface="Arial"/>
              </a:rPr>
              <a:t>text </a:t>
            </a:r>
            <a:r>
              <a:rPr b="0" lang="en-IN" sz="4000" spc="-1" strike="noStrike">
                <a:solidFill>
                  <a:srgbClr val="000000"/>
                </a:solidFill>
                <a:latin typeface="Arial"/>
              </a:rPr>
              <a:t>forma</a:t>
            </a:r>
            <a:r>
              <a:rPr b="0" lang="en-IN" sz="4000" spc="-1" strike="noStrike">
                <a:solidFill>
                  <a:srgbClr val="000000"/>
                </a:solidFill>
                <a:latin typeface="Arial"/>
              </a:rPr>
              <a:t>t</a:t>
            </a:r>
            <a:endParaRPr b="0" lang="en-IN" sz="4000" spc="-1" strike="noStrike">
              <a:solidFill>
                <a:srgbClr val="000000"/>
              </a:solidFill>
              <a:latin typeface="Arial"/>
            </a:endParaRPr>
          </a:p>
        </p:txBody>
      </p:sp>
      <p:sp>
        <p:nvSpPr>
          <p:cNvPr id="81" name="PlaceHolder 2"/>
          <p:cNvSpPr>
            <a:spLocks noGrp="1"/>
          </p:cNvSpPr>
          <p:nvPr>
            <p:ph type="ftr"/>
          </p:nvPr>
        </p:nvSpPr>
        <p:spPr>
          <a:xfrm>
            <a:off x="3108960" y="4783320"/>
            <a:ext cx="2925720" cy="256680"/>
          </a:xfrm>
          <a:prstGeom prst="rect">
            <a:avLst/>
          </a:prstGeom>
        </p:spPr>
        <p:txBody>
          <a:bodyPr lIns="0" rIns="0" tIns="0" bIns="0">
            <a:noAutofit/>
          </a:bodyPr>
          <a:p>
            <a:endParaRPr b="0" lang="en-IN" sz="2400" spc="-1" strike="noStrike">
              <a:latin typeface="Times New Roman"/>
            </a:endParaRPr>
          </a:p>
        </p:txBody>
      </p:sp>
      <p:sp>
        <p:nvSpPr>
          <p:cNvPr id="82" name="PlaceHolder 3"/>
          <p:cNvSpPr>
            <a:spLocks noGrp="1"/>
          </p:cNvSpPr>
          <p:nvPr>
            <p:ph type="dt"/>
          </p:nvPr>
        </p:nvSpPr>
        <p:spPr>
          <a:xfrm>
            <a:off x="457200" y="4783320"/>
            <a:ext cx="2102760" cy="256680"/>
          </a:xfrm>
          <a:prstGeom prst="rect">
            <a:avLst/>
          </a:prstGeom>
        </p:spPr>
        <p:txBody>
          <a:bodyPr lIns="0" rIns="0" tIns="0" bIns="0">
            <a:noAutofit/>
          </a:bodyPr>
          <a:p>
            <a:endParaRPr b="0" lang="en-IN" sz="2400" spc="-1" strike="noStrike">
              <a:latin typeface="Times New Roman"/>
            </a:endParaRPr>
          </a:p>
        </p:txBody>
      </p:sp>
      <p:sp>
        <p:nvSpPr>
          <p:cNvPr id="83" name="PlaceHolder 4"/>
          <p:cNvSpPr>
            <a:spLocks noGrp="1"/>
          </p:cNvSpPr>
          <p:nvPr>
            <p:ph type="sldNum"/>
          </p:nvPr>
        </p:nvSpPr>
        <p:spPr>
          <a:xfrm>
            <a:off x="6583680" y="4783320"/>
            <a:ext cx="2102760" cy="256680"/>
          </a:xfrm>
          <a:prstGeom prst="rect">
            <a:avLst/>
          </a:prstGeom>
        </p:spPr>
        <p:txBody>
          <a:bodyPr lIns="0" rIns="0" tIns="0" bIns="0">
            <a:noAutofit/>
          </a:bodyPr>
          <a:p>
            <a:pPr algn="r">
              <a:lnSpc>
                <a:spcPct val="100000"/>
              </a:lnSpc>
              <a:tabLst>
                <a:tab algn="l" pos="0"/>
              </a:tabLst>
            </a:pPr>
            <a:fld id="{9523690D-3BF5-485B-A250-0CC6F04D7139}" type="slidenum">
              <a:rPr b="0" lang="en" sz="1000" spc="-1" strike="noStrike">
                <a:solidFill>
                  <a:srgbClr val="888888"/>
                </a:solidFill>
                <a:latin typeface="Arial"/>
                <a:ea typeface="Arial"/>
              </a:rPr>
              <a:t>&lt;number&gt;</a:t>
            </a:fld>
            <a:endParaRPr b="0" lang="en-IN" sz="1000" spc="-1" strike="noStrike">
              <a:latin typeface="Times New Roman"/>
            </a:endParaRPr>
          </a:p>
        </p:txBody>
      </p:sp>
      <p:sp>
        <p:nvSpPr>
          <p:cNvPr id="8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p:spPr>
        <p:txBody>
          <a:bodyPr tIns="91440" bIns="91440">
            <a:noAutofit/>
          </a:bodyPr>
          <a:p>
            <a:pPr algn="ctr"/>
            <a:r>
              <a:rPr b="0" lang="en-IN" sz="2800" spc="-1" strike="noStrike">
                <a:solidFill>
                  <a:srgbClr val="000000"/>
                </a:solidFill>
                <a:latin typeface="Arial"/>
              </a:rPr>
              <a:t>Click to </a:t>
            </a:r>
            <a:r>
              <a:rPr b="0" lang="en-IN" sz="2800" spc="-1" strike="noStrike">
                <a:solidFill>
                  <a:srgbClr val="000000"/>
                </a:solidFill>
                <a:latin typeface="Arial"/>
              </a:rPr>
              <a:t>edit the </a:t>
            </a:r>
            <a:r>
              <a:rPr b="0" lang="en-IN" sz="2800" spc="-1" strike="noStrike">
                <a:solidFill>
                  <a:srgbClr val="000000"/>
                </a:solidFill>
                <a:latin typeface="Arial"/>
              </a:rPr>
              <a:t>title text </a:t>
            </a:r>
            <a:r>
              <a:rPr b="0" lang="en-IN" sz="2800" spc="-1" strike="noStrike">
                <a:solidFill>
                  <a:srgbClr val="000000"/>
                </a:solidFill>
                <a:latin typeface="Arial"/>
              </a:rPr>
              <a:t>format</a:t>
            </a:r>
            <a:endParaRPr b="0" lang="en-IN" sz="2800" spc="-1" strike="noStrike">
              <a:solidFill>
                <a:srgbClr val="000000"/>
              </a:solidFill>
              <a:latin typeface="Arial"/>
            </a:endParaRPr>
          </a:p>
        </p:txBody>
      </p:sp>
      <p:sp>
        <p:nvSpPr>
          <p:cNvPr id="122"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BC4F10A2-B3F9-4A39-9EB1-4EE08C352910}" type="slidenum">
              <a:rPr b="0" lang="en" sz="1000" spc="-1" strike="noStrike">
                <a:solidFill>
                  <a:srgbClr val="000000"/>
                </a:solidFill>
                <a:latin typeface="Arial"/>
                <a:ea typeface="Arial"/>
              </a:rPr>
              <a:t>&lt;number&gt;</a:t>
            </a:fld>
            <a:endParaRPr b="0" lang="en-IN" sz="1000" spc="-1" strike="noStrike">
              <a:latin typeface="Times New Roman"/>
            </a:endParaRPr>
          </a:p>
        </p:txBody>
      </p:sp>
      <p:sp>
        <p:nvSpPr>
          <p:cNvPr id="12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5.xml.rels><?xml version="1.0" encoding="UTF-8"?>
<Relationships xmlns="http://schemas.openxmlformats.org/package/2006/relationships"><Relationship Id="rId1" Type="http://schemas.openxmlformats.org/officeDocument/2006/relationships/hyperlink" Target="http://www.hexainclude.com/c-token/" TargetMode="External"/><Relationship Id="rId2" Type="http://schemas.openxmlformats.org/officeDocument/2006/relationships/hyperlink" Target="http://www.hexainclude.com/basic-data-types-2/" TargetMode="External"/><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057320" y="1288800"/>
            <a:ext cx="1699920" cy="216720"/>
          </a:xfrm>
          <a:prstGeom prst="rect">
            <a:avLst/>
          </a:prstGeom>
          <a:noFill/>
          <a:ln>
            <a:noFill/>
          </a:ln>
        </p:spPr>
        <p:style>
          <a:lnRef idx="0"/>
          <a:fillRef idx="0"/>
          <a:effectRef idx="0"/>
          <a:fontRef idx="minor"/>
        </p:style>
        <p:txBody>
          <a:bodyPr lIns="0" rIns="0" tIns="0" bIns="0">
            <a:noAutofit/>
          </a:bodyPr>
          <a:p>
            <a:pPr>
              <a:lnSpc>
                <a:spcPct val="112000"/>
              </a:lnSpc>
              <a:tabLst>
                <a:tab algn="l" pos="0"/>
              </a:tabLst>
            </a:pPr>
            <a:r>
              <a:rPr b="0" lang="en" sz="1400" spc="-1" strike="noStrike">
                <a:solidFill>
                  <a:srgbClr val="ffffff"/>
                </a:solidFill>
                <a:latin typeface="Trebuchet MS"/>
                <a:ea typeface="Trebuchet MS"/>
              </a:rPr>
              <a:t>EditEdit MasterMaster  texttext stylesstyles</a:t>
            </a:r>
            <a:endParaRPr b="0" lang="en-IN" sz="1400" spc="-1" strike="noStrike">
              <a:latin typeface="Arial"/>
            </a:endParaRPr>
          </a:p>
        </p:txBody>
      </p:sp>
      <p:pic>
        <p:nvPicPr>
          <p:cNvPr id="161" name="Picture 3" descr="Logo, company name&#10;&#10;Description automatically generated"/>
          <p:cNvPicPr/>
          <p:nvPr/>
        </p:nvPicPr>
        <p:blipFill>
          <a:blip r:embed="rId1"/>
          <a:stretch/>
        </p:blipFill>
        <p:spPr>
          <a:xfrm>
            <a:off x="5225400" y="1161360"/>
            <a:ext cx="3405600" cy="2820240"/>
          </a:xfrm>
          <a:prstGeom prst="rect">
            <a:avLst/>
          </a:prstGeom>
          <a:ln>
            <a:noFill/>
          </a:ln>
        </p:spPr>
      </p:pic>
      <p:sp>
        <p:nvSpPr>
          <p:cNvPr id="162" name="CustomShape 2"/>
          <p:cNvSpPr/>
          <p:nvPr/>
        </p:nvSpPr>
        <p:spPr>
          <a:xfrm>
            <a:off x="429120" y="2217960"/>
            <a:ext cx="4167720" cy="701640"/>
          </a:xfrm>
          <a:prstGeom prst="rect">
            <a:avLst/>
          </a:prstGeom>
          <a:noFill/>
          <a:ln>
            <a:noFill/>
          </a:ln>
        </p:spPr>
        <p:style>
          <a:lnRef idx="0"/>
          <a:fillRef idx="0"/>
          <a:effectRef idx="0"/>
          <a:fontRef idx="minor"/>
        </p:style>
        <p:txBody>
          <a:bodyPr>
            <a:spAutoFit/>
          </a:bodyPr>
          <a:p>
            <a:pPr algn="ctr">
              <a:lnSpc>
                <a:spcPct val="100000"/>
              </a:lnSpc>
            </a:pPr>
            <a:r>
              <a:rPr b="1" lang="en-US" sz="2000" spc="-1" strike="noStrike">
                <a:solidFill>
                  <a:srgbClr val="000000"/>
                </a:solidFill>
                <a:latin typeface="Arial"/>
                <a:ea typeface="Arial"/>
              </a:rPr>
              <a:t>Practical Lecture : </a:t>
            </a:r>
            <a:r>
              <a:rPr b="0" lang="en-US" sz="2000" spc="-1" strike="noStrike">
                <a:solidFill>
                  <a:srgbClr val="000000"/>
                </a:solidFill>
                <a:latin typeface="Arial"/>
                <a:ea typeface="Arial"/>
              </a:rPr>
              <a:t>Type conversion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92"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5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5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50000"/>
              </a:lnSpc>
            </a:pPr>
            <a:r>
              <a:rPr b="0" lang="en-US" sz="1800" spc="-1" strike="noStrike">
                <a:solidFill>
                  <a:srgbClr val="000000"/>
                </a:solidFill>
                <a:latin typeface="Calibri"/>
                <a:ea typeface="Arial"/>
              </a:rPr>
              <a:t>int main() </a:t>
            </a:r>
            <a:endParaRPr b="0" lang="en-IN" sz="1800" spc="-1" strike="noStrike">
              <a:latin typeface="Arial"/>
            </a:endParaRPr>
          </a:p>
          <a:p>
            <a:pPr>
              <a:lnSpc>
                <a:spcPct val="150000"/>
              </a:lnSpc>
            </a:pPr>
            <a:r>
              <a:rPr b="0" lang="en-US" sz="1800" spc="-1" strike="noStrike">
                <a:solidFill>
                  <a:srgbClr val="000000"/>
                </a:solidFill>
                <a:latin typeface="Calibri"/>
                <a:ea typeface="Arial"/>
              </a:rPr>
              <a:t>{</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x;</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for(x=97; x&lt;=122; x++)</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printf("%c", x); /*Implicit casting from int to char %c*/</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50000"/>
              </a:lnSpc>
            </a:pPr>
            <a:r>
              <a:rPr b="0" lang="en-US" sz="1800" spc="-1" strike="noStrike">
                <a:solidFill>
                  <a:srgbClr val="000000"/>
                </a:solidFill>
                <a:latin typeface="Calibri"/>
                <a:ea typeface="Arial"/>
              </a:rPr>
              <a:t>}</a:t>
            </a:r>
            <a:endParaRPr b="0" lang="en-IN" sz="1800" spc="-1" strike="noStrike">
              <a:latin typeface="Arial"/>
            </a:endParaRPr>
          </a:p>
        </p:txBody>
      </p:sp>
      <p:sp>
        <p:nvSpPr>
          <p:cNvPr id="193" name="CustomShape 3"/>
          <p:cNvSpPr/>
          <p:nvPr/>
        </p:nvSpPr>
        <p:spPr>
          <a:xfrm>
            <a:off x="246960" y="9648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IN" sz="2400" spc="-1" strike="noStrike">
                <a:solidFill>
                  <a:srgbClr val="ffffff"/>
                </a:solidFill>
                <a:latin typeface="Calibri"/>
                <a:ea typeface="Trebuchet MS"/>
              </a:rPr>
              <a:t>I</a:t>
            </a:r>
            <a:r>
              <a:rPr b="1" lang="en" sz="2400" spc="-1" strike="noStrike">
                <a:solidFill>
                  <a:srgbClr val="ffffff"/>
                </a:solidFill>
                <a:latin typeface="Calibri"/>
                <a:ea typeface="Trebuchet MS"/>
              </a:rPr>
              <a:t>mplicit conversion example 3</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95"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Also known as type casting and it is user defined</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The user can typecast the result to make it of a particular data type.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This is done by using (type) operator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Syntax: </a:t>
            </a:r>
            <a:endParaRPr b="0" lang="en-IN" sz="1800" spc="-1" strike="noStrike">
              <a:latin typeface="Arial"/>
            </a:endParaRPr>
          </a:p>
          <a:p>
            <a:pPr>
              <a:lnSpc>
                <a:spcPct val="100000"/>
              </a:lnSpc>
            </a:pPr>
            <a:r>
              <a:rPr b="0" i="1" lang="en-IN" sz="1800" spc="-1" strike="noStrike">
                <a:solidFill>
                  <a:srgbClr val="000000"/>
                </a:solidFill>
                <a:latin typeface="Arial"/>
                <a:ea typeface="Arial"/>
              </a:rPr>
              <a:t>	</a:t>
            </a:r>
            <a:r>
              <a:rPr b="0" i="1" lang="en-IN" sz="1800" spc="-1" strike="noStrike">
                <a:solidFill>
                  <a:srgbClr val="000000"/>
                </a:solidFill>
                <a:latin typeface="Arial"/>
                <a:ea typeface="Arial"/>
              </a:rPr>
              <a:t>(type) expression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Before conversion, a runtime check is performed by compiler to see if destination can hold the source value.</a:t>
            </a:r>
            <a:endParaRPr b="0" lang="en-IN" sz="1800" spc="-1" strike="noStrike">
              <a:latin typeface="Arial"/>
            </a:endParaRPr>
          </a:p>
          <a:p>
            <a:pPr>
              <a:lnSpc>
                <a:spcPct val="100000"/>
              </a:lnSpc>
            </a:pPr>
            <a:endParaRPr b="0" lang="en-IN" sz="1800" spc="-1" strike="noStrike">
              <a:latin typeface="Arial"/>
            </a:endParaRPr>
          </a:p>
          <a:p>
            <a:pPr>
              <a:lnSpc>
                <a:spcPct val="100000"/>
              </a:lnSpc>
            </a:pPr>
            <a:br/>
            <a:endParaRPr b="0" lang="en-IN" sz="1800" spc="-1" strike="noStrike">
              <a:latin typeface="Arial"/>
            </a:endParaRPr>
          </a:p>
          <a:p>
            <a:pPr>
              <a:lnSpc>
                <a:spcPct val="150000"/>
              </a:lnSpc>
            </a:pPr>
            <a:endParaRPr b="0" lang="en-IN" sz="1800" spc="-1" strike="noStrike">
              <a:latin typeface="Arial"/>
            </a:endParaRPr>
          </a:p>
          <a:p>
            <a:pPr>
              <a:lnSpc>
                <a:spcPct val="150000"/>
              </a:lnSpc>
            </a:pPr>
            <a:endParaRPr b="0" lang="en-IN" sz="1800" spc="-1" strike="noStrike">
              <a:latin typeface="Arial"/>
            </a:endParaRPr>
          </a:p>
        </p:txBody>
      </p:sp>
      <p:sp>
        <p:nvSpPr>
          <p:cNvPr id="196"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Explicit Type conversion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98" name="CustomShape 2"/>
          <p:cNvSpPr/>
          <p:nvPr/>
        </p:nvSpPr>
        <p:spPr>
          <a:xfrm>
            <a:off x="10404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r>
              <a:rPr b="0" lang="en-US" sz="1800" spc="-1" strike="noStrike">
                <a:solidFill>
                  <a:srgbClr val="000000"/>
                </a:solidFill>
                <a:latin typeface="Calibri"/>
                <a:ea typeface="Arial"/>
              </a:rPr>
              <a:t>int main()</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a=5,b;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float c=1.8;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b=(int)(a+c);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cout&lt;&lt;b&lt;&lt;endl;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Ouput : 6</a:t>
            </a:r>
            <a:endParaRPr b="0" lang="en-IN" sz="1800" spc="-1" strike="noStrike">
              <a:latin typeface="Arial"/>
            </a:endParaRPr>
          </a:p>
        </p:txBody>
      </p:sp>
      <p:sp>
        <p:nvSpPr>
          <p:cNvPr id="199"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Explicit Type conversion example 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01" name="CustomShape 2"/>
          <p:cNvSpPr/>
          <p:nvPr/>
        </p:nvSpPr>
        <p:spPr>
          <a:xfrm>
            <a:off x="10404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int main()</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double x = 1.2;</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Explicit conversion from double to int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sum = (int)x + 1;</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 &lt;&lt; "Sum = " &lt;&lt; sum;</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Output: Sum=2</a:t>
            </a:r>
            <a:endParaRPr b="0" lang="en-IN" sz="1800" spc="-1" strike="noStrike">
              <a:latin typeface="Arial"/>
            </a:endParaRPr>
          </a:p>
        </p:txBody>
      </p:sp>
      <p:sp>
        <p:nvSpPr>
          <p:cNvPr id="202"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Explicit Type conversion example 2</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04" name="CustomShape 2"/>
          <p:cNvSpPr/>
          <p:nvPr/>
        </p:nvSpPr>
        <p:spPr>
          <a:xfrm>
            <a:off x="94320" y="671400"/>
            <a:ext cx="8951760" cy="4379400"/>
          </a:xfrm>
          <a:prstGeom prst="rect">
            <a:avLst/>
          </a:prstGeom>
          <a:noFill/>
          <a:ln>
            <a:noFill/>
          </a:ln>
        </p:spPr>
        <p:style>
          <a:lnRef idx="0"/>
          <a:fillRef idx="0"/>
          <a:effectRef idx="0"/>
          <a:fontRef idx="minor"/>
        </p:style>
      </p:sp>
      <p:sp>
        <p:nvSpPr>
          <p:cNvPr id="205" name="CustomShape 3"/>
          <p:cNvSpPr/>
          <p:nvPr/>
        </p:nvSpPr>
        <p:spPr>
          <a:xfrm>
            <a:off x="389880" y="92520"/>
            <a:ext cx="84301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Difference between implicit conversion and Type casting</a:t>
            </a:r>
            <a:endParaRPr b="0" lang="en-IN" sz="2400" spc="-1" strike="noStrike">
              <a:latin typeface="Arial"/>
            </a:endParaRPr>
          </a:p>
        </p:txBody>
      </p:sp>
      <p:graphicFrame>
        <p:nvGraphicFramePr>
          <p:cNvPr id="206" name="Table 4"/>
          <p:cNvGraphicFramePr/>
          <p:nvPr/>
        </p:nvGraphicFramePr>
        <p:xfrm>
          <a:off x="485640" y="671400"/>
          <a:ext cx="8152920" cy="3761280"/>
        </p:xfrm>
        <a:graphic>
          <a:graphicData uri="http://schemas.openxmlformats.org/drawingml/2006/table">
            <a:tbl>
              <a:tblPr/>
              <a:tblGrid>
                <a:gridCol w="1400040"/>
                <a:gridCol w="3362040"/>
                <a:gridCol w="3390840"/>
              </a:tblGrid>
              <a:tr h="330840">
                <a:tc>
                  <a:txBody>
                    <a:bodyPr lIns="37080" rIns="37080" tIns="37080" bIns="37080" anchor="ctr">
                      <a:noAutofit/>
                    </a:bodyPr>
                    <a:p>
                      <a:pPr algn="ctr">
                        <a:lnSpc>
                          <a:spcPct val="100000"/>
                        </a:lnSpc>
                      </a:pPr>
                      <a:r>
                        <a:rPr b="1" lang="en-IN" sz="900" spc="-1" strike="noStrike" cap="all">
                          <a:solidFill>
                            <a:srgbClr val="000000"/>
                          </a:solidFill>
                          <a:latin typeface="Arial"/>
                          <a:ea typeface="Arial"/>
                        </a:rPr>
                        <a:t>BASIS FOR COMPARISON</a:t>
                      </a:r>
                      <a:endParaRPr b="0" lang="en-IN" sz="900" spc="-1" strike="noStrike">
                        <a:latin typeface="Arial"/>
                      </a:endParaRPr>
                    </a:p>
                  </a:txBody>
                  <a:tcPr marL="37080" marR="37080">
                    <a:lnB w="9360">
                      <a:solidFill>
                        <a:srgbClr val="dddddd"/>
                      </a:solidFill>
                    </a:lnB>
                    <a:solidFill>
                      <a:srgbClr val="d9edf7"/>
                    </a:solidFill>
                  </a:tcPr>
                </a:tc>
                <a:tc>
                  <a:txBody>
                    <a:bodyPr lIns="37080" rIns="37080" tIns="37080" bIns="37080" anchor="ctr">
                      <a:noAutofit/>
                    </a:bodyPr>
                    <a:p>
                      <a:pPr algn="ctr">
                        <a:lnSpc>
                          <a:spcPct val="100000"/>
                        </a:lnSpc>
                      </a:pPr>
                      <a:r>
                        <a:rPr b="1" lang="en-IN" sz="900" spc="-1" strike="noStrike" cap="all">
                          <a:solidFill>
                            <a:srgbClr val="000000"/>
                          </a:solidFill>
                          <a:latin typeface="Arial"/>
                          <a:ea typeface="Arial"/>
                        </a:rPr>
                        <a:t>TYPE CASTING</a:t>
                      </a:r>
                      <a:endParaRPr b="0" lang="en-IN" sz="900" spc="-1" strike="noStrike">
                        <a:latin typeface="Arial"/>
                      </a:endParaRPr>
                    </a:p>
                  </a:txBody>
                  <a:tcPr marL="37080" marR="37080">
                    <a:lnB w="9360">
                      <a:solidFill>
                        <a:srgbClr val="dddddd"/>
                      </a:solidFill>
                    </a:lnB>
                    <a:solidFill>
                      <a:srgbClr val="d9edf7"/>
                    </a:solidFill>
                  </a:tcPr>
                </a:tc>
                <a:tc>
                  <a:txBody>
                    <a:bodyPr lIns="37080" rIns="37080" tIns="37080" bIns="37080" anchor="ctr">
                      <a:noAutofit/>
                    </a:bodyPr>
                    <a:p>
                      <a:pPr algn="ctr">
                        <a:lnSpc>
                          <a:spcPct val="100000"/>
                        </a:lnSpc>
                      </a:pPr>
                      <a:r>
                        <a:rPr b="1" lang="en-IN" sz="900" spc="-1" strike="noStrike" cap="all">
                          <a:solidFill>
                            <a:srgbClr val="000000"/>
                          </a:solidFill>
                          <a:latin typeface="Arial"/>
                          <a:ea typeface="Arial"/>
                        </a:rPr>
                        <a:t>TYPE CONVERSION</a:t>
                      </a:r>
                      <a:endParaRPr b="0" lang="en-IN" sz="900" spc="-1" strike="noStrike">
                        <a:latin typeface="Arial"/>
                      </a:endParaRPr>
                    </a:p>
                  </a:txBody>
                  <a:tcPr marL="37080" marR="37080">
                    <a:lnB w="9360">
                      <a:solidFill>
                        <a:srgbClr val="dddddd"/>
                      </a:solidFill>
                    </a:lnB>
                    <a:solidFill>
                      <a:srgbClr val="d9edf7"/>
                    </a:solidFill>
                  </a:tcPr>
                </a:tc>
              </a:tr>
              <a:tr h="909720">
                <a:tc>
                  <a:txBody>
                    <a:bodyPr lIns="37080" rIns="37080" tIns="37080" bIns="37080">
                      <a:noAutofit/>
                    </a:bodyPr>
                    <a:p>
                      <a:pPr>
                        <a:lnSpc>
                          <a:spcPct val="100000"/>
                        </a:lnSpc>
                      </a:pPr>
                      <a:r>
                        <a:rPr b="0" lang="en-IN" sz="1400" spc="-1" strike="noStrike">
                          <a:solidFill>
                            <a:srgbClr val="000000"/>
                          </a:solidFill>
                          <a:latin typeface="Calibri"/>
                          <a:ea typeface="Arial"/>
                        </a:rPr>
                        <a:t>Meaning</a:t>
                      </a:r>
                      <a:endParaRPr b="0" lang="en-IN" sz="1400" spc="-1" strike="noStrike">
                        <a:latin typeface="Arial"/>
                      </a:endParaRPr>
                    </a:p>
                  </a:txBody>
                  <a:tcPr marL="37080" marR="37080">
                    <a:lnT w="9360">
                      <a:solidFill>
                        <a:srgbClr val="dddddd"/>
                      </a:solidFill>
                    </a:lnT>
                    <a:lnB w="9360">
                      <a:solidFill>
                        <a:srgbClr val="dddddd"/>
                      </a:solidFill>
                    </a:lnB>
                    <a:solidFill>
                      <a:srgbClr val="ffffff"/>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One data type is assigned to another by the user, using a cast operator then it is called "Type Casting".</a:t>
                      </a:r>
                      <a:endParaRPr b="0" lang="en-IN" sz="1400" spc="-1" strike="noStrike">
                        <a:latin typeface="Arial"/>
                      </a:endParaRPr>
                    </a:p>
                  </a:txBody>
                  <a:tcPr marL="37080" marR="37080">
                    <a:lnT w="9360">
                      <a:solidFill>
                        <a:srgbClr val="dddddd"/>
                      </a:solidFill>
                    </a:lnT>
                    <a:lnB w="9360">
                      <a:solidFill>
                        <a:srgbClr val="dddddd"/>
                      </a:solidFill>
                    </a:lnB>
                    <a:solidFill>
                      <a:srgbClr val="ffffff"/>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Conversion of one data type to another automatically by the compiler is called "Type Conversion".</a:t>
                      </a:r>
                      <a:endParaRPr b="0" lang="en-IN" sz="1400" spc="-1" strike="noStrike">
                        <a:latin typeface="Arial"/>
                      </a:endParaRPr>
                    </a:p>
                  </a:txBody>
                  <a:tcPr marL="37080" marR="37080">
                    <a:lnT w="9360">
                      <a:solidFill>
                        <a:srgbClr val="dddddd"/>
                      </a:solidFill>
                    </a:lnT>
                    <a:lnB w="9360">
                      <a:solidFill>
                        <a:srgbClr val="dddddd"/>
                      </a:solidFill>
                    </a:lnB>
                    <a:solidFill>
                      <a:srgbClr val="ffffff"/>
                    </a:solidFill>
                  </a:tcPr>
                </a:tc>
              </a:tr>
              <a:tr h="700920">
                <a:tc>
                  <a:txBody>
                    <a:bodyPr lIns="37080" rIns="37080" tIns="37080" bIns="37080">
                      <a:noAutofit/>
                    </a:bodyPr>
                    <a:p>
                      <a:pPr>
                        <a:lnSpc>
                          <a:spcPct val="100000"/>
                        </a:lnSpc>
                      </a:pPr>
                      <a:r>
                        <a:rPr b="0" lang="en-IN" sz="1400" spc="-1" strike="noStrike">
                          <a:solidFill>
                            <a:srgbClr val="000000"/>
                          </a:solidFill>
                          <a:latin typeface="Calibri"/>
                          <a:ea typeface="Arial"/>
                        </a:rPr>
                        <a:t>Applied</a:t>
                      </a:r>
                      <a:endParaRPr b="0" lang="en-IN" sz="1400" spc="-1" strike="noStrike">
                        <a:latin typeface="Arial"/>
                      </a:endParaRPr>
                    </a:p>
                  </a:txBody>
                  <a:tcPr marL="37080" marR="37080">
                    <a:lnT w="9360">
                      <a:solidFill>
                        <a:srgbClr val="dddddd"/>
                      </a:solidFill>
                    </a:lnT>
                    <a:lnB w="9360">
                      <a:solidFill>
                        <a:srgbClr val="dddddd"/>
                      </a:solidFill>
                    </a:lnB>
                    <a:solidFill>
                      <a:srgbClr val="f9f9f9"/>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Type casting can also be applied to two 'incompatible' data types.</a:t>
                      </a:r>
                      <a:endParaRPr b="0" lang="en-IN" sz="1400" spc="-1" strike="noStrike">
                        <a:latin typeface="Arial"/>
                      </a:endParaRPr>
                    </a:p>
                  </a:txBody>
                  <a:tcPr marL="37080" marR="37080">
                    <a:lnT w="9360">
                      <a:solidFill>
                        <a:srgbClr val="dddddd"/>
                      </a:solidFill>
                    </a:lnT>
                    <a:lnB w="9360">
                      <a:solidFill>
                        <a:srgbClr val="dddddd"/>
                      </a:solidFill>
                    </a:lnB>
                    <a:solidFill>
                      <a:srgbClr val="f9f9f9"/>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Type conversion can only be implemented when two data types are 'compatible'.</a:t>
                      </a:r>
                      <a:endParaRPr b="0" lang="en-IN" sz="1400" spc="-1" strike="noStrike">
                        <a:latin typeface="Arial"/>
                      </a:endParaRPr>
                    </a:p>
                  </a:txBody>
                  <a:tcPr marL="37080" marR="37080">
                    <a:lnT w="9360">
                      <a:solidFill>
                        <a:srgbClr val="dddddd"/>
                      </a:solidFill>
                    </a:lnT>
                    <a:lnB w="9360">
                      <a:solidFill>
                        <a:srgbClr val="dddddd"/>
                      </a:solidFill>
                    </a:lnB>
                    <a:solidFill>
                      <a:srgbClr val="f9f9f9"/>
                    </a:solidFill>
                  </a:tcPr>
                </a:tc>
              </a:tr>
              <a:tr h="492120">
                <a:tc>
                  <a:txBody>
                    <a:bodyPr lIns="37080" rIns="37080" tIns="37080" bIns="37080">
                      <a:noAutofit/>
                    </a:bodyPr>
                    <a:p>
                      <a:pPr>
                        <a:lnSpc>
                          <a:spcPct val="100000"/>
                        </a:lnSpc>
                      </a:pPr>
                      <a:r>
                        <a:rPr b="0" lang="en-IN" sz="1400" spc="-1" strike="noStrike">
                          <a:solidFill>
                            <a:srgbClr val="000000"/>
                          </a:solidFill>
                          <a:latin typeface="Calibri"/>
                          <a:ea typeface="Arial"/>
                        </a:rPr>
                        <a:t>Operator</a:t>
                      </a:r>
                      <a:endParaRPr b="0" lang="en-IN" sz="1400" spc="-1" strike="noStrike">
                        <a:latin typeface="Arial"/>
                      </a:endParaRPr>
                    </a:p>
                  </a:txBody>
                  <a:tcPr marL="37080" marR="37080">
                    <a:lnT w="9360">
                      <a:solidFill>
                        <a:srgbClr val="dddddd"/>
                      </a:solidFill>
                    </a:lnT>
                    <a:lnB w="9360">
                      <a:solidFill>
                        <a:srgbClr val="dddddd"/>
                      </a:solidFill>
                    </a:lnB>
                    <a:solidFill>
                      <a:srgbClr val="ffffff"/>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For casting a data type to another, a casting operator '()' is required.</a:t>
                      </a:r>
                      <a:endParaRPr b="0" lang="en-IN" sz="1400" spc="-1" strike="noStrike">
                        <a:latin typeface="Arial"/>
                      </a:endParaRPr>
                    </a:p>
                  </a:txBody>
                  <a:tcPr marL="37080" marR="37080">
                    <a:lnT w="9360">
                      <a:solidFill>
                        <a:srgbClr val="dddddd"/>
                      </a:solidFill>
                    </a:lnT>
                    <a:lnB w="9360">
                      <a:solidFill>
                        <a:srgbClr val="dddddd"/>
                      </a:solidFill>
                    </a:lnB>
                    <a:solidFill>
                      <a:srgbClr val="ffffff"/>
                    </a:solidFill>
                  </a:tcPr>
                </a:tc>
                <a:tc>
                  <a:txBody>
                    <a:bodyPr lIns="37080" rIns="37080" tIns="37080" bIns="37080">
                      <a:noAutofit/>
                    </a:bodyPr>
                    <a:p>
                      <a:pPr>
                        <a:lnSpc>
                          <a:spcPct val="100000"/>
                        </a:lnSpc>
                      </a:pPr>
                      <a:r>
                        <a:rPr b="0" lang="en-IN" sz="1400" spc="-1" strike="noStrike">
                          <a:solidFill>
                            <a:srgbClr val="000000"/>
                          </a:solidFill>
                          <a:latin typeface="Calibri"/>
                          <a:ea typeface="Arial"/>
                        </a:rPr>
                        <a:t>No operator required.</a:t>
                      </a:r>
                      <a:endParaRPr b="0" lang="en-IN" sz="1400" spc="-1" strike="noStrike">
                        <a:latin typeface="Arial"/>
                      </a:endParaRPr>
                    </a:p>
                  </a:txBody>
                  <a:tcPr marL="37080" marR="37080">
                    <a:lnT w="9360">
                      <a:solidFill>
                        <a:srgbClr val="dddddd"/>
                      </a:solidFill>
                    </a:lnT>
                    <a:lnB w="9360">
                      <a:solidFill>
                        <a:srgbClr val="dddddd"/>
                      </a:solidFill>
                    </a:lnB>
                    <a:solidFill>
                      <a:srgbClr val="ffffff"/>
                    </a:solidFill>
                  </a:tcPr>
                </a:tc>
              </a:tr>
              <a:tr h="492120">
                <a:tc>
                  <a:txBody>
                    <a:bodyPr lIns="37080" rIns="37080" tIns="37080" bIns="37080">
                      <a:noAutofit/>
                    </a:bodyPr>
                    <a:p>
                      <a:pPr>
                        <a:lnSpc>
                          <a:spcPct val="100000"/>
                        </a:lnSpc>
                      </a:pPr>
                      <a:r>
                        <a:rPr b="0" lang="en-IN" sz="1400" spc="-1" strike="noStrike">
                          <a:solidFill>
                            <a:srgbClr val="000000"/>
                          </a:solidFill>
                          <a:latin typeface="Calibri"/>
                          <a:ea typeface="Arial"/>
                        </a:rPr>
                        <a:t>Size of Data Types</a:t>
                      </a:r>
                      <a:endParaRPr b="0" lang="en-IN" sz="1400" spc="-1" strike="noStrike">
                        <a:latin typeface="Arial"/>
                      </a:endParaRPr>
                    </a:p>
                  </a:txBody>
                  <a:tcPr marL="37080" marR="37080">
                    <a:lnT w="9360">
                      <a:solidFill>
                        <a:srgbClr val="dddddd"/>
                      </a:solidFill>
                    </a:lnT>
                    <a:lnB w="9360">
                      <a:solidFill>
                        <a:srgbClr val="dddddd"/>
                      </a:solidFill>
                    </a:lnB>
                    <a:solidFill>
                      <a:srgbClr val="f9f9f9"/>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Destination type can be smaller than source type.</a:t>
                      </a:r>
                      <a:endParaRPr b="0" lang="en-IN" sz="1400" spc="-1" strike="noStrike">
                        <a:latin typeface="Arial"/>
                      </a:endParaRPr>
                    </a:p>
                  </a:txBody>
                  <a:tcPr marL="37080" marR="37080">
                    <a:lnT w="9360">
                      <a:solidFill>
                        <a:srgbClr val="dddddd"/>
                      </a:solidFill>
                    </a:lnT>
                    <a:lnB w="9360">
                      <a:solidFill>
                        <a:srgbClr val="dddddd"/>
                      </a:solidFill>
                    </a:lnB>
                    <a:solidFill>
                      <a:srgbClr val="f9f9f9"/>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Here the destination type must be larger than source type.</a:t>
                      </a:r>
                      <a:endParaRPr b="0" lang="en-IN" sz="1400" spc="-1" strike="noStrike">
                        <a:latin typeface="Arial"/>
                      </a:endParaRPr>
                    </a:p>
                  </a:txBody>
                  <a:tcPr marL="37080" marR="37080">
                    <a:lnT w="9360">
                      <a:solidFill>
                        <a:srgbClr val="dddddd"/>
                      </a:solidFill>
                    </a:lnT>
                    <a:lnB w="9360">
                      <a:solidFill>
                        <a:srgbClr val="dddddd"/>
                      </a:solidFill>
                    </a:lnB>
                    <a:solidFill>
                      <a:srgbClr val="f9f9f9"/>
                    </a:solidFill>
                  </a:tcPr>
                </a:tc>
              </a:tr>
              <a:tr h="283320">
                <a:tc>
                  <a:txBody>
                    <a:bodyPr lIns="37080" rIns="37080" tIns="37080" bIns="37080">
                      <a:noAutofit/>
                    </a:bodyPr>
                    <a:p>
                      <a:pPr>
                        <a:lnSpc>
                          <a:spcPct val="100000"/>
                        </a:lnSpc>
                      </a:pPr>
                      <a:r>
                        <a:rPr b="0" lang="en-IN" sz="1400" spc="-1" strike="noStrike">
                          <a:solidFill>
                            <a:srgbClr val="000000"/>
                          </a:solidFill>
                          <a:latin typeface="Calibri"/>
                          <a:ea typeface="Arial"/>
                        </a:rPr>
                        <a:t>Implemented</a:t>
                      </a:r>
                      <a:endParaRPr b="0" lang="en-IN" sz="1400" spc="-1" strike="noStrike">
                        <a:latin typeface="Arial"/>
                      </a:endParaRPr>
                    </a:p>
                  </a:txBody>
                  <a:tcPr marL="37080" marR="37080">
                    <a:lnT w="9360">
                      <a:solidFill>
                        <a:srgbClr val="dddddd"/>
                      </a:solidFill>
                    </a:lnT>
                    <a:lnB w="9360">
                      <a:solidFill>
                        <a:srgbClr val="dddddd"/>
                      </a:solidFill>
                    </a:lnB>
                    <a:solidFill>
                      <a:srgbClr val="ffffff"/>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It is done during program designing.</a:t>
                      </a:r>
                      <a:endParaRPr b="0" lang="en-IN" sz="1400" spc="-1" strike="noStrike">
                        <a:latin typeface="Arial"/>
                      </a:endParaRPr>
                    </a:p>
                  </a:txBody>
                  <a:tcPr marL="37080" marR="37080">
                    <a:lnT w="9360">
                      <a:solidFill>
                        <a:srgbClr val="dddddd"/>
                      </a:solidFill>
                    </a:lnT>
                    <a:lnB w="9360">
                      <a:solidFill>
                        <a:srgbClr val="dddddd"/>
                      </a:solidFill>
                    </a:lnB>
                    <a:solidFill>
                      <a:srgbClr val="ffffff"/>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It is done explicitly while compiling.</a:t>
                      </a:r>
                      <a:endParaRPr b="0" lang="en-IN" sz="1400" spc="-1" strike="noStrike">
                        <a:latin typeface="Arial"/>
                      </a:endParaRPr>
                    </a:p>
                  </a:txBody>
                  <a:tcPr marL="37080" marR="37080">
                    <a:lnT w="9360">
                      <a:solidFill>
                        <a:srgbClr val="dddddd"/>
                      </a:solidFill>
                    </a:lnT>
                    <a:lnB w="9360">
                      <a:solidFill>
                        <a:srgbClr val="dddddd"/>
                      </a:solidFill>
                    </a:lnB>
                    <a:solidFill>
                      <a:srgbClr val="ffffff"/>
                    </a:solidFill>
                  </a:tcPr>
                </a:tc>
              </a:tr>
              <a:tr h="492120">
                <a:tc>
                  <a:txBody>
                    <a:bodyPr lIns="37080" rIns="37080" tIns="37080" bIns="37080">
                      <a:noAutofit/>
                    </a:bodyPr>
                    <a:p>
                      <a:pPr>
                        <a:lnSpc>
                          <a:spcPct val="100000"/>
                        </a:lnSpc>
                      </a:pPr>
                      <a:r>
                        <a:rPr b="0" lang="en-IN" sz="1400" spc="-1" strike="noStrike">
                          <a:solidFill>
                            <a:srgbClr val="000000"/>
                          </a:solidFill>
                          <a:latin typeface="Calibri"/>
                          <a:ea typeface="Arial"/>
                        </a:rPr>
                        <a:t>Conversion type</a:t>
                      </a:r>
                      <a:endParaRPr b="0" lang="en-IN" sz="1400" spc="-1" strike="noStrike">
                        <a:latin typeface="Arial"/>
                      </a:endParaRPr>
                    </a:p>
                  </a:txBody>
                  <a:tcPr marL="37080" marR="37080">
                    <a:lnT w="9360">
                      <a:solidFill>
                        <a:srgbClr val="dddddd"/>
                      </a:solidFill>
                    </a:lnT>
                    <a:lnB w="9360">
                      <a:solidFill>
                        <a:srgbClr val="dddddd"/>
                      </a:solidFill>
                    </a:lnB>
                    <a:solidFill>
                      <a:srgbClr val="f9f9f9"/>
                    </a:solidFill>
                  </a:tcPr>
                </a:tc>
                <a:tc>
                  <a:txBody>
                    <a:bodyPr lIns="37080" rIns="37080" tIns="37080" bIns="37080">
                      <a:noAutofit/>
                    </a:bodyPr>
                    <a:p>
                      <a:pPr>
                        <a:lnSpc>
                          <a:spcPct val="100000"/>
                        </a:lnSpc>
                      </a:pPr>
                      <a:r>
                        <a:rPr b="0" lang="en-IN" sz="1400" spc="-1" strike="noStrike">
                          <a:solidFill>
                            <a:srgbClr val="000000"/>
                          </a:solidFill>
                          <a:latin typeface="Calibri"/>
                          <a:ea typeface="Arial"/>
                        </a:rPr>
                        <a:t>Narrowing conversion.</a:t>
                      </a:r>
                      <a:endParaRPr b="0" lang="en-IN" sz="1400" spc="-1" strike="noStrike">
                        <a:latin typeface="Arial"/>
                      </a:endParaRPr>
                    </a:p>
                  </a:txBody>
                  <a:tcPr marL="37080" marR="37080">
                    <a:lnT w="9360">
                      <a:solidFill>
                        <a:srgbClr val="dddddd"/>
                      </a:solidFill>
                    </a:lnT>
                    <a:lnB w="9360">
                      <a:solidFill>
                        <a:srgbClr val="dddddd"/>
                      </a:solidFill>
                    </a:lnB>
                    <a:solidFill>
                      <a:srgbClr val="f9f9f9"/>
                    </a:solidFill>
                  </a:tcPr>
                </a:tc>
                <a:tc>
                  <a:txBody>
                    <a:bodyPr lIns="37080" rIns="37080" tIns="37080" bIns="37080">
                      <a:noAutofit/>
                    </a:bodyPr>
                    <a:p>
                      <a:pPr>
                        <a:lnSpc>
                          <a:spcPct val="100000"/>
                        </a:lnSpc>
                      </a:pPr>
                      <a:r>
                        <a:rPr b="0" lang="en-IN" sz="1400" spc="-1" strike="noStrike">
                          <a:solidFill>
                            <a:srgbClr val="000000"/>
                          </a:solidFill>
                          <a:latin typeface="Calibri"/>
                          <a:ea typeface="Arial"/>
                        </a:rPr>
                        <a:t>Widening conversion.</a:t>
                      </a:r>
                      <a:endParaRPr b="0" lang="en-IN" sz="1400" spc="-1" strike="noStrike">
                        <a:latin typeface="Arial"/>
                      </a:endParaRPr>
                    </a:p>
                  </a:txBody>
                  <a:tcPr marL="37080" marR="37080">
                    <a:lnT w="9360">
                      <a:solidFill>
                        <a:srgbClr val="dddddd"/>
                      </a:solidFill>
                    </a:lnT>
                    <a:lnB w="9360">
                      <a:solidFill>
                        <a:srgbClr val="dddddd"/>
                      </a:solidFill>
                    </a:lnB>
                    <a:solidFill>
                      <a:srgbClr val="f9f9f9"/>
                    </a:solidFill>
                  </a:tcPr>
                </a:tc>
              </a:tr>
              <a:tr h="700920">
                <a:tc>
                  <a:txBody>
                    <a:bodyPr lIns="37080" rIns="37080" tIns="37080" bIns="37080">
                      <a:noAutofit/>
                    </a:bodyPr>
                    <a:p>
                      <a:pPr>
                        <a:lnSpc>
                          <a:spcPct val="100000"/>
                        </a:lnSpc>
                      </a:pPr>
                      <a:r>
                        <a:rPr b="0" lang="en-IN" sz="1400" spc="-1" strike="noStrike">
                          <a:solidFill>
                            <a:srgbClr val="000000"/>
                          </a:solidFill>
                          <a:latin typeface="Calibri"/>
                          <a:ea typeface="Arial"/>
                        </a:rPr>
                        <a:t>Example</a:t>
                      </a:r>
                      <a:endParaRPr b="0" lang="en-IN" sz="1400" spc="-1" strike="noStrike">
                        <a:latin typeface="Arial"/>
                      </a:endParaRPr>
                    </a:p>
                  </a:txBody>
                  <a:tcPr marL="37080" marR="37080">
                    <a:lnT w="9360">
                      <a:solidFill>
                        <a:srgbClr val="dddddd"/>
                      </a:solidFill>
                    </a:lnT>
                    <a:solidFill>
                      <a:srgbClr val="f3f3f3"/>
                    </a:solidFill>
                  </a:tcPr>
                </a:tc>
                <a:tc>
                  <a:txBody>
                    <a:bodyPr lIns="37080" rIns="37080" tIns="37080" bIns="37080">
                      <a:noAutofit/>
                    </a:bodyPr>
                    <a:p>
                      <a:pPr>
                        <a:lnSpc>
                          <a:spcPct val="100000"/>
                        </a:lnSpc>
                      </a:pPr>
                      <a:r>
                        <a:rPr b="0" lang="en-IN" sz="1400" spc="-1" strike="noStrike">
                          <a:solidFill>
                            <a:srgbClr val="000000"/>
                          </a:solidFill>
                          <a:latin typeface="Calibri"/>
                          <a:ea typeface="Arial"/>
                        </a:rPr>
                        <a:t>int a;</a:t>
                      </a:r>
                      <a:br/>
                      <a:r>
                        <a:rPr b="0" lang="en-IN" sz="1400" spc="-1" strike="noStrike">
                          <a:solidFill>
                            <a:srgbClr val="000000"/>
                          </a:solidFill>
                          <a:latin typeface="Calibri"/>
                          <a:ea typeface="Arial"/>
                        </a:rPr>
                        <a:t>byte b;</a:t>
                      </a:r>
                      <a:br/>
                      <a:r>
                        <a:rPr b="0" lang="en-IN" sz="1400" spc="-1" strike="noStrike">
                          <a:solidFill>
                            <a:srgbClr val="000000"/>
                          </a:solidFill>
                          <a:latin typeface="Calibri"/>
                          <a:ea typeface="Arial"/>
                        </a:rPr>
                        <a:t>b= (byte) a;</a:t>
                      </a:r>
                      <a:endParaRPr b="0" lang="en-IN" sz="1400" spc="-1" strike="noStrike">
                        <a:latin typeface="Arial"/>
                      </a:endParaRPr>
                    </a:p>
                  </a:txBody>
                  <a:tcPr marL="37080" marR="37080">
                    <a:lnT w="9360">
                      <a:solidFill>
                        <a:srgbClr val="dddddd"/>
                      </a:solidFill>
                    </a:lnT>
                    <a:solidFill>
                      <a:srgbClr val="f3f3f3"/>
                    </a:solidFill>
                  </a:tcPr>
                </a:tc>
                <a:tc>
                  <a:txBody>
                    <a:bodyPr lIns="37080" rIns="37080" tIns="37080" bIns="37080">
                      <a:noAutofit/>
                    </a:bodyPr>
                    <a:p>
                      <a:pPr>
                        <a:lnSpc>
                          <a:spcPct val="100000"/>
                        </a:lnSpc>
                      </a:pPr>
                      <a:r>
                        <a:rPr b="0" lang="en-US" sz="1400" spc="-1" strike="noStrike">
                          <a:solidFill>
                            <a:srgbClr val="000000"/>
                          </a:solidFill>
                          <a:latin typeface="Calibri"/>
                          <a:ea typeface="Arial"/>
                        </a:rPr>
                        <a:t>int a=3;</a:t>
                      </a:r>
                      <a:br/>
                      <a:r>
                        <a:rPr b="0" lang="en-US" sz="1400" spc="-1" strike="noStrike">
                          <a:solidFill>
                            <a:srgbClr val="000000"/>
                          </a:solidFill>
                          <a:latin typeface="Calibri"/>
                          <a:ea typeface="Arial"/>
                        </a:rPr>
                        <a:t>float b;</a:t>
                      </a:r>
                      <a:br/>
                      <a:r>
                        <a:rPr b="0" lang="en-US" sz="1400" spc="-1" strike="noStrike">
                          <a:solidFill>
                            <a:srgbClr val="000000"/>
                          </a:solidFill>
                          <a:latin typeface="Calibri"/>
                          <a:ea typeface="Arial"/>
                        </a:rPr>
                        <a:t>b=a; // value in b=3.000.</a:t>
                      </a:r>
                      <a:endParaRPr b="0" lang="en-IN" sz="1400" spc="-1" strike="noStrike">
                        <a:latin typeface="Arial"/>
                      </a:endParaRPr>
                    </a:p>
                  </a:txBody>
                  <a:tcPr marL="37080" marR="37080">
                    <a:lnT w="9360">
                      <a:solidFill>
                        <a:srgbClr val="dddddd"/>
                      </a:solidFill>
                    </a:lnT>
                    <a:solidFill>
                      <a:srgbClr val="f3f3f3"/>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08"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true?</a:t>
            </a:r>
            <a:endParaRPr b="0" lang="en-IN" sz="1800" spc="-1" strike="noStrike">
              <a:latin typeface="Arial"/>
            </a:endParaRPr>
          </a:p>
          <a:p>
            <a:pPr>
              <a:lnSpc>
                <a:spcPct val="100000"/>
              </a:lnSpc>
            </a:pPr>
            <a:r>
              <a:rPr b="0" lang="en-US" sz="1800" spc="-1" strike="noStrike">
                <a:solidFill>
                  <a:srgbClr val="000000"/>
                </a:solidFill>
                <a:latin typeface="Calibri"/>
                <a:ea typeface="Arial"/>
              </a:rPr>
              <a:t>The basic difference between type casting and type conversion is that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casting is done by the programmer.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conversion is done by the compiler while compiling.</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conversion is done by the programmer.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casting is done by the compiler while compiling.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1</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3 &amp; 4</a:t>
            </a:r>
            <a:endParaRPr b="0" lang="en-IN" sz="1800" spc="-1" strike="noStrike">
              <a:latin typeface="Arial"/>
            </a:endParaRPr>
          </a:p>
          <a:p>
            <a:pPr>
              <a:lnSpc>
                <a:spcPct val="100000"/>
              </a:lnSpc>
            </a:pPr>
            <a:endParaRPr b="0" lang="en-IN" sz="1800" spc="-1" strike="noStrike">
              <a:latin typeface="Arial"/>
            </a:endParaRPr>
          </a:p>
        </p:txBody>
      </p:sp>
      <p:sp>
        <p:nvSpPr>
          <p:cNvPr id="209"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11"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true?</a:t>
            </a:r>
            <a:endParaRPr b="0" lang="en-IN" sz="1800" spc="-1" strike="noStrike">
              <a:latin typeface="Arial"/>
            </a:endParaRPr>
          </a:p>
          <a:p>
            <a:pPr>
              <a:lnSpc>
                <a:spcPct val="100000"/>
              </a:lnSpc>
            </a:pPr>
            <a:r>
              <a:rPr b="0" lang="en-US" sz="1800" spc="-1" strike="noStrike">
                <a:solidFill>
                  <a:srgbClr val="000000"/>
                </a:solidFill>
                <a:latin typeface="Calibri"/>
                <a:ea typeface="Arial"/>
              </a:rPr>
              <a:t>The basic difference between type casting and type conversion is that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casting is done by the programmer.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conversion is done by the compiler while compiling.</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conversion is done by the programmer.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casting is done by the compiler while compiling.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1</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3 &amp; 4</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ff0000"/>
                </a:solidFill>
                <a:latin typeface="Calibri"/>
                <a:ea typeface="Arial"/>
              </a:rPr>
              <a:t>Answer: C </a:t>
            </a:r>
            <a:endParaRPr b="0" lang="en-IN" sz="1800" spc="-1" strike="noStrike">
              <a:latin typeface="Arial"/>
            </a:endParaRPr>
          </a:p>
        </p:txBody>
      </p:sp>
      <p:sp>
        <p:nvSpPr>
          <p:cNvPr id="212"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14"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true?</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casting can be applied to the datatypes, which may not be compatible with each other.</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conversion can be applied to the datatypes which are compatible with each other.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1</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None of the above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215"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17"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true?</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casting can be applied to the datatypes, which may not be compatible with each other.</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Type conversion can be applied to the datatypes which are compatible with each other.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1</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None of the above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ff0000"/>
                </a:solidFill>
                <a:latin typeface="Calibri"/>
                <a:ea typeface="Arial"/>
              </a:rPr>
              <a:t>Answer: C</a:t>
            </a:r>
            <a:endParaRPr b="0" lang="en-IN" sz="1800" spc="-1" strike="noStrike">
              <a:latin typeface="Arial"/>
            </a:endParaRPr>
          </a:p>
        </p:txBody>
      </p:sp>
      <p:sp>
        <p:nvSpPr>
          <p:cNvPr id="218"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20"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true?</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In type casting, the destination type can be larger or smaller than the source type.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The destination type must be smaller than the source type in type conversion.</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1</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None of the above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221"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880" y="641880"/>
            <a:ext cx="9127800" cy="4503600"/>
          </a:xfrm>
          <a:prstGeom prst="rect">
            <a:avLst/>
          </a:prstGeom>
          <a:noFill/>
          <a:ln>
            <a:noFill/>
          </a:ln>
        </p:spPr>
        <p:style>
          <a:lnRef idx="0"/>
          <a:fillRef idx="0"/>
          <a:effectRef idx="0"/>
          <a:fontRef idx="minor"/>
        </p:style>
        <p:txBody>
          <a:bodyPr tIns="91440" bIns="91440">
            <a:noAutofit/>
          </a:bodyPr>
          <a:p>
            <a:pPr marL="76320">
              <a:lnSpc>
                <a:spcPct val="200000"/>
              </a:lnSpc>
            </a:pPr>
            <a:r>
              <a:rPr b="0" lang="en" sz="1800" spc="-1" strike="noStrike">
                <a:solidFill>
                  <a:srgbClr val="000000"/>
                </a:solidFill>
                <a:latin typeface="Calibri"/>
                <a:ea typeface="Arial"/>
              </a:rPr>
              <a:t>Let’s take a quick recap of previous lecture – </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A) </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B) </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C) </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D) </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E) </a:t>
            </a:r>
            <a:endParaRPr b="0" lang="en-IN" sz="1800" spc="-1" strike="noStrike">
              <a:latin typeface="Arial"/>
            </a:endParaRPr>
          </a:p>
          <a:p>
            <a:pPr marL="76320">
              <a:lnSpc>
                <a:spcPct val="200000"/>
              </a:lnSpc>
            </a:pPr>
            <a:endParaRPr b="0" lang="en-IN" sz="1800" spc="-1" strike="noStrike">
              <a:latin typeface="Arial"/>
            </a:endParaRPr>
          </a:p>
          <a:p>
            <a:pPr marL="76320">
              <a:lnSpc>
                <a:spcPct val="200000"/>
              </a:lnSpc>
            </a:pPr>
            <a:endParaRPr b="0" lang="en-IN" sz="1800" spc="-1" strike="noStrike">
              <a:latin typeface="Arial"/>
            </a:endParaRPr>
          </a:p>
        </p:txBody>
      </p:sp>
      <p:sp>
        <p:nvSpPr>
          <p:cNvPr id="164" name="CustomShape 2"/>
          <p:cNvSpPr/>
          <p:nvPr/>
        </p:nvSpPr>
        <p:spPr>
          <a:xfrm>
            <a:off x="7611840" y="303480"/>
            <a:ext cx="909720" cy="242640"/>
          </a:xfrm>
          <a:prstGeom prst="rect">
            <a:avLst/>
          </a:prstGeom>
          <a:blipFill rotWithShape="0">
            <a:blip r:embed="rId1"/>
            <a:stretch>
              <a:fillRect/>
            </a:stretch>
          </a:blipFill>
          <a:ln>
            <a:noFill/>
          </a:ln>
        </p:spPr>
        <p:style>
          <a:lnRef idx="0"/>
          <a:fillRef idx="0"/>
          <a:effectRef idx="0"/>
          <a:fontRef idx="minor"/>
        </p:style>
      </p:sp>
      <p:sp>
        <p:nvSpPr>
          <p:cNvPr id="165"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66" name="CustomShape 4"/>
          <p:cNvSpPr/>
          <p:nvPr/>
        </p:nvSpPr>
        <p:spPr>
          <a:xfrm>
            <a:off x="127440" y="14400"/>
            <a:ext cx="4156920" cy="5317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IN" sz="3000" spc="-1" strike="noStrike">
                <a:solidFill>
                  <a:srgbClr val="ffffff"/>
                </a:solidFill>
                <a:latin typeface="Calibri"/>
                <a:ea typeface="Calibri"/>
              </a:rPr>
              <a:t>Quick Recap</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23"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true?</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In type casting, the destination type can be larger or smaller than the source type.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The destination type must be smaller than the source type in type conversion.</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1</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Only 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None of the above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ff0000"/>
                </a:solidFill>
                <a:latin typeface="Calibri"/>
                <a:ea typeface="Arial"/>
              </a:rPr>
              <a:t>Answer: A</a:t>
            </a:r>
            <a:endParaRPr b="0" lang="en-IN" sz="1800" spc="-1" strike="noStrike">
              <a:latin typeface="Arial"/>
            </a:endParaRPr>
          </a:p>
        </p:txBody>
      </p:sp>
      <p:sp>
        <p:nvSpPr>
          <p:cNvPr id="224"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26"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Type casting is called narrowing conversion while type conversion is called widening conversion.</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True</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False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227"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29"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Type casting is called narrowing conversion while type conversion is called widening conversion.</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True</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False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ff0000"/>
                </a:solidFill>
                <a:latin typeface="Calibri"/>
                <a:ea typeface="Arial"/>
              </a:rPr>
              <a:t>Answer: True</a:t>
            </a:r>
            <a:endParaRPr b="0" lang="en-IN" sz="1800" spc="-1" strike="noStrike">
              <a:latin typeface="Arial"/>
            </a:endParaRPr>
          </a:p>
        </p:txBody>
      </p:sp>
      <p:sp>
        <p:nvSpPr>
          <p:cNvPr id="230"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32" name="CustomShape 2"/>
          <p:cNvSpPr/>
          <p:nvPr/>
        </p:nvSpPr>
        <p:spPr>
          <a:xfrm>
            <a:off x="12888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The basic difference is that type casting is done by the programmer. On the other hand, the type conversion is done by the compiler while compiling.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Type casting can be applied to the datatypes, which may not be compatible with each other. Conversely, type conversion can only be applied to the datatypes which are compatible with each other.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The conversion of one type to another in type casting requires the casting operator “( )” while the conversion of one data type to another in type conversion does not require any operator.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While converting one data type to another in type casting, the destination type can be larger or smaller than the source type. As against, the destination type must be larger than the source type in type conversion.</a:t>
            </a:r>
            <a:endParaRPr b="0" lang="en-IN" sz="1800" spc="-1" strike="noStrike">
              <a:latin typeface="Arial"/>
            </a:endParaRPr>
          </a:p>
        </p:txBody>
      </p:sp>
      <p:sp>
        <p:nvSpPr>
          <p:cNvPr id="233" name="CustomShape 3"/>
          <p:cNvSpPr/>
          <p:nvPr/>
        </p:nvSpPr>
        <p:spPr>
          <a:xfrm>
            <a:off x="389880" y="92520"/>
            <a:ext cx="84301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Difference between implicit conversion and Type casting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35" name="CustomShape 2"/>
          <p:cNvSpPr/>
          <p:nvPr/>
        </p:nvSpPr>
        <p:spPr>
          <a:xfrm>
            <a:off x="12888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The conversion of one type to another type is done while coding in type casting. In contrast, in type conversion, the conversion of one type to another is done explicitly during compilation.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Type casting is called narrowing conversion because here the destination type can be smaller than source type. Unlike, type conversion is called widening conversion because here, the destination type must be larger than the source type.</a:t>
            </a:r>
            <a:endParaRPr b="0" lang="en-IN" sz="1800" spc="-1" strike="noStrike">
              <a:latin typeface="Arial"/>
            </a:endParaRPr>
          </a:p>
          <a:p>
            <a:pPr>
              <a:lnSpc>
                <a:spcPct val="100000"/>
              </a:lnSpc>
            </a:pPr>
            <a:endParaRPr b="0" lang="en-IN" sz="1800" spc="-1" strike="noStrike">
              <a:latin typeface="Arial"/>
            </a:endParaRPr>
          </a:p>
        </p:txBody>
      </p:sp>
      <p:sp>
        <p:nvSpPr>
          <p:cNvPr id="236" name="CustomShape 3"/>
          <p:cNvSpPr/>
          <p:nvPr/>
        </p:nvSpPr>
        <p:spPr>
          <a:xfrm>
            <a:off x="389880" y="92520"/>
            <a:ext cx="84301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Difference between implicit conversion and Type casting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38"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We discussed type conversion when different types of </a:t>
            </a:r>
            <a:r>
              <a:rPr b="0" lang="en-US" sz="1800" spc="-1" strike="noStrike" u="sng">
                <a:solidFill>
                  <a:srgbClr val="5f5f5f"/>
                </a:solidFill>
                <a:uFillTx/>
                <a:latin typeface="Calibri"/>
                <a:ea typeface="Arial"/>
                <a:hlinkClick r:id="rId1"/>
              </a:rPr>
              <a:t>constants and variables</a:t>
            </a:r>
            <a:r>
              <a:rPr b="0" lang="en-US" sz="1800" spc="-1" strike="noStrike">
                <a:solidFill>
                  <a:srgbClr val="000000"/>
                </a:solidFill>
                <a:latin typeface="Calibri"/>
                <a:ea typeface="Arial"/>
              </a:rPr>
              <a:t> are used in expression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This automated type promotion will work well if both </a:t>
            </a:r>
            <a:r>
              <a:rPr b="0" lang="en-US" sz="1800" spc="-1" strike="noStrike" u="sng">
                <a:solidFill>
                  <a:srgbClr val="5f5f5f"/>
                </a:solidFill>
                <a:uFillTx/>
                <a:latin typeface="Calibri"/>
                <a:ea typeface="Arial"/>
                <a:hlinkClick r:id="rId2"/>
              </a:rPr>
              <a:t>data types</a:t>
            </a:r>
            <a:r>
              <a:rPr b="0" lang="en-US" sz="1800" spc="-1" strike="noStrike">
                <a:solidFill>
                  <a:srgbClr val="000000"/>
                </a:solidFill>
                <a:latin typeface="Calibri"/>
                <a:ea typeface="Arial"/>
              </a:rPr>
              <a:t> are of primary data type or both are of same user-defined data type.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But it will create problem when one data type is user-defined data type (like class) and another is primary data type.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For that we have to use some special function for type conversion as in such cases automatic type conversion can not be performed by the language itself.</a:t>
            </a:r>
            <a:endParaRPr b="0" lang="en-IN" sz="1800" spc="-1" strike="noStrike">
              <a:latin typeface="Arial"/>
            </a:endParaRPr>
          </a:p>
        </p:txBody>
      </p:sp>
      <p:sp>
        <p:nvSpPr>
          <p:cNvPr id="239" name="CustomShape 3"/>
          <p:cNvSpPr/>
          <p:nvPr/>
        </p:nvSpPr>
        <p:spPr>
          <a:xfrm>
            <a:off x="208800" y="92520"/>
            <a:ext cx="866808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Type conversion from user defined type to primary data type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41"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There are three types of type casting are possible:</a:t>
            </a:r>
            <a:endParaRPr b="0" lang="en-IN" sz="1800" spc="-1" strike="noStrike">
              <a:latin typeface="Arial"/>
            </a:endParaRPr>
          </a:p>
          <a:p>
            <a:pPr algn="just">
              <a:lnSpc>
                <a:spcPct val="100000"/>
              </a:lnSpc>
            </a:pPr>
            <a:endParaRPr b="0" lang="en-IN" sz="1800" spc="-1" strike="noStrike">
              <a:latin typeface="Arial"/>
            </a:endParaRPr>
          </a:p>
          <a:p>
            <a:pPr marL="343080" indent="-342720" algn="just">
              <a:lnSpc>
                <a:spcPct val="100000"/>
              </a:lnSpc>
              <a:buClr>
                <a:srgbClr val="000000"/>
              </a:buClr>
              <a:buFont typeface="Arial"/>
              <a:buAutoNum type="arabicPeriod"/>
            </a:pPr>
            <a:r>
              <a:rPr b="0" lang="en-US" sz="1800" spc="-1" strike="noStrike">
                <a:solidFill>
                  <a:srgbClr val="000000"/>
                </a:solidFill>
                <a:latin typeface="Calibri"/>
                <a:ea typeface="Arial"/>
              </a:rPr>
              <a:t>Conversion from basic type to the class type.</a:t>
            </a:r>
            <a:endParaRPr b="0" lang="en-IN" sz="1800" spc="-1" strike="noStrike">
              <a:latin typeface="Arial"/>
            </a:endParaRPr>
          </a:p>
          <a:p>
            <a:pPr algn="just">
              <a:lnSpc>
                <a:spcPct val="100000"/>
              </a:lnSpc>
            </a:pPr>
            <a:endParaRPr b="0" lang="en-IN" sz="1800" spc="-1" strike="noStrike">
              <a:latin typeface="Arial"/>
            </a:endParaRPr>
          </a:p>
          <a:p>
            <a:pPr marL="343080" indent="-342720" algn="just">
              <a:lnSpc>
                <a:spcPct val="100000"/>
              </a:lnSpc>
              <a:buClr>
                <a:srgbClr val="000000"/>
              </a:buClr>
              <a:buFont typeface="Arial"/>
              <a:buAutoNum type="arabicPeriod"/>
            </a:pPr>
            <a:r>
              <a:rPr b="0" lang="en-US" sz="1800" spc="-1" strike="noStrike">
                <a:solidFill>
                  <a:srgbClr val="000000"/>
                </a:solidFill>
                <a:latin typeface="Calibri"/>
                <a:ea typeface="Arial"/>
              </a:rPr>
              <a:t>Conversion from class type to basic type.</a:t>
            </a:r>
            <a:endParaRPr b="0" lang="en-IN" sz="1800" spc="-1" strike="noStrike">
              <a:latin typeface="Arial"/>
            </a:endParaRPr>
          </a:p>
          <a:p>
            <a:pPr algn="just">
              <a:lnSpc>
                <a:spcPct val="100000"/>
              </a:lnSpc>
            </a:pPr>
            <a:endParaRPr b="0" lang="en-IN" sz="1800" spc="-1" strike="noStrike">
              <a:latin typeface="Arial"/>
            </a:endParaRPr>
          </a:p>
          <a:p>
            <a:pPr marL="343080" indent="-342720" algn="just">
              <a:lnSpc>
                <a:spcPct val="100000"/>
              </a:lnSpc>
              <a:buClr>
                <a:srgbClr val="000000"/>
              </a:buClr>
              <a:buFont typeface="Arial"/>
              <a:buAutoNum type="arabicPeriod"/>
            </a:pPr>
            <a:r>
              <a:rPr b="0" lang="en-US" sz="1800" spc="-1" strike="noStrike">
                <a:solidFill>
                  <a:srgbClr val="000000"/>
                </a:solidFill>
                <a:latin typeface="Calibri"/>
                <a:ea typeface="Arial"/>
              </a:rPr>
              <a:t>Conversion from one class to another class type.</a:t>
            </a:r>
            <a:endParaRPr b="0" lang="en-IN" sz="1800" spc="-1" strike="noStrike">
              <a:latin typeface="Arial"/>
            </a:endParaRPr>
          </a:p>
          <a:p>
            <a:pPr>
              <a:lnSpc>
                <a:spcPct val="100000"/>
              </a:lnSpc>
            </a:pPr>
            <a:br/>
            <a:endParaRPr b="0" lang="en-IN" sz="1800" spc="-1" strike="noStrike">
              <a:latin typeface="Arial"/>
            </a:endParaRPr>
          </a:p>
        </p:txBody>
      </p:sp>
      <p:sp>
        <p:nvSpPr>
          <p:cNvPr id="242" name="CustomShape 3"/>
          <p:cNvSpPr/>
          <p:nvPr/>
        </p:nvSpPr>
        <p:spPr>
          <a:xfrm>
            <a:off x="219240" y="92520"/>
            <a:ext cx="825264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Type conversion from user defined type to primary data type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44"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In this type of conversion the source type is basic type and the destination type is class type.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Means basic data type is converted into the class type.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For example we have class employee and one object of employee ‘emp’ and suppose we want to assign the employee code of employee ‘emp’ by any integer variable say ‘Ecode’ then the statement below is the example of the conversion from basic to class type.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emp = Ecode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Here the assignment will be done by converting “Ecode” which is of basic or primary data type into the class type.</a:t>
            </a:r>
            <a:endParaRPr b="0" lang="en-IN" sz="1800" spc="-1" strike="noStrike">
              <a:latin typeface="Arial"/>
            </a:endParaRPr>
          </a:p>
          <a:p>
            <a:pPr algn="just">
              <a:lnSpc>
                <a:spcPct val="100000"/>
              </a:lnSpc>
            </a:pPr>
            <a:endParaRPr b="0" lang="en-IN" sz="1800" spc="-1" strike="noStrike">
              <a:latin typeface="Arial"/>
            </a:endParaRPr>
          </a:p>
        </p:txBody>
      </p:sp>
      <p:sp>
        <p:nvSpPr>
          <p:cNvPr id="245"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400" spc="-1" strike="noStrike">
                <a:solidFill>
                  <a:srgbClr val="ffffff"/>
                </a:solidFill>
                <a:latin typeface="Calibri"/>
                <a:ea typeface="Trebuchet MS"/>
              </a:rPr>
              <a:t>Conversion from Basic type to the Class type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47"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gn="just">
              <a:lnSpc>
                <a:spcPct val="100000"/>
              </a:lnSpc>
            </a:pPr>
            <a:r>
              <a:rPr b="0" lang="en-US" sz="1800" spc="-1" strike="noStrike">
                <a:solidFill>
                  <a:srgbClr val="000000"/>
                </a:solidFill>
                <a:latin typeface="Calibri"/>
                <a:ea typeface="Arial"/>
              </a:rPr>
              <a:t>The conversion from basic type to the class type can be performed by two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Using constructor</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Using Operator Overloading</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48"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400" spc="-1" strike="noStrike">
                <a:solidFill>
                  <a:srgbClr val="ffffff"/>
                </a:solidFill>
                <a:latin typeface="Calibri"/>
                <a:ea typeface="Trebuchet MS"/>
              </a:rPr>
              <a:t>Conversion from Basic type to the Class type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50" name="CustomShape 2"/>
          <p:cNvSpPr/>
          <p:nvPr/>
        </p:nvSpPr>
        <p:spPr>
          <a:xfrm>
            <a:off x="0" y="671400"/>
            <a:ext cx="8951760" cy="4379400"/>
          </a:xfrm>
          <a:prstGeom prst="rect">
            <a:avLst/>
          </a:prstGeom>
          <a:noFill/>
          <a:ln>
            <a:noFill/>
          </a:ln>
        </p:spPr>
        <p:style>
          <a:lnRef idx="0"/>
          <a:fillRef idx="0"/>
          <a:effectRef idx="0"/>
          <a:fontRef idx="minor"/>
        </p:style>
        <p:txBody>
          <a:bodyPr tIns="91440" bIns="91440">
            <a:noAutofit/>
          </a:bodyPr>
          <a:p>
            <a:pPr algn="just">
              <a:lnSpc>
                <a:spcPct val="100000"/>
              </a:lnSpc>
            </a:pPr>
            <a:endParaRPr b="0" lang="en-IN" sz="1800" spc="-1" strike="noStrike">
              <a:latin typeface="Arial"/>
            </a:endParaRPr>
          </a:p>
          <a:p>
            <a:pPr lvl="1" marL="285840" indent="-285480" algn="just">
              <a:lnSpc>
                <a:spcPct val="100000"/>
              </a:lnSpc>
              <a:buClr>
                <a:srgbClr val="000000"/>
              </a:buClr>
              <a:buFont typeface="Arial"/>
              <a:buChar char="•"/>
            </a:pPr>
            <a:r>
              <a:rPr b="0" lang="en-US" sz="1800" spc="-1" strike="noStrike">
                <a:solidFill>
                  <a:srgbClr val="000000"/>
                </a:solidFill>
                <a:latin typeface="Calibri"/>
                <a:ea typeface="Arial"/>
              </a:rPr>
              <a:t>We can use constructor to perform type conversion during the object creation.</a:t>
            </a:r>
            <a:endParaRPr b="0" lang="en-IN" sz="1800" spc="-1" strike="noStrike">
              <a:latin typeface="Arial"/>
            </a:endParaRPr>
          </a:p>
          <a:p>
            <a:pPr algn="just">
              <a:lnSpc>
                <a:spcPct val="100000"/>
              </a:lnSpc>
            </a:pPr>
            <a:endParaRPr b="0" lang="en-IN" sz="1800" spc="-1" strike="noStrike">
              <a:latin typeface="Arial"/>
            </a:endParaRPr>
          </a:p>
          <a:p>
            <a:pPr lvl="1" marL="285840" indent="-285480" algn="just">
              <a:lnSpc>
                <a:spcPct val="100000"/>
              </a:lnSpc>
              <a:buClr>
                <a:srgbClr val="000000"/>
              </a:buClr>
              <a:buFont typeface="Arial"/>
              <a:buChar char="•"/>
            </a:pPr>
            <a:r>
              <a:rPr b="0" lang="en-US" sz="1800" spc="-1" strike="noStrike">
                <a:solidFill>
                  <a:srgbClr val="000000"/>
                </a:solidFill>
                <a:latin typeface="Calibri"/>
                <a:ea typeface="Arial"/>
              </a:rPr>
              <a:t>Consider the following example with class ‘Time’ in which we want to assign total time in minutes by integer variable ‘duration’.</a:t>
            </a:r>
            <a:endParaRPr b="0" lang="en-IN" sz="1800" spc="-1" strike="noStrike">
              <a:latin typeface="Arial"/>
            </a:endParaRPr>
          </a:p>
          <a:p>
            <a:pPr algn="just">
              <a:lnSpc>
                <a:spcPct val="100000"/>
              </a:lnSpc>
            </a:pPr>
            <a:endParaRPr b="0" lang="en-IN" sz="1800" spc="-1" strike="noStrike">
              <a:latin typeface="Arial"/>
            </a:endParaRPr>
          </a:p>
          <a:p>
            <a:pPr lvl="1" marL="285840" indent="-285480" algn="just">
              <a:lnSpc>
                <a:spcPct val="100000"/>
              </a:lnSpc>
              <a:buClr>
                <a:srgbClr val="000000"/>
              </a:buClr>
              <a:buFont typeface="Arial"/>
              <a:buChar char="•"/>
            </a:pPr>
            <a:r>
              <a:rPr b="0" lang="en-US" sz="1800" spc="-1" strike="noStrike">
                <a:solidFill>
                  <a:srgbClr val="000000"/>
                </a:solidFill>
                <a:latin typeface="Calibri"/>
                <a:ea typeface="Arial"/>
              </a:rPr>
              <a:t>To achieve that we have implemented one constructor function which accepts one argument of type integer</a:t>
            </a:r>
            <a:endParaRPr b="0" lang="en-IN" sz="1800" spc="-1" strike="noStrike">
              <a:latin typeface="Arial"/>
            </a:endParaRPr>
          </a:p>
          <a:p>
            <a:pPr algn="just">
              <a:lnSpc>
                <a:spcPct val="100000"/>
              </a:lnSpc>
            </a:pPr>
            <a:endParaRPr b="0" lang="en-IN" sz="1800" spc="-1" strike="noStrike">
              <a:latin typeface="Arial"/>
            </a:endParaRPr>
          </a:p>
          <a:p>
            <a:pPr lvl="1" marL="285840" indent="-285480" algn="just">
              <a:lnSpc>
                <a:spcPct val="100000"/>
              </a:lnSpc>
              <a:buClr>
                <a:srgbClr val="000000"/>
              </a:buClr>
              <a:buFont typeface="Arial"/>
              <a:buChar char="•"/>
            </a:pPr>
            <a:r>
              <a:rPr b="0" lang="en-US" sz="1800" spc="-1" strike="noStrike">
                <a:solidFill>
                  <a:srgbClr val="000000"/>
                </a:solidFill>
                <a:latin typeface="Calibri"/>
                <a:ea typeface="Arial"/>
              </a:rPr>
              <a:t>See the example on next slide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51" name="CustomShape 3"/>
          <p:cNvSpPr/>
          <p:nvPr/>
        </p:nvSpPr>
        <p:spPr>
          <a:xfrm>
            <a:off x="95400" y="92520"/>
            <a:ext cx="911520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400" spc="-1" strike="noStrike">
                <a:solidFill>
                  <a:srgbClr val="ffffff"/>
                </a:solidFill>
                <a:latin typeface="Calibri"/>
                <a:ea typeface="Trebuchet MS"/>
              </a:rPr>
              <a:t>Conversion from Basic to the Class type using Constructor:</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880" y="641880"/>
            <a:ext cx="9127800" cy="4503600"/>
          </a:xfrm>
          <a:prstGeom prst="rect">
            <a:avLst/>
          </a:prstGeom>
          <a:noFill/>
          <a:ln>
            <a:noFill/>
          </a:ln>
        </p:spPr>
        <p:style>
          <a:lnRef idx="0"/>
          <a:fillRef idx="0"/>
          <a:effectRef idx="0"/>
          <a:fontRef idx="minor"/>
        </p:style>
        <p:txBody>
          <a:bodyPr tIns="91440" bIns="91440">
            <a:noAutofit/>
          </a:bodyPr>
          <a:p>
            <a:pPr marL="76320">
              <a:lnSpc>
                <a:spcPct val="200000"/>
              </a:lnSpc>
            </a:pPr>
            <a:r>
              <a:rPr b="0" lang="en" sz="2000" spc="-1" strike="noStrike">
                <a:solidFill>
                  <a:srgbClr val="000000"/>
                </a:solidFill>
                <a:latin typeface="Calibri"/>
                <a:ea typeface="Arial"/>
              </a:rPr>
              <a:t>Today we are going to cover -</a:t>
            </a:r>
            <a:endParaRPr b="0" lang="en-IN" sz="2000" spc="-1" strike="noStrike">
              <a:latin typeface="Arial"/>
            </a:endParaRPr>
          </a:p>
          <a:p>
            <a:pPr marL="457200" indent="-380520">
              <a:lnSpc>
                <a:spcPct val="200000"/>
              </a:lnSpc>
              <a:buClr>
                <a:srgbClr val="000000"/>
              </a:buClr>
              <a:buFont typeface="Calibri,Sans-Serif"/>
              <a:buChar char="●"/>
            </a:pPr>
            <a:r>
              <a:rPr b="0" lang="en-IN" sz="2000" spc="-1" strike="noStrike">
                <a:solidFill>
                  <a:srgbClr val="000000"/>
                </a:solidFill>
                <a:latin typeface="Calibri"/>
                <a:ea typeface="Calibri"/>
              </a:rPr>
              <a:t>Basic concept of type conversion</a:t>
            </a:r>
            <a:endParaRPr b="0" lang="en-IN" sz="2000" spc="-1" strike="noStrike">
              <a:latin typeface="Arial"/>
            </a:endParaRPr>
          </a:p>
          <a:p>
            <a:pPr marL="457200" indent="-380520">
              <a:lnSpc>
                <a:spcPct val="200000"/>
              </a:lnSpc>
              <a:buClr>
                <a:srgbClr val="000000"/>
              </a:buClr>
              <a:buFont typeface="Calibri,Sans-Serif"/>
              <a:buChar char="●"/>
            </a:pPr>
            <a:r>
              <a:rPr b="0" lang="en-IN" sz="2000" spc="-1" strike="noStrike">
                <a:solidFill>
                  <a:srgbClr val="000000"/>
                </a:solidFill>
                <a:latin typeface="Calibri"/>
                <a:ea typeface="Calibri"/>
              </a:rPr>
              <a:t>Type conversion- implicit and explicit</a:t>
            </a:r>
            <a:endParaRPr b="0" lang="en-IN" sz="2000" spc="-1" strike="noStrike">
              <a:latin typeface="Arial"/>
            </a:endParaRPr>
          </a:p>
          <a:p>
            <a:pPr marL="457200" indent="-380520">
              <a:lnSpc>
                <a:spcPct val="200000"/>
              </a:lnSpc>
              <a:buClr>
                <a:srgbClr val="000000"/>
              </a:buClr>
              <a:buFont typeface="Calibri,Sans-Serif"/>
              <a:buChar char="●"/>
            </a:pPr>
            <a:r>
              <a:rPr b="0" lang="en-IN" sz="2000" spc="-1" strike="noStrike">
                <a:solidFill>
                  <a:srgbClr val="000000"/>
                </a:solidFill>
                <a:latin typeface="Calibri"/>
                <a:ea typeface="Calibri"/>
              </a:rPr>
              <a:t>Difference between implicit and explicit conversion</a:t>
            </a:r>
            <a:endParaRPr b="0" lang="en-IN" sz="2000" spc="-1" strike="noStrike">
              <a:latin typeface="Arial"/>
            </a:endParaRPr>
          </a:p>
          <a:p>
            <a:pPr marL="457200" indent="-380520">
              <a:lnSpc>
                <a:spcPct val="200000"/>
              </a:lnSpc>
              <a:buClr>
                <a:srgbClr val="000000"/>
              </a:buClr>
              <a:buFont typeface="Calibri,Sans-Serif"/>
              <a:buChar char="●"/>
            </a:pPr>
            <a:r>
              <a:rPr b="0" lang="en-IN" sz="2000" spc="-1" strike="noStrike">
                <a:solidFill>
                  <a:srgbClr val="000000"/>
                </a:solidFill>
                <a:latin typeface="Calibri"/>
                <a:ea typeface="Calibri"/>
              </a:rPr>
              <a:t>B</a:t>
            </a:r>
            <a:r>
              <a:rPr b="0" lang="en" sz="2000" spc="-1" strike="noStrike">
                <a:solidFill>
                  <a:srgbClr val="000000"/>
                </a:solidFill>
                <a:latin typeface="Calibri"/>
                <a:ea typeface="Calibri"/>
              </a:rPr>
              <a:t>asic type to class type</a:t>
            </a:r>
            <a:endParaRPr b="0" lang="en-IN" sz="2000" spc="-1" strike="noStrike">
              <a:latin typeface="Arial"/>
            </a:endParaRPr>
          </a:p>
          <a:p>
            <a:pPr marL="457200" indent="-380520">
              <a:lnSpc>
                <a:spcPct val="200000"/>
              </a:lnSpc>
              <a:buClr>
                <a:srgbClr val="000000"/>
              </a:buClr>
              <a:buFont typeface="Calibri,Sans-Serif"/>
              <a:buChar char="●"/>
            </a:pPr>
            <a:r>
              <a:rPr b="0" lang="en-IN" sz="2000" spc="-1" strike="noStrike">
                <a:solidFill>
                  <a:srgbClr val="000000"/>
                </a:solidFill>
                <a:latin typeface="Calibri"/>
                <a:ea typeface="Calibri"/>
              </a:rPr>
              <a:t>C</a:t>
            </a:r>
            <a:r>
              <a:rPr b="0" lang="en" sz="2000" spc="-1" strike="noStrike">
                <a:solidFill>
                  <a:srgbClr val="000000"/>
                </a:solidFill>
                <a:latin typeface="Calibri"/>
                <a:ea typeface="Calibri"/>
              </a:rPr>
              <a:t>lass type to basic type</a:t>
            </a:r>
            <a:endParaRPr b="0" lang="en-IN" sz="2000" spc="-1" strike="noStrike">
              <a:latin typeface="Arial"/>
            </a:endParaRPr>
          </a:p>
          <a:p>
            <a:pPr marL="457200" indent="-380520">
              <a:lnSpc>
                <a:spcPct val="200000"/>
              </a:lnSpc>
              <a:buClr>
                <a:srgbClr val="000000"/>
              </a:buClr>
              <a:buFont typeface="Calibri,Sans-Serif"/>
              <a:buChar char="●"/>
            </a:pPr>
            <a:r>
              <a:rPr b="0" lang="en-IN" sz="2000" spc="-1" strike="noStrike">
                <a:solidFill>
                  <a:srgbClr val="000000"/>
                </a:solidFill>
                <a:latin typeface="Calibri"/>
                <a:ea typeface="Calibri"/>
              </a:rPr>
              <a:t>O</a:t>
            </a:r>
            <a:r>
              <a:rPr b="0" lang="en" sz="2000" spc="-1" strike="noStrike">
                <a:solidFill>
                  <a:srgbClr val="000000"/>
                </a:solidFill>
                <a:latin typeface="Calibri"/>
                <a:ea typeface="Calibri"/>
              </a:rPr>
              <a:t>ne class to another class type</a:t>
            </a:r>
            <a:endParaRPr b="0" lang="en-IN" sz="2000" spc="-1" strike="noStrike">
              <a:latin typeface="Arial"/>
            </a:endParaRPr>
          </a:p>
        </p:txBody>
      </p:sp>
      <p:sp>
        <p:nvSpPr>
          <p:cNvPr id="168" name="CustomShape 2"/>
          <p:cNvSpPr/>
          <p:nvPr/>
        </p:nvSpPr>
        <p:spPr>
          <a:xfrm>
            <a:off x="7611840" y="303480"/>
            <a:ext cx="909720" cy="242640"/>
          </a:xfrm>
          <a:prstGeom prst="rect">
            <a:avLst/>
          </a:prstGeom>
          <a:blipFill rotWithShape="0">
            <a:blip r:embed="rId1"/>
            <a:stretch>
              <a:fillRect/>
            </a:stretch>
          </a:blipFill>
          <a:ln>
            <a:noFill/>
          </a:ln>
        </p:spPr>
        <p:style>
          <a:lnRef idx="0"/>
          <a:fillRef idx="0"/>
          <a:effectRef idx="0"/>
          <a:fontRef idx="minor"/>
        </p:style>
      </p:sp>
      <p:sp>
        <p:nvSpPr>
          <p:cNvPr id="169"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70" name="CustomShape 4"/>
          <p:cNvSpPr/>
          <p:nvPr/>
        </p:nvSpPr>
        <p:spPr>
          <a:xfrm>
            <a:off x="148680" y="14400"/>
            <a:ext cx="3279960" cy="82116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Today’s Agenda</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53"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Write a program to convert basic type (duration in minutes) to class type (duration in hours and minutes) using constructor </a:t>
            </a:r>
            <a:endParaRPr b="0" lang="en-IN" sz="1800" spc="-1" strike="noStrike">
              <a:latin typeface="Arial"/>
            </a:endParaRPr>
          </a:p>
          <a:p>
            <a:pPr>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r>
              <a:rPr b="0" lang="en-US" sz="1800" spc="-1" strike="noStrike">
                <a:solidFill>
                  <a:srgbClr val="000000"/>
                </a:solidFill>
                <a:latin typeface="Calibri"/>
                <a:ea typeface="Arial"/>
              </a:rPr>
              <a:t>class Time {</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hrs,min;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public:</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Time(int);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void display();</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Time :: Time(int 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cout&lt;&lt;"Basic Type to ==&gt; Class Type Conversion..."&lt;&lt;endl;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hrs=t/60;</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min=t%60;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254"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56"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void Time::display()</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cout&lt;&lt;hrs&lt;&lt; ": Hours(s)" &lt;&lt;endl;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cout&lt;&lt;min&lt;&lt; " Minutes" &lt;&lt;endl;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int main()</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duration;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cout&lt;&lt;"Enter time duration in minutes : ";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cin&gt;&gt;duration;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Time t1=duration;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t1.display();</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257"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59"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Here, we have created an object “t1” of class “Time” and during the creation we have assigned integer variable “duration”.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It will pass time duration to the constructor function and assign to the “hrs” and “min” members of the class “Time”.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We have to note that during type conversion using the constructor we can pass only one argument and we can do type conversion at the type of initialization only.</a:t>
            </a:r>
            <a:endParaRPr b="0" lang="en-IN" sz="1800" spc="-1" strike="noStrike">
              <a:latin typeface="Arial"/>
            </a:endParaRPr>
          </a:p>
        </p:txBody>
      </p:sp>
      <p:sp>
        <p:nvSpPr>
          <p:cNvPr id="260"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62" name="CustomShape 2"/>
          <p:cNvSpPr/>
          <p:nvPr/>
        </p:nvSpPr>
        <p:spPr>
          <a:xfrm>
            <a:off x="0" y="671400"/>
            <a:ext cx="8951760" cy="4379400"/>
          </a:xfrm>
          <a:prstGeom prst="rect">
            <a:avLst/>
          </a:prstGeom>
          <a:noFill/>
          <a:ln>
            <a:noFill/>
          </a:ln>
        </p:spPr>
        <p:style>
          <a:lnRef idx="0"/>
          <a:fillRef idx="0"/>
          <a:effectRef idx="0"/>
          <a:fontRef idx="minor"/>
        </p:style>
        <p:txBody>
          <a:bodyPr tIns="91440" bIns="91440">
            <a:noAutofit/>
          </a:bodyPr>
          <a:p>
            <a:pPr algn="just">
              <a:lnSpc>
                <a:spcPct val="100000"/>
              </a:lnSpc>
            </a:pPr>
            <a:endParaRPr b="0" lang="en-IN" sz="1800" spc="-1" strike="noStrike">
              <a:latin typeface="Arial"/>
            </a:endParaRPr>
          </a:p>
          <a:p>
            <a:pPr lvl="1" marL="285840" indent="-285480" algn="just">
              <a:lnSpc>
                <a:spcPct val="100000"/>
              </a:lnSpc>
              <a:buClr>
                <a:srgbClr val="000000"/>
              </a:buClr>
              <a:buFont typeface="Arial"/>
              <a:buChar char="•"/>
            </a:pPr>
            <a:r>
              <a:rPr b="0" lang="en-US" sz="1800" spc="-1" strike="noStrike">
                <a:solidFill>
                  <a:srgbClr val="000000"/>
                </a:solidFill>
                <a:latin typeface="Calibri"/>
                <a:ea typeface="Arial"/>
              </a:rPr>
              <a:t>We can also achieve type conversion by operator overloading.</a:t>
            </a:r>
            <a:endParaRPr b="0" lang="en-IN" sz="1800" spc="-1" strike="noStrike">
              <a:latin typeface="Arial"/>
            </a:endParaRPr>
          </a:p>
          <a:p>
            <a:pPr algn="just">
              <a:lnSpc>
                <a:spcPct val="100000"/>
              </a:lnSpc>
            </a:pPr>
            <a:endParaRPr b="0" lang="en-IN" sz="1800" spc="-1" strike="noStrike">
              <a:latin typeface="Arial"/>
            </a:endParaRPr>
          </a:p>
          <a:p>
            <a:pPr lvl="1" marL="285840" indent="-285480" algn="just">
              <a:lnSpc>
                <a:spcPct val="100000"/>
              </a:lnSpc>
              <a:buClr>
                <a:srgbClr val="000000"/>
              </a:buClr>
              <a:buFont typeface="Arial"/>
              <a:buChar char="•"/>
            </a:pPr>
            <a:r>
              <a:rPr b="0" lang="en-US" sz="1800" spc="-1" strike="noStrike">
                <a:solidFill>
                  <a:srgbClr val="000000"/>
                </a:solidFill>
                <a:latin typeface="Calibri"/>
                <a:ea typeface="Arial"/>
              </a:rPr>
              <a:t>We can overload assignment operator for this purpose.</a:t>
            </a:r>
            <a:endParaRPr b="0" lang="en-IN" sz="1800" spc="-1" strike="noStrike">
              <a:latin typeface="Arial"/>
            </a:endParaRPr>
          </a:p>
          <a:p>
            <a:pPr algn="just">
              <a:lnSpc>
                <a:spcPct val="100000"/>
              </a:lnSpc>
            </a:pPr>
            <a:endParaRPr b="0" lang="en-IN" sz="1800" spc="-1" strike="noStrike">
              <a:latin typeface="Arial"/>
            </a:endParaRPr>
          </a:p>
          <a:p>
            <a:pPr lvl="1" marL="285840" indent="-285480" algn="just">
              <a:lnSpc>
                <a:spcPct val="100000"/>
              </a:lnSpc>
              <a:buClr>
                <a:srgbClr val="000000"/>
              </a:buClr>
              <a:buFont typeface="Arial"/>
              <a:buChar char="•"/>
            </a:pPr>
            <a:r>
              <a:rPr b="0" lang="en-US" sz="1800" spc="-1" strike="noStrike">
                <a:solidFill>
                  <a:srgbClr val="000000"/>
                </a:solidFill>
                <a:latin typeface="Calibri"/>
                <a:ea typeface="Arial"/>
              </a:rPr>
              <a:t>Above example of Time class can be rewritten for type conversion using operator overloading concept to overload the assignment operator (=)</a:t>
            </a:r>
            <a:endParaRPr b="0" lang="en-IN" sz="1800" spc="-1" strike="noStrike">
              <a:latin typeface="Arial"/>
            </a:endParaRPr>
          </a:p>
          <a:p>
            <a:pPr algn="just">
              <a:lnSpc>
                <a:spcPct val="100000"/>
              </a:lnSpc>
            </a:pPr>
            <a:endParaRPr b="0" lang="en-IN" sz="1800" spc="-1" strike="noStrike">
              <a:latin typeface="Arial"/>
            </a:endParaRPr>
          </a:p>
          <a:p>
            <a:pPr lvl="1" marL="285840" indent="-285480" algn="just">
              <a:lnSpc>
                <a:spcPct val="100000"/>
              </a:lnSpc>
              <a:buClr>
                <a:srgbClr val="000000"/>
              </a:buClr>
              <a:buFont typeface="Arial"/>
              <a:buChar char="•"/>
            </a:pPr>
            <a:r>
              <a:rPr b="0" lang="en-US" sz="1800" spc="-1" strike="noStrike">
                <a:solidFill>
                  <a:srgbClr val="000000"/>
                </a:solidFill>
                <a:latin typeface="Calibri"/>
                <a:ea typeface="Arial"/>
              </a:rPr>
              <a:t>By using overloaded assignment operator we can perform the type conversion at any place in program.</a:t>
            </a:r>
            <a:endParaRPr b="0" lang="en-IN" sz="1800" spc="-1" strike="noStrike">
              <a:latin typeface="Arial"/>
            </a:endParaRPr>
          </a:p>
          <a:p>
            <a:pPr algn="just">
              <a:lnSpc>
                <a:spcPct val="100000"/>
              </a:lnSpc>
            </a:pPr>
            <a:endParaRPr b="0" lang="en-IN" sz="1800" spc="-1" strike="noStrike">
              <a:latin typeface="Arial"/>
            </a:endParaRPr>
          </a:p>
          <a:p>
            <a:pPr lvl="1" marL="285840" indent="-285480" algn="just">
              <a:lnSpc>
                <a:spcPct val="100000"/>
              </a:lnSpc>
              <a:buClr>
                <a:srgbClr val="000000"/>
              </a:buClr>
              <a:buFont typeface="Arial"/>
              <a:buChar char="•"/>
            </a:pPr>
            <a:r>
              <a:rPr b="0" lang="en-US" sz="1800" spc="-1" strike="noStrike">
                <a:solidFill>
                  <a:srgbClr val="000000"/>
                </a:solidFill>
                <a:latin typeface="Calibri"/>
                <a:ea typeface="Arial"/>
              </a:rPr>
              <a:t>See example on next slide</a:t>
            </a:r>
            <a:endParaRPr b="0" lang="en-IN" sz="1800" spc="-1" strike="noStrike">
              <a:latin typeface="Arial"/>
            </a:endParaRPr>
          </a:p>
        </p:txBody>
      </p:sp>
      <p:sp>
        <p:nvSpPr>
          <p:cNvPr id="263" name="CustomShape 3"/>
          <p:cNvSpPr/>
          <p:nvPr/>
        </p:nvSpPr>
        <p:spPr>
          <a:xfrm>
            <a:off x="95400" y="92520"/>
            <a:ext cx="911520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400" spc="-1" strike="noStrike">
                <a:solidFill>
                  <a:srgbClr val="ffffff"/>
                </a:solidFill>
                <a:latin typeface="Calibri"/>
                <a:ea typeface="Trebuchet MS"/>
              </a:rPr>
              <a:t>Conversion from Basic to the Class type using operator overloading:</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65"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Write a program to convert basic type (duration in minutes) to class type (duration in hours and minutes) using operator overloading.</a:t>
            </a:r>
            <a:endParaRPr b="0" lang="en-IN" sz="1800" spc="-1" strike="noStrike">
              <a:latin typeface="Arial"/>
            </a:endParaRPr>
          </a:p>
          <a:p>
            <a:pPr>
              <a:lnSpc>
                <a:spcPct val="100000"/>
              </a:lnSpc>
            </a:pPr>
            <a:r>
              <a:rPr b="0" lang="en-US" sz="1800" spc="-1" strike="noStrike">
                <a:solidFill>
                  <a:srgbClr val="000000"/>
                </a:solidFill>
                <a:latin typeface="Calibri"/>
                <a:ea typeface="Arial"/>
              </a:rPr>
              <a:t>class Time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hrs,min;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public:</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void display();</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void operator=(int); // overloading function</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void Time::display(){</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cout&lt;&lt;hrs&lt;&lt; ": Hour(s) "&lt;&lt;endl &lt;&lt;min&lt;&lt;": Minutes"&lt;&lt;endl ;</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void Time::operator=(int 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cout&lt;&lt;"Basic Type to ==&gt; Class Type Conversion..."&lt;&lt;endl;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hrs=t/60;</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min=t%60;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266"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68"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int main()</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Time t1;</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duration;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cout&lt;&lt;"Enter time duration in minutes";</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cin&gt;&gt;duration;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cout&lt;&lt;"object t1 overloaded assignment..."&lt;&lt;endl;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t1=duration;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t1.display();</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cout&lt;&lt;"object t1 assignment operator 2nd method..."&lt;&lt;endl;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t1.operator=(duration);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t1.display();</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269"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71"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gn="just">
              <a:lnSpc>
                <a:spcPct val="100000"/>
              </a:lnSpc>
            </a:pPr>
            <a:r>
              <a:rPr b="0" lang="en-US" sz="1800" spc="-1" strike="noStrike">
                <a:solidFill>
                  <a:srgbClr val="000000"/>
                </a:solidFill>
                <a:latin typeface="Calibri"/>
                <a:ea typeface="Arial"/>
              </a:rPr>
              <a:t>Write a program to create a class employee and one object of employee ‘emp’ . Get an employee code from user in variable Ecode. Assign the employee code of employee ‘emp’ by any integer variable say ‘Ecode’ so as to do conversion from basic to class type as follows.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emp = Ecode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Implement the above program using both the methods:</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constructor</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operator overloading</a:t>
            </a:r>
            <a:endParaRPr b="0" lang="en-IN" sz="1800" spc="-1" strike="noStrike">
              <a:latin typeface="Arial"/>
            </a:endParaRPr>
          </a:p>
          <a:p>
            <a:pPr>
              <a:lnSpc>
                <a:spcPct val="100000"/>
              </a:lnSpc>
            </a:pPr>
            <a:br/>
            <a:endParaRPr b="0" lang="en-IN" sz="1800" spc="-1" strike="noStrike">
              <a:latin typeface="Arial"/>
            </a:endParaRPr>
          </a:p>
          <a:p>
            <a:pPr>
              <a:lnSpc>
                <a:spcPct val="100000"/>
              </a:lnSpc>
            </a:pPr>
            <a:br/>
            <a:endParaRPr b="0" lang="en-IN" sz="1800" spc="-1" strike="noStrike">
              <a:latin typeface="Arial"/>
            </a:endParaRPr>
          </a:p>
          <a:p>
            <a:pPr>
              <a:lnSpc>
                <a:spcPct val="100000"/>
              </a:lnSpc>
            </a:pPr>
            <a:br/>
            <a:endParaRPr b="0" lang="en-IN" sz="1800" spc="-1" strike="noStrike">
              <a:latin typeface="Arial"/>
            </a:endParaRPr>
          </a:p>
          <a:p>
            <a:pPr>
              <a:lnSpc>
                <a:spcPct val="100000"/>
              </a:lnSpc>
            </a:pPr>
            <a:br/>
            <a:endParaRPr b="0" lang="en-IN" sz="1800" spc="-1" strike="noStrike">
              <a:latin typeface="Arial"/>
            </a:endParaRPr>
          </a:p>
        </p:txBody>
      </p:sp>
      <p:sp>
        <p:nvSpPr>
          <p:cNvPr id="272"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Assignment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74"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options are true?</a:t>
            </a:r>
            <a:endParaRPr b="0" lang="en-IN" sz="1800" spc="-1" strike="noStrike">
              <a:latin typeface="Arial"/>
            </a:endParaRPr>
          </a:p>
          <a:p>
            <a:pPr>
              <a:lnSpc>
                <a:spcPct val="100000"/>
              </a:lnSpc>
            </a:pPr>
            <a:r>
              <a:rPr b="0" lang="en-US" sz="1800" spc="-1" strike="noStrike">
                <a:solidFill>
                  <a:srgbClr val="000000"/>
                </a:solidFill>
                <a:latin typeface="Calibri"/>
                <a:ea typeface="Arial"/>
              </a:rPr>
              <a:t>The conversion from basic type to the class type can be performed by two ways:</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constructor</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Operator Overloading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only</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2 only</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None of the above</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 both</a:t>
            </a:r>
            <a:endParaRPr b="0" lang="en-IN" sz="1800" spc="-1" strike="noStrike">
              <a:latin typeface="Arial"/>
            </a:endParaRPr>
          </a:p>
        </p:txBody>
      </p:sp>
      <p:sp>
        <p:nvSpPr>
          <p:cNvPr id="275"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77"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options are true?</a:t>
            </a:r>
            <a:endParaRPr b="0" lang="en-IN" sz="1800" spc="-1" strike="noStrike">
              <a:latin typeface="Arial"/>
            </a:endParaRPr>
          </a:p>
          <a:p>
            <a:pPr>
              <a:lnSpc>
                <a:spcPct val="100000"/>
              </a:lnSpc>
            </a:pPr>
            <a:r>
              <a:rPr b="0" lang="en-US" sz="1800" spc="-1" strike="noStrike">
                <a:solidFill>
                  <a:srgbClr val="000000"/>
                </a:solidFill>
                <a:latin typeface="Calibri"/>
                <a:ea typeface="Arial"/>
              </a:rPr>
              <a:t>The conversion from basic type to the class type can be performed by two ways:</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constructor</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Operator Overloading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only</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2 only</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None of the above</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 both</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ff0000"/>
                </a:solidFill>
                <a:latin typeface="Calibri"/>
                <a:ea typeface="Arial"/>
              </a:rPr>
              <a:t>Answer: D</a:t>
            </a:r>
            <a:endParaRPr b="0" lang="en-IN" sz="1800" spc="-1" strike="noStrike">
              <a:latin typeface="Arial"/>
            </a:endParaRPr>
          </a:p>
        </p:txBody>
      </p:sp>
      <p:sp>
        <p:nvSpPr>
          <p:cNvPr id="278"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80"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true?</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During type conversion using the constructor we can pass only one argument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we can do type conversion at the type of initialization only.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1&amp;2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None of the both</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only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2 only</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281"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880" y="641880"/>
            <a:ext cx="9127800" cy="4503600"/>
          </a:xfrm>
          <a:prstGeom prst="rect">
            <a:avLst/>
          </a:prstGeom>
          <a:noFill/>
          <a:ln>
            <a:noFill/>
          </a:ln>
        </p:spPr>
        <p:style>
          <a:lnRef idx="0"/>
          <a:fillRef idx="0"/>
          <a:effectRef idx="0"/>
          <a:fontRef idx="minor"/>
        </p:style>
      </p:sp>
      <p:sp>
        <p:nvSpPr>
          <p:cNvPr id="172" name="CustomShape 2"/>
          <p:cNvSpPr/>
          <p:nvPr/>
        </p:nvSpPr>
        <p:spPr>
          <a:xfrm>
            <a:off x="7611840" y="303480"/>
            <a:ext cx="909720" cy="242640"/>
          </a:xfrm>
          <a:prstGeom prst="rect">
            <a:avLst/>
          </a:prstGeom>
          <a:blipFill rotWithShape="0">
            <a:blip r:embed="rId1"/>
            <a:stretch>
              <a:fillRect/>
            </a:stretch>
          </a:blipFill>
          <a:ln>
            <a:noFill/>
          </a:ln>
        </p:spPr>
        <p:style>
          <a:lnRef idx="0"/>
          <a:fillRef idx="0"/>
          <a:effectRef idx="0"/>
          <a:fontRef idx="minor"/>
        </p:style>
      </p:sp>
      <p:sp>
        <p:nvSpPr>
          <p:cNvPr id="173"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74" name="CustomShape 4"/>
          <p:cNvSpPr/>
          <p:nvPr/>
        </p:nvSpPr>
        <p:spPr>
          <a:xfrm>
            <a:off x="2137320" y="2072520"/>
            <a:ext cx="4603680" cy="82116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1" lang="en-IN" sz="3000" spc="-1" strike="noStrike">
                <a:solidFill>
                  <a:srgbClr val="000000"/>
                </a:solidFill>
                <a:latin typeface="Calibri"/>
                <a:ea typeface="Calibri"/>
              </a:rPr>
              <a:t>Let’s Get Started-</a:t>
            </a:r>
            <a:endParaRPr b="0" lang="en-IN" sz="3000" spc="-1" strike="noStrike">
              <a:latin typeface="Arial"/>
            </a:endParaRPr>
          </a:p>
        </p:txBody>
      </p:sp>
      <p:sp>
        <p:nvSpPr>
          <p:cNvPr id="175" name="CustomShape 5"/>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800" spc="-1" strike="noStrike">
                <a:solidFill>
                  <a:srgbClr val="ffffff"/>
                </a:solidFill>
                <a:latin typeface="Calibri"/>
                <a:ea typeface="Arial"/>
              </a:rPr>
              <a:t>C++</a:t>
            </a:r>
            <a:endParaRPr b="0" lang="en-IN" sz="2800" spc="-1" strike="noStrike">
              <a:latin typeface="Arial"/>
            </a:endParaRPr>
          </a:p>
          <a:p>
            <a:pPr marL="12600">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83"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true?</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During type conversion using the constructor we can pass only one argument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we can do type conversion at the type of initialization only.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1&amp;2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None of the both</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only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2 only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ff0000"/>
                </a:solidFill>
                <a:latin typeface="Calibri"/>
                <a:ea typeface="Arial"/>
              </a:rPr>
              <a:t>Answer: option  A</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284"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86"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In this type of conversion the source type is class type and the destination type is basic type.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Means  class data type is converted into the basic type.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For example we have class Time and one object of Time class ‘t’ and suppose we want to assign the total time of object ‘t’ to any integer variable say ‘duration’ then the statement below is the example of the conversion from class to basic type.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duration= t ; // where, t is object and duration is of basic data type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Here the assignment will be done by converting “t” object which is of class type into the basic or primary data type. </a:t>
            </a:r>
            <a:endParaRPr b="0" lang="en-IN" sz="1800" spc="-1" strike="noStrike">
              <a:latin typeface="Arial"/>
            </a:endParaRPr>
          </a:p>
        </p:txBody>
      </p:sp>
      <p:sp>
        <p:nvSpPr>
          <p:cNvPr id="287"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400" spc="-1" strike="noStrike">
                <a:solidFill>
                  <a:srgbClr val="ffffff"/>
                </a:solidFill>
                <a:latin typeface="Calibri"/>
                <a:ea typeface="Trebuchet MS"/>
              </a:rPr>
              <a:t>Type conversion from class type to basic type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89"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It requires special casting operator function for class type to basic type conversion.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This is known as the conversion function.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The syntax for the conversion function is as under: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operator typename(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p:txBody>
      </p:sp>
      <p:sp>
        <p:nvSpPr>
          <p:cNvPr id="290"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400" spc="-1" strike="noStrike">
                <a:solidFill>
                  <a:srgbClr val="ffffff"/>
                </a:solidFill>
                <a:latin typeface="Calibri"/>
                <a:ea typeface="Trebuchet MS"/>
              </a:rPr>
              <a:t>Type conversion from class type to basic type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92"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Write a program in C++ to assign time in hours and minutes in the form of total time in minutes into one integer variable “duration” using both the methods.</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constructor</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operator overloading</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293"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95"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r>
              <a:rPr b="0" lang="en-US" sz="1800" spc="-1" strike="noStrike">
                <a:solidFill>
                  <a:srgbClr val="000000"/>
                </a:solidFill>
                <a:latin typeface="Calibri"/>
                <a:ea typeface="Arial"/>
              </a:rPr>
              <a:t>class Time</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hrs,min;</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public:</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Time(int ,int);   // constructor</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operator int();   // casting operator function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~Time()          // destructor</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cout&lt;&lt;"Destructor called..."&lt;&lt;endl;</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endParaRPr b="0" lang="en-IN" sz="1800" spc="-1" strike="noStrike">
              <a:latin typeface="Arial"/>
            </a:endParaRPr>
          </a:p>
        </p:txBody>
      </p:sp>
      <p:sp>
        <p:nvSpPr>
          <p:cNvPr id="296"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98"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Time::Time(int a,int b)</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cout&lt;&lt;"Constructor called with two parameters..."&lt;&lt;endl;</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hrs=a;</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min=b;</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Time :: operator int()</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cout&lt;&lt;"Class Type to Basic Type Conversion..."&lt;&lt;endl;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return(hrs*60+min);</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299"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01"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int main(){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h,m,duration;</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cout&lt;&lt;"Enter Hours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cin&gt;&gt;h;</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cout&lt;&lt;"Enter Minutes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cin&gt;&gt;m;</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Time t(h,m);       // construct object</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duration = t;      // casting conversion OR duration = (int)t</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cout&lt;&lt;"Total Minutes are "&lt;&lt;duration &lt;&lt;endl;</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cout&lt;&lt;"2nd method operator overloading "&lt;&lt;endl;</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duration = t.operator int();</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cout&lt;&lt;"Total Minutes are "&lt;&lt;duration &lt;&lt;endl;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302"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04"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Output:</a:t>
            </a:r>
            <a:endParaRPr b="0" lang="en-IN" sz="1800" spc="-1" strike="noStrike">
              <a:latin typeface="Arial"/>
            </a:endParaRPr>
          </a:p>
          <a:p>
            <a:pPr>
              <a:lnSpc>
                <a:spcPct val="100000"/>
              </a:lnSpc>
            </a:pPr>
            <a:r>
              <a:rPr b="0" lang="en-US" sz="1800" spc="-1" strike="noStrike">
                <a:solidFill>
                  <a:srgbClr val="000000"/>
                </a:solidFill>
                <a:latin typeface="Calibri"/>
                <a:ea typeface="Arial"/>
              </a:rPr>
              <a:t>Enter Hours 2                                                                                                                                              </a:t>
            </a:r>
            <a:endParaRPr b="0" lang="en-IN" sz="1800" spc="-1" strike="noStrike">
              <a:latin typeface="Arial"/>
            </a:endParaRPr>
          </a:p>
          <a:p>
            <a:pPr>
              <a:lnSpc>
                <a:spcPct val="100000"/>
              </a:lnSpc>
            </a:pPr>
            <a:r>
              <a:rPr b="0" lang="en-US" sz="1800" spc="-1" strike="noStrike">
                <a:solidFill>
                  <a:srgbClr val="000000"/>
                </a:solidFill>
                <a:latin typeface="Calibri"/>
                <a:ea typeface="Arial"/>
              </a:rPr>
              <a:t>Enter Minutes 45                                                                                                                                           </a:t>
            </a:r>
            <a:endParaRPr b="0" lang="en-IN" sz="1800" spc="-1" strike="noStrike">
              <a:latin typeface="Arial"/>
            </a:endParaRPr>
          </a:p>
          <a:p>
            <a:pPr>
              <a:lnSpc>
                <a:spcPct val="100000"/>
              </a:lnSpc>
            </a:pPr>
            <a:r>
              <a:rPr b="0" lang="en-US" sz="1800" spc="-1" strike="noStrike">
                <a:solidFill>
                  <a:srgbClr val="000000"/>
                </a:solidFill>
                <a:latin typeface="Calibri"/>
                <a:ea typeface="Arial"/>
              </a:rPr>
              <a:t>Constructor called with two parameters...                                                                                                                  </a:t>
            </a:r>
            <a:endParaRPr b="0" lang="en-IN" sz="1800" spc="-1" strike="noStrike">
              <a:latin typeface="Arial"/>
            </a:endParaRPr>
          </a:p>
          <a:p>
            <a:pPr>
              <a:lnSpc>
                <a:spcPct val="100000"/>
              </a:lnSpc>
            </a:pPr>
            <a:r>
              <a:rPr b="0" lang="en-US" sz="1800" spc="-1" strike="noStrike">
                <a:solidFill>
                  <a:srgbClr val="000000"/>
                </a:solidFill>
                <a:latin typeface="Calibri"/>
                <a:ea typeface="Arial"/>
              </a:rPr>
              <a:t>Class Type to Basic Type Conversion...                                                                                                                     </a:t>
            </a:r>
            <a:endParaRPr b="0" lang="en-IN" sz="1800" spc="-1" strike="noStrike">
              <a:latin typeface="Arial"/>
            </a:endParaRPr>
          </a:p>
          <a:p>
            <a:pPr>
              <a:lnSpc>
                <a:spcPct val="100000"/>
              </a:lnSpc>
            </a:pPr>
            <a:r>
              <a:rPr b="0" lang="en-US" sz="1800" spc="-1" strike="noStrike">
                <a:solidFill>
                  <a:srgbClr val="000000"/>
                </a:solidFill>
                <a:latin typeface="Calibri"/>
                <a:ea typeface="Arial"/>
              </a:rPr>
              <a:t>Total Minutes are 165                                                                                                                                      </a:t>
            </a:r>
            <a:endParaRPr b="0" lang="en-IN" sz="1800" spc="-1" strike="noStrike">
              <a:latin typeface="Arial"/>
            </a:endParaRPr>
          </a:p>
          <a:p>
            <a:pPr>
              <a:lnSpc>
                <a:spcPct val="100000"/>
              </a:lnSpc>
            </a:pPr>
            <a:r>
              <a:rPr b="0" lang="en-US" sz="1800" spc="-1" strike="noStrike">
                <a:solidFill>
                  <a:srgbClr val="000000"/>
                </a:solidFill>
                <a:latin typeface="Calibri"/>
                <a:ea typeface="Arial"/>
              </a:rPr>
              <a:t>2nd method operator overloading                                                                                                                            </a:t>
            </a:r>
            <a:endParaRPr b="0" lang="en-IN" sz="1800" spc="-1" strike="noStrike">
              <a:latin typeface="Arial"/>
            </a:endParaRPr>
          </a:p>
          <a:p>
            <a:pPr>
              <a:lnSpc>
                <a:spcPct val="100000"/>
              </a:lnSpc>
            </a:pPr>
            <a:r>
              <a:rPr b="0" lang="en-US" sz="1800" spc="-1" strike="noStrike">
                <a:solidFill>
                  <a:srgbClr val="000000"/>
                </a:solidFill>
                <a:latin typeface="Calibri"/>
                <a:ea typeface="Arial"/>
              </a:rPr>
              <a:t>Class Type to Basic Type Conversion...                                                                                                                     </a:t>
            </a:r>
            <a:endParaRPr b="0" lang="en-IN" sz="1800" spc="-1" strike="noStrike">
              <a:latin typeface="Arial"/>
            </a:endParaRPr>
          </a:p>
          <a:p>
            <a:pPr>
              <a:lnSpc>
                <a:spcPct val="100000"/>
              </a:lnSpc>
            </a:pPr>
            <a:r>
              <a:rPr b="0" lang="en-US" sz="1800" spc="-1" strike="noStrike">
                <a:solidFill>
                  <a:srgbClr val="000000"/>
                </a:solidFill>
                <a:latin typeface="Calibri"/>
                <a:ea typeface="Arial"/>
              </a:rPr>
              <a:t>Total Minutes are 165                                                                                                                                      </a:t>
            </a:r>
            <a:endParaRPr b="0" lang="en-IN" sz="1800" spc="-1" strike="noStrike">
              <a:latin typeface="Arial"/>
            </a:endParaRPr>
          </a:p>
          <a:p>
            <a:pPr>
              <a:lnSpc>
                <a:spcPct val="100000"/>
              </a:lnSpc>
            </a:pPr>
            <a:r>
              <a:rPr b="0" lang="en-US" sz="1800" spc="-1" strike="noStrike">
                <a:solidFill>
                  <a:srgbClr val="000000"/>
                </a:solidFill>
                <a:latin typeface="Calibri"/>
                <a:ea typeface="Arial"/>
              </a:rPr>
              <a:t>Destructor called...</a:t>
            </a:r>
            <a:endParaRPr b="0" lang="en-IN" sz="1800" spc="-1" strike="noStrike">
              <a:latin typeface="Arial"/>
            </a:endParaRPr>
          </a:p>
        </p:txBody>
      </p:sp>
      <p:sp>
        <p:nvSpPr>
          <p:cNvPr id="305"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07"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Notice the statement in above program where conversion took place.</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duration = 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We can also specify the casting type and write the same statement by the following way to achieve the same result.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duration = (int) t;          // Casting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The conversion function should satisfy the following condition:</a:t>
            </a:r>
            <a:endParaRPr b="0" lang="en-IN"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Calibri"/>
                <a:ea typeface="Arial"/>
              </a:rPr>
              <a:t>It must be a class member.</a:t>
            </a:r>
            <a:endParaRPr b="0" lang="en-IN"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Calibri"/>
                <a:ea typeface="Arial"/>
              </a:rPr>
              <a:t>It must not specify the return value even though it returns the value.</a:t>
            </a:r>
            <a:endParaRPr b="0" lang="en-IN"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Calibri"/>
                <a:ea typeface="Arial"/>
              </a:rPr>
              <a:t>It must not have any argument.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308"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400" spc="-1" strike="noStrike">
                <a:solidFill>
                  <a:srgbClr val="ffffff"/>
                </a:solidFill>
                <a:latin typeface="Calibri"/>
                <a:ea typeface="Trebuchet MS"/>
              </a:rPr>
              <a:t>Type conversion from class type to basic type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10"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gn="just">
              <a:lnSpc>
                <a:spcPct val="100000"/>
              </a:lnSpc>
            </a:pPr>
            <a:r>
              <a:rPr b="0" lang="en-US" sz="1800" spc="-1" strike="noStrike">
                <a:solidFill>
                  <a:srgbClr val="000000"/>
                </a:solidFill>
                <a:latin typeface="Calibri"/>
                <a:ea typeface="Arial"/>
              </a:rPr>
              <a:t>Write a program to create a class employee and one object of employee ‘emp’ . Assign some salary to employee’s salary in emp object. Get a float value in a variable called payment. Assign this  employee salary  to variable payment so as to do conversion from  class type to basic  type as follows.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payment= emp ;</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or </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payment= (float) emp;</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Implement the above program using both the methods:</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constructor</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operator overloading</a:t>
            </a:r>
            <a:endParaRPr b="0" lang="en-IN" sz="1800" spc="-1" strike="noStrike">
              <a:latin typeface="Arial"/>
            </a:endParaRPr>
          </a:p>
        </p:txBody>
      </p:sp>
      <p:sp>
        <p:nvSpPr>
          <p:cNvPr id="311"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Assignment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0" y="0"/>
            <a:ext cx="9143640" cy="572400"/>
          </a:xfrm>
          <a:prstGeom prst="rect">
            <a:avLst/>
          </a:prstGeom>
          <a:solidFill>
            <a:srgbClr val="ff0000"/>
          </a:solidFill>
          <a:ln>
            <a:noFill/>
          </a:ln>
        </p:spPr>
        <p:txBody>
          <a:bodyPr tIns="91440" bIns="91440">
            <a:noAutofit/>
          </a:bodyPr>
          <a:p>
            <a:pPr>
              <a:lnSpc>
                <a:spcPct val="100000"/>
              </a:lnSpc>
            </a:pPr>
            <a:r>
              <a:rPr b="0" lang="en-IN" sz="2400" spc="-1" strike="noStrike">
                <a:solidFill>
                  <a:srgbClr val="ffffff"/>
                </a:solidFill>
                <a:latin typeface="Calibri"/>
                <a:ea typeface="Arial"/>
              </a:rPr>
              <a:t>Type </a:t>
            </a:r>
            <a:r>
              <a:rPr b="0" lang="en-IN" sz="2400" spc="-1" strike="noStrike">
                <a:solidFill>
                  <a:srgbClr val="ffffff"/>
                </a:solidFill>
                <a:latin typeface="Calibri"/>
                <a:ea typeface="Arial"/>
              </a:rPr>
              <a:t>conversi</a:t>
            </a:r>
            <a:r>
              <a:rPr b="0" lang="en-IN" sz="2400" spc="-1" strike="noStrike">
                <a:solidFill>
                  <a:srgbClr val="ffffff"/>
                </a:solidFill>
                <a:latin typeface="Calibri"/>
                <a:ea typeface="Arial"/>
              </a:rPr>
              <a:t>on</a:t>
            </a:r>
            <a:endParaRPr b="0" lang="en-IN" sz="2400" spc="-1" strike="noStrike">
              <a:solidFill>
                <a:srgbClr val="000000"/>
              </a:solidFill>
              <a:latin typeface="Arial"/>
            </a:endParaRPr>
          </a:p>
        </p:txBody>
      </p:sp>
      <p:sp>
        <p:nvSpPr>
          <p:cNvPr id="177" name="TextShape 2"/>
          <p:cNvSpPr txBox="1"/>
          <p:nvPr/>
        </p:nvSpPr>
        <p:spPr>
          <a:xfrm>
            <a:off x="121320" y="676080"/>
            <a:ext cx="8698680" cy="4095360"/>
          </a:xfrm>
          <a:prstGeom prst="rect">
            <a:avLst/>
          </a:prstGeom>
          <a:noFill/>
          <a:ln>
            <a:noFill/>
          </a:ln>
        </p:spPr>
        <p:txBody>
          <a:bodyPr tIns="91440" bIns="91440">
            <a:noAutofit/>
          </a:bodyPr>
          <a:p>
            <a:pPr marL="457200" indent="-342720">
              <a:lnSpc>
                <a:spcPct val="115000"/>
              </a:lnSpc>
              <a:buClr>
                <a:srgbClr val="000000"/>
              </a:buClr>
              <a:buFont typeface="Arial"/>
              <a:buChar char="●"/>
            </a:pPr>
            <a:r>
              <a:rPr b="0" lang="en-US" sz="1800" spc="-1" strike="noStrike">
                <a:solidFill>
                  <a:srgbClr val="000000"/>
                </a:solidFill>
                <a:latin typeface="Arial"/>
                <a:ea typeface="Arial"/>
              </a:rPr>
              <a:t>Type conversion occur when there is a need to convert one data type to another.</a:t>
            </a:r>
            <a:endParaRPr b="0" lang="en-IN" sz="1800" spc="-1" strike="noStrike">
              <a:solidFill>
                <a:srgbClr val="000000"/>
              </a:solidFill>
              <a:latin typeface="Arial"/>
            </a:endParaRPr>
          </a:p>
          <a:p>
            <a:pPr marL="457200" indent="-342720">
              <a:lnSpc>
                <a:spcPct val="115000"/>
              </a:lnSpc>
              <a:buClr>
                <a:srgbClr val="000000"/>
              </a:buClr>
              <a:buFont typeface="Arial"/>
              <a:buChar char="●"/>
            </a:pPr>
            <a:r>
              <a:rPr b="0" lang="en-IN" sz="1800" spc="-1" strike="noStrike">
                <a:solidFill>
                  <a:srgbClr val="000000"/>
                </a:solidFill>
                <a:latin typeface="Calibri"/>
                <a:ea typeface="Arial"/>
              </a:rPr>
              <a:t>Mainly two types </a:t>
            </a:r>
            <a:endParaRPr b="0" lang="en-IN" sz="1800" spc="-1" strike="noStrike">
              <a:solidFill>
                <a:srgbClr val="000000"/>
              </a:solidFill>
              <a:latin typeface="Arial"/>
            </a:endParaRPr>
          </a:p>
          <a:p>
            <a:pPr lvl="1" marL="914400" indent="-317160">
              <a:lnSpc>
                <a:spcPct val="115000"/>
              </a:lnSpc>
              <a:spcBef>
                <a:spcPts val="1599"/>
              </a:spcBef>
              <a:buClr>
                <a:srgbClr val="000000"/>
              </a:buClr>
              <a:buFont typeface="Arial"/>
              <a:buChar char="○"/>
            </a:pPr>
            <a:r>
              <a:rPr b="0" lang="en-IN" sz="1800" spc="-1" strike="noStrike">
                <a:solidFill>
                  <a:srgbClr val="000000"/>
                </a:solidFill>
                <a:latin typeface="Calibri"/>
                <a:ea typeface="Arial"/>
              </a:rPr>
              <a:t>Implicit – Also called type conversion</a:t>
            </a:r>
            <a:endParaRPr b="0" lang="en-IN" sz="1800" spc="-1" strike="noStrike">
              <a:solidFill>
                <a:srgbClr val="000000"/>
              </a:solidFill>
              <a:latin typeface="Arial"/>
            </a:endParaRPr>
          </a:p>
          <a:p>
            <a:pPr lvl="1" marL="914400" indent="-317160">
              <a:lnSpc>
                <a:spcPct val="115000"/>
              </a:lnSpc>
              <a:spcBef>
                <a:spcPts val="1599"/>
              </a:spcBef>
              <a:buClr>
                <a:srgbClr val="000000"/>
              </a:buClr>
              <a:buFont typeface="Arial"/>
              <a:buChar char="○"/>
            </a:pPr>
            <a:r>
              <a:rPr b="0" lang="en-IN" sz="1800" spc="-1" strike="noStrike">
                <a:solidFill>
                  <a:srgbClr val="000000"/>
                </a:solidFill>
                <a:latin typeface="Calibri"/>
                <a:ea typeface="Arial"/>
              </a:rPr>
              <a:t>Explicit – Also called Type casting</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The basic difference between type conversion and type casting, i.e. type conversion is made “automatically” by compiler whereas, type casting is to be “explicitly done” by the programmer.</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13"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Special casting operator function for class type to basic type conversion is known as the __________ function.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314"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16"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Special casting operator function for class type to basic type conversion is known as the </a:t>
            </a:r>
            <a:r>
              <a:rPr b="0" lang="en-US" sz="1800" spc="-1" strike="noStrike">
                <a:solidFill>
                  <a:srgbClr val="ff0000"/>
                </a:solidFill>
                <a:latin typeface="Calibri"/>
                <a:ea typeface="Arial"/>
              </a:rPr>
              <a:t>conversion</a:t>
            </a:r>
            <a:r>
              <a:rPr b="0" lang="en-US" sz="1800" spc="-1" strike="noStrike">
                <a:solidFill>
                  <a:srgbClr val="000000"/>
                </a:solidFill>
                <a:latin typeface="Calibri"/>
                <a:ea typeface="Arial"/>
              </a:rPr>
              <a:t> function.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317"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19"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false: </a:t>
            </a:r>
            <a:endParaRPr b="0" lang="en-IN" sz="1800" spc="-1" strike="noStrike">
              <a:latin typeface="Arial"/>
            </a:endParaRPr>
          </a:p>
          <a:p>
            <a:pPr>
              <a:lnSpc>
                <a:spcPct val="100000"/>
              </a:lnSpc>
            </a:pPr>
            <a:r>
              <a:rPr b="0" lang="en-US" sz="1800" spc="-1" strike="noStrike">
                <a:solidFill>
                  <a:srgbClr val="000000"/>
                </a:solidFill>
                <a:latin typeface="Calibri"/>
                <a:ea typeface="Arial"/>
              </a:rPr>
              <a:t>The conversion function should satisfy the following condition:</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It must be a class member.</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It must specify the return value even though it returns the value.</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It must have any argument.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3</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2 &amp; 3</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1,2 &amp; 3</a:t>
            </a:r>
            <a:endParaRPr b="0" lang="en-IN" sz="1800" spc="-1" strike="noStrike">
              <a:latin typeface="Arial"/>
            </a:endParaRPr>
          </a:p>
          <a:p>
            <a:pPr>
              <a:lnSpc>
                <a:spcPct val="100000"/>
              </a:lnSpc>
            </a:pPr>
            <a:endParaRPr b="0" lang="en-IN" sz="1800" spc="-1" strike="noStrike">
              <a:latin typeface="Arial"/>
            </a:endParaRPr>
          </a:p>
        </p:txBody>
      </p:sp>
      <p:sp>
        <p:nvSpPr>
          <p:cNvPr id="320"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22"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Which of the following is false: </a:t>
            </a:r>
            <a:endParaRPr b="0" lang="en-IN" sz="1800" spc="-1" strike="noStrike">
              <a:latin typeface="Arial"/>
            </a:endParaRPr>
          </a:p>
          <a:p>
            <a:pPr>
              <a:lnSpc>
                <a:spcPct val="100000"/>
              </a:lnSpc>
            </a:pPr>
            <a:r>
              <a:rPr b="0" lang="en-US" sz="1800" spc="-1" strike="noStrike">
                <a:solidFill>
                  <a:srgbClr val="000000"/>
                </a:solidFill>
                <a:latin typeface="Calibri"/>
                <a:ea typeface="Arial"/>
              </a:rPr>
              <a:t>The conversion function should satisfy the following condition:</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It must be a class member.</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It must specify the return value even though it returns the value.</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It must have any argument.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3</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 &amp; 2</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2 &amp; 3</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1,2 &amp; 3</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ff0000"/>
                </a:solidFill>
                <a:latin typeface="Calibri"/>
                <a:ea typeface="Arial"/>
              </a:rPr>
              <a:t>Options: option C</a:t>
            </a:r>
            <a:endParaRPr b="0" lang="en-IN" sz="1800" spc="-1" strike="noStrike">
              <a:latin typeface="Arial"/>
            </a:endParaRPr>
          </a:p>
        </p:txBody>
      </p:sp>
      <p:sp>
        <p:nvSpPr>
          <p:cNvPr id="323"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25"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In this type of conversion both the type that is source type and the destination type are of class type.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Means  the source type is of class type and the destination type is also of the class type.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In other words, one class data type is converted into the another class type.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Conversion from one class to another class can be performed either by using the constructor or type conversion function.</a:t>
            </a:r>
            <a:endParaRPr b="0" lang="en-IN" sz="1800" spc="-1" strike="noStrike">
              <a:latin typeface="Arial"/>
            </a:endParaRPr>
          </a:p>
        </p:txBody>
      </p:sp>
      <p:sp>
        <p:nvSpPr>
          <p:cNvPr id="326"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400" spc="-1" strike="noStrike">
                <a:solidFill>
                  <a:srgbClr val="ffffff"/>
                </a:solidFill>
                <a:latin typeface="Calibri"/>
                <a:ea typeface="Trebuchet MS"/>
              </a:rPr>
              <a:t>Conversion from one class type to another class type.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28"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For example we have two classes one for “computer” and another for “mobile”.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Suppose if we wish to assign “price” of computer to mobile then it can be achieved by the statement below which is the example of the conversion from one class to another class type.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mob = comp ;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 where mob and comp are the objects of mobile and computer classes respectively.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Here the assignment will be done by converting “comp” object which is of class type into the “mob” which is another class data type.</a:t>
            </a:r>
            <a:endParaRPr b="0" lang="en-IN" sz="1800" spc="-1" strike="noStrike">
              <a:latin typeface="Arial"/>
            </a:endParaRPr>
          </a:p>
        </p:txBody>
      </p:sp>
      <p:sp>
        <p:nvSpPr>
          <p:cNvPr id="329"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400" spc="-1" strike="noStrike">
                <a:solidFill>
                  <a:srgbClr val="ffffff"/>
                </a:solidFill>
                <a:latin typeface="Calibri"/>
                <a:ea typeface="Trebuchet MS"/>
              </a:rPr>
              <a:t>Conversion from one class type to another class type.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31"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Write a C++ </a:t>
            </a:r>
            <a:r>
              <a:rPr b="0" lang="en-US" sz="1800" spc="-1" strike="noStrike">
                <a:solidFill>
                  <a:srgbClr val="000000"/>
                </a:solidFill>
                <a:latin typeface="Arial"/>
                <a:ea typeface="Arial"/>
              </a:rPr>
              <a:t>program that convert class Time to another class Minute demonstrating conversion from one class to another class type. Overload =  operator for conversion purpose.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Arial"/>
                <a:ea typeface="Arial"/>
              </a:rPr>
              <a:t>Hint:  Declare two classes </a:t>
            </a:r>
            <a:r>
              <a:rPr b="0" i="1" lang="en-US" sz="1800" spc="-1" strike="noStrike">
                <a:solidFill>
                  <a:srgbClr val="000000"/>
                </a:solidFill>
                <a:latin typeface="Arial"/>
                <a:ea typeface="Arial"/>
              </a:rPr>
              <a:t>“Time”</a:t>
            </a:r>
            <a:r>
              <a:rPr b="0" lang="en-US" sz="1800" spc="-1" strike="noStrike">
                <a:solidFill>
                  <a:srgbClr val="000000"/>
                </a:solidFill>
                <a:latin typeface="Arial"/>
                <a:ea typeface="Arial"/>
              </a:rPr>
              <a:t> and </a:t>
            </a:r>
            <a:r>
              <a:rPr b="0" i="1" lang="en-US" sz="1800" spc="-1" strike="noStrike">
                <a:solidFill>
                  <a:srgbClr val="000000"/>
                </a:solidFill>
                <a:latin typeface="Arial"/>
                <a:ea typeface="Arial"/>
              </a:rPr>
              <a:t>“Minute”</a:t>
            </a:r>
            <a:r>
              <a:rPr b="0" lang="en-US" sz="1800" spc="-1" strike="noStrike">
                <a:solidFill>
                  <a:srgbClr val="000000"/>
                </a:solidFill>
                <a:latin typeface="Arial"/>
                <a:ea typeface="Arial"/>
              </a:rPr>
              <a:t> respectively. Create objects of the same. Assign one object to another.</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332"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34"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r>
              <a:rPr b="0" lang="en-US" sz="1800" spc="-1" strike="noStrike">
                <a:solidFill>
                  <a:srgbClr val="000000"/>
                </a:solidFill>
                <a:latin typeface="Calibri"/>
                <a:ea typeface="Arial"/>
              </a:rPr>
              <a:t>class Time</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hrs,min;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public:</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Time(int h,int m)</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hrs=h;</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min=m;</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Time()</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cout&lt;&lt;"\n Time's Object Created";</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335"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37"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int getMinutes()</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tot_min = ( hrs * 60 ) + min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tot_min;</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void display()</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cout&lt;&lt;"Hours: "&lt;&lt;hrs&lt;&lt;endl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 Minutes : "&lt;&lt;min &lt;&lt;endl ;</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338"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40"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class Minute</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min;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public:</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Minute()</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min = 0;</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void operator=(Time T)</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min=T.getMinutes();</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void display(){</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cout&lt;&lt;"\n Total Minutes : " &lt;&lt;min&lt;&lt;endl;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341"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0" y="0"/>
            <a:ext cx="9143640" cy="572400"/>
          </a:xfrm>
          <a:prstGeom prst="rect">
            <a:avLst/>
          </a:prstGeom>
          <a:solidFill>
            <a:srgbClr val="ff0000"/>
          </a:solidFill>
          <a:ln>
            <a:noFill/>
          </a:ln>
        </p:spPr>
        <p:txBody>
          <a:bodyPr tIns="91440" bIns="91440">
            <a:noAutofit/>
          </a:bodyPr>
          <a:p>
            <a:pPr>
              <a:lnSpc>
                <a:spcPct val="100000"/>
              </a:lnSpc>
            </a:pPr>
            <a:r>
              <a:rPr b="0" lang="en-IN" sz="2400" spc="-1" strike="noStrike">
                <a:solidFill>
                  <a:srgbClr val="ffffff"/>
                </a:solidFill>
                <a:latin typeface="Calibri"/>
                <a:ea typeface="Arial"/>
              </a:rPr>
              <a:t>Type </a:t>
            </a:r>
            <a:r>
              <a:rPr b="0" lang="en-IN" sz="2400" spc="-1" strike="noStrike">
                <a:solidFill>
                  <a:srgbClr val="ffffff"/>
                </a:solidFill>
                <a:latin typeface="Calibri"/>
                <a:ea typeface="Arial"/>
              </a:rPr>
              <a:t>conversi</a:t>
            </a:r>
            <a:r>
              <a:rPr b="0" lang="en-IN" sz="2400" spc="-1" strike="noStrike">
                <a:solidFill>
                  <a:srgbClr val="ffffff"/>
                </a:solidFill>
                <a:latin typeface="Calibri"/>
                <a:ea typeface="Arial"/>
              </a:rPr>
              <a:t>on in C</a:t>
            </a:r>
            <a:r>
              <a:rPr b="0" lang="en-IN" sz="2400" spc="-1" strike="noStrike">
                <a:solidFill>
                  <a:srgbClr val="ffffff"/>
                </a:solidFill>
                <a:latin typeface="Calibri"/>
                <a:ea typeface="Arial"/>
              </a:rPr>
              <a:t>	</a:t>
            </a:r>
            <a:endParaRPr b="0" lang="en-IN" sz="2400" spc="-1" strike="noStrike">
              <a:solidFill>
                <a:srgbClr val="000000"/>
              </a:solidFill>
              <a:latin typeface="Arial"/>
            </a:endParaRPr>
          </a:p>
        </p:txBody>
      </p:sp>
      <p:sp>
        <p:nvSpPr>
          <p:cNvPr id="179" name="TextShape 2"/>
          <p:cNvSpPr txBox="1"/>
          <p:nvPr/>
        </p:nvSpPr>
        <p:spPr>
          <a:xfrm>
            <a:off x="121320" y="676080"/>
            <a:ext cx="8698680" cy="4095360"/>
          </a:xfrm>
          <a:prstGeom prst="rect">
            <a:avLst/>
          </a:prstGeom>
          <a:noFill/>
          <a:ln>
            <a:noFill/>
          </a:ln>
        </p:spPr>
        <p:txBody>
          <a:bodyPr tIns="91440" bIns="91440">
            <a:noAutofit/>
          </a:bodyPr>
          <a:p>
            <a:pPr marL="457200" indent="-342720">
              <a:lnSpc>
                <a:spcPct val="115000"/>
              </a:lnSpc>
              <a:buClr>
                <a:srgbClr val="000000"/>
              </a:buClr>
              <a:buFont typeface="Arial"/>
              <a:buChar char="●"/>
            </a:pPr>
            <a:r>
              <a:rPr b="0" lang="en-IN" sz="1800" spc="-1" strike="noStrike">
                <a:solidFill>
                  <a:srgbClr val="000000"/>
                </a:solidFill>
                <a:latin typeface="Calibri"/>
                <a:ea typeface="Arial"/>
              </a:rPr>
              <a:t>Implicit conversion:</a:t>
            </a:r>
            <a:endParaRPr b="0" lang="en-IN" sz="1800" spc="-1" strike="noStrike">
              <a:solidFill>
                <a:srgbClr val="000000"/>
              </a:solidFill>
              <a:latin typeface="Arial"/>
            </a:endParaRPr>
          </a:p>
          <a:p>
            <a:pPr lvl="1" marL="914400" indent="-317160">
              <a:lnSpc>
                <a:spcPct val="115000"/>
              </a:lnSpc>
              <a:spcBef>
                <a:spcPts val="1599"/>
              </a:spcBef>
              <a:buClr>
                <a:srgbClr val="000000"/>
              </a:buClr>
              <a:buFont typeface="Arial"/>
              <a:buChar char="○"/>
            </a:pPr>
            <a:r>
              <a:rPr b="0" lang="en-IN" sz="1800" spc="-1" strike="noStrike">
                <a:solidFill>
                  <a:srgbClr val="000000"/>
                </a:solidFill>
                <a:latin typeface="Calibri"/>
                <a:ea typeface="Arial"/>
              </a:rPr>
              <a:t>Implicit is automatic. Done by compiler without any extra trigger  by the user</a:t>
            </a:r>
            <a:endParaRPr b="0" lang="en-IN" sz="1800" spc="-1" strike="noStrike">
              <a:solidFill>
                <a:srgbClr val="000000"/>
              </a:solidFill>
              <a:latin typeface="Arial"/>
            </a:endParaRPr>
          </a:p>
          <a:p>
            <a:pPr lvl="1" marL="914400" indent="-317160">
              <a:lnSpc>
                <a:spcPct val="115000"/>
              </a:lnSpc>
              <a:spcBef>
                <a:spcPts val="1599"/>
              </a:spcBef>
              <a:buClr>
                <a:srgbClr val="000000"/>
              </a:buClr>
              <a:buFont typeface="Arial"/>
              <a:buChar char="○"/>
            </a:pPr>
            <a:r>
              <a:rPr b="0" lang="en-IN" sz="1800" spc="-1" strike="noStrike">
                <a:solidFill>
                  <a:srgbClr val="000000"/>
                </a:solidFill>
                <a:latin typeface="Calibri"/>
                <a:ea typeface="Arial"/>
              </a:rPr>
              <a:t>Implicit conversion done when more than one datatype present in the expression</a:t>
            </a:r>
            <a:endParaRPr b="0" lang="en-IN" sz="1800" spc="-1" strike="noStrike">
              <a:solidFill>
                <a:srgbClr val="000000"/>
              </a:solidFill>
              <a:latin typeface="Arial"/>
            </a:endParaRPr>
          </a:p>
          <a:p>
            <a:pPr lvl="1" marL="914400" indent="-317160">
              <a:lnSpc>
                <a:spcPct val="115000"/>
              </a:lnSpc>
              <a:spcBef>
                <a:spcPts val="1599"/>
              </a:spcBef>
              <a:buClr>
                <a:srgbClr val="000000"/>
              </a:buClr>
              <a:buFont typeface="Arial"/>
              <a:buChar char="○"/>
            </a:pPr>
            <a:r>
              <a:rPr b="0" lang="en-IN" sz="1800" spc="-1" strike="noStrike">
                <a:solidFill>
                  <a:srgbClr val="000000"/>
                </a:solidFill>
                <a:latin typeface="Calibri"/>
                <a:ea typeface="Arial"/>
              </a:rPr>
              <a:t>All datatypes are upgraded to the datatype of largest variable.</a:t>
            </a:r>
            <a:endParaRPr b="0" lang="en-IN" sz="1800" spc="-1" strike="noStrike">
              <a:solidFill>
                <a:srgbClr val="000000"/>
              </a:solidFill>
              <a:latin typeface="Arial"/>
            </a:endParaRPr>
          </a:p>
          <a:p>
            <a:pPr lvl="1" marL="914400" indent="-317160">
              <a:lnSpc>
                <a:spcPct val="115000"/>
              </a:lnSpc>
              <a:spcBef>
                <a:spcPts val="1599"/>
              </a:spcBef>
              <a:buClr>
                <a:srgbClr val="000000"/>
              </a:buClr>
              <a:buFont typeface="Arial"/>
              <a:buChar char="○"/>
            </a:pPr>
            <a:r>
              <a:rPr b="0" lang="en-US" sz="1800" spc="-1" strike="noStrike">
                <a:solidFill>
                  <a:srgbClr val="000000"/>
                </a:solidFill>
                <a:latin typeface="Calibri"/>
                <a:ea typeface="Arial"/>
              </a:rPr>
              <a:t>It is possible for implicit conversions to lose information, signs can be lost (When signed is implicitly converted to unsigned), and overflow can occur (when long is implicitly converted to float)</a:t>
            </a:r>
            <a:r>
              <a:rPr b="0" lang="en-IN" sz="1800" spc="-1" strike="noStrike">
                <a:solidFill>
                  <a:srgbClr val="000000"/>
                </a:solidFill>
                <a:latin typeface="Calibri"/>
                <a:ea typeface="Arial"/>
              </a:rPr>
              <a:t>.</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43"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Output:</a:t>
            </a:r>
            <a:endParaRPr b="0" lang="en-IN" sz="1800" spc="-1" strike="noStrike">
              <a:latin typeface="Arial"/>
            </a:endParaRPr>
          </a:p>
          <a:p>
            <a:pPr>
              <a:lnSpc>
                <a:spcPct val="100000"/>
              </a:lnSpc>
            </a:pPr>
            <a:r>
              <a:rPr b="0" lang="en-US" sz="1800" spc="-1" strike="noStrike">
                <a:solidFill>
                  <a:srgbClr val="000000"/>
                </a:solidFill>
                <a:latin typeface="Arial"/>
                <a:ea typeface="Arial"/>
              </a:rPr>
              <a:t>Hours: 2                                                                                                             </a:t>
            </a:r>
            <a:endParaRPr b="0" lang="en-IN" sz="1800" spc="-1" strike="noStrike">
              <a:latin typeface="Arial"/>
            </a:endParaRPr>
          </a:p>
          <a:p>
            <a:pPr>
              <a:lnSpc>
                <a:spcPct val="100000"/>
              </a:lnSpc>
            </a:pPr>
            <a:r>
              <a:rPr b="0" lang="en-US" sz="1800" spc="-1" strike="noStrike">
                <a:solidFill>
                  <a:srgbClr val="000000"/>
                </a:solidFill>
                <a:latin typeface="Arial"/>
                <a:ea typeface="Arial"/>
              </a:rPr>
              <a:t>Minutes : 30                                                                                                                      </a:t>
            </a:r>
            <a:endParaRPr b="0" lang="en-IN" sz="1800" spc="-1" strike="noStrike">
              <a:latin typeface="Arial"/>
            </a:endParaRPr>
          </a:p>
          <a:p>
            <a:pPr>
              <a:lnSpc>
                <a:spcPct val="100000"/>
              </a:lnSpc>
            </a:pPr>
            <a:r>
              <a:rPr b="0" lang="en-US" sz="1800" spc="-1" strike="noStrike">
                <a:solidFill>
                  <a:srgbClr val="000000"/>
                </a:solidFill>
                <a:latin typeface="Arial"/>
                <a:ea typeface="Arial"/>
              </a:rPr>
              <a:t>Total Minutes : 0                                                                                                                                       </a:t>
            </a:r>
            <a:endParaRPr b="0" lang="en-IN" sz="1800" spc="-1" strike="noStrike">
              <a:latin typeface="Arial"/>
            </a:endParaRPr>
          </a:p>
          <a:p>
            <a:pPr>
              <a:lnSpc>
                <a:spcPct val="100000"/>
              </a:lnSpc>
            </a:pPr>
            <a:r>
              <a:rPr b="0" lang="en-US" sz="1800" spc="-1" strike="noStrike">
                <a:solidFill>
                  <a:srgbClr val="000000"/>
                </a:solidFill>
                <a:latin typeface="Arial"/>
                <a:ea typeface="Arial"/>
              </a:rPr>
              <a:t>Hours: 2                                                                                                                             Minutes : 30                                                                                                                       Total Minutes : 150</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p:txBody>
      </p:sp>
      <p:sp>
        <p:nvSpPr>
          <p:cNvPr id="344"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Practice Questions In Class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46"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Arial"/>
                <a:ea typeface="Arial"/>
              </a:rPr>
              <a:t>Define two classes one for “</a:t>
            </a:r>
            <a:r>
              <a:rPr b="0" i="1" lang="en-US" sz="1800" spc="-1" strike="noStrike">
                <a:solidFill>
                  <a:srgbClr val="000000"/>
                </a:solidFill>
                <a:latin typeface="Arial"/>
                <a:ea typeface="Arial"/>
              </a:rPr>
              <a:t>computer”</a:t>
            </a:r>
            <a:r>
              <a:rPr b="0" lang="en-US" sz="1800" spc="-1" strike="noStrike">
                <a:solidFill>
                  <a:srgbClr val="000000"/>
                </a:solidFill>
                <a:latin typeface="Arial"/>
                <a:ea typeface="Arial"/>
              </a:rPr>
              <a:t> and another for “</a:t>
            </a:r>
            <a:r>
              <a:rPr b="0" i="1" lang="en-US" sz="1800" spc="-1" strike="noStrike">
                <a:solidFill>
                  <a:srgbClr val="000000"/>
                </a:solidFill>
                <a:latin typeface="Arial"/>
                <a:ea typeface="Arial"/>
              </a:rPr>
              <a:t>mobile”. Let us have attributes like model, price etc. A</a:t>
            </a:r>
            <a:r>
              <a:rPr b="0" lang="en-US" sz="1800" spc="-1" strike="noStrike">
                <a:solidFill>
                  <a:srgbClr val="000000"/>
                </a:solidFill>
                <a:latin typeface="Arial"/>
                <a:ea typeface="Arial"/>
              </a:rPr>
              <a:t>ssign</a:t>
            </a:r>
            <a:r>
              <a:rPr b="0" i="1" lang="en-US" sz="1800" spc="-1" strike="noStrike">
                <a:solidFill>
                  <a:srgbClr val="000000"/>
                </a:solidFill>
                <a:latin typeface="Arial"/>
                <a:ea typeface="Arial"/>
              </a:rPr>
              <a:t> “price” </a:t>
            </a:r>
            <a:r>
              <a:rPr b="0" lang="en-US" sz="1800" spc="-1" strike="noStrike">
                <a:solidFill>
                  <a:srgbClr val="000000"/>
                </a:solidFill>
                <a:latin typeface="Arial"/>
                <a:ea typeface="Arial"/>
              </a:rPr>
              <a:t>of</a:t>
            </a:r>
            <a:r>
              <a:rPr b="0" i="1" lang="en-US" sz="1800" spc="-1" strike="noStrike">
                <a:solidFill>
                  <a:srgbClr val="000000"/>
                </a:solidFill>
                <a:latin typeface="Arial"/>
                <a:ea typeface="Arial"/>
              </a:rPr>
              <a:t> computer </a:t>
            </a:r>
            <a:r>
              <a:rPr b="0" lang="en-US" sz="1800" spc="-1" strike="noStrike">
                <a:solidFill>
                  <a:srgbClr val="000000"/>
                </a:solidFill>
                <a:latin typeface="Arial"/>
                <a:ea typeface="Arial"/>
              </a:rPr>
              <a:t>to</a:t>
            </a:r>
            <a:r>
              <a:rPr b="0" i="1" lang="en-US" sz="1800" spc="-1" strike="noStrike">
                <a:solidFill>
                  <a:srgbClr val="000000"/>
                </a:solidFill>
                <a:latin typeface="Arial"/>
                <a:ea typeface="Arial"/>
              </a:rPr>
              <a:t> mobile  using </a:t>
            </a:r>
            <a:r>
              <a:rPr b="0" lang="en-US" sz="1800" spc="-1" strike="noStrike">
                <a:solidFill>
                  <a:srgbClr val="000000"/>
                </a:solidFill>
                <a:latin typeface="Arial"/>
                <a:ea typeface="Arial"/>
              </a:rPr>
              <a:t>the statement below which is the example of the conversion from one class to another class type.</a:t>
            </a:r>
            <a:endParaRPr b="0" lang="en-IN" sz="1800" spc="-1" strike="noStrike">
              <a:latin typeface="Arial"/>
            </a:endParaRPr>
          </a:p>
          <a:p>
            <a:pPr>
              <a:lnSpc>
                <a:spcPct val="100000"/>
              </a:lnSpc>
            </a:pPr>
            <a:r>
              <a:rPr b="0" lang="en-US" sz="1800" spc="-1" strike="noStrike">
                <a:solidFill>
                  <a:srgbClr val="000000"/>
                </a:solidFill>
                <a:latin typeface="Arial"/>
                <a:ea typeface="Arial"/>
              </a:rPr>
              <a:t>mob = comp ; // where mob and comp are the objects of mobile and computer classes respectively. Here the assignment will be done by converting </a:t>
            </a:r>
            <a:r>
              <a:rPr b="0" i="1" lang="en-US" sz="1800" spc="-1" strike="noStrike">
                <a:solidFill>
                  <a:srgbClr val="000000"/>
                </a:solidFill>
                <a:latin typeface="Arial"/>
                <a:ea typeface="Arial"/>
              </a:rPr>
              <a:t>“comp”</a:t>
            </a:r>
            <a:r>
              <a:rPr b="0" lang="en-US" sz="1800" spc="-1" strike="noStrike">
                <a:solidFill>
                  <a:srgbClr val="000000"/>
                </a:solidFill>
                <a:latin typeface="Arial"/>
                <a:ea typeface="Arial"/>
              </a:rPr>
              <a:t> object which is of class type into the</a:t>
            </a:r>
            <a:r>
              <a:rPr b="0" i="1" lang="en-US" sz="1800" spc="-1" strike="noStrike">
                <a:solidFill>
                  <a:srgbClr val="000000"/>
                </a:solidFill>
                <a:latin typeface="Arial"/>
                <a:ea typeface="Arial"/>
              </a:rPr>
              <a:t> “mob”</a:t>
            </a:r>
            <a:r>
              <a:rPr b="0" lang="en-US" sz="1800" spc="-1" strike="noStrike">
                <a:solidFill>
                  <a:srgbClr val="000000"/>
                </a:solidFill>
                <a:latin typeface="Arial"/>
                <a:ea typeface="Arial"/>
              </a:rPr>
              <a:t> which is another class data type.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Arial"/>
                <a:ea typeface="Arial"/>
              </a:rPr>
              <a:t>Implement the above code by overloading = operator.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p:txBody>
      </p:sp>
      <p:sp>
        <p:nvSpPr>
          <p:cNvPr id="347"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Assignment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49"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State true or false.</a:t>
            </a:r>
            <a:endParaRPr b="0" lang="en-IN" sz="1800" spc="-1" strike="noStrike">
              <a:latin typeface="Arial"/>
            </a:endParaRPr>
          </a:p>
          <a:p>
            <a:pPr>
              <a:lnSpc>
                <a:spcPct val="100000"/>
              </a:lnSpc>
            </a:pPr>
            <a:r>
              <a:rPr b="0" lang="en-US" sz="1800" spc="-1" strike="noStrike">
                <a:solidFill>
                  <a:srgbClr val="000000"/>
                </a:solidFill>
                <a:latin typeface="Calibri"/>
                <a:ea typeface="Arial"/>
              </a:rPr>
              <a:t>Conversion from class type to class type can be done only using operator overloading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a:lnSpc>
                <a:spcPct val="100000"/>
              </a:lnSpc>
            </a:pPr>
            <a:r>
              <a:rPr b="0" lang="en-US" sz="1800" spc="-1" strike="noStrike">
                <a:solidFill>
                  <a:srgbClr val="000000"/>
                </a:solidFill>
                <a:latin typeface="Calibri"/>
                <a:ea typeface="Arial"/>
              </a:rPr>
              <a:t>True</a:t>
            </a:r>
            <a:endParaRPr b="0" lang="en-IN" sz="1800" spc="-1" strike="noStrike">
              <a:latin typeface="Arial"/>
            </a:endParaRPr>
          </a:p>
          <a:p>
            <a:pPr>
              <a:lnSpc>
                <a:spcPct val="100000"/>
              </a:lnSpc>
            </a:pPr>
            <a:r>
              <a:rPr b="0" lang="en-US" sz="1800" spc="-1" strike="noStrike">
                <a:solidFill>
                  <a:srgbClr val="000000"/>
                </a:solidFill>
                <a:latin typeface="Calibri"/>
                <a:ea typeface="Arial"/>
              </a:rPr>
              <a:t>False</a:t>
            </a:r>
            <a:endParaRPr b="0" lang="en-IN" sz="1800" spc="-1" strike="noStrike">
              <a:latin typeface="Arial"/>
            </a:endParaRPr>
          </a:p>
          <a:p>
            <a:pPr>
              <a:lnSpc>
                <a:spcPct val="100000"/>
              </a:lnSpc>
            </a:pPr>
            <a:endParaRPr b="0" lang="en-IN" sz="1800" spc="-1" strike="noStrike">
              <a:latin typeface="Arial"/>
            </a:endParaRPr>
          </a:p>
        </p:txBody>
      </p:sp>
      <p:sp>
        <p:nvSpPr>
          <p:cNvPr id="350"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52"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State true or false.</a:t>
            </a:r>
            <a:endParaRPr b="0" lang="en-IN" sz="1800" spc="-1" strike="noStrike">
              <a:latin typeface="Arial"/>
            </a:endParaRPr>
          </a:p>
          <a:p>
            <a:pPr>
              <a:lnSpc>
                <a:spcPct val="100000"/>
              </a:lnSpc>
            </a:pPr>
            <a:r>
              <a:rPr b="0" lang="en-US" sz="1800" spc="-1" strike="noStrike">
                <a:solidFill>
                  <a:srgbClr val="000000"/>
                </a:solidFill>
                <a:latin typeface="Calibri"/>
                <a:ea typeface="Arial"/>
              </a:rPr>
              <a:t>Conversion from class type to class type can be done only using operator overloading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a:lnSpc>
                <a:spcPct val="100000"/>
              </a:lnSpc>
            </a:pPr>
            <a:r>
              <a:rPr b="0" lang="en-US" sz="1800" spc="-1" strike="noStrike">
                <a:solidFill>
                  <a:srgbClr val="000000"/>
                </a:solidFill>
                <a:latin typeface="Calibri"/>
                <a:ea typeface="Arial"/>
              </a:rPr>
              <a:t>True</a:t>
            </a:r>
            <a:endParaRPr b="0" lang="en-IN" sz="1800" spc="-1" strike="noStrike">
              <a:latin typeface="Arial"/>
            </a:endParaRPr>
          </a:p>
          <a:p>
            <a:pPr>
              <a:lnSpc>
                <a:spcPct val="100000"/>
              </a:lnSpc>
            </a:pPr>
            <a:r>
              <a:rPr b="0" lang="en-US" sz="1800" spc="-1" strike="noStrike">
                <a:solidFill>
                  <a:srgbClr val="000000"/>
                </a:solidFill>
                <a:latin typeface="Calibri"/>
                <a:ea typeface="Arial"/>
              </a:rPr>
              <a:t>False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ff0000"/>
                </a:solidFill>
                <a:latin typeface="Calibri"/>
                <a:ea typeface="Arial"/>
              </a:rPr>
              <a:t>Answer: False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Assignment : Implement the program  of time and minutes to convert one class into another using constructor.</a:t>
            </a:r>
            <a:endParaRPr b="0" lang="en-IN" sz="1800" spc="-1" strike="noStrike">
              <a:latin typeface="Arial"/>
            </a:endParaRPr>
          </a:p>
          <a:p>
            <a:pPr>
              <a:lnSpc>
                <a:spcPct val="100000"/>
              </a:lnSpc>
            </a:pPr>
            <a:endParaRPr b="0" lang="en-IN" sz="1800" spc="-1" strike="noStrike">
              <a:latin typeface="Arial"/>
            </a:endParaRPr>
          </a:p>
        </p:txBody>
      </p:sp>
      <p:sp>
        <p:nvSpPr>
          <p:cNvPr id="353"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55"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Choose the correct option:</a:t>
            </a:r>
            <a:endParaRPr b="0" lang="en-IN" sz="1800" spc="-1" strike="noStrike">
              <a:latin typeface="Arial"/>
            </a:endParaRPr>
          </a:p>
          <a:p>
            <a:pPr>
              <a:lnSpc>
                <a:spcPct val="100000"/>
              </a:lnSpc>
            </a:pPr>
            <a:r>
              <a:rPr b="0" lang="en-US" sz="1800" spc="-1" strike="noStrike">
                <a:solidFill>
                  <a:srgbClr val="000000"/>
                </a:solidFill>
                <a:latin typeface="Calibri"/>
                <a:ea typeface="Arial"/>
              </a:rPr>
              <a:t>Conversion from one class to another class can be performed by</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the constructor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type conversion function.</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operator overloading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 operator which is a Conversion function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1,2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1,2,3</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1,2,3,4</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2,3 </a:t>
            </a:r>
            <a:endParaRPr b="0" lang="en-IN" sz="1800" spc="-1" strike="noStrike">
              <a:latin typeface="Arial"/>
            </a:endParaRPr>
          </a:p>
        </p:txBody>
      </p:sp>
      <p:sp>
        <p:nvSpPr>
          <p:cNvPr id="356"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58" name="CustomShape 2"/>
          <p:cNvSpPr/>
          <p:nvPr/>
        </p:nvSpPr>
        <p:spPr>
          <a:xfrm>
            <a:off x="835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Choose the correct option:</a:t>
            </a:r>
            <a:endParaRPr b="0" lang="en-IN" sz="1800" spc="-1" strike="noStrike">
              <a:latin typeface="Arial"/>
            </a:endParaRPr>
          </a:p>
          <a:p>
            <a:pPr>
              <a:lnSpc>
                <a:spcPct val="100000"/>
              </a:lnSpc>
            </a:pPr>
            <a:r>
              <a:rPr b="0" lang="en-US" sz="1800" spc="-1" strike="noStrike">
                <a:solidFill>
                  <a:srgbClr val="000000"/>
                </a:solidFill>
                <a:latin typeface="Calibri"/>
                <a:ea typeface="Arial"/>
              </a:rPr>
              <a:t>Conversion from one class to another class can be performed by</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the constructor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type conversion function.</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operator overloading .</a:t>
            </a: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Using  ‘=‘ operator which is a Conversion function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Options: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1,2 </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1,2,3</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1,2,3,4</a:t>
            </a:r>
            <a:endParaRPr b="0" lang="en-IN" sz="1800" spc="-1" strike="noStrike">
              <a:latin typeface="Arial"/>
            </a:endParaRPr>
          </a:p>
          <a:p>
            <a:pPr marL="343080" indent="-342720">
              <a:lnSpc>
                <a:spcPct val="100000"/>
              </a:lnSpc>
              <a:buClr>
                <a:srgbClr val="000000"/>
              </a:buClr>
              <a:buFont typeface="Arial"/>
              <a:buAutoNum type="alphaUcPeriod"/>
            </a:pPr>
            <a:r>
              <a:rPr b="0" lang="en-US" sz="1800" spc="-1" strike="noStrike">
                <a:solidFill>
                  <a:srgbClr val="000000"/>
                </a:solidFill>
                <a:latin typeface="Calibri"/>
                <a:ea typeface="Arial"/>
              </a:rPr>
              <a:t>2,3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ff0000"/>
                </a:solidFill>
                <a:latin typeface="Calibri"/>
                <a:ea typeface="Arial"/>
              </a:rPr>
              <a:t>Answer: Option C</a:t>
            </a:r>
            <a:endParaRPr b="0" lang="en-IN" sz="1800" spc="-1" strike="noStrike">
              <a:latin typeface="Arial"/>
            </a:endParaRPr>
          </a:p>
        </p:txBody>
      </p:sp>
      <p:sp>
        <p:nvSpPr>
          <p:cNvPr id="359"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MCQ question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0" y="2124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361"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gn="ctr">
              <a:lnSpc>
                <a:spcPct val="150000"/>
              </a:lnSpc>
            </a:pPr>
            <a:endParaRPr b="0" lang="en-IN" sz="1800" spc="-1" strike="noStrike">
              <a:latin typeface="Arial"/>
            </a:endParaRPr>
          </a:p>
          <a:p>
            <a:pPr algn="ctr">
              <a:lnSpc>
                <a:spcPct val="150000"/>
              </a:lnSpc>
            </a:pPr>
            <a:r>
              <a:rPr b="1" lang="en-US" sz="4000" spc="-1" strike="noStrike">
                <a:solidFill>
                  <a:srgbClr val="000000"/>
                </a:solidFill>
                <a:latin typeface="Calibri"/>
                <a:ea typeface="Arial"/>
              </a:rPr>
              <a:t>Any Questions??</a:t>
            </a:r>
            <a:endParaRPr b="0" lang="en-IN" sz="4000" spc="-1" strike="noStrike">
              <a:latin typeface="Arial"/>
            </a:endParaRPr>
          </a:p>
        </p:txBody>
      </p:sp>
      <p:sp>
        <p:nvSpPr>
          <p:cNvPr id="362" name="CustomShape 3"/>
          <p:cNvSpPr/>
          <p:nvPr/>
        </p:nvSpPr>
        <p:spPr>
          <a:xfrm>
            <a:off x="340200" y="1386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800" spc="-1" strike="noStrike">
                <a:solidFill>
                  <a:srgbClr val="ffffff"/>
                </a:solidFill>
                <a:latin typeface="Calibri"/>
                <a:ea typeface="Arial"/>
              </a:rPr>
              <a:t>QNA Time</a:t>
            </a:r>
            <a:endParaRPr b="0" lang="en-IN" sz="2800" spc="-1" strike="noStrike">
              <a:latin typeface="Arial"/>
            </a:endParaRPr>
          </a:p>
        </p:txBody>
      </p:sp>
      <p:sp>
        <p:nvSpPr>
          <p:cNvPr id="363" name="CustomShape 4"/>
          <p:cNvSpPr/>
          <p:nvPr/>
        </p:nvSpPr>
        <p:spPr>
          <a:xfrm>
            <a:off x="0" y="0"/>
            <a:ext cx="9143640" cy="5143320"/>
          </a:xfrm>
          <a:prstGeom prst="rect">
            <a:avLst/>
          </a:prstGeom>
          <a:blipFill rotWithShape="0">
            <a:blip r:embed="rId1"/>
            <a:stretch>
              <a:fillRect/>
            </a:stretch>
          </a:blipFill>
          <a:ln>
            <a:noFill/>
          </a:ln>
        </p:spPr>
        <p:style>
          <a:lnRef idx="0"/>
          <a:fillRef idx="0"/>
          <a:effectRef idx="0"/>
          <a:fontRef idx="minor"/>
        </p:style>
      </p:sp>
      <p:sp>
        <p:nvSpPr>
          <p:cNvPr id="364" name="CustomShape 5"/>
          <p:cNvSpPr/>
          <p:nvPr/>
        </p:nvSpPr>
        <p:spPr>
          <a:xfrm>
            <a:off x="2349720" y="1275840"/>
            <a:ext cx="4431600" cy="1308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0000"/>
                </a:solidFill>
                <a:highlight>
                  <a:srgbClr val="c0c0c0"/>
                </a:highlight>
                <a:latin typeface="Calibri"/>
                <a:ea typeface="Arial"/>
              </a:rPr>
              <a:t>Any Questions ??</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662400" y="2001240"/>
            <a:ext cx="7818840" cy="634680"/>
          </a:xfrm>
          <a:prstGeom prst="rect">
            <a:avLst/>
          </a:prstGeom>
          <a:noFill/>
          <a:ln>
            <a:noFill/>
          </a:ln>
        </p:spPr>
        <p:txBody>
          <a:bodyPr lIns="0" rIns="0" tIns="12600" bIns="0">
            <a:noAutofit/>
          </a:bodyPr>
          <a:p>
            <a:pPr marL="12600" algn="ctr">
              <a:lnSpc>
                <a:spcPct val="100000"/>
              </a:lnSpc>
              <a:tabLst>
                <a:tab algn="l" pos="0"/>
              </a:tabLst>
            </a:pPr>
            <a:r>
              <a:rPr b="0" lang="en" sz="4000" spc="-1" strike="noStrike">
                <a:solidFill>
                  <a:srgbClr val="000000"/>
                </a:solidFill>
                <a:latin typeface="Trebuchet MS"/>
                <a:ea typeface="Trebuchet MS"/>
              </a:rPr>
              <a:t>Than</a:t>
            </a:r>
            <a:r>
              <a:rPr b="0" lang="en" sz="4000" spc="-1" strike="noStrike">
                <a:solidFill>
                  <a:srgbClr val="000000"/>
                </a:solidFill>
                <a:latin typeface="Trebuchet MS"/>
                <a:ea typeface="Trebuchet MS"/>
              </a:rPr>
              <a:t>k </a:t>
            </a:r>
            <a:r>
              <a:rPr b="0" lang="en" sz="4000" spc="-1" strike="noStrike">
                <a:solidFill>
                  <a:srgbClr val="000000"/>
                </a:solidFill>
                <a:latin typeface="Trebuchet MS"/>
                <a:ea typeface="Trebuchet MS"/>
              </a:rPr>
              <a:t>You!</a:t>
            </a:r>
            <a:br/>
            <a:br/>
            <a:br/>
            <a:br/>
            <a:endParaRPr b="0" lang="en-IN" sz="4000" spc="-1" strike="noStrike">
              <a:solidFill>
                <a:srgbClr val="000000"/>
              </a:solidFill>
              <a:latin typeface="Arial"/>
            </a:endParaRPr>
          </a:p>
        </p:txBody>
      </p:sp>
      <p:sp>
        <p:nvSpPr>
          <p:cNvPr id="366" name="CustomShape 2"/>
          <p:cNvSpPr/>
          <p:nvPr/>
        </p:nvSpPr>
        <p:spPr>
          <a:xfrm>
            <a:off x="1754280" y="3625560"/>
            <a:ext cx="598572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400" spc="-1" strike="noStrike">
                <a:solidFill>
                  <a:srgbClr val="000000"/>
                </a:solidFill>
                <a:latin typeface="Arial"/>
                <a:ea typeface="Arial"/>
              </a:rPr>
              <a:t>See you guys in next class.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81"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Rule: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r>
              <a:rPr b="0" lang="en-US" sz="1800" spc="-1" strike="noStrike">
                <a:solidFill>
                  <a:srgbClr val="000000"/>
                </a:solidFill>
                <a:latin typeface="Calibri"/>
                <a:ea typeface="Arial"/>
              </a:rPr>
              <a:t>int main()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a = 10;</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char b = 'a';</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 = b + a;</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float c = a + 1.1;</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 &lt;&lt; "a : " &lt;&lt; a &lt;&lt; "\nb : " &lt;&lt; b &lt;&lt; "\nc : " &lt;&lt; c;</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br/>
            <a:endParaRPr b="0" lang="en-IN" sz="1800" spc="-1" strike="noStrike">
              <a:latin typeface="Arial"/>
            </a:endParaRPr>
          </a:p>
          <a:p>
            <a:pPr>
              <a:lnSpc>
                <a:spcPct val="150000"/>
              </a:lnSpc>
            </a:pPr>
            <a:endParaRPr b="0" lang="en-IN" sz="1800" spc="-1" strike="noStrike">
              <a:latin typeface="Arial"/>
            </a:endParaRPr>
          </a:p>
          <a:p>
            <a:pPr>
              <a:lnSpc>
                <a:spcPct val="150000"/>
              </a:lnSpc>
            </a:pPr>
            <a:br/>
            <a:br/>
            <a:endParaRPr b="0" lang="en-IN" sz="1800" spc="-1" strike="noStrike">
              <a:latin typeface="Arial"/>
            </a:endParaRPr>
          </a:p>
          <a:p>
            <a:pPr>
              <a:lnSpc>
                <a:spcPct val="150000"/>
              </a:lnSpc>
            </a:pPr>
            <a:r>
              <a:rPr b="0" lang="en-US" sz="1800" spc="-1" strike="noStrike">
                <a:solidFill>
                  <a:srgbClr val="000000"/>
                </a:solidFill>
                <a:latin typeface="Calibri"/>
                <a:ea typeface="Arial"/>
              </a:rPr>
              <a:t>.</a:t>
            </a:r>
            <a:endParaRPr b="0" lang="en-IN" sz="1800" spc="-1" strike="noStrike">
              <a:latin typeface="Arial"/>
            </a:endParaRPr>
          </a:p>
          <a:p>
            <a:pPr>
              <a:lnSpc>
                <a:spcPct val="150000"/>
              </a:lnSpc>
            </a:pPr>
            <a:endParaRPr b="0" lang="en-IN" sz="1800" spc="-1" strike="noStrike">
              <a:latin typeface="Arial"/>
            </a:endParaRPr>
          </a:p>
        </p:txBody>
      </p:sp>
      <p:sp>
        <p:nvSpPr>
          <p:cNvPr id="182"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IN" sz="2400" spc="-1" strike="noStrike">
                <a:solidFill>
                  <a:srgbClr val="ffffff"/>
                </a:solidFill>
                <a:latin typeface="Calibri"/>
                <a:ea typeface="Trebuchet MS"/>
              </a:rPr>
              <a:t>U</a:t>
            </a:r>
            <a:r>
              <a:rPr b="1" lang="en" sz="2400" spc="-1" strike="noStrike">
                <a:solidFill>
                  <a:srgbClr val="ffffff"/>
                </a:solidFill>
                <a:latin typeface="Calibri"/>
                <a:ea typeface="Trebuchet MS"/>
              </a:rPr>
              <a:t>pgradation in implicit conversion example 1</a:t>
            </a:r>
            <a:endParaRPr b="0" lang="en-IN" sz="2400" spc="-1" strike="noStrike">
              <a:latin typeface="Arial"/>
            </a:endParaRPr>
          </a:p>
        </p:txBody>
      </p:sp>
      <p:sp>
        <p:nvSpPr>
          <p:cNvPr id="183" name="CustomShape 4"/>
          <p:cNvSpPr/>
          <p:nvPr/>
        </p:nvSpPr>
        <p:spPr>
          <a:xfrm>
            <a:off x="94320" y="1034640"/>
            <a:ext cx="8677080" cy="639000"/>
          </a:xfrm>
          <a:prstGeom prst="rect">
            <a:avLst/>
          </a:prstGeom>
          <a:noFill/>
          <a:ln>
            <a:noFill/>
          </a:ln>
          <a:scene3d>
            <a:camera prst="orthographicFront">
              <a:rot lat="0" lon="0" rev="0"/>
            </a:camera>
            <a:lightRig dir="t" rig="chilly">
              <a:rot lat="0" lon="0" rev="18480000"/>
            </a:lightRig>
          </a:scene3d>
          <a:sp3d prstMaterial="clear">
            <a:bevelT h="63500"/>
          </a:sp3d>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Arial"/>
              </a:rPr>
              <a:t>Bool-&gt; char-&gt; short int-&gt; int-&gt; unsigned int -&gt; long-&gt; unsigned-&gt; long long -&gt; float -&gt; double -&gt; long double</a:t>
            </a:r>
            <a:endParaRPr b="0" lang="en-IN" sz="1800" spc="-1" strike="noStrike">
              <a:latin typeface="Arial"/>
            </a:endParaRPr>
          </a:p>
        </p:txBody>
      </p:sp>
      <p:sp>
        <p:nvSpPr>
          <p:cNvPr id="184" name="CustomShape 5"/>
          <p:cNvSpPr/>
          <p:nvPr/>
        </p:nvSpPr>
        <p:spPr>
          <a:xfrm>
            <a:off x="5600880" y="1809720"/>
            <a:ext cx="2790360" cy="2860920"/>
          </a:xfrm>
          <a:prstGeom prst="rect">
            <a:avLst/>
          </a:prstGeom>
          <a:noFill/>
          <a:ln>
            <a:solidFill>
              <a:schemeClr val="tx1"/>
            </a:solidFill>
          </a:ln>
          <a:effectLst>
            <a:glow rad="139700">
              <a:schemeClr val="accent3">
                <a:satMod val="175000"/>
                <a:alpha val="40000"/>
              </a:schemeClr>
            </a:glow>
          </a:effectLst>
        </p:spPr>
        <p:style>
          <a:lnRef idx="0"/>
          <a:fillRef idx="0"/>
          <a:effectRef idx="0"/>
          <a:fontRef idx="minor"/>
        </p:style>
        <p:txBody>
          <a:bodyPr lIns="90000" rIns="90000" tIns="45000" bIns="45000">
            <a:spAutoFit/>
          </a:bodyPr>
          <a:p>
            <a:pPr>
              <a:lnSpc>
                <a:spcPct val="100000"/>
              </a:lnSpc>
            </a:pPr>
            <a:r>
              <a:rPr b="0" lang="pt-BR" sz="1400" spc="-1" strike="noStrike">
                <a:solidFill>
                  <a:srgbClr val="000000"/>
                </a:solidFill>
                <a:latin typeface="Arial"/>
                <a:ea typeface="Arial"/>
              </a:rPr>
              <a:t>Output:</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pt-BR" sz="1400" spc="-1" strike="noStrike">
                <a:solidFill>
                  <a:srgbClr val="000000"/>
                </a:solidFill>
                <a:latin typeface="Arial"/>
                <a:ea typeface="Arial"/>
              </a:rPr>
              <a:t>a : 107</a:t>
            </a:r>
            <a:endParaRPr b="0" lang="en-IN" sz="1400" spc="-1" strike="noStrike">
              <a:latin typeface="Arial"/>
            </a:endParaRPr>
          </a:p>
          <a:p>
            <a:pPr>
              <a:lnSpc>
                <a:spcPct val="100000"/>
              </a:lnSpc>
            </a:pPr>
            <a:r>
              <a:rPr b="0" lang="pt-BR" sz="1400" spc="-1" strike="noStrike">
                <a:solidFill>
                  <a:srgbClr val="000000"/>
                </a:solidFill>
                <a:latin typeface="Arial"/>
                <a:ea typeface="Arial"/>
              </a:rPr>
              <a:t>b : a</a:t>
            </a:r>
            <a:endParaRPr b="0" lang="en-IN" sz="1400" spc="-1" strike="noStrike">
              <a:latin typeface="Arial"/>
            </a:endParaRPr>
          </a:p>
          <a:p>
            <a:pPr>
              <a:lnSpc>
                <a:spcPct val="100000"/>
              </a:lnSpc>
            </a:pPr>
            <a:r>
              <a:rPr b="0" lang="pt-BR" sz="1400" spc="-1" strike="noStrike">
                <a:solidFill>
                  <a:srgbClr val="000000"/>
                </a:solidFill>
                <a:latin typeface="Arial"/>
                <a:ea typeface="Arial"/>
              </a:rPr>
              <a:t>c : 108.1</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86"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50000"/>
              </a:lnSpc>
            </a:pPr>
            <a:r>
              <a:rPr b="0" lang="en-US" sz="1800" spc="-1" strike="noStrike">
                <a:solidFill>
                  <a:srgbClr val="000000"/>
                </a:solidFill>
                <a:latin typeface="Calibri"/>
                <a:ea typeface="Arial"/>
              </a:rPr>
              <a:t>In implicit conversion example given here, a is int type. When variable b is added to variable a (a=b+a), the ASCII value of variable b which is 97 is considered and added to 10 giving 107 in variable ‘a’. Here char is automatically upgraded to consider its int value (datatype of largest variable) .</a:t>
            </a:r>
            <a:endParaRPr b="0" lang="en-IN" sz="1800" spc="-1" strike="noStrike">
              <a:latin typeface="Arial"/>
            </a:endParaRPr>
          </a:p>
          <a:p>
            <a:pPr>
              <a:lnSpc>
                <a:spcPct val="150000"/>
              </a:lnSpc>
            </a:pPr>
            <a:r>
              <a:rPr b="0" lang="en-US" sz="1800" spc="-1" strike="noStrike">
                <a:solidFill>
                  <a:srgbClr val="000000"/>
                </a:solidFill>
                <a:latin typeface="Calibri"/>
                <a:ea typeface="Arial"/>
              </a:rPr>
              <a:t>Similarly for float, int is upgraded to float. So instead of considering value of a as 107, it considers as 107.0, added to 1.1 and then stored the result in C which is float. </a:t>
            </a:r>
            <a:endParaRPr b="0" lang="en-IN" sz="1800" spc="-1" strike="noStrike">
              <a:latin typeface="Arial"/>
            </a:endParaRPr>
          </a:p>
          <a:p>
            <a:pPr>
              <a:lnSpc>
                <a:spcPct val="150000"/>
              </a:lnSpc>
            </a:pPr>
            <a:endParaRPr b="0" lang="en-IN" sz="1800" spc="-1" strike="noStrike">
              <a:latin typeface="Arial"/>
            </a:endParaRPr>
          </a:p>
        </p:txBody>
      </p:sp>
      <p:sp>
        <p:nvSpPr>
          <p:cNvPr id="187"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IN" sz="2400" spc="-1" strike="noStrike">
                <a:solidFill>
                  <a:srgbClr val="ffffff"/>
                </a:solidFill>
                <a:latin typeface="Calibri"/>
                <a:ea typeface="Trebuchet MS"/>
              </a:rPr>
              <a:t>U</a:t>
            </a:r>
            <a:r>
              <a:rPr b="1" lang="en" sz="2400" spc="-1" strike="noStrike">
                <a:solidFill>
                  <a:srgbClr val="ffffff"/>
                </a:solidFill>
                <a:latin typeface="Calibri"/>
                <a:ea typeface="Trebuchet MS"/>
              </a:rPr>
              <a:t>pgradation in implicit conversion example 1</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89" name="CustomShape 2"/>
          <p:cNvSpPr/>
          <p:nvPr/>
        </p:nvSpPr>
        <p:spPr>
          <a:xfrm>
            <a:off x="94320" y="671400"/>
            <a:ext cx="8951760" cy="4379400"/>
          </a:xfrm>
          <a:prstGeom prst="rect">
            <a:avLst/>
          </a:prstGeom>
          <a:noFill/>
          <a:ln>
            <a:noFill/>
          </a:ln>
        </p:spPr>
        <p:style>
          <a:lnRef idx="0"/>
          <a:fillRef idx="0"/>
          <a:effectRef idx="0"/>
          <a:fontRef idx="minor"/>
        </p:style>
        <p:txBody>
          <a:bodyPr tIns="91440" bIns="91440">
            <a:noAutofit/>
          </a:bodyPr>
          <a:p>
            <a:pPr>
              <a:lnSpc>
                <a:spcPct val="15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5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50000"/>
              </a:lnSpc>
            </a:pPr>
            <a:r>
              <a:rPr b="0" lang="en-US" sz="1800" spc="-1" strike="noStrike">
                <a:solidFill>
                  <a:srgbClr val="000000"/>
                </a:solidFill>
                <a:latin typeface="Calibri"/>
                <a:ea typeface="Arial"/>
              </a:rPr>
              <a:t>int main() {</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val1 = 11000;</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val2 = 35600;</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long sum;</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sum = val1 + val2;</a:t>
            </a:r>
            <a:endParaRPr b="0" lang="en-IN" sz="1800" spc="-1" strike="noStrike">
              <a:latin typeface="Arial"/>
            </a:endParaRPr>
          </a:p>
          <a:p>
            <a:pPr>
              <a:lnSpc>
                <a:spcPct val="15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 &lt;&lt; "val1 : " &lt;&lt; val1 &lt;&lt; "\nval2 : " &lt;&lt; val2 &lt;&lt; "\nsum : " &lt;&lt; sum;</a:t>
            </a:r>
            <a:endParaRPr b="0" lang="en-IN" sz="1800" spc="-1" strike="noStrike">
              <a:latin typeface="Arial"/>
            </a:endParaRPr>
          </a:p>
          <a:p>
            <a:pPr>
              <a:lnSpc>
                <a:spcPct val="150000"/>
              </a:lnSpc>
            </a:pPr>
            <a:r>
              <a:rPr b="0" lang="en-US" sz="1800" spc="-1" strike="noStrike">
                <a:solidFill>
                  <a:srgbClr val="000000"/>
                </a:solidFill>
                <a:latin typeface="Calibri"/>
                <a:ea typeface="Arial"/>
              </a:rPr>
              <a:t>}</a:t>
            </a:r>
            <a:endParaRPr b="0" lang="en-IN" sz="1800" spc="-1" strike="noStrike">
              <a:latin typeface="Arial"/>
            </a:endParaRPr>
          </a:p>
          <a:p>
            <a:pPr>
              <a:lnSpc>
                <a:spcPct val="150000"/>
              </a:lnSpc>
            </a:pPr>
            <a:r>
              <a:rPr b="0" lang="en-US" sz="1800" spc="-1" strike="noStrike">
                <a:solidFill>
                  <a:srgbClr val="000000"/>
                </a:solidFill>
                <a:latin typeface="Calibri"/>
                <a:ea typeface="Arial"/>
              </a:rPr>
              <a:t>This program will not give an error but simply print the result.</a:t>
            </a:r>
            <a:endParaRPr b="0" lang="en-IN" sz="1800" spc="-1" strike="noStrike">
              <a:latin typeface="Arial"/>
            </a:endParaRPr>
          </a:p>
        </p:txBody>
      </p:sp>
      <p:sp>
        <p:nvSpPr>
          <p:cNvPr id="190" name="CustomShape 3"/>
          <p:cNvSpPr/>
          <p:nvPr/>
        </p:nvSpPr>
        <p:spPr>
          <a:xfrm>
            <a:off x="246960" y="9648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IN" sz="2400" spc="-1" strike="noStrike">
                <a:solidFill>
                  <a:srgbClr val="ffffff"/>
                </a:solidFill>
                <a:latin typeface="Calibri"/>
                <a:ea typeface="Trebuchet MS"/>
              </a:rPr>
              <a:t>I</a:t>
            </a:r>
            <a:r>
              <a:rPr b="1" lang="en" sz="2400" spc="-1" strike="noStrike">
                <a:solidFill>
                  <a:srgbClr val="ffffff"/>
                </a:solidFill>
                <a:latin typeface="Calibri"/>
                <a:ea typeface="Trebuchet MS"/>
              </a:rPr>
              <a:t>mplicit conversion example 2</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1191</TotalTime>
  <Application>LibreOffice/6.4.6.2$Linux_X86_64 LibreOffice_project/40$Build-2</Application>
  <Words>3126</Words>
  <Paragraphs>872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dc:description/>
  <dc:language>en-IN</dc:language>
  <cp:lastModifiedBy/>
  <dcterms:modified xsi:type="dcterms:W3CDTF">2021-04-01T11:12:36Z</dcterms:modified>
  <cp:revision>69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65</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67</vt:i4>
  </property>
</Properties>
</file>