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80" r:id="rId6"/>
    <p:sldId id="351" r:id="rId7"/>
    <p:sldId id="319" r:id="rId8"/>
    <p:sldId id="281" r:id="rId9"/>
    <p:sldId id="352" r:id="rId10"/>
    <p:sldId id="282" r:id="rId11"/>
    <p:sldId id="320" r:id="rId12"/>
    <p:sldId id="354" r:id="rId13"/>
    <p:sldId id="355" r:id="rId14"/>
    <p:sldId id="356" r:id="rId15"/>
    <p:sldId id="357" r:id="rId16"/>
    <p:sldId id="283" r:id="rId17"/>
    <p:sldId id="361" r:id="rId18"/>
    <p:sldId id="322" r:id="rId19"/>
    <p:sldId id="358" r:id="rId20"/>
    <p:sldId id="359" r:id="rId21"/>
    <p:sldId id="360" r:id="rId22"/>
    <p:sldId id="362" r:id="rId23"/>
    <p:sldId id="294" r:id="rId24"/>
    <p:sldId id="2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7E290-DFA8-473C-B505-6BDF0F069830}" v="35" dt="2021-04-06T03:32:27.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a:t>Practical Lecture : </a:t>
            </a:r>
            <a:r>
              <a:rPr lang="en-US" sz="2000"/>
              <a:t>Inheritance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236085" y="823720"/>
            <a:ext cx="8952289" cy="4379804"/>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800" dirty="0">
                <a:latin typeface="Calibri"/>
              </a:rPr>
              <a:t>Single inheritance :  This is a form of inheritance in which a class inherits only one parent class.  </a:t>
            </a: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latin typeface="Calibri"/>
                <a:ea typeface="Calibri"/>
                <a:cs typeface="Calibri"/>
              </a:rPr>
              <a:t>Multi-level inheritance : In this form of inheritance , a base class is inherited by a derived class, which further becomes base class and inherited by next level derived class and so on</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Multiple inheritance : Here  a class inherits more than one parent class. </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Hierarchical inheritance:  In this, various child classes inherit a single Parent class. </a:t>
            </a: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latin typeface="Calibri"/>
              </a:rPr>
              <a:t>Hybrid inheritance: It is the combination of  multi-level, multiple and hierarchical inheritance. </a:t>
            </a:r>
          </a:p>
          <a:p>
            <a:endParaRPr lang="en-US" sz="1800" dirty="0">
              <a:latin typeface="Calibri"/>
            </a:endParaRPr>
          </a:p>
          <a:p>
            <a:r>
              <a:rPr lang="en-US" sz="1800" b="1" dirty="0">
                <a:latin typeface="Calibri"/>
              </a:rPr>
              <a:t>Note: &lt;Please encourage students to give various real –life examples of all above classes&gt;</a:t>
            </a:r>
          </a:p>
          <a:p>
            <a:pPr marL="342900" indent="-342900">
              <a:buFont typeface="+mj-lt"/>
              <a:buAutoNum type="arabicPeriod"/>
            </a:pPr>
            <a:endParaRPr lang="en-US" sz="1800" b="1"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p:txBody>
      </p:sp>
    </p:spTree>
    <p:extLst>
      <p:ext uri="{BB962C8B-B14F-4D97-AF65-F5344CB8AC3E}">
        <p14:creationId xmlns:p14="http://schemas.microsoft.com/office/powerpoint/2010/main" val="146873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Parent-child, Animal- Dog,  Fruit - Apple , doctor- pediatrician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Single Inheritance</a:t>
            </a:r>
            <a:endParaRPr lang="en" sz="2400" b="1" dirty="0">
              <a:solidFill>
                <a:srgbClr val="FFFFFF"/>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33621" r="38204" b="39871"/>
          <a:stretch/>
        </p:blipFill>
        <p:spPr bwMode="auto">
          <a:xfrm>
            <a:off x="1103586" y="1032622"/>
            <a:ext cx="6233790" cy="279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3509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Grandfather- Father- Child, Vehicle-Car- Audi, Doctor- Orthopedic- </a:t>
            </a:r>
            <a:r>
              <a:rPr lang="en-US" sz="2400" dirty="0" err="1">
                <a:latin typeface="Calibri"/>
                <a:ea typeface="Calibri"/>
                <a:cs typeface="Calibri"/>
              </a:rPr>
              <a:t>KneeSurgeon</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Multi-level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867" t="24354" r="38325" b="22845"/>
          <a:stretch/>
        </p:blipFill>
        <p:spPr bwMode="auto">
          <a:xfrm>
            <a:off x="1623848" y="671320"/>
            <a:ext cx="6148551" cy="371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8288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Mother, Father- Child ,  student , Teacher- Teaching Assistant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Multiple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766" t="19197" r="33521" b="52613"/>
          <a:stretch/>
        </p:blipFill>
        <p:spPr bwMode="auto">
          <a:xfrm>
            <a:off x="1671145" y="1130726"/>
            <a:ext cx="6855502" cy="266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8573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Animal- Dog, lion, cat </a:t>
            </a:r>
            <a:r>
              <a:rPr lang="en-US" sz="2400" dirty="0" err="1">
                <a:latin typeface="Calibri"/>
                <a:ea typeface="Calibri"/>
                <a:cs typeface="Calibri"/>
              </a:rPr>
              <a:t>etc</a:t>
            </a:r>
            <a:r>
              <a:rPr lang="en-US" sz="2400" dirty="0">
                <a:latin typeface="Calibri"/>
                <a:ea typeface="Calibri"/>
                <a:cs typeface="Calibri"/>
              </a:rPr>
              <a:t>,</a:t>
            </a:r>
          </a:p>
          <a:p>
            <a:r>
              <a:rPr lang="en-US" sz="2400" dirty="0">
                <a:latin typeface="Calibri"/>
                <a:ea typeface="Calibri"/>
                <a:cs typeface="Calibri"/>
              </a:rPr>
              <a:t> Fruit- Apple, Mango </a:t>
            </a:r>
            <a:r>
              <a:rPr lang="en-US" sz="2400" dirty="0" err="1">
                <a:latin typeface="Calibri"/>
                <a:ea typeface="Calibri"/>
                <a:cs typeface="Calibri"/>
              </a:rPr>
              <a:t>etc</a:t>
            </a:r>
            <a:r>
              <a:rPr lang="en-US" sz="2400" dirty="0">
                <a:latin typeface="Calibri"/>
                <a:ea typeface="Calibri"/>
                <a:cs typeface="Calibri"/>
              </a:rPr>
              <a:t>,   </a:t>
            </a:r>
          </a:p>
          <a:p>
            <a:r>
              <a:rPr lang="en-US" sz="2400" dirty="0">
                <a:latin typeface="Calibri"/>
                <a:ea typeface="Calibri"/>
                <a:cs typeface="Calibri"/>
              </a:rPr>
              <a:t> Person- student ,Teacher, scientist, Engineer </a:t>
            </a:r>
            <a:r>
              <a:rPr lang="en-US" sz="2400" dirty="0" err="1">
                <a:latin typeface="Calibri"/>
                <a:ea typeface="Calibri"/>
                <a:cs typeface="Calibri"/>
              </a:rPr>
              <a:t>etc</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Hierarchical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111" y="745586"/>
            <a:ext cx="4080478" cy="306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76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err="1">
                <a:latin typeface="Calibri"/>
                <a:ea typeface="Calibri"/>
                <a:cs typeface="Calibri"/>
              </a:rPr>
              <a:t>Person</a:t>
            </a:r>
            <a:r>
              <a:rPr lang="en-US" sz="2400" dirty="0">
                <a:latin typeface="Calibri"/>
                <a:ea typeface="Calibri"/>
                <a:cs typeface="Calibri"/>
              </a:rPr>
              <a:t>- student ,Teacher – Teaching Assistant</a:t>
            </a:r>
          </a:p>
          <a:p>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Hybrid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890588"/>
            <a:ext cx="6953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81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a:p>
            <a:r>
              <a:rPr lang="en-US" sz="1800" dirty="0">
                <a:latin typeface="Calibri"/>
              </a:rPr>
              <a:t>     </a:t>
            </a:r>
          </a:p>
          <a:p>
            <a:r>
              <a:rPr lang="en-US" sz="1800" dirty="0">
                <a:latin typeface="Calibri"/>
              </a:rPr>
              <a:t>class </a:t>
            </a:r>
            <a:r>
              <a:rPr lang="en-US" sz="1800" dirty="0" err="1">
                <a:latin typeface="Calibri"/>
              </a:rPr>
              <a:t>DerivedClass</a:t>
            </a:r>
            <a:r>
              <a:rPr lang="en-US" sz="1800" dirty="0">
                <a:latin typeface="Calibri"/>
              </a:rPr>
              <a:t> : public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411215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A class can be derived from more than one classes, which means it can inherit data and functions from multiple base classes. </a:t>
            </a:r>
          </a:p>
          <a:p>
            <a:endParaRPr lang="en-US" sz="1800" dirty="0">
              <a:latin typeface="Calibri"/>
            </a:endParaRPr>
          </a:p>
          <a:p>
            <a:r>
              <a:rPr lang="en-US" sz="1800" dirty="0">
                <a:latin typeface="Calibri"/>
              </a:rPr>
              <a:t>To define a derived class, we use a class derivation list to specify the base class(</a:t>
            </a:r>
            <a:r>
              <a:rPr lang="en-US" sz="1800" dirty="0" err="1">
                <a:latin typeface="Calibri"/>
              </a:rPr>
              <a:t>es</a:t>
            </a:r>
            <a:r>
              <a:rPr lang="en-US" sz="1800" dirty="0">
                <a:latin typeface="Calibri"/>
              </a:rPr>
              <a:t>). </a:t>
            </a:r>
          </a:p>
          <a:p>
            <a:endParaRPr lang="en-US" sz="1800" dirty="0">
              <a:latin typeface="Calibri"/>
            </a:endParaRPr>
          </a:p>
          <a:p>
            <a:r>
              <a:rPr lang="en-US" sz="1800" dirty="0">
                <a:latin typeface="Calibri"/>
              </a:rPr>
              <a:t>A class derivation list names one or more base classes and has the form −</a:t>
            </a:r>
          </a:p>
          <a:p>
            <a:endParaRPr lang="en-US" sz="1800" dirty="0">
              <a:latin typeface="Calibri"/>
            </a:endParaRPr>
          </a:p>
          <a:p>
            <a:r>
              <a:rPr lang="en-US" sz="1800" dirty="0">
                <a:latin typeface="Calibri"/>
              </a:rPr>
              <a:t>	</a:t>
            </a:r>
            <a:r>
              <a:rPr lang="en-US" sz="1800" b="1" i="1" dirty="0">
                <a:latin typeface="Calibri"/>
              </a:rPr>
              <a:t>class derived-class: access-</a:t>
            </a:r>
            <a:r>
              <a:rPr lang="en-US" sz="1800" b="1" i="1" dirty="0" err="1">
                <a:latin typeface="Calibri"/>
              </a:rPr>
              <a:t>specifier</a:t>
            </a:r>
            <a:r>
              <a:rPr lang="en-US" sz="1800" b="1" i="1" dirty="0">
                <a:latin typeface="Calibri"/>
              </a:rPr>
              <a:t> base-class</a:t>
            </a:r>
          </a:p>
          <a:p>
            <a:endParaRPr lang="en-US" sz="1800" dirty="0">
              <a:latin typeface="Calibri"/>
            </a:endParaRPr>
          </a:p>
          <a:p>
            <a:r>
              <a:rPr lang="en-US" sz="1800" dirty="0">
                <a:latin typeface="Calibri"/>
              </a:rPr>
              <a:t>Where access-</a:t>
            </a:r>
            <a:r>
              <a:rPr lang="en-US" sz="1800" dirty="0" err="1">
                <a:latin typeface="Calibri"/>
              </a:rPr>
              <a:t>specifier</a:t>
            </a:r>
            <a:r>
              <a:rPr lang="en-US" sz="1800" dirty="0">
                <a:latin typeface="Calibri"/>
              </a:rPr>
              <a:t> is one of public, protected, or private, and base-class is the name of a previously defined class. </a:t>
            </a:r>
          </a:p>
          <a:p>
            <a:endParaRPr lang="en-US" sz="1800" dirty="0">
              <a:latin typeface="Calibri"/>
            </a:endParaRPr>
          </a:p>
          <a:p>
            <a:r>
              <a:rPr lang="en-US" sz="1800" dirty="0">
                <a:latin typeface="Calibri"/>
              </a:rPr>
              <a:t>If the access-</a:t>
            </a:r>
            <a:r>
              <a:rPr lang="en-US" sz="1800" dirty="0" err="1">
                <a:latin typeface="Calibri"/>
              </a:rPr>
              <a:t>specifier</a:t>
            </a:r>
            <a:r>
              <a:rPr lang="en-US" sz="1800" dirty="0">
                <a:latin typeface="Calibri"/>
              </a:rPr>
              <a:t> is not used, then it is private by default.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90777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Define a class student  and a derived class test which stores marks of  subject 1 and subject 2.</a:t>
            </a:r>
          </a:p>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	</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&lt;&lt;"Roll number= " &lt;&lt;</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test:public</a:t>
            </a:r>
            <a:r>
              <a:rPr lang="en-US" sz="1800" dirty="0">
                <a:latin typeface="Calibri"/>
              </a:rPr>
              <a:t> student</a:t>
            </a:r>
          </a:p>
          <a:p>
            <a:r>
              <a:rPr lang="en-US" sz="1800" dirty="0">
                <a:latin typeface="Calibri"/>
              </a:rPr>
              <a:t>{    </a:t>
            </a:r>
          </a:p>
          <a:p>
            <a:r>
              <a:rPr lang="en-US" sz="1800" dirty="0">
                <a:latin typeface="Calibri"/>
              </a:rPr>
              <a:t>	float sub1;    </a:t>
            </a:r>
          </a:p>
          <a:p>
            <a:r>
              <a:rPr lang="en-US" sz="1800" dirty="0">
                <a:latin typeface="Calibri"/>
              </a:rPr>
              <a:t>	float sub2; </a:t>
            </a:r>
          </a:p>
          <a:p>
            <a:r>
              <a:rPr lang="en-US" sz="1800" dirty="0">
                <a:latin typeface="Calibri"/>
              </a:rPr>
              <a:t>   public:    </a:t>
            </a:r>
          </a:p>
          <a:p>
            <a:r>
              <a:rPr lang="en-US" sz="1800" dirty="0">
                <a:latin typeface="Calibri"/>
              </a:rPr>
              <a:t>	void </a:t>
            </a:r>
            <a:r>
              <a:rPr lang="en-US" sz="1800" dirty="0" err="1">
                <a:latin typeface="Calibri"/>
              </a:rPr>
              <a:t>get_marks</a:t>
            </a:r>
            <a:r>
              <a:rPr lang="en-US" sz="1800" dirty="0">
                <a:latin typeface="Calibri"/>
              </a:rPr>
              <a:t>(</a:t>
            </a:r>
            <a:r>
              <a:rPr lang="en-US" sz="1800" dirty="0" err="1">
                <a:latin typeface="Calibri"/>
              </a:rPr>
              <a:t>float,float</a:t>
            </a:r>
            <a:r>
              <a:rPr lang="en-US" sz="1800" dirty="0">
                <a:latin typeface="Calibri"/>
              </a:rPr>
              <a:t>);   </a:t>
            </a:r>
          </a:p>
          <a:p>
            <a:r>
              <a:rPr lang="en-US" sz="1800" dirty="0">
                <a:latin typeface="Calibri"/>
              </a:rPr>
              <a:t>	void </a:t>
            </a:r>
            <a:r>
              <a:rPr lang="en-US" sz="1800" dirty="0" err="1">
                <a:latin typeface="Calibri"/>
              </a:rPr>
              <a:t>put_marks</a:t>
            </a:r>
            <a:r>
              <a:rPr lang="en-US" sz="1800" dirty="0">
                <a:latin typeface="Calibri"/>
              </a:rPr>
              <a:t>(void);</a:t>
            </a:r>
          </a:p>
          <a:p>
            <a:r>
              <a:rPr lang="en-US" sz="1800" dirty="0">
                <a:latin typeface="Calibri"/>
              </a:rPr>
              <a:t>};</a:t>
            </a:r>
          </a:p>
          <a:p>
            <a:r>
              <a:rPr lang="en-US" sz="1800" dirty="0">
                <a:latin typeface="Calibri"/>
              </a:rPr>
              <a:t>void test::</a:t>
            </a:r>
            <a:r>
              <a:rPr lang="en-US" sz="1800" dirty="0" err="1">
                <a:latin typeface="Calibri"/>
              </a:rPr>
              <a:t>get_marks</a:t>
            </a:r>
            <a:r>
              <a:rPr lang="en-US" sz="1800" dirty="0">
                <a:latin typeface="Calibri"/>
              </a:rPr>
              <a:t>(float </a:t>
            </a:r>
            <a:r>
              <a:rPr lang="en-US" sz="1800" dirty="0" err="1">
                <a:latin typeface="Calibri"/>
              </a:rPr>
              <a:t>x,float</a:t>
            </a:r>
            <a:r>
              <a:rPr lang="en-US" sz="1800" dirty="0">
                <a:latin typeface="Calibri"/>
              </a:rPr>
              <a:t> y)</a:t>
            </a:r>
          </a:p>
          <a:p>
            <a:r>
              <a:rPr lang="en-US" sz="1800" dirty="0">
                <a:latin typeface="Calibri"/>
              </a:rPr>
              <a:t>{    </a:t>
            </a:r>
          </a:p>
          <a:p>
            <a:r>
              <a:rPr lang="en-US" sz="1800" dirty="0">
                <a:latin typeface="Calibri"/>
              </a:rPr>
              <a:t>	sub1=x;    </a:t>
            </a:r>
          </a:p>
          <a:p>
            <a:r>
              <a:rPr lang="en-US" sz="1800" dirty="0">
                <a:latin typeface="Calibri"/>
              </a:rPr>
              <a:t>	sub2=y;</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83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Basic concept of type conversion</a:t>
            </a:r>
          </a:p>
          <a:p>
            <a:pPr marL="457200" indent="-381000">
              <a:lnSpc>
                <a:spcPct val="200000"/>
              </a:lnSpc>
              <a:buSzPts val="2400"/>
              <a:buFont typeface="Calibri,Sans-Serif"/>
              <a:buChar char="●"/>
            </a:pPr>
            <a:r>
              <a:rPr lang="en-IN" sz="1800" dirty="0">
                <a:latin typeface="Calibri"/>
                <a:ea typeface="Calibri"/>
                <a:cs typeface="Calibri"/>
              </a:rPr>
              <a:t>Type conversion- implicit and explicit</a:t>
            </a:r>
          </a:p>
          <a:p>
            <a:pPr marL="457200" indent="-381000">
              <a:lnSpc>
                <a:spcPct val="200000"/>
              </a:lnSpc>
              <a:buSzPts val="2400"/>
              <a:buFont typeface="Calibri,Sans-Serif"/>
              <a:buChar char="●"/>
            </a:pPr>
            <a:r>
              <a:rPr lang="en-IN" sz="1800" dirty="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1800" dirty="0">
                <a:latin typeface="Calibri"/>
                <a:ea typeface="Calibri"/>
                <a:cs typeface="Calibri"/>
              </a:rPr>
              <a:t>B</a:t>
            </a:r>
            <a:r>
              <a:rPr lang="en" sz="1800" dirty="0">
                <a:latin typeface="Calibri"/>
                <a:ea typeface="Calibri"/>
                <a:cs typeface="Calibri"/>
              </a:rPr>
              <a:t>asic type to class type</a:t>
            </a:r>
          </a:p>
          <a:p>
            <a:pPr marL="457200" indent="-381000">
              <a:lnSpc>
                <a:spcPct val="200000"/>
              </a:lnSpc>
              <a:buSzPts val="2400"/>
              <a:buFont typeface="Calibri,Sans-Serif"/>
              <a:buChar char="●"/>
            </a:pPr>
            <a:r>
              <a:rPr lang="en-IN" sz="1800" dirty="0">
                <a:latin typeface="Calibri"/>
                <a:ea typeface="Calibri"/>
                <a:cs typeface="Calibri"/>
              </a:rPr>
              <a:t>C</a:t>
            </a:r>
            <a:r>
              <a:rPr lang="en" sz="1800" dirty="0">
                <a:latin typeface="Calibri"/>
                <a:ea typeface="Calibri"/>
                <a:cs typeface="Calibri"/>
              </a:rPr>
              <a:t>lass type to basic type</a:t>
            </a:r>
          </a:p>
          <a:p>
            <a:pPr marL="457200" indent="-381000">
              <a:lnSpc>
                <a:spcPct val="200000"/>
              </a:lnSpc>
              <a:buSzPts val="2400"/>
              <a:buFont typeface="Calibri,Sans-Serif"/>
              <a:buChar char="●"/>
            </a:pPr>
            <a:r>
              <a:rPr lang="en-IN" sz="1800" dirty="0">
                <a:latin typeface="Calibri"/>
                <a:ea typeface="Calibri"/>
                <a:cs typeface="Calibri"/>
              </a:rPr>
              <a:t>O</a:t>
            </a:r>
            <a:r>
              <a:rPr lang="en" sz="1800" dirty="0">
                <a:latin typeface="Calibri"/>
                <a:ea typeface="Calibri"/>
                <a:cs typeface="Calibri"/>
              </a:rPr>
              <a:t>ne class to another class type</a:t>
            </a: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err="1">
                <a:latin typeface="Calibri"/>
              </a:rPr>
              <a:t>put_marks</a:t>
            </a:r>
            <a:r>
              <a:rPr lang="en-US" sz="1800" dirty="0">
                <a:latin typeface="Calibri"/>
              </a:rPr>
              <a:t>()</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sub1="&lt;&lt;sub1&lt;&lt;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sub2="&lt;&lt;sub2&lt;&lt;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t1.get_number(11);</a:t>
            </a:r>
          </a:p>
          <a:p>
            <a:pPr lvl="5"/>
            <a:r>
              <a:rPr lang="en-US" sz="1800" dirty="0">
                <a:latin typeface="Calibri"/>
              </a:rPr>
              <a:t>	t1.put_number();</a:t>
            </a:r>
          </a:p>
          <a:p>
            <a:pPr lvl="5"/>
            <a:r>
              <a:rPr lang="en-US" sz="1800" dirty="0">
                <a:latin typeface="Calibri"/>
              </a:rPr>
              <a:t>	t1.get_marks(75.0,59.5);</a:t>
            </a:r>
          </a:p>
          <a:p>
            <a:pPr lvl="5"/>
            <a:r>
              <a:rPr lang="en-US" sz="1800" dirty="0">
                <a:latin typeface="Calibri"/>
              </a:rPr>
              <a:t>	t1.put_marks();</a:t>
            </a:r>
          </a:p>
          <a:p>
            <a:pPr lvl="5"/>
            <a:r>
              <a:rPr lang="en-US" sz="1800" dirty="0">
                <a:latin typeface="Calibri"/>
              </a:rPr>
              <a:t>	return 0;</a:t>
            </a:r>
          </a:p>
          <a:p>
            <a:pPr lvl="5"/>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Output:</a:t>
            </a:r>
          </a:p>
          <a:p>
            <a:endParaRPr lang="en-US" sz="1800" dirty="0">
              <a:latin typeface="Calibri"/>
            </a:endParaRPr>
          </a:p>
          <a:p>
            <a:r>
              <a:rPr lang="en-US" sz="1800" dirty="0">
                <a:latin typeface="Calibri"/>
              </a:rPr>
              <a:t>Roll number= 11                                                                                                                                          Marks in sub1=75                                                                                                                                       Marks in sub2=59.5</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62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Create a </a:t>
            </a:r>
            <a:r>
              <a:rPr lang="en-US" sz="1800">
                <a:latin typeface="Calibri"/>
              </a:rPr>
              <a:t>class Employee </a:t>
            </a:r>
            <a:r>
              <a:rPr lang="en-US" sz="1800" dirty="0">
                <a:latin typeface="Calibri"/>
              </a:rPr>
              <a:t>which stores and displays attributes of an employee like </a:t>
            </a:r>
            <a:r>
              <a:rPr lang="en-US" sz="1800" dirty="0" err="1">
                <a:latin typeface="Calibri"/>
              </a:rPr>
              <a:t>empname</a:t>
            </a:r>
            <a:r>
              <a:rPr lang="en-US" sz="1800" dirty="0">
                <a:latin typeface="Calibri"/>
              </a:rPr>
              <a:t>, </a:t>
            </a:r>
            <a:r>
              <a:rPr lang="en-US" sz="1800" dirty="0" err="1">
                <a:latin typeface="Calibri"/>
              </a:rPr>
              <a:t>empno</a:t>
            </a:r>
            <a:r>
              <a:rPr lang="en-US" sz="1800" dirty="0">
                <a:latin typeface="Calibri"/>
              </a:rPr>
              <a:t>,  department, salary. Create a derived class called Project which allows to store project name.  Write a C++ program to create object of project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I</a:t>
            </a:r>
            <a:r>
              <a:rPr lang="en" sz="20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2000" dirty="0">
                <a:latin typeface="Calibri"/>
                <a:ea typeface="Calibri"/>
                <a:cs typeface="Calibri"/>
              </a:rPr>
              <a:t>Type of inheritance- 	</a:t>
            </a:r>
            <a:r>
              <a:rPr lang="en-US" sz="2000" dirty="0">
                <a:latin typeface="Calibri"/>
                <a:ea typeface="Calibri"/>
                <a:cs typeface="Calibri"/>
              </a:rPr>
              <a:t>simple, multi-level, multiple and hierarchical</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or mode (private, protected, public inheritance)	</a:t>
            </a:r>
          </a:p>
          <a:p>
            <a:pPr marL="457200" indent="-381000">
              <a:lnSpc>
                <a:spcPct val="200000"/>
              </a:lnSpc>
              <a:buSzPts val="2400"/>
              <a:buFont typeface="Calibri,Sans-Serif"/>
              <a:buChar char="●"/>
            </a:pP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Inheritance is one of the object oriented programming paradigm as mentioned initially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is the process of using properties of one class into the another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achieved by deriving sub-class from the base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class that is inherited is called a super </a:t>
            </a:r>
            <a:r>
              <a:rPr lang="en-US" sz="1800" dirty="0" err="1">
                <a:latin typeface="Calibri" pitchFamily="34" charset="0"/>
                <a:cs typeface="Calibri" pitchFamily="34" charset="0"/>
              </a:rPr>
              <a:t>class,base</a:t>
            </a:r>
            <a:r>
              <a:rPr lang="en-US" sz="1800" dirty="0">
                <a:latin typeface="Calibri" pitchFamily="34" charset="0"/>
                <a:cs typeface="Calibri" pitchFamily="34" charset="0"/>
              </a:rPr>
              <a:t> class or parent class and the derived class is called a sub-class, derived class or child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sub-class is a specialized version of a super class. </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Eg</a:t>
            </a:r>
            <a:r>
              <a:rPr lang="en-US" sz="1800" dirty="0">
                <a:latin typeface="Calibri" pitchFamily="34" charset="0"/>
                <a:cs typeface="Calibri" pitchFamily="34" charset="0"/>
              </a:rPr>
              <a:t>. we can categories the ‘animal’ into two categories: ‘wild animal’ and ‘pet animal’. Also we can categories ‘wild animal’ into ‘tiger’, ‘lion’, ‘leopard’ and ‘pet animal’ into ‘cat’, ‘dog’, ‘bull’.</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It inherits all of the instance variables and methods defined by the super class and add its own, unique elements.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provides the facility of re-usability.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We can add new features (new data and function) into existing class without modifying it.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done by deriving new class (subclass or child class) from existing class (super class or parent class).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sub class contains the facility of super class as well as its own features..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Application development time is less.</a:t>
            </a:r>
          </a:p>
          <a:p>
            <a:pPr marL="285750" indent="-285750">
              <a:buFont typeface="Arial" pitchFamily="34" charset="0"/>
              <a:buChar char="•"/>
            </a:pPr>
            <a:r>
              <a:rPr lang="en-US" sz="1800" dirty="0">
                <a:latin typeface="Calibri" pitchFamily="34" charset="0"/>
                <a:cs typeface="Calibri" pitchFamily="34" charset="0"/>
              </a:rPr>
              <a:t>Application take less memory.</a:t>
            </a:r>
          </a:p>
          <a:p>
            <a:pPr marL="285750" indent="-285750">
              <a:buFont typeface="Arial" pitchFamily="34" charset="0"/>
              <a:buChar char="•"/>
            </a:pPr>
            <a:r>
              <a:rPr lang="en-US" sz="1800" dirty="0">
                <a:latin typeface="Calibri" pitchFamily="34" charset="0"/>
                <a:cs typeface="Calibri" pitchFamily="34" charset="0"/>
              </a:rPr>
              <a:t>Application execution time is less.</a:t>
            </a:r>
          </a:p>
          <a:p>
            <a:pPr marL="285750" indent="-285750">
              <a:buFont typeface="Arial" pitchFamily="34" charset="0"/>
              <a:buChar char="•"/>
            </a:pPr>
            <a:r>
              <a:rPr lang="en-US" sz="1800" dirty="0">
                <a:latin typeface="Calibri" pitchFamily="34" charset="0"/>
                <a:cs typeface="Calibri" pitchFamily="34" charset="0"/>
              </a:rPr>
              <a:t>Redundancy (repetition) of the code is reduced or minimized so that we get consistence results and less storage cost.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Explaination</a:t>
            </a:r>
            <a:r>
              <a:rPr lang="en-US" sz="1800" dirty="0">
                <a:latin typeface="Calibri" pitchFamily="34" charset="0"/>
                <a:cs typeface="Calibri" pitchFamily="34" charset="0"/>
              </a:rPr>
              <a:t>: </a:t>
            </a:r>
          </a:p>
          <a:p>
            <a:r>
              <a:rPr lang="en-US" sz="1800" dirty="0">
                <a:latin typeface="Calibri" pitchFamily="34" charset="0"/>
                <a:cs typeface="Calibri" pitchFamily="34" charset="0"/>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Advantages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question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477328"/>
          </a:xfrm>
          <a:prstGeom prst="rect">
            <a:avLst/>
          </a:prstGeom>
          <a:noFill/>
        </p:spPr>
        <p:txBody>
          <a:bodyPr wrap="square" rtlCol="0">
            <a:spAutoFit/>
          </a:bodyPr>
          <a:lstStyle/>
          <a:p>
            <a:r>
              <a:rPr lang="en-IN" sz="1800" dirty="0">
                <a:latin typeface="Calibri" pitchFamily="34" charset="0"/>
                <a:cs typeface="Calibri" pitchFamily="34" charset="0"/>
              </a:rPr>
              <a:t>Identify the base class and derived classes in the above figure. </a:t>
            </a:r>
          </a:p>
          <a:p>
            <a:r>
              <a:rPr lang="en-IN" sz="1800" dirty="0">
                <a:latin typeface="Calibri" pitchFamily="34" charset="0"/>
                <a:cs typeface="Calibri" pitchFamily="34" charset="0"/>
              </a:rPr>
              <a:t>What is ‘Animal’ class called here? What about rest all classes</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Type the answers in the chat box.</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 Answer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754326"/>
          </a:xfrm>
          <a:prstGeom prst="rect">
            <a:avLst/>
          </a:prstGeom>
          <a:noFill/>
        </p:spPr>
        <p:txBody>
          <a:bodyPr wrap="square" rtlCol="0">
            <a:spAutoFit/>
          </a:bodyPr>
          <a:lstStyle/>
          <a:p>
            <a:pPr marL="342900" indent="-342900">
              <a:buAutoNum type="arabicPeriod"/>
            </a:pPr>
            <a:r>
              <a:rPr lang="en-IN" sz="1800" dirty="0">
                <a:latin typeface="Calibri" pitchFamily="34" charset="0"/>
                <a:cs typeface="Calibri" pitchFamily="34" charset="0"/>
              </a:rPr>
              <a:t>           Base class : Animal and derived classes :Wild animal and Pet animal; </a:t>
            </a:r>
          </a:p>
          <a:p>
            <a:r>
              <a:rPr lang="en-IN" sz="1800" dirty="0">
                <a:latin typeface="Calibri" pitchFamily="34" charset="0"/>
                <a:cs typeface="Calibri" pitchFamily="34" charset="0"/>
              </a:rPr>
              <a:t>	Base class : Wild animal , child classes : Tiger, Lion, Leopard;</a:t>
            </a:r>
          </a:p>
          <a:p>
            <a:r>
              <a:rPr lang="en-IN" sz="1800" dirty="0">
                <a:latin typeface="Calibri" pitchFamily="34" charset="0"/>
                <a:cs typeface="Calibri" pitchFamily="34" charset="0"/>
              </a:rPr>
              <a:t>	Base class : Pet Animal , child classes: Cat, Dog, Bull</a:t>
            </a:r>
          </a:p>
          <a:p>
            <a:r>
              <a:rPr lang="en-IN" sz="1800" dirty="0">
                <a:latin typeface="Calibri" pitchFamily="34" charset="0"/>
                <a:cs typeface="Calibri" pitchFamily="34" charset="0"/>
              </a:rPr>
              <a:t> 2.            ‘Animal’ class : Base class /super class / Parent class</a:t>
            </a:r>
          </a:p>
          <a:p>
            <a:r>
              <a:rPr lang="en-IN" sz="1800" dirty="0">
                <a:latin typeface="Calibri" pitchFamily="34" charset="0"/>
                <a:cs typeface="Calibri" pitchFamily="34" charset="0"/>
              </a:rPr>
              <a:t>	Wild Animal, Pet Animal: Derived  class/ Sub class/ Child class.</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0802067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867</Words>
  <Application>Microsoft Office PowerPoint</Application>
  <PresentationFormat>On-screen Show (16:9)</PresentationFormat>
  <Paragraphs>225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115</cp:revision>
  <dcterms:modified xsi:type="dcterms:W3CDTF">2021-04-06T03:32:35Z</dcterms:modified>
</cp:coreProperties>
</file>