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1" r:id="rId18"/>
    <p:sldId id="272" r:id="rId19"/>
    <p:sldId id="273" r:id="rId20"/>
    <p:sldId id="274" r:id="rId21"/>
    <p:sldId id="275" r:id="rId22"/>
    <p:sldId id="276" r:id="rId23"/>
    <p:sldId id="277" r:id="rId24"/>
    <p:sldId id="278"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02" autoAdjust="0"/>
  </p:normalViewPr>
  <p:slideViewPr>
    <p:cSldViewPr>
      <p:cViewPr varScale="1">
        <p:scale>
          <a:sx n="84" d="100"/>
          <a:sy n="84" d="100"/>
        </p:scale>
        <p:origin x="1426" y="72"/>
      </p:cViewPr>
      <p:guideLst>
        <p:guide orient="horz" pos="2160"/>
        <p:guide pos="2880"/>
      </p:guideLst>
    </p:cSldViewPr>
  </p:slideViewPr>
  <p:outlineViewPr>
    <p:cViewPr>
      <p:scale>
        <a:sx n="33" d="100"/>
        <a:sy n="33" d="100"/>
      </p:scale>
      <p:origin x="0" y="7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9484D4-16E1-404E-87DA-3A1EE89D3A35}"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5C67C-6B98-4B10-A778-C6E2A3EA908B}"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9484D4-16E1-404E-87DA-3A1EE89D3A35}"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5C67C-6B98-4B10-A778-C6E2A3EA90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9484D4-16E1-404E-87DA-3A1EE89D3A35}"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5C67C-6B98-4B10-A778-C6E2A3EA90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9484D4-16E1-404E-87DA-3A1EE89D3A35}"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5C67C-6B98-4B10-A778-C6E2A3EA908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9484D4-16E1-404E-87DA-3A1EE89D3A35}"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5C67C-6B98-4B10-A778-C6E2A3EA908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29484D4-16E1-404E-87DA-3A1EE89D3A35}"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5C67C-6B98-4B10-A778-C6E2A3EA908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9484D4-16E1-404E-87DA-3A1EE89D3A35}"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5C67C-6B98-4B10-A778-C6E2A3EA908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9484D4-16E1-404E-87DA-3A1EE89D3A35}"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5C67C-6B98-4B10-A778-C6E2A3EA90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484D4-16E1-404E-87DA-3A1EE89D3A35}"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F5C67C-6B98-4B10-A778-C6E2A3EA90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9484D4-16E1-404E-87DA-3A1EE89D3A35}"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5C67C-6B98-4B10-A778-C6E2A3EA908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9484D4-16E1-404E-87DA-3A1EE89D3A35}"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5C67C-6B98-4B10-A778-C6E2A3EA908B}"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A29484D4-16E1-404E-87DA-3A1EE89D3A35}" type="datetimeFigureOut">
              <a:rPr lang="en-US" smtClean="0"/>
              <a:t>4/25/2024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E5F5C67C-6B98-4B10-A778-C6E2A3EA90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72395"/>
            <a:ext cx="7657699" cy="6370975"/>
          </a:xfrm>
          <a:prstGeom prst="rect">
            <a:avLst/>
          </a:prstGeom>
          <a:noFill/>
        </p:spPr>
        <p:txBody>
          <a:bodyPr wrap="square" rtlCol="0">
            <a:spAutoFit/>
          </a:bodyPr>
          <a:lstStyle/>
          <a:p>
            <a:pPr algn="ctr"/>
            <a:endParaRPr lang="en-US" sz="2800" dirty="0">
              <a:solidFill>
                <a:schemeClr val="accent1">
                  <a:lumMod val="75000"/>
                </a:schemeClr>
              </a:solidFill>
              <a:effectLst>
                <a:outerShdw blurRad="38100" dist="38100" dir="2700000" algn="tl">
                  <a:srgbClr val="000000">
                    <a:alpha val="43137"/>
                  </a:srgbClr>
                </a:outerShdw>
              </a:effectLst>
              <a:latin typeface="Bahnschrift SemiBold" pitchFamily="34" charset="0"/>
              <a:cs typeface="Arial" pitchFamily="34" charset="0"/>
            </a:endParaRPr>
          </a:p>
          <a:p>
            <a:pPr algn="ctr"/>
            <a:endParaRPr lang="en-US" sz="2800" dirty="0">
              <a:solidFill>
                <a:schemeClr val="accent1">
                  <a:lumMod val="75000"/>
                </a:schemeClr>
              </a:solidFill>
              <a:effectLst>
                <a:outerShdw blurRad="38100" dist="38100" dir="2700000" algn="tl">
                  <a:srgbClr val="000000">
                    <a:alpha val="43137"/>
                  </a:srgbClr>
                </a:outerShdw>
              </a:effectLst>
              <a:latin typeface="Bahnschrift SemiBold" pitchFamily="34" charset="0"/>
              <a:cs typeface="Arial" pitchFamily="34" charset="0"/>
            </a:endParaRPr>
          </a:p>
          <a:p>
            <a:pPr algn="ctr"/>
            <a:endParaRPr lang="en-US" sz="2800" dirty="0">
              <a:solidFill>
                <a:schemeClr val="accent1">
                  <a:lumMod val="75000"/>
                </a:schemeClr>
              </a:solidFill>
              <a:effectLst>
                <a:outerShdw blurRad="38100" dist="38100" dir="2700000" algn="tl">
                  <a:srgbClr val="000000">
                    <a:alpha val="43137"/>
                  </a:srgbClr>
                </a:outerShdw>
              </a:effectLst>
              <a:latin typeface="Bahnschrift SemiBold" pitchFamily="34" charset="0"/>
              <a:cs typeface="Arial" pitchFamily="34" charset="0"/>
            </a:endParaRPr>
          </a:p>
          <a:p>
            <a:pPr algn="ctr"/>
            <a:r>
              <a:rPr lang="en-US" sz="2800" dirty="0">
                <a:solidFill>
                  <a:schemeClr val="accent1">
                    <a:lumMod val="75000"/>
                  </a:schemeClr>
                </a:solidFill>
                <a:effectLst>
                  <a:outerShdw blurRad="38100" dist="38100" dir="2700000" algn="tl">
                    <a:srgbClr val="000000">
                      <a:alpha val="43137"/>
                    </a:srgbClr>
                  </a:outerShdw>
                </a:effectLst>
                <a:latin typeface="Bahnschrift SemiBold" pitchFamily="34" charset="0"/>
                <a:cs typeface="Arial" pitchFamily="34" charset="0"/>
              </a:rPr>
              <a:t>RAJEEV INSTITUTE OF TECHNOLOGY</a:t>
            </a:r>
          </a:p>
          <a:p>
            <a:pPr algn="ctr"/>
            <a:r>
              <a:rPr lang="en-US" sz="2800" dirty="0">
                <a:solidFill>
                  <a:schemeClr val="accent1">
                    <a:lumMod val="75000"/>
                  </a:schemeClr>
                </a:solidFill>
                <a:effectLst>
                  <a:outerShdw blurRad="38100" dist="38100" dir="2700000" algn="tl">
                    <a:srgbClr val="000000">
                      <a:alpha val="43137"/>
                    </a:srgbClr>
                  </a:outerShdw>
                </a:effectLst>
                <a:latin typeface="Bahnschrift SemiBold" pitchFamily="34" charset="0"/>
                <a:cs typeface="Arial" pitchFamily="34" charset="0"/>
              </a:rPr>
              <a:t>HASSAN</a:t>
            </a:r>
          </a:p>
          <a:p>
            <a:pPr algn="ctr"/>
            <a:endParaRPr lang="en-US" sz="2800" dirty="0">
              <a:solidFill>
                <a:schemeClr val="accent1">
                  <a:lumMod val="75000"/>
                </a:schemeClr>
              </a:solidFill>
              <a:effectLst>
                <a:outerShdw blurRad="38100" dist="38100" dir="2700000" algn="tl">
                  <a:srgbClr val="000000">
                    <a:alpha val="43137"/>
                  </a:srgbClr>
                </a:outerShdw>
              </a:effectLst>
              <a:latin typeface="Bahnschrift SemiBold" pitchFamily="34" charset="0"/>
              <a:cs typeface="Arial" pitchFamily="34" charset="0"/>
            </a:endParaRPr>
          </a:p>
          <a:p>
            <a:pPr algn="ctr"/>
            <a:r>
              <a:rPr lang="en-IN" sz="2400" b="1" dirty="0">
                <a:solidFill>
                  <a:schemeClr val="tx2">
                    <a:lumMod val="10000"/>
                  </a:schemeClr>
                </a:solidFill>
                <a:effectLst>
                  <a:reflection blurRad="12700" stA="0" endPos="81000" dir="5400000" sy="-100000" algn="bl" rotWithShape="0"/>
                </a:effectLst>
                <a:latin typeface="Times New Roman" pitchFamily="18" charset="0"/>
                <a:cs typeface="Times New Roman" pitchFamily="18" charset="0"/>
              </a:rPr>
              <a:t>   DEPARTMENT OF COMPUTER  SCIENCE  AND ENGINEERING</a:t>
            </a:r>
          </a:p>
          <a:p>
            <a:pPr algn="ctr"/>
            <a:endParaRPr lang="en-IN" sz="2400" b="1" dirty="0">
              <a:solidFill>
                <a:schemeClr val="tx2">
                  <a:lumMod val="10000"/>
                </a:schemeClr>
              </a:solidFill>
              <a:effectLst>
                <a:reflection blurRad="12700" stA="0" endPos="81000" dir="5400000" sy="-100000" algn="bl" rotWithShape="0"/>
              </a:effectLst>
              <a:latin typeface="Times New Roman" pitchFamily="18" charset="0"/>
              <a:cs typeface="Times New Roman" pitchFamily="18" charset="0"/>
            </a:endParaRPr>
          </a:p>
          <a:p>
            <a:pPr algn="ctr"/>
            <a:r>
              <a:rPr lang="en-IN" sz="2400" b="1" dirty="0">
                <a:solidFill>
                  <a:schemeClr val="tx2">
                    <a:lumMod val="10000"/>
                  </a:schemeClr>
                </a:solidFill>
                <a:effectLst>
                  <a:reflection blurRad="12700" stA="0" endPos="81000" dir="5400000" sy="-100000" algn="bl" rotWithShape="0"/>
                </a:effectLst>
                <a:latin typeface="Times New Roman" pitchFamily="18" charset="0"/>
                <a:cs typeface="Times New Roman" pitchFamily="18" charset="0"/>
              </a:rPr>
              <a:t>DBMS MINI PROJECT ON</a:t>
            </a:r>
            <a:br>
              <a:rPr lang="en-IN" sz="3200" b="1" dirty="0">
                <a:solidFill>
                  <a:schemeClr val="tx2">
                    <a:lumMod val="10000"/>
                  </a:schemeClr>
                </a:solidFill>
                <a:effectLst>
                  <a:reflection blurRad="12700" stA="0" endPos="81000" dir="5400000" sy="-100000" algn="bl" rotWithShape="0"/>
                </a:effectLst>
                <a:latin typeface="Times New Roman" pitchFamily="18" charset="0"/>
                <a:cs typeface="Times New Roman" pitchFamily="18" charset="0"/>
              </a:rPr>
            </a:br>
            <a:r>
              <a:rPr lang="en-IN" sz="2400" b="1" dirty="0">
                <a:solidFill>
                  <a:schemeClr val="accent6">
                    <a:lumMod val="75000"/>
                  </a:schemeClr>
                </a:solidFill>
                <a:effectLst>
                  <a:reflection blurRad="12700" stA="0" endPos="81000" dir="5400000" sy="-100000" algn="bl" rotWithShape="0"/>
                </a:effectLst>
                <a:latin typeface="Times New Roman" pitchFamily="18" charset="0"/>
                <a:cs typeface="Times New Roman" pitchFamily="18" charset="0"/>
              </a:rPr>
              <a:t>“FACULTY FEEDBACK SYSTEM”</a:t>
            </a:r>
          </a:p>
          <a:p>
            <a:pPr algn="ctr"/>
            <a:r>
              <a:rPr lang="en-IN" sz="3200" b="1" dirty="0">
                <a:solidFill>
                  <a:schemeClr val="tx2">
                    <a:lumMod val="10000"/>
                  </a:schemeClr>
                </a:solidFill>
                <a:effectLst>
                  <a:reflection blurRad="12700" stA="0" endPos="81000" dir="5400000" sy="-100000" algn="bl" rotWithShape="0"/>
                </a:effectLst>
              </a:rPr>
              <a:t>                                          </a:t>
            </a:r>
            <a:br>
              <a:rPr lang="en-IN" sz="3200" b="1" dirty="0">
                <a:solidFill>
                  <a:schemeClr val="tx2">
                    <a:lumMod val="10000"/>
                  </a:schemeClr>
                </a:solidFill>
                <a:effectLst>
                  <a:reflection blurRad="12700" stA="0" endPos="81000" dir="5400000" sy="-100000" algn="bl" rotWithShape="0"/>
                </a:effectLst>
                <a:latin typeface="Times New Roman" panose="02020603050405020304" pitchFamily="18" charset="0"/>
                <a:cs typeface="Times New Roman" panose="02020603050405020304" pitchFamily="18" charset="0"/>
              </a:rPr>
            </a:br>
            <a:br>
              <a:rPr lang="en-IN" sz="3200" b="1" dirty="0">
                <a:solidFill>
                  <a:schemeClr val="tx2">
                    <a:lumMod val="10000"/>
                  </a:schemeClr>
                </a:solidFill>
                <a:effectLst>
                  <a:reflection blurRad="12700" stA="0" endPos="81000" dir="5400000" sy="-100000" algn="bl" rotWithShape="0"/>
                </a:effectLst>
                <a:latin typeface="Times New Roman" panose="02020603050405020304" pitchFamily="18" charset="0"/>
                <a:cs typeface="Times New Roman" panose="02020603050405020304" pitchFamily="18" charset="0"/>
              </a:rPr>
            </a:br>
            <a:r>
              <a:rPr lang="en-IN" sz="2800" b="1" dirty="0">
                <a:solidFill>
                  <a:schemeClr val="tx2">
                    <a:lumMod val="10000"/>
                  </a:schemeClr>
                </a:solidFill>
                <a:effectLst>
                  <a:reflection blurRad="12700" stA="0" endPos="81000" dir="5400000" sy="-100000" algn="bl" rotWithShape="0"/>
                </a:effectLst>
                <a:latin typeface="Times New Roman" panose="02020603050405020304" pitchFamily="18" charset="0"/>
                <a:cs typeface="Times New Roman" panose="02020603050405020304" pitchFamily="18" charset="0"/>
              </a:rPr>
              <a:t>	                                  </a:t>
            </a:r>
            <a:br>
              <a:rPr lang="en-IN" sz="3200" b="1" dirty="0">
                <a:solidFill>
                  <a:srgbClr val="C00000"/>
                </a:solidFill>
              </a:rPr>
            </a:br>
            <a:endParaRPr lang="en-US" sz="2800" dirty="0">
              <a:solidFill>
                <a:schemeClr val="accent1">
                  <a:lumMod val="75000"/>
                </a:schemeClr>
              </a:solidFill>
              <a:effectLst>
                <a:outerShdw blurRad="38100" dist="38100" dir="2700000" algn="tl">
                  <a:srgbClr val="000000">
                    <a:alpha val="43137"/>
                  </a:srgbClr>
                </a:outerShdw>
              </a:effectLst>
              <a:latin typeface="Bahnschrift SemiBold" pitchFamily="34" charset="0"/>
              <a:cs typeface="Arial" pitchFamily="34"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527" t="8540" r="8529" b="9246"/>
          <a:stretch/>
        </p:blipFill>
        <p:spPr>
          <a:xfrm>
            <a:off x="7225204" y="188975"/>
            <a:ext cx="1617044" cy="1264593"/>
          </a:xfrm>
          <a:prstGeom prst="rect">
            <a:avLst/>
          </a:prstGeom>
        </p:spPr>
      </p:pic>
      <p:sp>
        <p:nvSpPr>
          <p:cNvPr id="6" name="TextBox 5"/>
          <p:cNvSpPr txBox="1"/>
          <p:nvPr/>
        </p:nvSpPr>
        <p:spPr>
          <a:xfrm>
            <a:off x="304800" y="4724400"/>
            <a:ext cx="8839200" cy="1938992"/>
          </a:xfrm>
          <a:prstGeom prst="rect">
            <a:avLst/>
          </a:prstGeom>
          <a:noFill/>
        </p:spPr>
        <p:txBody>
          <a:bodyPr wrap="square" rtlCol="0">
            <a:spAutoFit/>
          </a:bodyPr>
          <a:lstStyle/>
          <a:p>
            <a:endParaRPr lang="en-IN" dirty="0">
              <a:solidFill>
                <a:schemeClr val="tx2">
                  <a:lumMod val="10000"/>
                </a:schemeClr>
              </a:solidFill>
              <a:effectLst>
                <a:reflection blurRad="12700" stA="0" endPos="53000" dir="5400000" sy="-100000" algn="bl" rotWithShape="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Under the Guidance of</a:t>
            </a:r>
            <a:r>
              <a:rPr lang="en-IN" dirty="0">
                <a:solidFill>
                  <a:schemeClr val="tx2">
                    <a:lumMod val="10000"/>
                  </a:schemeClr>
                </a:solidFill>
                <a:effectLst>
                  <a:reflection blurRad="12700" stA="0" endPos="53000" dir="5400000" sy="-100000" algn="bl" rotWithShape="0"/>
                </a:effectLst>
                <a:latin typeface="Times New Roman" panose="02020603050405020304" pitchFamily="18" charset="0"/>
                <a:cs typeface="Times New Roman" panose="02020603050405020304" pitchFamily="18" charset="0"/>
              </a:rPr>
              <a:t>			                Submitted by:</a:t>
            </a:r>
            <a:endParaRPr lang="en-IN" sz="2000" dirty="0">
              <a:solidFill>
                <a:schemeClr val="tx2">
                  <a:lumMod val="10000"/>
                </a:schemeClr>
              </a:solidFill>
              <a:effectLst>
                <a:reflection blurRad="12700" stA="0" endPos="53000" dir="5400000" sy="-100000" algn="bl" rotWithShape="0"/>
              </a:effectLst>
              <a:latin typeface="Times New Roman" panose="02020603050405020304" pitchFamily="18" charset="0"/>
              <a:cs typeface="Times New Roman" panose="02020603050405020304" pitchFamily="18" charset="0"/>
            </a:endParaRPr>
          </a:p>
          <a:p>
            <a:r>
              <a:rPr lang="en-IN" sz="2000">
                <a:solidFill>
                  <a:schemeClr val="tx2">
                    <a:lumMod val="10000"/>
                  </a:schemeClr>
                </a:solidFill>
                <a:effectLst>
                  <a:reflection blurRad="12700" stA="0" endPos="53000" dir="5400000" sy="-100000" algn="bl" rotWithShape="0"/>
                </a:effectLst>
                <a:latin typeface="Times New Roman" panose="02020603050405020304" pitchFamily="18" charset="0"/>
                <a:cs typeface="Times New Roman" panose="02020603050405020304" pitchFamily="18" charset="0"/>
              </a:rPr>
              <a:t>Mrs. </a:t>
            </a:r>
            <a:r>
              <a:rPr lang="en-IN" sz="2000" dirty="0">
                <a:solidFill>
                  <a:schemeClr val="tx2">
                    <a:lumMod val="10000"/>
                  </a:schemeClr>
                </a:solidFill>
                <a:effectLst>
                  <a:reflection blurRad="12700" stA="0" endPos="53000" dir="5400000" sy="-100000" algn="bl" rotWithShape="0"/>
                </a:effectLst>
                <a:latin typeface="Times New Roman" panose="02020603050405020304" pitchFamily="18" charset="0"/>
                <a:cs typeface="Times New Roman" panose="02020603050405020304" pitchFamily="18" charset="0"/>
              </a:rPr>
              <a:t>MONIKA MM				</a:t>
            </a:r>
            <a:r>
              <a:rPr lang="en-IN" dirty="0">
                <a:solidFill>
                  <a:schemeClr val="tx2">
                    <a:lumMod val="10000"/>
                  </a:schemeClr>
                </a:solidFill>
                <a:effectLst>
                  <a:reflection blurRad="12700" stA="0" endPos="53000" dir="5400000" sy="-100000" algn="bl" rotWithShape="0"/>
                </a:effectLst>
                <a:latin typeface="Times New Roman" panose="02020603050405020304" pitchFamily="18" charset="0"/>
                <a:cs typeface="Times New Roman" panose="02020603050405020304" pitchFamily="18" charset="0"/>
              </a:rPr>
              <a:t>SURAJ R </a:t>
            </a:r>
            <a:r>
              <a:rPr lang="en-IN" sz="2000" dirty="0">
                <a:solidFill>
                  <a:schemeClr val="tx2">
                    <a:lumMod val="10000"/>
                  </a:schemeClr>
                </a:solidFill>
                <a:effectLst>
                  <a:reflection blurRad="12700" stA="0" endPos="53000" dir="5400000" sy="-100000" algn="bl" rotWithShape="0"/>
                </a:effectLst>
                <a:latin typeface="Times New Roman" panose="02020603050405020304" pitchFamily="18" charset="0"/>
                <a:cs typeface="Times New Roman" panose="02020603050405020304" pitchFamily="18" charset="0"/>
              </a:rPr>
              <a:t>- </a:t>
            </a:r>
            <a:r>
              <a:rPr lang="en-IN" dirty="0">
                <a:solidFill>
                  <a:schemeClr val="tx2">
                    <a:lumMod val="10000"/>
                  </a:schemeClr>
                </a:solidFill>
                <a:effectLst>
                  <a:reflection blurRad="12700" stA="0" endPos="53000" dir="5400000" sy="-100000" algn="bl" rotWithShape="0"/>
                </a:effectLst>
                <a:latin typeface="Times New Roman" panose="02020603050405020304" pitchFamily="18" charset="0"/>
                <a:cs typeface="Times New Roman" panose="02020603050405020304" pitchFamily="18" charset="0"/>
              </a:rPr>
              <a:t>4RA21CS097	 </a:t>
            </a:r>
            <a:r>
              <a:rPr lang="en-IN" sz="1400" dirty="0">
                <a:solidFill>
                  <a:schemeClr val="tx2">
                    <a:lumMod val="10000"/>
                  </a:schemeClr>
                </a:solidFill>
                <a:effectLst>
                  <a:reflection blurRad="12700" stA="0" endPos="53000" dir="5400000" sy="-100000" algn="bl" rotWithShape="0"/>
                </a:effectLst>
                <a:latin typeface="Times New Roman" panose="02020603050405020304" pitchFamily="18" charset="0"/>
                <a:cs typeface="Times New Roman" panose="02020603050405020304" pitchFamily="18" charset="0"/>
              </a:rPr>
              <a:t>ASSISTANT PROFESSOR,</a:t>
            </a:r>
          </a:p>
          <a:p>
            <a:r>
              <a:rPr lang="en-IN" sz="1400" dirty="0">
                <a:solidFill>
                  <a:schemeClr val="tx2">
                    <a:lumMod val="10000"/>
                  </a:schemeClr>
                </a:solidFill>
                <a:effectLst>
                  <a:reflection blurRad="12700" stA="0" endPos="53000" dir="5400000" sy="-100000" algn="bl" rotWithShape="0"/>
                </a:effectLst>
                <a:latin typeface="Times New Roman" panose="02020603050405020304" pitchFamily="18" charset="0"/>
                <a:cs typeface="Times New Roman" panose="02020603050405020304" pitchFamily="18" charset="0"/>
              </a:rPr>
              <a:t>DEPT OF CSE, 	        		</a:t>
            </a:r>
            <a:br>
              <a:rPr lang="en-IN" sz="1400" dirty="0">
                <a:solidFill>
                  <a:schemeClr val="tx2">
                    <a:lumMod val="10000"/>
                  </a:schemeClr>
                </a:solidFill>
                <a:effectLst>
                  <a:reflection blurRad="12700" stA="0" endPos="53000" dir="5400000" sy="-100000" algn="bl" rotWithShape="0"/>
                </a:effectLst>
                <a:latin typeface="Times New Roman" panose="02020603050405020304" pitchFamily="18" charset="0"/>
                <a:cs typeface="Times New Roman" panose="02020603050405020304" pitchFamily="18" charset="0"/>
              </a:rPr>
            </a:br>
            <a:r>
              <a:rPr lang="en-IN" sz="1400" dirty="0">
                <a:solidFill>
                  <a:schemeClr val="tx2">
                    <a:lumMod val="10000"/>
                  </a:schemeClr>
                </a:solidFill>
                <a:effectLst>
                  <a:reflection blurRad="12700" stA="0" endPos="53000" dir="5400000" sy="-100000" algn="bl" rotWithShape="0"/>
                </a:effectLst>
                <a:latin typeface="Times New Roman" panose="02020603050405020304" pitchFamily="18" charset="0"/>
                <a:cs typeface="Times New Roman" panose="02020603050405020304" pitchFamily="18" charset="0"/>
              </a:rPr>
              <a:t>RIT HASSAN.</a:t>
            </a:r>
            <a:br>
              <a:rPr lang="en-IN" sz="2000" dirty="0">
                <a:solidFill>
                  <a:schemeClr val="tx2">
                    <a:lumMod val="10000"/>
                  </a:schemeClr>
                </a:solidFill>
                <a:effectLst>
                  <a:reflection blurRad="12700" stA="0" endPos="53000" dir="5400000" sy="-100000" algn="bl" rotWithShape="0"/>
                </a:effectLst>
                <a:latin typeface="Times New Roman" panose="02020603050405020304" pitchFamily="18" charset="0"/>
                <a:cs typeface="Times New Roman" panose="02020603050405020304" pitchFamily="18" charset="0"/>
              </a:rPr>
            </a:br>
            <a:endParaRPr lang="en-US"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152399"/>
            <a:ext cx="1486266" cy="1264593"/>
          </a:xfrm>
          <a:prstGeom prst="rect">
            <a:avLst/>
          </a:prstGeom>
        </p:spPr>
      </p:pic>
      <p:pic>
        <p:nvPicPr>
          <p:cNvPr id="4" name="image1.jpeg" descr="P4#yIS1">
            <a:extLst>
              <a:ext uri="{FF2B5EF4-FFF2-40B4-BE49-F238E27FC236}">
                <a16:creationId xmlns:a16="http://schemas.microsoft.com/office/drawing/2014/main" id="{07FA5B98-0BE7-A439-70A1-A8574E178430}"/>
              </a:ext>
            </a:extLst>
          </p:cNvPr>
          <p:cNvPicPr>
            <a:picLocks noChangeAspect="1"/>
          </p:cNvPicPr>
          <p:nvPr/>
        </p:nvPicPr>
        <p:blipFill>
          <a:blip r:embed="rId5" cstate="print"/>
          <a:stretch>
            <a:fillRect/>
          </a:stretch>
        </p:blipFill>
        <p:spPr>
          <a:xfrm>
            <a:off x="3962400" y="164590"/>
            <a:ext cx="1092486" cy="1252401"/>
          </a:xfrm>
          <a:prstGeom prst="rect">
            <a:avLst/>
          </a:prstGeom>
        </p:spPr>
      </p:pic>
    </p:spTree>
    <p:extLst>
      <p:ext uri="{BB962C8B-B14F-4D97-AF65-F5344CB8AC3E}">
        <p14:creationId xmlns:p14="http://schemas.microsoft.com/office/powerpoint/2010/main" val="10739049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500"/>
                                        <p:tgtEl>
                                          <p:spTgt spid="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500"/>
                                        <p:tgtEl>
                                          <p:spTgt spid="6"/>
                                        </p:tgtEl>
                                      </p:cBhvr>
                                    </p:animEffect>
                                  </p:childTnLst>
                                </p:cTn>
                              </p:par>
                              <p:par>
                                <p:cTn id="14" presetID="6" presetClass="entr" presetSubtype="16"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ircle(i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382000"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536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313848"/>
            <a:ext cx="6934200" cy="4953000"/>
          </a:xfrm>
          <a:prstGeom prst="rect">
            <a:avLst/>
          </a:prstGeom>
        </p:spPr>
      </p:pic>
      <p:sp>
        <p:nvSpPr>
          <p:cNvPr id="3" name="TextBox 2"/>
          <p:cNvSpPr txBox="1"/>
          <p:nvPr/>
        </p:nvSpPr>
        <p:spPr>
          <a:xfrm>
            <a:off x="990600" y="457200"/>
            <a:ext cx="4648200" cy="461665"/>
          </a:xfrm>
          <a:prstGeom prst="rect">
            <a:avLst/>
          </a:prstGeom>
          <a:noFill/>
        </p:spPr>
        <p:txBody>
          <a:bodyPr wrap="square" rtlCol="0">
            <a:spAutoFit/>
          </a:bodyPr>
          <a:lstStyle/>
          <a:p>
            <a:r>
              <a:rPr lang="en-US" sz="2400" dirty="0">
                <a:latin typeface="Arial Rounded MT Bold" pitchFamily="34" charset="0"/>
              </a:rPr>
              <a:t>ADMIN LOGIN</a:t>
            </a:r>
          </a:p>
        </p:txBody>
      </p:sp>
    </p:spTree>
    <p:extLst>
      <p:ext uri="{BB962C8B-B14F-4D97-AF65-F5344CB8AC3E}">
        <p14:creationId xmlns:p14="http://schemas.microsoft.com/office/powerpoint/2010/main" val="41053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81000"/>
            <a:ext cx="8001000" cy="6096000"/>
          </a:xfrm>
          <a:prstGeom prst="rect">
            <a:avLst/>
          </a:prstGeom>
        </p:spPr>
      </p:pic>
    </p:spTree>
    <p:extLst>
      <p:ext uri="{BB962C8B-B14F-4D97-AF65-F5344CB8AC3E}">
        <p14:creationId xmlns:p14="http://schemas.microsoft.com/office/powerpoint/2010/main" val="114645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914400"/>
            <a:ext cx="8001000" cy="5410199"/>
          </a:xfrm>
          <a:prstGeom prst="rect">
            <a:avLst/>
          </a:prstGeom>
        </p:spPr>
      </p:pic>
      <p:sp>
        <p:nvSpPr>
          <p:cNvPr id="3" name="TextBox 2"/>
          <p:cNvSpPr txBox="1"/>
          <p:nvPr/>
        </p:nvSpPr>
        <p:spPr>
          <a:xfrm>
            <a:off x="685800" y="304800"/>
            <a:ext cx="7543800" cy="369332"/>
          </a:xfrm>
          <a:prstGeom prst="rect">
            <a:avLst/>
          </a:prstGeom>
          <a:noFill/>
        </p:spPr>
        <p:txBody>
          <a:bodyPr wrap="square" rtlCol="0">
            <a:spAutoFit/>
          </a:bodyPr>
          <a:lstStyle/>
          <a:p>
            <a:pPr marL="285750" indent="-285750">
              <a:buFont typeface="Arial" pitchFamily="34" charset="0"/>
              <a:buChar char="•"/>
            </a:pPr>
            <a:r>
              <a:rPr lang="en-US" dirty="0">
                <a:latin typeface="Arial" pitchFamily="34" charset="0"/>
                <a:cs typeface="Arial" pitchFamily="34" charset="0"/>
              </a:rPr>
              <a:t>Admin can add and manage faculty.</a:t>
            </a:r>
          </a:p>
        </p:txBody>
      </p:sp>
    </p:spTree>
    <p:extLst>
      <p:ext uri="{BB962C8B-B14F-4D97-AF65-F5344CB8AC3E}">
        <p14:creationId xmlns:p14="http://schemas.microsoft.com/office/powerpoint/2010/main" val="352187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57200"/>
            <a:ext cx="8077200" cy="6019800"/>
          </a:xfrm>
          <a:prstGeom prst="rect">
            <a:avLst/>
          </a:prstGeom>
        </p:spPr>
      </p:pic>
    </p:spTree>
    <p:extLst>
      <p:ext uri="{BB962C8B-B14F-4D97-AF65-F5344CB8AC3E}">
        <p14:creationId xmlns:p14="http://schemas.microsoft.com/office/powerpoint/2010/main" val="408386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914400"/>
            <a:ext cx="8001000" cy="5333999"/>
          </a:xfrm>
          <a:prstGeom prst="rect">
            <a:avLst/>
          </a:prstGeom>
        </p:spPr>
      </p:pic>
      <p:sp>
        <p:nvSpPr>
          <p:cNvPr id="3" name="TextBox 2"/>
          <p:cNvSpPr txBox="1"/>
          <p:nvPr/>
        </p:nvSpPr>
        <p:spPr>
          <a:xfrm>
            <a:off x="381000" y="304800"/>
            <a:ext cx="8153400" cy="369332"/>
          </a:xfrm>
          <a:prstGeom prst="rect">
            <a:avLst/>
          </a:prstGeom>
          <a:noFill/>
        </p:spPr>
        <p:txBody>
          <a:bodyPr wrap="square" rtlCol="0">
            <a:spAutoFit/>
          </a:bodyPr>
          <a:lstStyle/>
          <a:p>
            <a:pPr marL="285750" indent="-285750">
              <a:buFont typeface="Arial" pitchFamily="34" charset="0"/>
              <a:buChar char="•"/>
            </a:pPr>
            <a:r>
              <a:rPr lang="en-US" dirty="0">
                <a:latin typeface="Arial" pitchFamily="34" charset="0"/>
                <a:cs typeface="Arial" pitchFamily="34" charset="0"/>
              </a:rPr>
              <a:t>Admin can also manage student .</a:t>
            </a:r>
          </a:p>
        </p:txBody>
      </p:sp>
    </p:spTree>
    <p:extLst>
      <p:ext uri="{BB962C8B-B14F-4D97-AF65-F5344CB8AC3E}">
        <p14:creationId xmlns:p14="http://schemas.microsoft.com/office/powerpoint/2010/main" val="173593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9489"/>
          <a:stretch/>
        </p:blipFill>
        <p:spPr>
          <a:xfrm>
            <a:off x="690613" y="1143000"/>
            <a:ext cx="7848600" cy="5105400"/>
          </a:xfrm>
          <a:prstGeom prst="rect">
            <a:avLst/>
          </a:prstGeom>
        </p:spPr>
      </p:pic>
      <p:sp>
        <p:nvSpPr>
          <p:cNvPr id="5" name="TextBox 4"/>
          <p:cNvSpPr txBox="1"/>
          <p:nvPr/>
        </p:nvSpPr>
        <p:spPr>
          <a:xfrm>
            <a:off x="690613" y="457200"/>
            <a:ext cx="7462787" cy="369332"/>
          </a:xfrm>
          <a:prstGeom prst="rect">
            <a:avLst/>
          </a:prstGeom>
          <a:noFill/>
        </p:spPr>
        <p:txBody>
          <a:bodyPr wrap="square" rtlCol="0">
            <a:spAutoFit/>
          </a:bodyPr>
          <a:lstStyle/>
          <a:p>
            <a:pPr marL="285750" indent="-285750">
              <a:buFont typeface="Arial" pitchFamily="34" charset="0"/>
              <a:buChar char="•"/>
            </a:pPr>
            <a:r>
              <a:rPr lang="en-US" dirty="0">
                <a:latin typeface="Arial" pitchFamily="34" charset="0"/>
                <a:cs typeface="Arial" pitchFamily="34" charset="0"/>
              </a:rPr>
              <a:t>Admin can view the feedback given by the students.</a:t>
            </a:r>
          </a:p>
        </p:txBody>
      </p:sp>
    </p:spTree>
    <p:extLst>
      <p:ext uri="{BB962C8B-B14F-4D97-AF65-F5344CB8AC3E}">
        <p14:creationId xmlns:p14="http://schemas.microsoft.com/office/powerpoint/2010/main" val="90994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19200"/>
            <a:ext cx="7620000" cy="4800600"/>
          </a:xfrm>
          <a:prstGeom prst="rect">
            <a:avLst/>
          </a:prstGeom>
        </p:spPr>
      </p:pic>
      <p:sp>
        <p:nvSpPr>
          <p:cNvPr id="3" name="TextBox 2"/>
          <p:cNvSpPr txBox="1"/>
          <p:nvPr/>
        </p:nvSpPr>
        <p:spPr>
          <a:xfrm>
            <a:off x="685800" y="533400"/>
            <a:ext cx="5943600" cy="369332"/>
          </a:xfrm>
          <a:prstGeom prst="rect">
            <a:avLst/>
          </a:prstGeom>
          <a:noFill/>
        </p:spPr>
        <p:txBody>
          <a:bodyPr wrap="square" rtlCol="0">
            <a:spAutoFit/>
          </a:bodyPr>
          <a:lstStyle/>
          <a:p>
            <a:pPr marL="285750" indent="-285750">
              <a:buFont typeface="Arial" pitchFamily="34" charset="0"/>
              <a:buChar char="•"/>
            </a:pPr>
            <a:r>
              <a:rPr lang="en-US" dirty="0"/>
              <a:t>Admin can view student’s feedback average.</a:t>
            </a:r>
          </a:p>
        </p:txBody>
      </p:sp>
    </p:spTree>
    <p:extLst>
      <p:ext uri="{BB962C8B-B14F-4D97-AF65-F5344CB8AC3E}">
        <p14:creationId xmlns:p14="http://schemas.microsoft.com/office/powerpoint/2010/main" val="62712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wipe(down)">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19200"/>
            <a:ext cx="7467600" cy="4876800"/>
          </a:xfrm>
          <a:prstGeom prst="rect">
            <a:avLst/>
          </a:prstGeom>
        </p:spPr>
      </p:pic>
      <p:sp>
        <p:nvSpPr>
          <p:cNvPr id="3" name="TextBox 2"/>
          <p:cNvSpPr txBox="1"/>
          <p:nvPr/>
        </p:nvSpPr>
        <p:spPr>
          <a:xfrm>
            <a:off x="838200" y="457200"/>
            <a:ext cx="6858000" cy="461665"/>
          </a:xfrm>
          <a:prstGeom prst="rect">
            <a:avLst/>
          </a:prstGeom>
          <a:noFill/>
        </p:spPr>
        <p:txBody>
          <a:bodyPr wrap="square" rtlCol="0">
            <a:spAutoFit/>
          </a:bodyPr>
          <a:lstStyle/>
          <a:p>
            <a:r>
              <a:rPr lang="en-US" sz="2400" dirty="0">
                <a:latin typeface="Arial Rounded MT Bold" pitchFamily="34" charset="0"/>
              </a:rPr>
              <a:t>FACULTY LOGIN</a:t>
            </a:r>
          </a:p>
        </p:txBody>
      </p:sp>
    </p:spTree>
    <p:extLst>
      <p:ext uri="{BB962C8B-B14F-4D97-AF65-F5344CB8AC3E}">
        <p14:creationId xmlns:p14="http://schemas.microsoft.com/office/powerpoint/2010/main" val="292102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19200"/>
            <a:ext cx="8305800" cy="5029200"/>
          </a:xfrm>
          <a:prstGeom prst="rect">
            <a:avLst/>
          </a:prstGeom>
        </p:spPr>
      </p:pic>
      <p:sp>
        <p:nvSpPr>
          <p:cNvPr id="3" name="TextBox 2"/>
          <p:cNvSpPr txBox="1"/>
          <p:nvPr/>
        </p:nvSpPr>
        <p:spPr>
          <a:xfrm>
            <a:off x="533400" y="489466"/>
            <a:ext cx="7467600" cy="369332"/>
          </a:xfrm>
          <a:prstGeom prst="rect">
            <a:avLst/>
          </a:prstGeom>
          <a:noFill/>
        </p:spPr>
        <p:txBody>
          <a:bodyPr wrap="square" rtlCol="0">
            <a:spAutoFit/>
          </a:bodyPr>
          <a:lstStyle/>
          <a:p>
            <a:pPr marL="285750" indent="-285750">
              <a:buFont typeface="Arial" pitchFamily="34" charset="0"/>
              <a:buChar char="•"/>
            </a:pPr>
            <a:r>
              <a:rPr lang="en-US" dirty="0">
                <a:latin typeface="Arial" pitchFamily="34" charset="0"/>
                <a:cs typeface="Arial" pitchFamily="34" charset="0"/>
              </a:rPr>
              <a:t>Faculty can update their password and profile.</a:t>
            </a:r>
          </a:p>
        </p:txBody>
      </p:sp>
    </p:spTree>
    <p:extLst>
      <p:ext uri="{BB962C8B-B14F-4D97-AF65-F5344CB8AC3E}">
        <p14:creationId xmlns:p14="http://schemas.microsoft.com/office/powerpoint/2010/main" val="301224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437585"/>
            <a:ext cx="6705600" cy="646331"/>
          </a:xfrm>
          <a:prstGeom prst="rect">
            <a:avLst/>
          </a:prstGeom>
          <a:noFill/>
        </p:spPr>
        <p:txBody>
          <a:bodyPr wrap="square" rtlCol="0">
            <a:spAutoFit/>
          </a:bodyPr>
          <a:lstStyle/>
          <a:p>
            <a:pPr algn="ctr"/>
            <a:r>
              <a:rPr lang="en-US" sz="3600" dirty="0">
                <a:latin typeface="Arial Rounded MT Bold" pitchFamily="34" charset="0"/>
              </a:rPr>
              <a:t>CONTENTS</a:t>
            </a:r>
          </a:p>
        </p:txBody>
      </p:sp>
      <p:sp>
        <p:nvSpPr>
          <p:cNvPr id="5" name="TextBox 4"/>
          <p:cNvSpPr txBox="1"/>
          <p:nvPr/>
        </p:nvSpPr>
        <p:spPr>
          <a:xfrm>
            <a:off x="647700" y="1905000"/>
            <a:ext cx="7848600" cy="3416320"/>
          </a:xfrm>
          <a:prstGeom prst="rect">
            <a:avLst/>
          </a:prstGeom>
          <a:noFill/>
        </p:spPr>
        <p:txBody>
          <a:bodyPr wrap="square" rtlCol="0">
            <a:spAutoFit/>
          </a:bodyPr>
          <a:lstStyle/>
          <a:p>
            <a:pPr marL="285750" indent="-285750">
              <a:buFont typeface="Wingdings" pitchFamily="2" charset="2"/>
              <a:buChar char="Ø"/>
            </a:pPr>
            <a:r>
              <a:rPr lang="en-US" sz="2400" dirty="0">
                <a:latin typeface="Arial" pitchFamily="34" charset="0"/>
                <a:cs typeface="Arial" pitchFamily="34" charset="0"/>
              </a:rPr>
              <a:t>ABSTRACT</a:t>
            </a:r>
          </a:p>
          <a:p>
            <a:endParaRPr lang="en-US" sz="2400" dirty="0">
              <a:latin typeface="Arial" pitchFamily="34" charset="0"/>
              <a:cs typeface="Arial" pitchFamily="34" charset="0"/>
            </a:endParaRPr>
          </a:p>
          <a:p>
            <a:pPr marL="285750" indent="-285750">
              <a:buFont typeface="Wingdings" pitchFamily="2" charset="2"/>
              <a:buChar char="Ø"/>
            </a:pPr>
            <a:r>
              <a:rPr lang="en-US" sz="2400" dirty="0">
                <a:latin typeface="Arial" pitchFamily="34" charset="0"/>
                <a:cs typeface="Arial" pitchFamily="34" charset="0"/>
              </a:rPr>
              <a:t>INTRODUCTION</a:t>
            </a:r>
          </a:p>
          <a:p>
            <a:endParaRPr lang="en-US" sz="2400" dirty="0">
              <a:latin typeface="Arial" pitchFamily="34" charset="0"/>
              <a:cs typeface="Arial" pitchFamily="34" charset="0"/>
            </a:endParaRPr>
          </a:p>
          <a:p>
            <a:pPr marL="285750" indent="-285750">
              <a:buFont typeface="Wingdings" pitchFamily="2" charset="2"/>
              <a:buChar char="Ø"/>
            </a:pPr>
            <a:r>
              <a:rPr lang="en-US" sz="2400" dirty="0">
                <a:latin typeface="Arial" pitchFamily="34" charset="0"/>
                <a:cs typeface="Arial" pitchFamily="34" charset="0"/>
              </a:rPr>
              <a:t>OBJECTIVES</a:t>
            </a:r>
          </a:p>
          <a:p>
            <a:pPr marL="285750" indent="-285750">
              <a:buFont typeface="Wingdings" pitchFamily="2" charset="2"/>
              <a:buChar char="Ø"/>
            </a:pPr>
            <a:endParaRPr lang="en-US" sz="2400" dirty="0">
              <a:latin typeface="Arial" pitchFamily="34" charset="0"/>
              <a:cs typeface="Arial" pitchFamily="34" charset="0"/>
            </a:endParaRPr>
          </a:p>
          <a:p>
            <a:pPr marL="285750" indent="-285750">
              <a:buFont typeface="Wingdings" pitchFamily="2" charset="2"/>
              <a:buChar char="Ø"/>
            </a:pPr>
            <a:r>
              <a:rPr lang="en-US" sz="2400" dirty="0">
                <a:latin typeface="Arial" pitchFamily="34" charset="0"/>
                <a:cs typeface="Arial" pitchFamily="34" charset="0"/>
              </a:rPr>
              <a:t>SYSTEM AND SOFTWARE REQUIREMENTS</a:t>
            </a:r>
          </a:p>
          <a:p>
            <a:pPr marL="285750" indent="-285750">
              <a:buFont typeface="Wingdings" pitchFamily="2" charset="2"/>
              <a:buChar char="Ø"/>
            </a:pPr>
            <a:endParaRPr lang="en-US" sz="2400" dirty="0">
              <a:latin typeface="Arial" pitchFamily="34" charset="0"/>
              <a:cs typeface="Arial" pitchFamily="34" charset="0"/>
            </a:endParaRPr>
          </a:p>
          <a:p>
            <a:pPr marL="285750" indent="-285750">
              <a:buFont typeface="Wingdings" pitchFamily="2" charset="2"/>
              <a:buChar char="Ø"/>
            </a:pPr>
            <a:r>
              <a:rPr lang="en-US" sz="2400" dirty="0">
                <a:latin typeface="Arial" pitchFamily="34" charset="0"/>
                <a:cs typeface="Arial" pitchFamily="34" charset="0"/>
              </a:rPr>
              <a:t>SNAPSHOTS</a:t>
            </a:r>
          </a:p>
        </p:txBody>
      </p:sp>
    </p:spTree>
    <p:extLst>
      <p:ext uri="{BB962C8B-B14F-4D97-AF65-F5344CB8AC3E}">
        <p14:creationId xmlns:p14="http://schemas.microsoft.com/office/powerpoint/2010/main" val="79592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57200"/>
            <a:ext cx="7924800" cy="5715000"/>
          </a:xfrm>
          <a:prstGeom prst="rect">
            <a:avLst/>
          </a:prstGeom>
        </p:spPr>
      </p:pic>
    </p:spTree>
    <p:extLst>
      <p:ext uri="{BB962C8B-B14F-4D97-AF65-F5344CB8AC3E}">
        <p14:creationId xmlns:p14="http://schemas.microsoft.com/office/powerpoint/2010/main" val="255121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50" fill="hold">
                                          <p:stCondLst>
                                            <p:cond delay="0"/>
                                          </p:stCondLst>
                                        </p:cTn>
                                        <p:tgtEl>
                                          <p:spTgt spid="2"/>
                                        </p:tgtEl>
                                        <p:attrNameLst>
                                          <p:attrName>r</p:attrName>
                                        </p:attrNameLst>
                                      </p:cBhvr>
                                    </p:animRot>
                                    <p:animRot by="-240000">
                                      <p:cBhvr>
                                        <p:cTn id="7" dur="100" fill="hold">
                                          <p:stCondLst>
                                            <p:cond delay="100"/>
                                          </p:stCondLst>
                                        </p:cTn>
                                        <p:tgtEl>
                                          <p:spTgt spid="2"/>
                                        </p:tgtEl>
                                        <p:attrNameLst>
                                          <p:attrName>r</p:attrName>
                                        </p:attrNameLst>
                                      </p:cBhvr>
                                    </p:animRot>
                                    <p:animRot by="240000">
                                      <p:cBhvr>
                                        <p:cTn id="8" dur="100" fill="hold">
                                          <p:stCondLst>
                                            <p:cond delay="200"/>
                                          </p:stCondLst>
                                        </p:cTn>
                                        <p:tgtEl>
                                          <p:spTgt spid="2"/>
                                        </p:tgtEl>
                                        <p:attrNameLst>
                                          <p:attrName>r</p:attrName>
                                        </p:attrNameLst>
                                      </p:cBhvr>
                                    </p:animRot>
                                    <p:animRot by="-240000">
                                      <p:cBhvr>
                                        <p:cTn id="9" dur="100" fill="hold">
                                          <p:stCondLst>
                                            <p:cond delay="300"/>
                                          </p:stCondLst>
                                        </p:cTn>
                                        <p:tgtEl>
                                          <p:spTgt spid="2"/>
                                        </p:tgtEl>
                                        <p:attrNameLst>
                                          <p:attrName>r</p:attrName>
                                        </p:attrNameLst>
                                      </p:cBhvr>
                                    </p:animRot>
                                    <p:animRot by="120000">
                                      <p:cBhvr>
                                        <p:cTn id="10" dur="100" fill="hold">
                                          <p:stCondLst>
                                            <p:cond delay="4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39" y="990600"/>
            <a:ext cx="8229600" cy="3429000"/>
          </a:xfrm>
          <a:prstGeom prst="rect">
            <a:avLst/>
          </a:prstGeom>
        </p:spPr>
      </p:pic>
      <p:sp>
        <p:nvSpPr>
          <p:cNvPr id="4" name="TextBox 3"/>
          <p:cNvSpPr txBox="1"/>
          <p:nvPr/>
        </p:nvSpPr>
        <p:spPr>
          <a:xfrm>
            <a:off x="533400" y="457200"/>
            <a:ext cx="6324600" cy="461665"/>
          </a:xfrm>
          <a:prstGeom prst="rect">
            <a:avLst/>
          </a:prstGeom>
          <a:noFill/>
        </p:spPr>
        <p:txBody>
          <a:bodyPr wrap="square" rtlCol="0">
            <a:spAutoFit/>
          </a:bodyPr>
          <a:lstStyle/>
          <a:p>
            <a:r>
              <a:rPr lang="en-US" sz="2400" dirty="0">
                <a:latin typeface="Arial" pitchFamily="34" charset="0"/>
                <a:cs typeface="Arial" pitchFamily="34" charset="0"/>
              </a:rPr>
              <a:t>REGISTRATION FORM FOR STUDENTS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99" y="4495800"/>
            <a:ext cx="8282539" cy="2095212"/>
          </a:xfrm>
          <a:prstGeom prst="rect">
            <a:avLst/>
          </a:prstGeom>
        </p:spPr>
      </p:pic>
    </p:spTree>
    <p:extLst>
      <p:ext uri="{BB962C8B-B14F-4D97-AF65-F5344CB8AC3E}">
        <p14:creationId xmlns:p14="http://schemas.microsoft.com/office/powerpoint/2010/main" val="323517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46310"/>
            <a:ext cx="8153400" cy="4902090"/>
          </a:xfrm>
          <a:prstGeom prst="rect">
            <a:avLst/>
          </a:prstGeom>
        </p:spPr>
      </p:pic>
      <p:sp>
        <p:nvSpPr>
          <p:cNvPr id="3" name="TextBox 2"/>
          <p:cNvSpPr txBox="1"/>
          <p:nvPr/>
        </p:nvSpPr>
        <p:spPr>
          <a:xfrm>
            <a:off x="609600" y="609600"/>
            <a:ext cx="7696200" cy="461665"/>
          </a:xfrm>
          <a:prstGeom prst="rect">
            <a:avLst/>
          </a:prstGeom>
          <a:noFill/>
        </p:spPr>
        <p:txBody>
          <a:bodyPr wrap="square" rtlCol="0">
            <a:spAutoFit/>
          </a:bodyPr>
          <a:lstStyle/>
          <a:p>
            <a:r>
              <a:rPr lang="en-US" sz="2400" dirty="0">
                <a:latin typeface="Arial Rounded MT Bold" pitchFamily="34" charset="0"/>
              </a:rPr>
              <a:t>STUDENT LOGIN</a:t>
            </a:r>
          </a:p>
        </p:txBody>
      </p:sp>
    </p:spTree>
    <p:extLst>
      <p:ext uri="{BB962C8B-B14F-4D97-AF65-F5344CB8AC3E}">
        <p14:creationId xmlns:p14="http://schemas.microsoft.com/office/powerpoint/2010/main" val="393961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15" y="1337109"/>
            <a:ext cx="8153400" cy="5052461"/>
          </a:xfrm>
          <a:prstGeom prst="rect">
            <a:avLst/>
          </a:prstGeom>
        </p:spPr>
      </p:pic>
      <p:sp>
        <p:nvSpPr>
          <p:cNvPr id="4" name="TextBox 3"/>
          <p:cNvSpPr txBox="1"/>
          <p:nvPr/>
        </p:nvSpPr>
        <p:spPr>
          <a:xfrm>
            <a:off x="609600" y="457200"/>
            <a:ext cx="8001000" cy="646331"/>
          </a:xfrm>
          <a:prstGeom prst="rect">
            <a:avLst/>
          </a:prstGeom>
          <a:noFill/>
        </p:spPr>
        <p:txBody>
          <a:bodyPr wrap="square" rtlCol="0">
            <a:spAutoFit/>
          </a:bodyPr>
          <a:lstStyle/>
          <a:p>
            <a:pPr marL="285750" indent="-285750">
              <a:buFont typeface="Arial" pitchFamily="34" charset="0"/>
              <a:buChar char="•"/>
            </a:pPr>
            <a:r>
              <a:rPr lang="en-US" dirty="0">
                <a:latin typeface="Arial" pitchFamily="34" charset="0"/>
                <a:cs typeface="Arial" pitchFamily="34" charset="0"/>
              </a:rPr>
              <a:t>Students can update their password and profile and can also give feedback for faculty.</a:t>
            </a:r>
          </a:p>
        </p:txBody>
      </p:sp>
    </p:spTree>
    <p:extLst>
      <p:ext uri="{BB962C8B-B14F-4D97-AF65-F5344CB8AC3E}">
        <p14:creationId xmlns:p14="http://schemas.microsoft.com/office/powerpoint/2010/main" val="144366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7200"/>
            <a:ext cx="8382000" cy="5867400"/>
          </a:xfrm>
          <a:prstGeom prst="rect">
            <a:avLst/>
          </a:prstGeom>
        </p:spPr>
      </p:pic>
    </p:spTree>
    <p:extLst>
      <p:ext uri="{BB962C8B-B14F-4D97-AF65-F5344CB8AC3E}">
        <p14:creationId xmlns:p14="http://schemas.microsoft.com/office/powerpoint/2010/main" val="105237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3712" y="2967335"/>
            <a:ext cx="5516575"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212705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533400"/>
            <a:ext cx="6781800" cy="584775"/>
          </a:xfrm>
          <a:prstGeom prst="rect">
            <a:avLst/>
          </a:prstGeom>
          <a:noFill/>
        </p:spPr>
        <p:txBody>
          <a:bodyPr wrap="square" rtlCol="0">
            <a:spAutoFit/>
          </a:bodyPr>
          <a:lstStyle/>
          <a:p>
            <a:r>
              <a:rPr lang="en-US" sz="3200" dirty="0">
                <a:latin typeface="Arial Rounded MT Bold" pitchFamily="34" charset="0"/>
              </a:rPr>
              <a:t>ABSTRACT</a:t>
            </a:r>
          </a:p>
        </p:txBody>
      </p:sp>
      <p:sp>
        <p:nvSpPr>
          <p:cNvPr id="3" name="TextBox 2"/>
          <p:cNvSpPr txBox="1"/>
          <p:nvPr/>
        </p:nvSpPr>
        <p:spPr>
          <a:xfrm>
            <a:off x="609600" y="1447800"/>
            <a:ext cx="7924800" cy="4801314"/>
          </a:xfrm>
          <a:prstGeom prst="rect">
            <a:avLst/>
          </a:prstGeom>
          <a:noFill/>
        </p:spPr>
        <p:txBody>
          <a:bodyPr wrap="square" rtlCol="0">
            <a:spAutoFit/>
          </a:bodyPr>
          <a:lstStyle/>
          <a:p>
            <a:pPr marL="285750" indent="-285750">
              <a:buFont typeface="Arial" pitchFamily="34" charset="0"/>
              <a:buChar char="•"/>
            </a:pPr>
            <a:r>
              <a:rPr lang="en-US" dirty="0">
                <a:latin typeface="Arial" pitchFamily="34" charset="0"/>
                <a:cs typeface="Arial" pitchFamily="34" charset="0"/>
              </a:rPr>
              <a:t>Faculty Feedback System is to provide feedback in an easy and quick manner to the college faculty. It is an interface between students and management for collecting feedback online. </a:t>
            </a:r>
          </a:p>
          <a:p>
            <a:endParaRPr lang="en-US" dirty="0">
              <a:latin typeface="Arial" pitchFamily="34" charset="0"/>
              <a:cs typeface="Arial" pitchFamily="34" charset="0"/>
            </a:endParaRPr>
          </a:p>
          <a:p>
            <a:pPr marL="285750" indent="-285750">
              <a:buFont typeface="Arial" pitchFamily="34" charset="0"/>
              <a:buChar char="•"/>
            </a:pPr>
            <a:r>
              <a:rPr lang="en-US" dirty="0">
                <a:latin typeface="Arial" pitchFamily="34" charset="0"/>
                <a:cs typeface="Arial" pitchFamily="34" charset="0"/>
              </a:rPr>
              <a:t>By using this technology we can take feedback about the faculty by students fast and submit the same on time to head of departments as it is an online system. This project has two kinds of users Student, Administrator. </a:t>
            </a:r>
          </a:p>
          <a:p>
            <a:endParaRPr lang="en-US" dirty="0">
              <a:latin typeface="Arial" pitchFamily="34" charset="0"/>
              <a:cs typeface="Arial" pitchFamily="34" charset="0"/>
            </a:endParaRPr>
          </a:p>
          <a:p>
            <a:pPr marL="285750" indent="-285750">
              <a:buFont typeface="Arial" pitchFamily="34" charset="0"/>
              <a:buChar char="•"/>
            </a:pPr>
            <a:r>
              <a:rPr lang="en-US" dirty="0">
                <a:latin typeface="Arial" pitchFamily="34" charset="0"/>
                <a:cs typeface="Arial" pitchFamily="34" charset="0"/>
              </a:rPr>
              <a:t>The student can give feedback in online system provided by college staff. First of all Administrator can prepare questions &amp; add, update these questions to the online system. Those questions are viewed and answered by the students. These answers will be the feedback on that faculty individually.</a:t>
            </a:r>
          </a:p>
          <a:p>
            <a:pPr marL="285750" indent="-285750">
              <a:buFont typeface="Arial" pitchFamily="34" charset="0"/>
              <a:buChar char="•"/>
            </a:pPr>
            <a:endParaRPr lang="en-US" dirty="0">
              <a:latin typeface="Arial" pitchFamily="34" charset="0"/>
              <a:cs typeface="Arial" pitchFamily="34" charset="0"/>
            </a:endParaRPr>
          </a:p>
          <a:p>
            <a:pPr marL="285750" indent="-285750">
              <a:buFont typeface="Arial" pitchFamily="34" charset="0"/>
              <a:buChar char="•"/>
            </a:pPr>
            <a:r>
              <a:rPr lang="en-US" dirty="0">
                <a:latin typeface="Arial" pitchFamily="34" charset="0"/>
                <a:cs typeface="Arial" pitchFamily="34" charset="0"/>
              </a:rPr>
              <a:t> Each individual feedback is taken and consolidated as a report. This feedback report is used by the HODs to check the performance.</a:t>
            </a:r>
          </a:p>
        </p:txBody>
      </p:sp>
    </p:spTree>
    <p:extLst>
      <p:ext uri="{BB962C8B-B14F-4D97-AF65-F5344CB8AC3E}">
        <p14:creationId xmlns:p14="http://schemas.microsoft.com/office/powerpoint/2010/main" val="101040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7620000" cy="584775"/>
          </a:xfrm>
          <a:prstGeom prst="rect">
            <a:avLst/>
          </a:prstGeom>
          <a:noFill/>
        </p:spPr>
        <p:txBody>
          <a:bodyPr wrap="square" rtlCol="0">
            <a:spAutoFit/>
          </a:bodyPr>
          <a:lstStyle/>
          <a:p>
            <a:pPr algn="ctr"/>
            <a:r>
              <a:rPr lang="en-US" sz="3200" dirty="0">
                <a:latin typeface="Arial Rounded MT Bold" pitchFamily="34" charset="0"/>
              </a:rPr>
              <a:t>INTRODUCTION</a:t>
            </a:r>
          </a:p>
        </p:txBody>
      </p:sp>
      <p:sp>
        <p:nvSpPr>
          <p:cNvPr id="3" name="TextBox 2"/>
          <p:cNvSpPr txBox="1"/>
          <p:nvPr/>
        </p:nvSpPr>
        <p:spPr>
          <a:xfrm>
            <a:off x="762000" y="1447800"/>
            <a:ext cx="7848600" cy="4801314"/>
          </a:xfrm>
          <a:prstGeom prst="rect">
            <a:avLst/>
          </a:prstGeom>
          <a:noFill/>
        </p:spPr>
        <p:txBody>
          <a:bodyPr wrap="square" rtlCol="0">
            <a:spAutoFit/>
          </a:bodyPr>
          <a:lstStyle/>
          <a:p>
            <a:pPr marL="285750" indent="-285750">
              <a:buFont typeface="Arial" pitchFamily="34" charset="0"/>
              <a:buChar char="•"/>
            </a:pPr>
            <a:r>
              <a:rPr lang="en-US" dirty="0"/>
              <a:t>This project is about collecting feedback about the faculty from students effectively and in an easy way.</a:t>
            </a:r>
          </a:p>
          <a:p>
            <a:endParaRPr lang="en-US" dirty="0"/>
          </a:p>
          <a:p>
            <a:pPr marL="285750" indent="-285750">
              <a:buFont typeface="Arial" pitchFamily="34" charset="0"/>
              <a:buChar char="•"/>
            </a:pPr>
            <a:r>
              <a:rPr lang="en-US" dirty="0"/>
              <a:t> FEEDBACK from customer/ client/ student/ user is the only way to develop the organization. In general organizations collect feedback from its clients to improve their services based on given feedback and suggestions.</a:t>
            </a:r>
          </a:p>
          <a:p>
            <a:endParaRPr lang="en-US" dirty="0"/>
          </a:p>
          <a:p>
            <a:pPr marL="285750" indent="-285750">
              <a:buFont typeface="Arial" pitchFamily="34" charset="0"/>
              <a:buChar char="•"/>
            </a:pPr>
            <a:r>
              <a:rPr lang="en-US" dirty="0"/>
              <a:t>In case of educational institutions, it is mandatory to take feedback about the teaching staff so as to improve their standards of teaching. This feedback will help in internal improvement of standards and also external growth of the organization.</a:t>
            </a:r>
          </a:p>
          <a:p>
            <a:endParaRPr lang="en-US" dirty="0"/>
          </a:p>
          <a:p>
            <a:pPr marL="285750" indent="-285750">
              <a:buFont typeface="Arial" pitchFamily="34" charset="0"/>
              <a:buChar char="•"/>
            </a:pPr>
            <a:r>
              <a:rPr lang="en-US" dirty="0"/>
              <a:t> This is because if we respond properly for the feedback and take some measures then the quality of education will be improved which will improve the placements, sponsorships, etc. So for an educational institution, taking feedback is an important thing. </a:t>
            </a:r>
          </a:p>
        </p:txBody>
      </p:sp>
    </p:spTree>
    <p:extLst>
      <p:ext uri="{BB962C8B-B14F-4D97-AF65-F5344CB8AC3E}">
        <p14:creationId xmlns:p14="http://schemas.microsoft.com/office/powerpoint/2010/main" val="272866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620000" cy="523220"/>
          </a:xfrm>
          <a:prstGeom prst="rect">
            <a:avLst/>
          </a:prstGeom>
          <a:noFill/>
        </p:spPr>
        <p:txBody>
          <a:bodyPr wrap="square" rtlCol="0">
            <a:spAutoFit/>
          </a:bodyPr>
          <a:lstStyle/>
          <a:p>
            <a:r>
              <a:rPr lang="en-US" sz="2800" dirty="0">
                <a:latin typeface="Arial Rounded MT Bold" pitchFamily="34" charset="0"/>
              </a:rPr>
              <a:t>SIGNIFICANCE OF TECHNOLOGIES USED</a:t>
            </a:r>
          </a:p>
        </p:txBody>
      </p:sp>
      <p:sp>
        <p:nvSpPr>
          <p:cNvPr id="3" name="TextBox 2"/>
          <p:cNvSpPr txBox="1"/>
          <p:nvPr/>
        </p:nvSpPr>
        <p:spPr>
          <a:xfrm>
            <a:off x="609600" y="1600200"/>
            <a:ext cx="8077200" cy="3170099"/>
          </a:xfrm>
          <a:prstGeom prst="rect">
            <a:avLst/>
          </a:prstGeom>
          <a:noFill/>
        </p:spPr>
        <p:txBody>
          <a:bodyPr wrap="square" rtlCol="0">
            <a:spAutoFit/>
          </a:bodyPr>
          <a:lstStyle/>
          <a:p>
            <a:r>
              <a:rPr lang="en-US" sz="2000" u="sng" dirty="0">
                <a:solidFill>
                  <a:schemeClr val="accent1">
                    <a:lumMod val="50000"/>
                  </a:schemeClr>
                </a:solidFill>
                <a:effectLst>
                  <a:outerShdw blurRad="38100" dist="38100" dir="2700000" algn="tl">
                    <a:srgbClr val="000000">
                      <a:alpha val="43137"/>
                    </a:srgbClr>
                  </a:outerShdw>
                </a:effectLst>
                <a:latin typeface="Arial" pitchFamily="34" charset="0"/>
                <a:cs typeface="Arial" pitchFamily="34" charset="0"/>
              </a:rPr>
              <a:t>HTML</a:t>
            </a:r>
            <a:r>
              <a:rPr lang="en-US" sz="2000" dirty="0">
                <a:solidFill>
                  <a:schemeClr val="accent1">
                    <a:lumMod val="50000"/>
                  </a:schemeClr>
                </a:solidFill>
                <a:latin typeface="Arial" pitchFamily="34" charset="0"/>
                <a:cs typeface="Arial" pitchFamily="34" charset="0"/>
              </a:rPr>
              <a:t>:</a:t>
            </a:r>
            <a:r>
              <a:rPr lang="en-US" sz="2000" dirty="0">
                <a:latin typeface="Arial" pitchFamily="34" charset="0"/>
                <a:cs typeface="Arial" pitchFamily="34" charset="0"/>
              </a:rPr>
              <a:t> </a:t>
            </a:r>
            <a:r>
              <a:rPr lang="en-US" sz="2000" dirty="0"/>
              <a:t>defines the content and structure of web page.</a:t>
            </a:r>
          </a:p>
          <a:p>
            <a:endParaRPr lang="en-US" sz="2000" dirty="0">
              <a:latin typeface="Arial" pitchFamily="34" charset="0"/>
              <a:cs typeface="Arial" pitchFamily="34" charset="0"/>
            </a:endParaRPr>
          </a:p>
          <a:p>
            <a:r>
              <a:rPr lang="en-US" sz="2000" u="sng" dirty="0">
                <a:solidFill>
                  <a:schemeClr val="accent1">
                    <a:lumMod val="50000"/>
                  </a:schemeClr>
                </a:solidFill>
                <a:effectLst>
                  <a:outerShdw blurRad="38100" dist="38100" dir="2700000" algn="tl">
                    <a:srgbClr val="000000">
                      <a:alpha val="43137"/>
                    </a:srgbClr>
                  </a:outerShdw>
                </a:effectLst>
                <a:latin typeface="Arial" pitchFamily="34" charset="0"/>
                <a:cs typeface="Arial" pitchFamily="34" charset="0"/>
              </a:rPr>
              <a:t>CSS</a:t>
            </a:r>
            <a:r>
              <a:rPr lang="en-US" sz="2000" dirty="0">
                <a:solidFill>
                  <a:schemeClr val="accent1">
                    <a:lumMod val="50000"/>
                  </a:schemeClr>
                </a:solidFill>
                <a:latin typeface="Arial" pitchFamily="34" charset="0"/>
                <a:cs typeface="Arial" pitchFamily="34" charset="0"/>
              </a:rPr>
              <a:t>:</a:t>
            </a:r>
            <a:r>
              <a:rPr lang="en-US" sz="2000" dirty="0">
                <a:latin typeface="Arial" pitchFamily="34" charset="0"/>
                <a:cs typeface="Arial" pitchFamily="34" charset="0"/>
              </a:rPr>
              <a:t> Beautify the page layout by adding styles.</a:t>
            </a:r>
          </a:p>
          <a:p>
            <a:endParaRPr lang="en-US" sz="2000" dirty="0">
              <a:latin typeface="Arial" pitchFamily="34" charset="0"/>
              <a:cs typeface="Arial" pitchFamily="34" charset="0"/>
            </a:endParaRPr>
          </a:p>
          <a:p>
            <a:r>
              <a:rPr lang="en-US" sz="2000" u="sng" dirty="0">
                <a:solidFill>
                  <a:schemeClr val="accent1">
                    <a:lumMod val="50000"/>
                  </a:schemeClr>
                </a:solidFill>
                <a:effectLst>
                  <a:outerShdw blurRad="38100" dist="38100" dir="2700000" algn="tl">
                    <a:srgbClr val="000000">
                      <a:alpha val="43137"/>
                    </a:srgbClr>
                  </a:outerShdw>
                </a:effectLst>
                <a:latin typeface="Arial" pitchFamily="34" charset="0"/>
                <a:cs typeface="Arial" pitchFamily="34" charset="0"/>
              </a:rPr>
              <a:t>JAVASCRIPT</a:t>
            </a:r>
            <a:r>
              <a:rPr lang="en-US" sz="2000" dirty="0">
                <a:solidFill>
                  <a:schemeClr val="accent1">
                    <a:lumMod val="50000"/>
                  </a:schemeClr>
                </a:solidFill>
                <a:latin typeface="Arial" pitchFamily="34" charset="0"/>
                <a:cs typeface="Arial" pitchFamily="34" charset="0"/>
              </a:rPr>
              <a:t>: </a:t>
            </a:r>
            <a:r>
              <a:rPr lang="en-US" sz="2000" dirty="0">
                <a:latin typeface="Arial" pitchFamily="34" charset="0"/>
                <a:cs typeface="Arial" pitchFamily="34" charset="0"/>
              </a:rPr>
              <a:t>To add functions to code.</a:t>
            </a:r>
          </a:p>
          <a:p>
            <a:endParaRPr lang="en-US" sz="2000" dirty="0">
              <a:latin typeface="Arial" pitchFamily="34" charset="0"/>
              <a:cs typeface="Arial" pitchFamily="34" charset="0"/>
            </a:endParaRPr>
          </a:p>
          <a:p>
            <a:r>
              <a:rPr lang="en-US" sz="2000" u="sng" dirty="0">
                <a:solidFill>
                  <a:schemeClr val="accent1">
                    <a:lumMod val="50000"/>
                  </a:schemeClr>
                </a:solidFill>
                <a:effectLst>
                  <a:outerShdw blurRad="38100" dist="38100" dir="2700000" algn="tl">
                    <a:srgbClr val="000000">
                      <a:alpha val="43137"/>
                    </a:srgbClr>
                  </a:outerShdw>
                </a:effectLst>
                <a:latin typeface="Arial" pitchFamily="34" charset="0"/>
                <a:cs typeface="Arial" pitchFamily="34" charset="0"/>
              </a:rPr>
              <a:t>MYSQL</a:t>
            </a:r>
            <a:r>
              <a:rPr lang="en-US" sz="2000" dirty="0">
                <a:solidFill>
                  <a:schemeClr val="accent1">
                    <a:lumMod val="50000"/>
                  </a:schemeClr>
                </a:solidFill>
                <a:latin typeface="Arial" pitchFamily="34" charset="0"/>
                <a:cs typeface="Arial" pitchFamily="34" charset="0"/>
              </a:rPr>
              <a:t>:</a:t>
            </a:r>
            <a:r>
              <a:rPr lang="en-US" sz="2000" dirty="0">
                <a:latin typeface="Arial" pitchFamily="34" charset="0"/>
                <a:cs typeface="Arial" pitchFamily="34" charset="0"/>
              </a:rPr>
              <a:t> Language used to insert, delete, update data in database.</a:t>
            </a:r>
          </a:p>
          <a:p>
            <a:endParaRPr lang="en-US" sz="2000" dirty="0">
              <a:latin typeface="Arial" pitchFamily="34" charset="0"/>
              <a:cs typeface="Arial" pitchFamily="34" charset="0"/>
            </a:endParaRPr>
          </a:p>
          <a:p>
            <a:r>
              <a:rPr lang="en-US" sz="2000" u="sng" dirty="0">
                <a:solidFill>
                  <a:schemeClr val="accent1">
                    <a:lumMod val="50000"/>
                  </a:schemeClr>
                </a:solidFill>
                <a:effectLst>
                  <a:outerShdw blurRad="38100" dist="38100" dir="2700000" algn="tl">
                    <a:srgbClr val="000000">
                      <a:alpha val="43137"/>
                    </a:srgbClr>
                  </a:outerShdw>
                </a:effectLst>
                <a:latin typeface="Arial" pitchFamily="34" charset="0"/>
                <a:cs typeface="Arial" pitchFamily="34" charset="0"/>
              </a:rPr>
              <a:t>PHP</a:t>
            </a:r>
            <a:r>
              <a:rPr lang="en-US" sz="2000" dirty="0">
                <a:solidFill>
                  <a:schemeClr val="accent1">
                    <a:lumMod val="50000"/>
                  </a:schemeClr>
                </a:solidFill>
                <a:latin typeface="Arial" pitchFamily="34" charset="0"/>
                <a:cs typeface="Arial" pitchFamily="34" charset="0"/>
              </a:rPr>
              <a:t>:</a:t>
            </a:r>
            <a:r>
              <a:rPr lang="en-US" sz="2000" dirty="0"/>
              <a:t> </a:t>
            </a:r>
            <a:r>
              <a:rPr lang="en-US" sz="2000" dirty="0">
                <a:latin typeface="Arial" pitchFamily="34" charset="0"/>
                <a:cs typeface="Arial" pitchFamily="34" charset="0"/>
              </a:rPr>
              <a:t>A server scripting language, and a powerful tool for making dynamic and interactive Web pages.</a:t>
            </a:r>
          </a:p>
        </p:txBody>
      </p:sp>
    </p:spTree>
    <p:extLst>
      <p:ext uri="{BB962C8B-B14F-4D97-AF65-F5344CB8AC3E}">
        <p14:creationId xmlns:p14="http://schemas.microsoft.com/office/powerpoint/2010/main" val="160052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533400"/>
            <a:ext cx="6781800" cy="584775"/>
          </a:xfrm>
          <a:prstGeom prst="rect">
            <a:avLst/>
          </a:prstGeom>
          <a:noFill/>
        </p:spPr>
        <p:txBody>
          <a:bodyPr wrap="square" rtlCol="0">
            <a:spAutoFit/>
          </a:bodyPr>
          <a:lstStyle/>
          <a:p>
            <a:pPr algn="ctr"/>
            <a:r>
              <a:rPr lang="en-US" sz="3200" dirty="0">
                <a:latin typeface="Arial Rounded MT Bold" pitchFamily="34" charset="0"/>
              </a:rPr>
              <a:t>OBJECTIVES</a:t>
            </a:r>
          </a:p>
        </p:txBody>
      </p:sp>
      <p:sp>
        <p:nvSpPr>
          <p:cNvPr id="3" name="TextBox 2"/>
          <p:cNvSpPr txBox="1"/>
          <p:nvPr/>
        </p:nvSpPr>
        <p:spPr>
          <a:xfrm>
            <a:off x="685800" y="1225689"/>
            <a:ext cx="7696200" cy="5632311"/>
          </a:xfrm>
          <a:prstGeom prst="rect">
            <a:avLst/>
          </a:prstGeom>
          <a:noFill/>
        </p:spPr>
        <p:txBody>
          <a:bodyPr wrap="square" rtlCol="0">
            <a:spAutoFit/>
          </a:bodyPr>
          <a:lstStyle/>
          <a:p>
            <a:r>
              <a:rPr lang="en-US" b="1" dirty="0">
                <a:latin typeface="Arial" pitchFamily="34" charset="0"/>
                <a:cs typeface="Arial" pitchFamily="34" charset="0"/>
              </a:rPr>
              <a:t>Data Management</a:t>
            </a:r>
            <a:r>
              <a:rPr lang="en-US" dirty="0">
                <a:latin typeface="Arial" pitchFamily="34" charset="0"/>
                <a:cs typeface="Arial" pitchFamily="34" charset="0"/>
              </a:rPr>
              <a:t>: Design a database schema to efficiently store faculty information, feedback forms, responses, and any other relevant data.</a:t>
            </a:r>
          </a:p>
          <a:p>
            <a:endParaRPr lang="en-US" dirty="0">
              <a:latin typeface="Arial" pitchFamily="34" charset="0"/>
              <a:cs typeface="Arial" pitchFamily="34" charset="0"/>
            </a:endParaRPr>
          </a:p>
          <a:p>
            <a:r>
              <a:rPr lang="en-US" b="1" dirty="0">
                <a:latin typeface="Arial" pitchFamily="34" charset="0"/>
                <a:cs typeface="Arial" pitchFamily="34" charset="0"/>
              </a:rPr>
              <a:t>User Interface</a:t>
            </a:r>
            <a:r>
              <a:rPr lang="en-US" dirty="0">
                <a:latin typeface="Arial" pitchFamily="34" charset="0"/>
                <a:cs typeface="Arial" pitchFamily="34" charset="0"/>
              </a:rPr>
              <a:t>: Develop an intuitive user interface for both faculty members and students to submit and access feedback.</a:t>
            </a:r>
          </a:p>
          <a:p>
            <a:endParaRPr lang="en-US" dirty="0">
              <a:latin typeface="Arial" pitchFamily="34" charset="0"/>
              <a:cs typeface="Arial" pitchFamily="34" charset="0"/>
            </a:endParaRPr>
          </a:p>
          <a:p>
            <a:r>
              <a:rPr lang="en-US" b="1" dirty="0">
                <a:latin typeface="Arial" pitchFamily="34" charset="0"/>
                <a:cs typeface="Arial" pitchFamily="34" charset="0"/>
              </a:rPr>
              <a:t>Authentication and Authorization</a:t>
            </a:r>
            <a:r>
              <a:rPr lang="en-US" dirty="0">
                <a:latin typeface="Arial" pitchFamily="34" charset="0"/>
                <a:cs typeface="Arial" pitchFamily="34" charset="0"/>
              </a:rPr>
              <a:t>: Implement secure login systems for faculty and students, ensuring that only authorized users can access the system and their respective functionalities.</a:t>
            </a:r>
          </a:p>
          <a:p>
            <a:endParaRPr lang="en-US" dirty="0">
              <a:latin typeface="Arial" pitchFamily="34" charset="0"/>
              <a:cs typeface="Arial" pitchFamily="34" charset="0"/>
            </a:endParaRPr>
          </a:p>
          <a:p>
            <a:r>
              <a:rPr lang="en-US" b="1" dirty="0">
                <a:latin typeface="Arial" pitchFamily="34" charset="0"/>
                <a:cs typeface="Arial" pitchFamily="34" charset="0"/>
              </a:rPr>
              <a:t>Feedback Forms</a:t>
            </a:r>
            <a:r>
              <a:rPr lang="en-US" dirty="0">
                <a:latin typeface="Arial" pitchFamily="34" charset="0"/>
                <a:cs typeface="Arial" pitchFamily="34" charset="0"/>
              </a:rPr>
              <a:t>: Design customizable feedback forms that can be tailored to different courses, departments, or faculty members.</a:t>
            </a:r>
          </a:p>
          <a:p>
            <a:endParaRPr lang="en-US" dirty="0">
              <a:latin typeface="Arial" pitchFamily="34" charset="0"/>
              <a:cs typeface="Arial" pitchFamily="34" charset="0"/>
            </a:endParaRPr>
          </a:p>
          <a:p>
            <a:r>
              <a:rPr lang="en-US" b="1" dirty="0">
                <a:latin typeface="Arial" pitchFamily="34" charset="0"/>
                <a:cs typeface="Arial" pitchFamily="34" charset="0"/>
              </a:rPr>
              <a:t>Feedback Submission</a:t>
            </a:r>
            <a:r>
              <a:rPr lang="en-US" dirty="0">
                <a:latin typeface="Arial" pitchFamily="34" charset="0"/>
                <a:cs typeface="Arial" pitchFamily="34" charset="0"/>
              </a:rPr>
              <a:t>: Enable students to easily submit feedback for faculty members, including options for anonymous feedback if desired.</a:t>
            </a:r>
          </a:p>
          <a:p>
            <a:endParaRPr lang="en-US" dirty="0">
              <a:latin typeface="Arial" pitchFamily="34" charset="0"/>
              <a:cs typeface="Arial" pitchFamily="34" charset="0"/>
            </a:endParaRPr>
          </a:p>
          <a:p>
            <a:r>
              <a:rPr lang="en-US" b="1" dirty="0">
                <a:latin typeface="Arial" pitchFamily="34" charset="0"/>
                <a:cs typeface="Arial" pitchFamily="34" charset="0"/>
              </a:rPr>
              <a:t>Data Analysis</a:t>
            </a:r>
            <a:r>
              <a:rPr lang="en-US" dirty="0">
                <a:latin typeface="Arial" pitchFamily="34" charset="0"/>
                <a:cs typeface="Arial" pitchFamily="34" charset="0"/>
              </a:rPr>
              <a:t>: Implement tools for analyzing feedback data, such as generating reports, visualizations, and statistical summaries to help faculty members identify areas for improvement.</a:t>
            </a:r>
          </a:p>
          <a:p>
            <a:endParaRPr lang="en-US" dirty="0"/>
          </a:p>
        </p:txBody>
      </p:sp>
    </p:spTree>
    <p:extLst>
      <p:ext uri="{BB962C8B-B14F-4D97-AF65-F5344CB8AC3E}">
        <p14:creationId xmlns:p14="http://schemas.microsoft.com/office/powerpoint/2010/main" val="196022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001000" cy="954107"/>
          </a:xfrm>
          <a:prstGeom prst="rect">
            <a:avLst/>
          </a:prstGeom>
          <a:noFill/>
        </p:spPr>
        <p:txBody>
          <a:bodyPr wrap="square" rtlCol="0">
            <a:spAutoFit/>
          </a:bodyPr>
          <a:lstStyle/>
          <a:p>
            <a:r>
              <a:rPr lang="en-US" sz="2800" dirty="0">
                <a:latin typeface="Arial Rounded MT Bold" pitchFamily="34" charset="0"/>
              </a:rPr>
              <a:t>E-R DIAGRAM</a:t>
            </a:r>
          </a:p>
          <a:p>
            <a:endParaRPr lang="en-US" sz="2800" dirty="0">
              <a:latin typeface="Arial Rounded MT Bold" pitchFamily="34" charset="0"/>
            </a:endParaRPr>
          </a:p>
        </p:txBody>
      </p:sp>
      <p:pic>
        <p:nvPicPr>
          <p:cNvPr id="3" name="Picture 2">
            <a:extLst>
              <a:ext uri="{FF2B5EF4-FFF2-40B4-BE49-F238E27FC236}">
                <a16:creationId xmlns:a16="http://schemas.microsoft.com/office/drawing/2014/main" id="{11939365-5BD1-8967-8CF7-F8D10D5D5C13}"/>
              </a:ext>
            </a:extLst>
          </p:cNvPr>
          <p:cNvPicPr>
            <a:picLocks noChangeAspect="1"/>
          </p:cNvPicPr>
          <p:nvPr/>
        </p:nvPicPr>
        <p:blipFill>
          <a:blip r:embed="rId2"/>
          <a:stretch>
            <a:fillRect/>
          </a:stretch>
        </p:blipFill>
        <p:spPr>
          <a:xfrm>
            <a:off x="685800" y="1059180"/>
            <a:ext cx="7848600" cy="5189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9102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81000"/>
            <a:ext cx="7772400" cy="523220"/>
          </a:xfrm>
          <a:prstGeom prst="rect">
            <a:avLst/>
          </a:prstGeom>
          <a:noFill/>
        </p:spPr>
        <p:txBody>
          <a:bodyPr wrap="square" rtlCol="0">
            <a:spAutoFit/>
          </a:bodyPr>
          <a:lstStyle/>
          <a:p>
            <a:pPr algn="ctr"/>
            <a:r>
              <a:rPr lang="en-US" sz="2800" dirty="0">
                <a:latin typeface="Arial Rounded MT Bold" pitchFamily="34" charset="0"/>
              </a:rPr>
              <a:t>SCHEMA DIAGRAM</a:t>
            </a:r>
          </a:p>
        </p:txBody>
      </p:sp>
      <p:pic>
        <p:nvPicPr>
          <p:cNvPr id="3" name="Picture 2">
            <a:extLst>
              <a:ext uri="{FF2B5EF4-FFF2-40B4-BE49-F238E27FC236}">
                <a16:creationId xmlns:a16="http://schemas.microsoft.com/office/drawing/2014/main" id="{27E34443-4703-BFE9-9677-467E04F15D31}"/>
              </a:ext>
            </a:extLst>
          </p:cNvPr>
          <p:cNvPicPr>
            <a:picLocks noChangeAspect="1"/>
          </p:cNvPicPr>
          <p:nvPr/>
        </p:nvPicPr>
        <p:blipFill>
          <a:blip r:embed="rId2"/>
          <a:stretch>
            <a:fillRect/>
          </a:stretch>
        </p:blipFill>
        <p:spPr>
          <a:xfrm>
            <a:off x="762000" y="990600"/>
            <a:ext cx="7772400" cy="548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9421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8001000" cy="523220"/>
          </a:xfrm>
          <a:prstGeom prst="rect">
            <a:avLst/>
          </a:prstGeom>
          <a:noFill/>
        </p:spPr>
        <p:txBody>
          <a:bodyPr wrap="square" rtlCol="0">
            <a:spAutoFit/>
          </a:bodyPr>
          <a:lstStyle/>
          <a:p>
            <a:r>
              <a:rPr lang="en-US" sz="2800" dirty="0">
                <a:latin typeface="Arial Rounded MT Bold" pitchFamily="34" charset="0"/>
              </a:rPr>
              <a:t>SYSTEM AND SOFTWARE REQUIREMENTS</a:t>
            </a:r>
          </a:p>
        </p:txBody>
      </p:sp>
      <p:sp>
        <p:nvSpPr>
          <p:cNvPr id="3" name="TextBox 2"/>
          <p:cNvSpPr txBox="1"/>
          <p:nvPr/>
        </p:nvSpPr>
        <p:spPr>
          <a:xfrm>
            <a:off x="540218" y="1101729"/>
            <a:ext cx="8229600" cy="369332"/>
          </a:xfrm>
          <a:prstGeom prst="rect">
            <a:avLst/>
          </a:prstGeom>
          <a:noFill/>
        </p:spPr>
        <p:txBody>
          <a:bodyPr wrap="square" rtlCol="0">
            <a:spAutoFit/>
          </a:bodyPr>
          <a:lstStyle/>
          <a:p>
            <a:r>
              <a:rPr lang="en-US" u="sng"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SOFTWARE</a:t>
            </a:r>
          </a:p>
        </p:txBody>
      </p:sp>
      <p:sp>
        <p:nvSpPr>
          <p:cNvPr id="4" name="TextBox 3"/>
          <p:cNvSpPr txBox="1"/>
          <p:nvPr/>
        </p:nvSpPr>
        <p:spPr>
          <a:xfrm>
            <a:off x="540218" y="1600200"/>
            <a:ext cx="4381500" cy="2031325"/>
          </a:xfrm>
          <a:prstGeom prst="rect">
            <a:avLst/>
          </a:prstGeom>
          <a:noFill/>
        </p:spPr>
        <p:txBody>
          <a:bodyPr wrap="square" rtlCol="0">
            <a:spAutoFit/>
          </a:bodyPr>
          <a:lstStyle/>
          <a:p>
            <a:pPr marL="285750" indent="-285750">
              <a:buFont typeface="Arial" pitchFamily="34" charset="0"/>
              <a:buChar char="•"/>
            </a:pPr>
            <a:r>
              <a:rPr lang="en-US" dirty="0">
                <a:latin typeface="Arial" pitchFamily="34" charset="0"/>
                <a:cs typeface="Arial" pitchFamily="34" charset="0"/>
              </a:rPr>
              <a:t>OPERATING SYSTEM : WINDOWS</a:t>
            </a:r>
          </a:p>
          <a:p>
            <a:pPr marL="285750" indent="-285750">
              <a:buFont typeface="Arial" pitchFamily="34" charset="0"/>
              <a:buChar char="•"/>
            </a:pPr>
            <a:r>
              <a:rPr lang="en-US" dirty="0">
                <a:latin typeface="Arial" pitchFamily="34" charset="0"/>
                <a:cs typeface="Arial" pitchFamily="34" charset="0"/>
              </a:rPr>
              <a:t>APPLICATION USED : PHP AND MYSQL</a:t>
            </a:r>
          </a:p>
          <a:p>
            <a:pPr marL="285750" indent="-285750">
              <a:buFont typeface="Arial" pitchFamily="34" charset="0"/>
              <a:buChar char="•"/>
            </a:pPr>
            <a:r>
              <a:rPr lang="en-US" dirty="0">
                <a:latin typeface="Arial" pitchFamily="34" charset="0"/>
                <a:cs typeface="Arial" pitchFamily="34" charset="0"/>
              </a:rPr>
              <a:t>DATA BASE SERVER : LOCAL HOST</a:t>
            </a:r>
          </a:p>
          <a:p>
            <a:pPr marL="285750" indent="-285750">
              <a:buFont typeface="Arial" pitchFamily="34" charset="0"/>
              <a:buChar char="•"/>
            </a:pPr>
            <a:r>
              <a:rPr lang="en-US" dirty="0">
                <a:latin typeface="Arial" pitchFamily="34" charset="0"/>
                <a:cs typeface="Arial" pitchFamily="34" charset="0"/>
              </a:rPr>
              <a:t>FRONT END : HTML AND CSS</a:t>
            </a:r>
          </a:p>
          <a:p>
            <a:pPr marL="285750" indent="-285750">
              <a:buFont typeface="Arial" pitchFamily="34" charset="0"/>
              <a:buChar char="•"/>
            </a:pPr>
            <a:r>
              <a:rPr lang="en-US" dirty="0">
                <a:latin typeface="Arial" pitchFamily="34" charset="0"/>
                <a:cs typeface="Arial" pitchFamily="34" charset="0"/>
              </a:rPr>
              <a:t>BACK END : SQL SERVER</a:t>
            </a:r>
          </a:p>
          <a:p>
            <a:pPr marL="285750" indent="-285750">
              <a:buFont typeface="Arial" pitchFamily="34" charset="0"/>
              <a:buChar char="•"/>
            </a:pPr>
            <a:r>
              <a:rPr lang="en-US" dirty="0">
                <a:latin typeface="Arial" pitchFamily="34" charset="0"/>
                <a:cs typeface="Arial" pitchFamily="34" charset="0"/>
              </a:rPr>
              <a:t>LANGUAGE : PHP</a:t>
            </a:r>
          </a:p>
        </p:txBody>
      </p:sp>
      <p:sp>
        <p:nvSpPr>
          <p:cNvPr id="6" name="TextBox 5"/>
          <p:cNvSpPr txBox="1"/>
          <p:nvPr/>
        </p:nvSpPr>
        <p:spPr>
          <a:xfrm>
            <a:off x="540218" y="3886200"/>
            <a:ext cx="5250982" cy="369332"/>
          </a:xfrm>
          <a:prstGeom prst="rect">
            <a:avLst/>
          </a:prstGeom>
          <a:noFill/>
        </p:spPr>
        <p:txBody>
          <a:bodyPr wrap="square" rtlCol="0">
            <a:spAutoFit/>
          </a:bodyPr>
          <a:lstStyle/>
          <a:p>
            <a:r>
              <a:rPr lang="en-US" u="sng"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HARDWARE</a:t>
            </a:r>
          </a:p>
        </p:txBody>
      </p:sp>
      <p:sp>
        <p:nvSpPr>
          <p:cNvPr id="7" name="TextBox 6"/>
          <p:cNvSpPr txBox="1"/>
          <p:nvPr/>
        </p:nvSpPr>
        <p:spPr>
          <a:xfrm>
            <a:off x="540218" y="4572000"/>
            <a:ext cx="5327182" cy="1200329"/>
          </a:xfrm>
          <a:prstGeom prst="rect">
            <a:avLst/>
          </a:prstGeom>
          <a:noFill/>
        </p:spPr>
        <p:txBody>
          <a:bodyPr wrap="square" rtlCol="0">
            <a:spAutoFit/>
          </a:bodyPr>
          <a:lstStyle/>
          <a:p>
            <a:pPr marL="285750" indent="-285750">
              <a:buFont typeface="Arial" pitchFamily="34" charset="0"/>
              <a:buChar char="•"/>
            </a:pPr>
            <a:r>
              <a:rPr lang="en-US" dirty="0">
                <a:latin typeface="Arial" pitchFamily="34" charset="0"/>
                <a:cs typeface="Arial" pitchFamily="34" charset="0"/>
              </a:rPr>
              <a:t>PROCESSOR : 1.90 GHz PROCESSOR</a:t>
            </a:r>
          </a:p>
          <a:p>
            <a:pPr marL="285750" indent="-285750">
              <a:buFont typeface="Arial" pitchFamily="34" charset="0"/>
              <a:buChar char="•"/>
            </a:pPr>
            <a:r>
              <a:rPr lang="en-US" dirty="0">
                <a:latin typeface="Arial" pitchFamily="34" charset="0"/>
                <a:cs typeface="Arial" pitchFamily="34" charset="0"/>
              </a:rPr>
              <a:t>RAM : 8.00 GB</a:t>
            </a:r>
          </a:p>
          <a:p>
            <a:pPr marL="285750" indent="-285750">
              <a:buFont typeface="Arial" pitchFamily="34" charset="0"/>
              <a:buChar char="•"/>
            </a:pPr>
            <a:r>
              <a:rPr lang="en-US" dirty="0">
                <a:latin typeface="Arial" pitchFamily="34" charset="0"/>
                <a:cs typeface="Arial" pitchFamily="34" charset="0"/>
              </a:rPr>
              <a:t>HARD DISK : 1TB HARD DRIVE OR MORE</a:t>
            </a:r>
          </a:p>
          <a:p>
            <a:pPr marL="285750" indent="-285750">
              <a:buFont typeface="Arial" pitchFamily="34" charset="0"/>
              <a:buChar char="•"/>
            </a:pPr>
            <a:r>
              <a:rPr lang="en-US" dirty="0">
                <a:latin typeface="Arial" pitchFamily="34" charset="0"/>
                <a:cs typeface="Arial" pitchFamily="34" charset="0"/>
              </a:rPr>
              <a:t>OPERATING SYSTEM : 7,8,8.1,10,11</a:t>
            </a:r>
          </a:p>
        </p:txBody>
      </p:sp>
    </p:spTree>
    <p:extLst>
      <p:ext uri="{BB962C8B-B14F-4D97-AF65-F5344CB8AC3E}">
        <p14:creationId xmlns:p14="http://schemas.microsoft.com/office/powerpoint/2010/main" val="50609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45">
                                          <p:stCondLst>
                                            <p:cond delay="0"/>
                                          </p:stCondLst>
                                        </p:cTn>
                                        <p:tgtEl>
                                          <p:spTgt spid="2"/>
                                        </p:tgtEl>
                                      </p:cBhvr>
                                    </p:animEffect>
                                    <p:anim calcmode="lin" valueType="num">
                                      <p:cBhvr>
                                        <p:cTn id="8" dur="456"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2"/>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2"/>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2"/>
                                        </p:tgtEl>
                                        <p:attrNameLst>
                                          <p:attrName>ppt_y</p:attrName>
                                        </p:attrNameLst>
                                      </p:cBhvr>
                                      <p:tavLst>
                                        <p:tav tm="0" fmla="#ppt_y-sin(pi*$)/81">
                                          <p:val>
                                            <p:fltVal val="0"/>
                                          </p:val>
                                        </p:tav>
                                        <p:tav tm="100000">
                                          <p:val>
                                            <p:fltVal val="1"/>
                                          </p:val>
                                        </p:tav>
                                      </p:tavLst>
                                    </p:anim>
                                    <p:animScale>
                                      <p:cBhvr>
                                        <p:cTn id="13" dur="7">
                                          <p:stCondLst>
                                            <p:cond delay="162"/>
                                          </p:stCondLst>
                                        </p:cTn>
                                        <p:tgtEl>
                                          <p:spTgt spid="2"/>
                                        </p:tgtEl>
                                      </p:cBhvr>
                                      <p:to x="100000" y="60000"/>
                                    </p:animScale>
                                    <p:animScale>
                                      <p:cBhvr>
                                        <p:cTn id="14" dur="41" decel="50000">
                                          <p:stCondLst>
                                            <p:cond delay="169"/>
                                          </p:stCondLst>
                                        </p:cTn>
                                        <p:tgtEl>
                                          <p:spTgt spid="2"/>
                                        </p:tgtEl>
                                      </p:cBhvr>
                                      <p:to x="100000" y="100000"/>
                                    </p:animScale>
                                    <p:animScale>
                                      <p:cBhvr>
                                        <p:cTn id="15" dur="7">
                                          <p:stCondLst>
                                            <p:cond delay="328"/>
                                          </p:stCondLst>
                                        </p:cTn>
                                        <p:tgtEl>
                                          <p:spTgt spid="2"/>
                                        </p:tgtEl>
                                      </p:cBhvr>
                                      <p:to x="100000" y="80000"/>
                                    </p:animScale>
                                    <p:animScale>
                                      <p:cBhvr>
                                        <p:cTn id="16" dur="41" decel="50000">
                                          <p:stCondLst>
                                            <p:cond delay="335"/>
                                          </p:stCondLst>
                                        </p:cTn>
                                        <p:tgtEl>
                                          <p:spTgt spid="2"/>
                                        </p:tgtEl>
                                      </p:cBhvr>
                                      <p:to x="100000" y="100000"/>
                                    </p:animScale>
                                    <p:animScale>
                                      <p:cBhvr>
                                        <p:cTn id="17" dur="7">
                                          <p:stCondLst>
                                            <p:cond delay="410"/>
                                          </p:stCondLst>
                                        </p:cTn>
                                        <p:tgtEl>
                                          <p:spTgt spid="2"/>
                                        </p:tgtEl>
                                      </p:cBhvr>
                                      <p:to x="100000" y="90000"/>
                                    </p:animScale>
                                    <p:animScale>
                                      <p:cBhvr>
                                        <p:cTn id="18" dur="41" decel="50000">
                                          <p:stCondLst>
                                            <p:cond delay="417"/>
                                          </p:stCondLst>
                                        </p:cTn>
                                        <p:tgtEl>
                                          <p:spTgt spid="2"/>
                                        </p:tgtEl>
                                      </p:cBhvr>
                                      <p:to x="100000" y="100000"/>
                                    </p:animScale>
                                    <p:animScale>
                                      <p:cBhvr>
                                        <p:cTn id="19" dur="7">
                                          <p:stCondLst>
                                            <p:cond delay="452"/>
                                          </p:stCondLst>
                                        </p:cTn>
                                        <p:tgtEl>
                                          <p:spTgt spid="2"/>
                                        </p:tgtEl>
                                      </p:cBhvr>
                                      <p:to x="100000" y="95000"/>
                                    </p:animScale>
                                    <p:animScale>
                                      <p:cBhvr>
                                        <p:cTn id="20" dur="41" decel="50000">
                                          <p:stCondLst>
                                            <p:cond delay="459"/>
                                          </p:stCondLst>
                                        </p:cTn>
                                        <p:tgtEl>
                                          <p:spTgt spid="2"/>
                                        </p:tgtEl>
                                      </p:cBhvr>
                                      <p:to x="100000" y="100000"/>
                                    </p:animScale>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anim calcmode="lin" valueType="num">
                                      <p:cBhvr>
                                        <p:cTn id="25" dur="500" fill="hold"/>
                                        <p:tgtEl>
                                          <p:spTgt spid="3"/>
                                        </p:tgtEl>
                                        <p:attrNameLst>
                                          <p:attrName>ppt_x</p:attrName>
                                        </p:attrNameLst>
                                      </p:cBhvr>
                                      <p:tavLst>
                                        <p:tav tm="0">
                                          <p:val>
                                            <p:strVal val="#ppt_x"/>
                                          </p:val>
                                        </p:tav>
                                        <p:tav tm="100000">
                                          <p:val>
                                            <p:strVal val="#ppt_x"/>
                                          </p:val>
                                        </p:tav>
                                      </p:tavLst>
                                    </p:anim>
                                    <p:anim calcmode="lin" valueType="num">
                                      <p:cBhvr>
                                        <p:cTn id="26" dur="500" fill="hold"/>
                                        <p:tgtEl>
                                          <p:spTgt spid="3"/>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anim calcmode="lin" valueType="num">
                                      <p:cBhvr>
                                        <p:cTn id="31" dur="500" fill="hold"/>
                                        <p:tgtEl>
                                          <p:spTgt spid="4"/>
                                        </p:tgtEl>
                                        <p:attrNameLst>
                                          <p:attrName>ppt_x</p:attrName>
                                        </p:attrNameLst>
                                      </p:cBhvr>
                                      <p:tavLst>
                                        <p:tav tm="0">
                                          <p:val>
                                            <p:strVal val="#ppt_x"/>
                                          </p:val>
                                        </p:tav>
                                        <p:tav tm="100000">
                                          <p:val>
                                            <p:strVal val="#ppt_x"/>
                                          </p:val>
                                        </p:tav>
                                      </p:tavLst>
                                    </p:anim>
                                    <p:anim calcmode="lin" valueType="num">
                                      <p:cBhvr>
                                        <p:cTn id="32" dur="500" fill="hold"/>
                                        <p:tgtEl>
                                          <p:spTgt spid="4"/>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anim calcmode="lin" valueType="num">
                                      <p:cBhvr>
                                        <p:cTn id="37" dur="500" fill="hold"/>
                                        <p:tgtEl>
                                          <p:spTgt spid="6"/>
                                        </p:tgtEl>
                                        <p:attrNameLst>
                                          <p:attrName>ppt_x</p:attrName>
                                        </p:attrNameLst>
                                      </p:cBhvr>
                                      <p:tavLst>
                                        <p:tav tm="0">
                                          <p:val>
                                            <p:strVal val="#ppt_x"/>
                                          </p:val>
                                        </p:tav>
                                        <p:tav tm="100000">
                                          <p:val>
                                            <p:strVal val="#ppt_x"/>
                                          </p:val>
                                        </p:tav>
                                      </p:tavLst>
                                    </p:anim>
                                    <p:anim calcmode="lin" valueType="num">
                                      <p:cBhvr>
                                        <p:cTn id="38" dur="500" fill="hold"/>
                                        <p:tgtEl>
                                          <p:spTgt spid="6"/>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Override1.xml><?xml version="1.0" encoding="utf-8"?>
<a:themeOverride xmlns:a="http://schemas.openxmlformats.org/drawingml/2006/main">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docProps/app.xml><?xml version="1.0" encoding="utf-8"?>
<Properties xmlns="http://schemas.openxmlformats.org/officeDocument/2006/extended-properties" xmlns:vt="http://schemas.openxmlformats.org/officeDocument/2006/docPropsVTypes">
  <Template/>
  <TotalTime>219</TotalTime>
  <Words>710</Words>
  <Application>Microsoft Office PowerPoint</Application>
  <PresentationFormat>On-screen Show (4:3)</PresentationFormat>
  <Paragraphs>88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Rounded MT Bold</vt:lpstr>
      <vt:lpstr>Bahnschrift SemiBold</vt:lpstr>
      <vt:lpstr>Georgia</vt:lpstr>
      <vt:lpstr>Times New Roman</vt:lpstr>
      <vt:lpstr>Trebuchet MS</vt:lpstr>
      <vt:lpstr>Wingdings</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Suraj R</cp:lastModifiedBy>
  <cp:revision>29</cp:revision>
  <dcterms:created xsi:type="dcterms:W3CDTF">2024-03-08T06:46:45Z</dcterms:created>
  <dcterms:modified xsi:type="dcterms:W3CDTF">2024-04-25T11:31:17Z</dcterms:modified>
</cp:coreProperties>
</file>