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4" r:id="rId2"/>
  </p:sldMasterIdLst>
  <p:notesMasterIdLst>
    <p:notesMasterId r:id="rId16"/>
  </p:notesMasterIdLst>
  <p:sldIdLst>
    <p:sldId id="268" r:id="rId3"/>
    <p:sldId id="256" r:id="rId4"/>
    <p:sldId id="257" r:id="rId5"/>
    <p:sldId id="277" r:id="rId6"/>
    <p:sldId id="278" r:id="rId7"/>
    <p:sldId id="258" r:id="rId8"/>
    <p:sldId id="271" r:id="rId9"/>
    <p:sldId id="281" r:id="rId10"/>
    <p:sldId id="259" r:id="rId11"/>
    <p:sldId id="280" r:id="rId12"/>
    <p:sldId id="260" r:id="rId13"/>
    <p:sldId id="279"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2" autoAdjust="0"/>
  </p:normalViewPr>
  <p:slideViewPr>
    <p:cSldViewPr>
      <p:cViewPr>
        <p:scale>
          <a:sx n="60" d="100"/>
          <a:sy n="60" d="100"/>
        </p:scale>
        <p:origin x="-1590" y="-210"/>
      </p:cViewPr>
      <p:guideLst>
        <p:guide orient="horz" pos="2160"/>
        <p:guide pos="2880"/>
      </p:guideLst>
    </p:cSldViewPr>
  </p:slideViewPr>
  <p:outlineViewPr>
    <p:cViewPr>
      <p:scale>
        <a:sx n="33" d="100"/>
        <a:sy n="33" d="100"/>
      </p:scale>
      <p:origin x="0" y="60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57E9FA-5A20-416B-9981-6EF509D6DA66}" type="datetimeFigureOut">
              <a:rPr lang="en-IN" smtClean="0"/>
              <a:t>28-05-2020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8E3905-B685-4DBF-BE78-67C317AE2B34}" type="slidenum">
              <a:rPr lang="en-IN" smtClean="0"/>
              <a:t>‹#›</a:t>
            </a:fld>
            <a:endParaRPr lang="en-IN"/>
          </a:p>
        </p:txBody>
      </p:sp>
    </p:spTree>
    <p:extLst>
      <p:ext uri="{BB962C8B-B14F-4D97-AF65-F5344CB8AC3E}">
        <p14:creationId xmlns:p14="http://schemas.microsoft.com/office/powerpoint/2010/main" val="337767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08E3905-B685-4DBF-BE78-67C317AE2B34}" type="slidenum">
              <a:rPr lang="en-IN" smtClean="0"/>
              <a:t>1</a:t>
            </a:fld>
            <a:endParaRPr lang="en-IN"/>
          </a:p>
        </p:txBody>
      </p:sp>
    </p:spTree>
    <p:extLst>
      <p:ext uri="{BB962C8B-B14F-4D97-AF65-F5344CB8AC3E}">
        <p14:creationId xmlns:p14="http://schemas.microsoft.com/office/powerpoint/2010/main" val="300002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0D90686-7A0E-4CCD-AF1F-C6523A2102F7}"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DA15B-26B1-4939-A6DD-2A7EE40923D6}"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B0AD48-62D0-43AC-89D3-5612852BB3CE}"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DA15B-26B1-4939-A6DD-2A7EE40923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7B7729-CE4F-4880-9957-0F2C1E794F85}" type="datetime1">
              <a:rPr lang="en-US" smtClean="0"/>
              <a:t>5/28/2020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B7DA15B-26B1-4939-A6DD-2A7EE40923D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00D90686-7A0E-4CCD-AF1F-C6523A2102F7}" type="datetime1">
              <a:rPr lang="en-US" smtClean="0"/>
              <a:t>5/28/2020</a:t>
            </a:fld>
            <a:endParaRPr lang="en-US"/>
          </a:p>
        </p:txBody>
      </p:sp>
      <p:sp>
        <p:nvSpPr>
          <p:cNvPr id="17" name="Slide Number Placeholder 16"/>
          <p:cNvSpPr>
            <a:spLocks noGrp="1"/>
          </p:cNvSpPr>
          <p:nvPr>
            <p:ph type="sldNum" sz="quarter" idx="11"/>
          </p:nvPr>
        </p:nvSpPr>
        <p:spPr/>
        <p:txBody>
          <a:bodyPr/>
          <a:lstStyle/>
          <a:p>
            <a:fld id="{3B7DA15B-26B1-4939-A6DD-2A7EE40923D6}"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97FD270-456C-40E5-86C3-00B5FBBA81C1}" type="datetime1">
              <a:rPr lang="en-US" smtClean="0"/>
              <a:t>5/28/2020</a:t>
            </a:fld>
            <a:endParaRPr lang="en-US"/>
          </a:p>
        </p:txBody>
      </p:sp>
      <p:sp>
        <p:nvSpPr>
          <p:cNvPr id="12" name="Slide Number Placeholder 11"/>
          <p:cNvSpPr>
            <a:spLocks noGrp="1"/>
          </p:cNvSpPr>
          <p:nvPr>
            <p:ph type="sldNum" sz="quarter" idx="15"/>
          </p:nvPr>
        </p:nvSpPr>
        <p:spPr/>
        <p:txBody>
          <a:bodyPr/>
          <a:lstStyle/>
          <a:p>
            <a:fld id="{3B7DA15B-26B1-4939-A6DD-2A7EE40923D6}"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EDF5218-03AF-4811-8A7C-AD78368164AD}" type="datetime1">
              <a:rPr lang="en-US" smtClean="0"/>
              <a:t>5/28/2020</a:t>
            </a:fld>
            <a:endParaRPr lang="en-US"/>
          </a:p>
        </p:txBody>
      </p:sp>
      <p:sp>
        <p:nvSpPr>
          <p:cNvPr id="14" name="Slide Number Placeholder 13"/>
          <p:cNvSpPr>
            <a:spLocks noGrp="1"/>
          </p:cNvSpPr>
          <p:nvPr>
            <p:ph type="sldNum" sz="quarter" idx="11"/>
          </p:nvPr>
        </p:nvSpPr>
        <p:spPr/>
        <p:txBody>
          <a:bodyPr/>
          <a:lstStyle/>
          <a:p>
            <a:fld id="{3B7DA15B-26B1-4939-A6DD-2A7EE40923D6}"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FCAF152-F102-4127-92D7-7F1C4252DE41}" type="datetime1">
              <a:rPr lang="en-US" smtClean="0"/>
              <a:t>5/28/2020</a:t>
            </a:fld>
            <a:endParaRPr lang="en-US"/>
          </a:p>
        </p:txBody>
      </p:sp>
      <p:sp>
        <p:nvSpPr>
          <p:cNvPr id="12" name="Slide Number Placeholder 11"/>
          <p:cNvSpPr>
            <a:spLocks noGrp="1"/>
          </p:cNvSpPr>
          <p:nvPr>
            <p:ph type="sldNum" sz="quarter" idx="16"/>
          </p:nvPr>
        </p:nvSpPr>
        <p:spPr/>
        <p:txBody>
          <a:bodyPr/>
          <a:lstStyle/>
          <a:p>
            <a:fld id="{3B7DA15B-26B1-4939-A6DD-2A7EE40923D6}"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55942E5-A1AC-4CD4-8138-3E64BBC89348}" type="datetime1">
              <a:rPr lang="en-US" smtClean="0"/>
              <a:t>5/28/2020</a:t>
            </a:fld>
            <a:endParaRPr lang="en-US"/>
          </a:p>
        </p:txBody>
      </p:sp>
      <p:sp>
        <p:nvSpPr>
          <p:cNvPr id="12" name="Slide Number Placeholder 11"/>
          <p:cNvSpPr>
            <a:spLocks noGrp="1"/>
          </p:cNvSpPr>
          <p:nvPr>
            <p:ph type="sldNum" sz="quarter" idx="17"/>
          </p:nvPr>
        </p:nvSpPr>
        <p:spPr/>
        <p:txBody>
          <a:bodyPr/>
          <a:lstStyle/>
          <a:p>
            <a:fld id="{3B7DA15B-26B1-4939-A6DD-2A7EE40923D6}"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3DB31C73-7895-4D9A-900A-81F0A9E57520}" type="datetime1">
              <a:rPr lang="en-US" smtClean="0"/>
              <a:t>5/28/2020</a:t>
            </a:fld>
            <a:endParaRPr lang="en-US"/>
          </a:p>
        </p:txBody>
      </p:sp>
      <p:sp>
        <p:nvSpPr>
          <p:cNvPr id="16" name="Slide Number Placeholder 15"/>
          <p:cNvSpPr>
            <a:spLocks noGrp="1"/>
          </p:cNvSpPr>
          <p:nvPr>
            <p:ph type="sldNum" sz="quarter" idx="11"/>
          </p:nvPr>
        </p:nvSpPr>
        <p:spPr/>
        <p:txBody>
          <a:bodyPr/>
          <a:lstStyle/>
          <a:p>
            <a:fld id="{3B7DA15B-26B1-4939-A6DD-2A7EE40923D6}"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5394EC1-DB8A-4161-8D21-F843BC3B3354}" type="datetime1">
              <a:rPr lang="en-US" smtClean="0"/>
              <a:t>5/28/2020</a:t>
            </a:fld>
            <a:endParaRPr lang="en-US"/>
          </a:p>
        </p:txBody>
      </p:sp>
      <p:sp>
        <p:nvSpPr>
          <p:cNvPr id="8" name="Slide Number Placeholder 7"/>
          <p:cNvSpPr>
            <a:spLocks noGrp="1"/>
          </p:cNvSpPr>
          <p:nvPr>
            <p:ph type="sldNum" sz="quarter" idx="11"/>
          </p:nvPr>
        </p:nvSpPr>
        <p:spPr/>
        <p:txBody>
          <a:bodyPr/>
          <a:lstStyle/>
          <a:p>
            <a:fld id="{3B7DA15B-26B1-4939-A6DD-2A7EE40923D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E8AB977-2EAE-4F23-B8C6-8593FB743183}" type="datetime1">
              <a:rPr lang="en-US" smtClean="0"/>
              <a:t>5/28/2020</a:t>
            </a:fld>
            <a:endParaRPr lang="en-US"/>
          </a:p>
        </p:txBody>
      </p:sp>
      <p:sp>
        <p:nvSpPr>
          <p:cNvPr id="19" name="Slide Number Placeholder 18"/>
          <p:cNvSpPr>
            <a:spLocks noGrp="1"/>
          </p:cNvSpPr>
          <p:nvPr>
            <p:ph type="sldNum" sz="quarter" idx="16"/>
          </p:nvPr>
        </p:nvSpPr>
        <p:spPr/>
        <p:txBody>
          <a:bodyPr/>
          <a:lstStyle/>
          <a:p>
            <a:fld id="{3B7DA15B-26B1-4939-A6DD-2A7EE40923D6}"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7FD270-456C-40E5-86C3-00B5FBBA81C1}"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DA15B-26B1-4939-A6DD-2A7EE40923D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79B554A5-1D55-48C4-96CB-F5D3E9C10E72}" type="datetime1">
              <a:rPr lang="en-US" smtClean="0"/>
              <a:t>5/28/2020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3B7DA15B-26B1-4939-A6DD-2A7EE40923D6}"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0AD48-62D0-43AC-89D3-5612852BB3CE}"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DA15B-26B1-4939-A6DD-2A7EE40923D6}"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B7729-CE4F-4880-9957-0F2C1E794F85}"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DA15B-26B1-4939-A6DD-2A7EE40923D6}"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DF5218-03AF-4811-8A7C-AD78368164AD}"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DA15B-26B1-4939-A6DD-2A7EE40923D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CAF152-F102-4127-92D7-7F1C4252DE41}" type="datetime1">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DA15B-26B1-4939-A6DD-2A7EE40923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55942E5-A1AC-4CD4-8138-3E64BBC89348}" type="datetime1">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7DA15B-26B1-4939-A6DD-2A7EE40923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31C73-7895-4D9A-900A-81F0A9E57520}" type="datetime1">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DA15B-26B1-4939-A6DD-2A7EE40923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94EC1-DB8A-4161-8D21-F843BC3B3354}" type="datetime1">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7DA15B-26B1-4939-A6DD-2A7EE40923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8AB977-2EAE-4F23-B8C6-8593FB743183}" type="datetime1">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DA15B-26B1-4939-A6DD-2A7EE40923D6}"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9B554A5-1D55-48C4-96CB-F5D3E9C10E72}" type="datetime1">
              <a:rPr lang="en-US" smtClean="0"/>
              <a:t>5/28/2020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B7DA15B-26B1-4939-A6DD-2A7EE40923D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74F49D2-C0EC-4B48-8048-7A1FFDBB00CD}" type="datetime1">
              <a:rPr lang="en-US" smtClean="0"/>
              <a:t>5/28/2020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B7DA15B-26B1-4939-A6DD-2A7EE40923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C74F49D2-C0EC-4B48-8048-7A1FFDBB00CD}" type="datetime1">
              <a:rPr lang="en-US" smtClean="0"/>
              <a:t>5/28/2020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3B7DA15B-26B1-4939-A6DD-2A7EE40923D6}"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microsoft.com/" TargetMode="External"/><Relationship Id="rId7" Type="http://schemas.openxmlformats.org/officeDocument/2006/relationships/hyperlink" Target="http://www.asp123.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asp.net/" TargetMode="External"/><Relationship Id="rId5" Type="http://schemas.openxmlformats.org/officeDocument/2006/relationships/hyperlink" Target="http://www.codeproject.com/" TargetMode="External"/><Relationship Id="rId4" Type="http://schemas.openxmlformats.org/officeDocument/2006/relationships/hyperlink" Target="http://www.programmer2programmer.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685800"/>
            <a:ext cx="6858000" cy="1123384"/>
          </a:xfrm>
          <a:prstGeom prst="rect">
            <a:avLst/>
          </a:prstGeom>
          <a:noFill/>
        </p:spPr>
        <p:txBody>
          <a:bodyPr wrap="square" rtlCol="0">
            <a:spAutoFit/>
          </a:bodyPr>
          <a:lstStyle/>
          <a:p>
            <a:pPr algn="ctr"/>
            <a:r>
              <a:rPr lang="en-IN" sz="2400" dirty="0" smtClean="0">
                <a:solidFill>
                  <a:srgbClr val="FFC000"/>
                </a:solidFill>
              </a:rPr>
              <a:t>MAHAVEER INSTITUTE OF SCIENCE AND TECHNOLOGY</a:t>
            </a:r>
          </a:p>
          <a:p>
            <a:pPr algn="ctr"/>
            <a:endParaRPr lang="en-IN" sz="800" dirty="0" smtClean="0"/>
          </a:p>
          <a:p>
            <a:pPr algn="ctr"/>
            <a:r>
              <a:rPr lang="en-IN" sz="1100" dirty="0" smtClean="0"/>
              <a:t>BANDLAGUDA, KESAVAGIRI,TELANGANA</a:t>
            </a:r>
            <a:endParaRPr lang="en-IN" sz="1100" dirty="0"/>
          </a:p>
        </p:txBody>
      </p:sp>
      <p:sp>
        <p:nvSpPr>
          <p:cNvPr id="4" name="TextBox 3"/>
          <p:cNvSpPr txBox="1"/>
          <p:nvPr/>
        </p:nvSpPr>
        <p:spPr>
          <a:xfrm>
            <a:off x="381000" y="5486400"/>
            <a:ext cx="3581400" cy="646331"/>
          </a:xfrm>
          <a:prstGeom prst="rect">
            <a:avLst/>
          </a:prstGeom>
          <a:noFill/>
        </p:spPr>
        <p:txBody>
          <a:bodyPr wrap="square" rtlCol="0">
            <a:spAutoFit/>
          </a:bodyPr>
          <a:lstStyle/>
          <a:p>
            <a:r>
              <a:rPr lang="en-IN" dirty="0" smtClean="0">
                <a:solidFill>
                  <a:srgbClr val="0099FF"/>
                </a:solidFill>
              </a:rPr>
              <a:t>PRESENTED BY :-</a:t>
            </a:r>
          </a:p>
          <a:p>
            <a:r>
              <a:rPr lang="en-IN" smtClean="0">
                <a:solidFill>
                  <a:srgbClr val="0099FF"/>
                </a:solidFill>
              </a:rPr>
              <a:t>SURAJ VISHWAKARMA</a:t>
            </a:r>
            <a:endParaRPr lang="en-IN" dirty="0" smtClean="0">
              <a:solidFill>
                <a:srgbClr val="0099FF"/>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0080" y="1981200"/>
            <a:ext cx="1723840" cy="1571625"/>
          </a:xfrm>
          <a:prstGeom prst="rect">
            <a:avLst/>
          </a:prstGeom>
        </p:spPr>
      </p:pic>
      <p:sp>
        <p:nvSpPr>
          <p:cNvPr id="9" name="TextBox 8"/>
          <p:cNvSpPr txBox="1"/>
          <p:nvPr/>
        </p:nvSpPr>
        <p:spPr>
          <a:xfrm>
            <a:off x="876300" y="3886200"/>
            <a:ext cx="7391400" cy="830997"/>
          </a:xfrm>
          <a:prstGeom prst="rect">
            <a:avLst/>
          </a:prstGeom>
          <a:noFill/>
        </p:spPr>
        <p:txBody>
          <a:bodyPr wrap="square" rtlCol="0">
            <a:spAutoFit/>
          </a:bodyPr>
          <a:lstStyle/>
          <a:p>
            <a:pPr algn="ctr"/>
            <a:r>
              <a:rPr lang="en-IN" sz="2400" b="1">
                <a:solidFill>
                  <a:srgbClr val="0099FF"/>
                </a:solidFill>
                <a:latin typeface="Arial" panose="020B0604020202020204" pitchFamily="34" charset="0"/>
                <a:cs typeface="Arial" panose="020B0604020202020204" pitchFamily="34" charset="0"/>
              </a:rPr>
              <a:t>Presentation </a:t>
            </a:r>
            <a:r>
              <a:rPr lang="en-IN" sz="2400" b="1" smtClean="0">
                <a:solidFill>
                  <a:srgbClr val="0099FF"/>
                </a:solidFill>
                <a:latin typeface="Arial" panose="020B0604020202020204" pitchFamily="34" charset="0"/>
                <a:cs typeface="Arial" panose="020B0604020202020204" pitchFamily="34" charset="0"/>
              </a:rPr>
              <a:t>On Image Steganography</a:t>
            </a:r>
          </a:p>
          <a:p>
            <a:pPr algn="ctr"/>
            <a:endParaRPr lang="en-IN" sz="2400" b="1">
              <a:solidFill>
                <a:srgbClr val="0099FF"/>
              </a:solidFill>
              <a:latin typeface="Arial" panose="020B0604020202020204" pitchFamily="34" charset="0"/>
              <a:cs typeface="Arial" panose="020B0604020202020204" pitchFamily="34" charset="0"/>
            </a:endParaRPr>
          </a:p>
        </p:txBody>
      </p:sp>
      <p:sp>
        <p:nvSpPr>
          <p:cNvPr id="7" name="TextBox 6"/>
          <p:cNvSpPr txBox="1"/>
          <p:nvPr/>
        </p:nvSpPr>
        <p:spPr>
          <a:xfrm>
            <a:off x="4572000" y="5441758"/>
            <a:ext cx="3581400" cy="646331"/>
          </a:xfrm>
          <a:prstGeom prst="rect">
            <a:avLst/>
          </a:prstGeom>
          <a:noFill/>
        </p:spPr>
        <p:txBody>
          <a:bodyPr wrap="square" rtlCol="0">
            <a:spAutoFit/>
          </a:bodyPr>
          <a:lstStyle/>
          <a:p>
            <a:r>
              <a:rPr lang="en-IN" smtClean="0">
                <a:solidFill>
                  <a:srgbClr val="0099FF"/>
                </a:solidFill>
              </a:rPr>
              <a:t>SUBMITED TO </a:t>
            </a:r>
            <a:r>
              <a:rPr lang="en-IN" dirty="0" smtClean="0">
                <a:solidFill>
                  <a:srgbClr val="0099FF"/>
                </a:solidFill>
              </a:rPr>
              <a:t>:-</a:t>
            </a:r>
          </a:p>
          <a:p>
            <a:r>
              <a:rPr lang="en-IN" smtClean="0">
                <a:solidFill>
                  <a:srgbClr val="0099FF"/>
                </a:solidFill>
              </a:rPr>
              <a:t>D.SRI LATHA REDDY(Asst. Prof)</a:t>
            </a:r>
            <a:endParaRPr lang="en-IN" dirty="0" smtClean="0">
              <a:solidFill>
                <a:srgbClr val="0099FF"/>
              </a:solidFill>
            </a:endParaRPr>
          </a:p>
        </p:txBody>
      </p:sp>
    </p:spTree>
    <p:extLst>
      <p:ext uri="{BB962C8B-B14F-4D97-AF65-F5344CB8AC3E}">
        <p14:creationId xmlns:p14="http://schemas.microsoft.com/office/powerpoint/2010/main" val="2415270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52728"/>
          </a:xfrm>
        </p:spPr>
        <p:txBody>
          <a:bodyPr>
            <a:normAutofit fontScale="90000"/>
          </a:bodyPr>
          <a:lstStyle/>
          <a:p>
            <a:r>
              <a:rPr lang="en-IN" sz="4000">
                <a:solidFill>
                  <a:srgbClr val="0099FF"/>
                </a:solidFill>
              </a:rPr>
              <a:t>Summary</a:t>
            </a:r>
            <a:r>
              <a:rPr lang="en-IN"/>
              <a:t/>
            </a:r>
            <a:br>
              <a:rPr lang="en-IN"/>
            </a:br>
            <a:endParaRPr lang="en-IN"/>
          </a:p>
        </p:txBody>
      </p:sp>
      <p:sp>
        <p:nvSpPr>
          <p:cNvPr id="3" name="Content Placeholder 2"/>
          <p:cNvSpPr>
            <a:spLocks noGrp="1"/>
          </p:cNvSpPr>
          <p:nvPr>
            <p:ph idx="1"/>
          </p:nvPr>
        </p:nvSpPr>
        <p:spPr/>
        <p:txBody>
          <a:bodyPr>
            <a:normAutofit fontScale="62500" lnSpcReduction="20000"/>
          </a:bodyPr>
          <a:lstStyle/>
          <a:p>
            <a:r>
              <a:rPr lang="en-US"/>
              <a:t>Steganography is a really interesting subject and outside of the mainstream cryptography and system administration that most of us deal with day after day</a:t>
            </a:r>
            <a:r>
              <a:rPr lang="en-US" smtClean="0"/>
              <a:t>.</a:t>
            </a:r>
          </a:p>
          <a:p>
            <a:pPr marL="118872" indent="0">
              <a:buNone/>
            </a:pPr>
            <a:endParaRPr lang="en-US"/>
          </a:p>
          <a:p>
            <a:r>
              <a:rPr lang="en-US"/>
              <a:t>Steganography can be used for hidden communication. We have explored the limits of steganography theory and practice. We printed out the enhancement of the image steganography system using LSB approach to provide a means of secure communication. A stego-key has been applied to the system during embedment of the message into the cover image. </a:t>
            </a:r>
            <a:endParaRPr lang="en-US" smtClean="0"/>
          </a:p>
          <a:p>
            <a:pPr marL="118872" indent="0">
              <a:buNone/>
            </a:pPr>
            <a:endParaRPr lang="en-US"/>
          </a:p>
          <a:p>
            <a:r>
              <a:rPr lang="en-US"/>
              <a:t>This steganography application software provided for the purpose to how to use any type of image formats to hiding any type of files inside their. The master work of this application is in supporting any type of pictures without need to convert to bitmap, and lower limitation on file size to hide, because of using maximum memory space in pictures to hide the file.</a:t>
            </a:r>
          </a:p>
          <a:p>
            <a:endParaRPr lang="en-IN"/>
          </a:p>
        </p:txBody>
      </p:sp>
    </p:spTree>
    <p:extLst>
      <p:ext uri="{BB962C8B-B14F-4D97-AF65-F5344CB8AC3E}">
        <p14:creationId xmlns:p14="http://schemas.microsoft.com/office/powerpoint/2010/main" val="1560508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315200" cy="762000"/>
          </a:xfrm>
        </p:spPr>
        <p:txBody>
          <a:bodyPr>
            <a:normAutofit fontScale="90000"/>
          </a:bodyPr>
          <a:lstStyle/>
          <a:p>
            <a:r>
              <a:rPr lang="en-US" sz="3600" b="1">
                <a:solidFill>
                  <a:srgbClr val="0070C0"/>
                </a:solidFill>
              </a:rPr>
              <a:t>Limitations</a:t>
            </a:r>
            <a:r>
              <a:rPr lang="en-US" sz="4000" b="1">
                <a:solidFill>
                  <a:srgbClr val="0070C0"/>
                </a:solidFill>
              </a:rPr>
              <a:t> of the Software:</a:t>
            </a:r>
            <a:r>
              <a:rPr lang="en-IN"/>
              <a:t/>
            </a:r>
            <a:br>
              <a:rPr lang="en-IN"/>
            </a:br>
            <a:r>
              <a:rPr lang="en-US" dirty="0" smtClean="0"/>
              <a:t/>
            </a:r>
            <a:br>
              <a:rPr lang="en-US" dirty="0" smtClean="0"/>
            </a:br>
            <a:endParaRPr lang="en-US" dirty="0"/>
          </a:p>
        </p:txBody>
      </p:sp>
      <p:sp>
        <p:nvSpPr>
          <p:cNvPr id="3" name="Content Placeholder 2"/>
          <p:cNvSpPr>
            <a:spLocks noGrp="1"/>
          </p:cNvSpPr>
          <p:nvPr>
            <p:ph idx="1"/>
          </p:nvPr>
        </p:nvSpPr>
        <p:spPr>
          <a:xfrm>
            <a:off x="457200" y="1828800"/>
            <a:ext cx="8382000" cy="4876800"/>
          </a:xfrm>
        </p:spPr>
        <p:txBody>
          <a:bodyPr>
            <a:normAutofit/>
          </a:bodyPr>
          <a:lstStyle/>
          <a:p>
            <a:pPr marL="118872" indent="0" algn="ctr">
              <a:lnSpc>
                <a:spcPct val="150000"/>
              </a:lnSpc>
              <a:buNone/>
            </a:pPr>
            <a:r>
              <a:rPr lang="en-US" sz="2400"/>
              <a:t>This project has an assumption that is both the sender and receiver must have shared some secret information before imprisonment. Pure steganography means that there is none prior information shared by two communication parties.</a:t>
            </a:r>
            <a:endParaRPr lang="en-IN" sz="2400"/>
          </a:p>
          <a:p>
            <a:pPr algn="ctr"/>
            <a:endParaRPr lang="en-US" sz="2000"/>
          </a:p>
          <a:p>
            <a:pPr algn="ctr">
              <a:buNone/>
            </a:pPr>
            <a:endParaRPr lang="en-IN" b="1"/>
          </a:p>
          <a:p>
            <a:pPr algn="ctr">
              <a:buNone/>
            </a:pPr>
            <a:endParaRPr lang="en-IN" b="1"/>
          </a:p>
          <a:p>
            <a:pPr algn="ctr">
              <a:buNone/>
            </a:pPr>
            <a:endParaRPr 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a:solidFill>
                  <a:srgbClr val="0070C0"/>
                </a:solidFill>
              </a:rPr>
              <a:t>Bibliography</a:t>
            </a:r>
          </a:p>
        </p:txBody>
      </p:sp>
      <p:sp>
        <p:nvSpPr>
          <p:cNvPr id="3" name="Content Placeholder 2"/>
          <p:cNvSpPr>
            <a:spLocks noGrp="1"/>
          </p:cNvSpPr>
          <p:nvPr>
            <p:ph idx="1"/>
          </p:nvPr>
        </p:nvSpPr>
        <p:spPr/>
        <p:txBody>
          <a:bodyPr>
            <a:normAutofit fontScale="92500" lnSpcReduction="10000"/>
          </a:bodyPr>
          <a:lstStyle/>
          <a:p>
            <a:r>
              <a:rPr lang="en-US" sz="2000" b="1" i="1"/>
              <a:t>Websites</a:t>
            </a:r>
          </a:p>
          <a:p>
            <a:r>
              <a:rPr lang="en-US" sz="2000"/>
              <a:t>Following websites are referring to create this project reports.</a:t>
            </a:r>
          </a:p>
          <a:p>
            <a:pPr lvl="0"/>
            <a:r>
              <a:rPr lang="en-US" sz="2000" u="sng">
                <a:hlinkClick r:id="rId2"/>
              </a:rPr>
              <a:t>http://www.google.com</a:t>
            </a:r>
            <a:endParaRPr lang="en-US" sz="2000"/>
          </a:p>
          <a:p>
            <a:pPr lvl="0"/>
            <a:r>
              <a:rPr lang="en-US" sz="2000" u="sng">
                <a:hlinkClick r:id="rId3"/>
              </a:rPr>
              <a:t>http://www.microsoft.com</a:t>
            </a:r>
            <a:endParaRPr lang="en-US" sz="2000"/>
          </a:p>
          <a:p>
            <a:pPr lvl="0"/>
            <a:r>
              <a:rPr lang="en-US" sz="2000" u="sng">
                <a:hlinkClick r:id="rId4"/>
              </a:rPr>
              <a:t>http://www.programmer2programmer.net</a:t>
            </a:r>
            <a:endParaRPr lang="en-US" sz="2000"/>
          </a:p>
          <a:p>
            <a:pPr lvl="0"/>
            <a:r>
              <a:rPr lang="en-US" sz="2000" u="sng">
                <a:hlinkClick r:id="rId5"/>
              </a:rPr>
              <a:t>http://www.codeproject.com</a:t>
            </a:r>
            <a:endParaRPr lang="en-US" sz="2000"/>
          </a:p>
          <a:p>
            <a:pPr lvl="0"/>
            <a:r>
              <a:rPr lang="en-US" sz="2000" u="sng">
                <a:hlinkClick r:id="rId6"/>
              </a:rPr>
              <a:t>http://www.asp.net</a:t>
            </a:r>
            <a:endParaRPr lang="en-US" sz="2000"/>
          </a:p>
          <a:p>
            <a:pPr lvl="0"/>
            <a:r>
              <a:rPr lang="en-US" sz="2000" u="sng">
                <a:hlinkClick r:id="rId7"/>
              </a:rPr>
              <a:t>http://</a:t>
            </a:r>
            <a:r>
              <a:rPr lang="en-US" sz="2000" u="sng" smtClean="0">
                <a:hlinkClick r:id="rId7"/>
              </a:rPr>
              <a:t>www.asp123.com</a:t>
            </a:r>
            <a:endParaRPr lang="en-US" sz="2000" u="sng" smtClean="0"/>
          </a:p>
          <a:p>
            <a:r>
              <a:rPr lang="en-US" sz="2000" b="1" i="1"/>
              <a:t>Books</a:t>
            </a:r>
          </a:p>
          <a:p>
            <a:r>
              <a:rPr lang="en-US" sz="2000"/>
              <a:t>Following books and ebook are used to complete this project reports.</a:t>
            </a:r>
          </a:p>
          <a:p>
            <a:pPr lvl="0"/>
            <a:r>
              <a:rPr lang="en-US" sz="2000"/>
              <a:t>Mastering C# (Paperback) </a:t>
            </a:r>
          </a:p>
          <a:p>
            <a:pPr lvl="0"/>
            <a:r>
              <a:rPr lang="en-US" sz="2000"/>
              <a:t>SQL Server Bible (Paperback) </a:t>
            </a:r>
          </a:p>
          <a:p>
            <a:pPr lvl="0"/>
            <a:r>
              <a:rPr lang="en-US" sz="2000"/>
              <a:t>.NET Black Book (Paperback)</a:t>
            </a:r>
          </a:p>
          <a:p>
            <a:pPr lvl="0"/>
            <a:r>
              <a:rPr lang="en-US" sz="2000"/>
              <a:t>Professional C#, 2nd Edition (Paperback)  </a:t>
            </a:r>
          </a:p>
          <a:p>
            <a:r>
              <a:rPr lang="en-US" sz="2000"/>
              <a:t>Professional ASP.NET (Paperback)</a:t>
            </a:r>
          </a:p>
          <a:p>
            <a:pPr lvl="0"/>
            <a:r>
              <a:rPr lang="en-US" sz="2000" b="1" i="1"/>
              <a:t>Source Code </a:t>
            </a:r>
            <a:endParaRPr lang="en-US" sz="2000" b="1" i="1" smtClean="0"/>
          </a:p>
          <a:p>
            <a:r>
              <a:rPr lang="en-US" sz="2100" smtClean="0"/>
              <a:t>Github </a:t>
            </a:r>
            <a:r>
              <a:rPr lang="en-US" sz="2100" u="sng" smtClean="0"/>
              <a:t> </a:t>
            </a:r>
            <a:r>
              <a:rPr lang="en-US" sz="2100" u="sng">
                <a:solidFill>
                  <a:srgbClr val="0070C0"/>
                </a:solidFill>
              </a:rPr>
              <a:t>https://github.com/topics/image-steganography</a:t>
            </a:r>
          </a:p>
          <a:p>
            <a:endParaRPr lang="en-IN"/>
          </a:p>
        </p:txBody>
      </p:sp>
    </p:spTree>
    <p:extLst>
      <p:ext uri="{BB962C8B-B14F-4D97-AF65-F5344CB8AC3E}">
        <p14:creationId xmlns:p14="http://schemas.microsoft.com/office/powerpoint/2010/main" val="347483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27663" y="2967335"/>
            <a:ext cx="4288675"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5400" b="1" cap="all" spc="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62546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4300" y="4403834"/>
            <a:ext cx="8915400" cy="1752600"/>
          </a:xfrm>
        </p:spPr>
        <p:txBody>
          <a:bodyPr>
            <a:normAutofit/>
          </a:bodyPr>
          <a:lstStyle/>
          <a:p>
            <a:r>
              <a:rPr lang="en-US" sz="4400" smtClean="0">
                <a:solidFill>
                  <a:srgbClr val="0070C0"/>
                </a:solidFill>
                <a:latin typeface="Arial Black" panose="020B0A04020102020204" pitchFamily="34" charset="0"/>
              </a:rPr>
              <a:t>IMAGE STEGANOGRAPHY</a:t>
            </a:r>
            <a:endParaRPr lang="en-IN" sz="4400">
              <a:solidFill>
                <a:srgbClr val="0070C0"/>
              </a:solidFill>
              <a:latin typeface="Arial Black" panose="020B0A04020102020204" pitchFamily="34" charset="0"/>
            </a:endParaRPr>
          </a:p>
        </p:txBody>
      </p:sp>
      <p:pic>
        <p:nvPicPr>
          <p:cNvPr id="1026" name="Picture 2" descr="C:\Users\SuRaJ\Desktop\bandana\mrlogo_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74834"/>
            <a:ext cx="69342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914400"/>
          </a:xfrm>
        </p:spPr>
        <p:txBody>
          <a:bodyPr>
            <a:normAutofit fontScale="90000"/>
          </a:bodyPr>
          <a:lstStyle/>
          <a:p>
            <a:r>
              <a:rPr lang="en-US" sz="3600" b="1" smtClean="0">
                <a:solidFill>
                  <a:srgbClr val="0070C0"/>
                </a:solidFill>
              </a:rPr>
              <a:t>ABSTRACT</a:t>
            </a:r>
            <a:r>
              <a:rPr lang="en-US" sz="4000" dirty="0"/>
              <a:t/>
            </a:r>
            <a:br>
              <a:rPr lang="en-US" sz="4000" dirty="0"/>
            </a:br>
            <a:endParaRPr lang="en-US" sz="4000" dirty="0"/>
          </a:p>
        </p:txBody>
      </p:sp>
      <p:sp>
        <p:nvSpPr>
          <p:cNvPr id="3" name="Content Placeholder 2"/>
          <p:cNvSpPr>
            <a:spLocks noGrp="1"/>
          </p:cNvSpPr>
          <p:nvPr>
            <p:ph idx="1"/>
          </p:nvPr>
        </p:nvSpPr>
        <p:spPr>
          <a:xfrm>
            <a:off x="381000" y="1600200"/>
            <a:ext cx="8534400" cy="4800600"/>
          </a:xfrm>
        </p:spPr>
        <p:txBody>
          <a:bodyPr>
            <a:normAutofit fontScale="32500" lnSpcReduction="20000"/>
          </a:bodyPr>
          <a:lstStyle/>
          <a:p>
            <a:pPr marL="36576" indent="0">
              <a:lnSpc>
                <a:spcPct val="170000"/>
              </a:lnSpc>
              <a:buNone/>
            </a:pPr>
            <a:r>
              <a:rPr lang="en-US" sz="2500" smtClean="0"/>
              <a:t> </a:t>
            </a:r>
            <a:r>
              <a:rPr lang="en-US" sz="5600"/>
              <a:t>Steganography is the art of hiding the fact that communication is taking place, by hiding information in other information. Many different carrier file formats can be used, but digital images are the most popular because of their frequency on the internet. For hiding secret information in images, there exists a large variety of steganography techniques some are more complex than others and all of them have respective strong and weak points. Different applications may require absolute invisibility of the secret information, while others require a large secret message to be hidden. This project report intends to give an overview of image steganography, its uses and techniques. It also attempts to identify the requirements of a good steganography algorithm and briefly reflects on which steganographic techniques are more suitable for which applications.</a:t>
            </a:r>
            <a:endParaRPr lang="en-IN" sz="5600"/>
          </a:p>
          <a:p>
            <a:pPr marL="36576" indent="0">
              <a:buNone/>
            </a:pPr>
            <a:endParaRPr 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smtClean="0">
                <a:solidFill>
                  <a:srgbClr val="0070C0"/>
                </a:solidFill>
              </a:rPr>
              <a:t>Existing System</a:t>
            </a:r>
            <a:endParaRPr lang="en-IN" sz="3200" b="1">
              <a:solidFill>
                <a:srgbClr val="0070C0"/>
              </a:solidFill>
            </a:endParaRPr>
          </a:p>
        </p:txBody>
      </p:sp>
      <p:sp>
        <p:nvSpPr>
          <p:cNvPr id="3" name="Content Placeholder 2"/>
          <p:cNvSpPr>
            <a:spLocks noGrp="1"/>
          </p:cNvSpPr>
          <p:nvPr>
            <p:ph idx="1"/>
          </p:nvPr>
        </p:nvSpPr>
        <p:spPr/>
        <p:txBody>
          <a:bodyPr>
            <a:normAutofit/>
          </a:bodyPr>
          <a:lstStyle/>
          <a:p>
            <a:r>
              <a:rPr lang="en-IN" sz="2800" smtClean="0"/>
              <a:t>Information send through any network  have chance to attack by hacker</a:t>
            </a:r>
          </a:p>
          <a:p>
            <a:r>
              <a:rPr lang="en-IN" sz="2800" smtClean="0"/>
              <a:t>Encryption provides an obvious approach to information security.</a:t>
            </a:r>
          </a:p>
          <a:p>
            <a:r>
              <a:rPr lang="en-IN" sz="2800" smtClean="0"/>
              <a:t>However encrypted information can be cracked by brutforcing hacks</a:t>
            </a:r>
          </a:p>
          <a:p>
            <a:r>
              <a:rPr lang="en-IN" sz="2800" smtClean="0"/>
              <a:t>Further more in many cases it is desirable to send information without anyone even noticing  </a:t>
            </a:r>
            <a:endParaRPr lang="en-IN" sz="2800"/>
          </a:p>
        </p:txBody>
      </p:sp>
    </p:spTree>
    <p:extLst>
      <p:ext uri="{BB962C8B-B14F-4D97-AF65-F5344CB8AC3E}">
        <p14:creationId xmlns:p14="http://schemas.microsoft.com/office/powerpoint/2010/main" val="1245076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smtClean="0">
                <a:solidFill>
                  <a:srgbClr val="0070C0"/>
                </a:solidFill>
              </a:rPr>
              <a:t>Proposed</a:t>
            </a:r>
            <a:r>
              <a:rPr lang="en-IN" sz="3200" smtClean="0">
                <a:solidFill>
                  <a:srgbClr val="0070C0"/>
                </a:solidFill>
              </a:rPr>
              <a:t> </a:t>
            </a:r>
            <a:r>
              <a:rPr lang="en-IN" sz="3200" b="1" smtClean="0">
                <a:solidFill>
                  <a:srgbClr val="0070C0"/>
                </a:solidFill>
              </a:rPr>
              <a:t>System</a:t>
            </a:r>
            <a:endParaRPr lang="en-IN" sz="3200" b="1">
              <a:solidFill>
                <a:srgbClr val="0070C0"/>
              </a:solidFill>
            </a:endParaRPr>
          </a:p>
        </p:txBody>
      </p:sp>
      <p:sp>
        <p:nvSpPr>
          <p:cNvPr id="3" name="Content Placeholder 2"/>
          <p:cNvSpPr>
            <a:spLocks noGrp="1"/>
          </p:cNvSpPr>
          <p:nvPr>
            <p:ph idx="1"/>
          </p:nvPr>
        </p:nvSpPr>
        <p:spPr/>
        <p:txBody>
          <a:bodyPr>
            <a:normAutofit/>
          </a:bodyPr>
          <a:lstStyle/>
          <a:p>
            <a:r>
              <a:rPr lang="en-IN" sz="2800" smtClean="0"/>
              <a:t>In Steganography data is hidden inside a vessel or container that looks like it contains only something else.</a:t>
            </a:r>
          </a:p>
          <a:p>
            <a:r>
              <a:rPr lang="en-IN" sz="2800" smtClean="0"/>
              <a:t>Vessels can a digital image ,clip ,sound, even executable files</a:t>
            </a:r>
          </a:p>
          <a:p>
            <a:r>
              <a:rPr lang="en-IN" sz="2800" smtClean="0"/>
              <a:t>All of the traditional steganography techniques have limited information hiding capacity</a:t>
            </a:r>
          </a:p>
          <a:p>
            <a:r>
              <a:rPr lang="en-IN" sz="2800" smtClean="0"/>
              <a:t>They can hide only files or text message in an image</a:t>
            </a:r>
            <a:endParaRPr lang="en-IN" sz="2800"/>
          </a:p>
        </p:txBody>
      </p:sp>
    </p:spTree>
    <p:extLst>
      <p:ext uri="{BB962C8B-B14F-4D97-AF65-F5344CB8AC3E}">
        <p14:creationId xmlns:p14="http://schemas.microsoft.com/office/powerpoint/2010/main" val="2579896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19641"/>
            <a:ext cx="7467600" cy="639762"/>
          </a:xfrm>
        </p:spPr>
        <p:txBody>
          <a:bodyPr>
            <a:normAutofit fontScale="90000"/>
          </a:bodyPr>
          <a:lstStyle/>
          <a:p>
            <a:r>
              <a:rPr lang="en-IN" sz="3600" smtClean="0">
                <a:latin typeface="Times New Roman" panose="02020603050405020304" pitchFamily="18" charset="0"/>
                <a:cs typeface="Times New Roman" panose="02020603050405020304" pitchFamily="18" charset="0"/>
              </a:rPr>
              <a:t/>
            </a:r>
            <a:br>
              <a:rPr lang="en-IN" sz="3600" smtClean="0">
                <a:latin typeface="Times New Roman" panose="02020603050405020304" pitchFamily="18" charset="0"/>
                <a:cs typeface="Times New Roman" panose="02020603050405020304" pitchFamily="18" charset="0"/>
              </a:rPr>
            </a:br>
            <a:r>
              <a:rPr lang="en-US" smtClean="0"/>
              <a:t/>
            </a:r>
            <a:br>
              <a:rPr lang="en-US" smtClean="0"/>
            </a:br>
            <a:endParaRPr lang="en-US" dirty="0"/>
          </a:p>
        </p:txBody>
      </p:sp>
      <p:sp>
        <p:nvSpPr>
          <p:cNvPr id="10" name="Content Placeholder 2"/>
          <p:cNvSpPr>
            <a:spLocks noGrp="1"/>
          </p:cNvSpPr>
          <p:nvPr/>
        </p:nvSpPr>
        <p:spPr>
          <a:xfrm>
            <a:off x="98731" y="1728952"/>
            <a:ext cx="8740470" cy="42672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lgn="just">
              <a:buNone/>
            </a:pPr>
            <a:r>
              <a:rPr lang="en-US" sz="2400"/>
              <a:t>Steganography is the practice of hiding private or sensitive information within something that appears to be nothing out to the usual. Steganography is often confused with cryptology because the two are similar in the way that they both are used to protect important information. The difference between two is that steganography involves hiding information so it appears that no information is hidden at all. If a person or persons views the object that the information is hidden inside of he or she will have no idea that there is any hidden information, therefore the person will not attempt to decrypt the information</a:t>
            </a:r>
            <a:r>
              <a:rPr lang="en-US" sz="2400" smtClean="0"/>
              <a:t>.</a:t>
            </a:r>
            <a:endParaRPr lang="en-IN" sz="2400"/>
          </a:p>
        </p:txBody>
      </p:sp>
      <p:sp>
        <p:nvSpPr>
          <p:cNvPr id="3" name="TextBox 2"/>
          <p:cNvSpPr txBox="1"/>
          <p:nvPr/>
        </p:nvSpPr>
        <p:spPr>
          <a:xfrm>
            <a:off x="370490" y="357426"/>
            <a:ext cx="7848600" cy="861774"/>
          </a:xfrm>
          <a:prstGeom prst="rect">
            <a:avLst/>
          </a:prstGeom>
          <a:noFill/>
        </p:spPr>
        <p:txBody>
          <a:bodyPr wrap="square" rtlCol="0">
            <a:spAutoFit/>
          </a:bodyPr>
          <a:lstStyle/>
          <a:p>
            <a:r>
              <a:rPr lang="en-US" sz="3200" b="1">
                <a:solidFill>
                  <a:srgbClr val="0070C0"/>
                </a:solidFill>
                <a:latin typeface="+mj-lt"/>
              </a:rPr>
              <a:t>What is Steganography?</a:t>
            </a:r>
            <a:endParaRPr lang="en-IN" sz="3200" b="1">
              <a:solidFill>
                <a:srgbClr val="0070C0"/>
              </a:solidFill>
              <a:latin typeface="+mj-lt"/>
            </a:endParaRPr>
          </a:p>
          <a:p>
            <a:endParaRPr lang="en-IN"/>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52728"/>
          </a:xfrm>
        </p:spPr>
        <p:txBody>
          <a:bodyPr>
            <a:normAutofit/>
          </a:bodyPr>
          <a:lstStyle/>
          <a:p>
            <a:r>
              <a:rPr lang="en-US" sz="3200" b="1" smtClean="0">
                <a:solidFill>
                  <a:srgbClr val="0070C0"/>
                </a:solidFill>
              </a:rPr>
              <a:t>Project Scope:</a:t>
            </a:r>
            <a:r>
              <a:rPr lang="en-US" sz="3200" b="1" i="1" smtClean="0">
                <a:solidFill>
                  <a:srgbClr val="0070C0"/>
                </a:solidFill>
              </a:rPr>
              <a:t> </a:t>
            </a:r>
            <a:r>
              <a:rPr lang="en-IN" sz="3200"/>
              <a:t/>
            </a:r>
            <a:br>
              <a:rPr lang="en-IN" sz="3200"/>
            </a:br>
            <a:endParaRPr lang="en-IN" sz="3200">
              <a:latin typeface="+mn-lt"/>
            </a:endParaRPr>
          </a:p>
        </p:txBody>
      </p:sp>
      <p:sp>
        <p:nvSpPr>
          <p:cNvPr id="5" name="TextBox 4"/>
          <p:cNvSpPr txBox="1"/>
          <p:nvPr/>
        </p:nvSpPr>
        <p:spPr>
          <a:xfrm>
            <a:off x="609600" y="1550075"/>
            <a:ext cx="6629400" cy="2031325"/>
          </a:xfrm>
          <a:prstGeom prst="rect">
            <a:avLst/>
          </a:prstGeom>
          <a:noFill/>
        </p:spPr>
        <p:txBody>
          <a:bodyPr wrap="square" rtlCol="0">
            <a:spAutoFit/>
          </a:bodyPr>
          <a:lstStyle/>
          <a:p>
            <a:r>
              <a:rPr lang="en-US"/>
              <a:t>This project is developed for hiding information in any image file. The scope of the project is implementation of steganography tools for hiding information includes any type of information file and image files and the path where the user wants to save Image and extruded file.</a:t>
            </a:r>
            <a:endParaRPr lang="en-IN"/>
          </a:p>
          <a:p>
            <a:endParaRPr lang="en-IN" smtClean="0"/>
          </a:p>
          <a:p>
            <a:endParaRPr lang="en-IN"/>
          </a:p>
        </p:txBody>
      </p:sp>
      <p:sp>
        <p:nvSpPr>
          <p:cNvPr id="3" name="TextBox 2"/>
          <p:cNvSpPr txBox="1"/>
          <p:nvPr/>
        </p:nvSpPr>
        <p:spPr>
          <a:xfrm>
            <a:off x="609600" y="3150513"/>
            <a:ext cx="8077200" cy="861774"/>
          </a:xfrm>
          <a:prstGeom prst="rect">
            <a:avLst/>
          </a:prstGeom>
          <a:noFill/>
        </p:spPr>
        <p:txBody>
          <a:bodyPr wrap="square" rtlCol="0">
            <a:spAutoFit/>
          </a:bodyPr>
          <a:lstStyle/>
          <a:p>
            <a:r>
              <a:rPr lang="en-US" sz="3200" b="1">
                <a:solidFill>
                  <a:srgbClr val="0070C0"/>
                </a:solidFill>
                <a:latin typeface="+mj-lt"/>
              </a:rPr>
              <a:t>Methodology:</a:t>
            </a:r>
            <a:endParaRPr lang="en-IN" sz="3200">
              <a:solidFill>
                <a:srgbClr val="0070C0"/>
              </a:solidFill>
              <a:latin typeface="+mj-lt"/>
            </a:endParaRPr>
          </a:p>
          <a:p>
            <a:endParaRPr lang="en-IN"/>
          </a:p>
        </p:txBody>
      </p:sp>
      <p:sp>
        <p:nvSpPr>
          <p:cNvPr id="4" name="TextBox 3"/>
          <p:cNvSpPr txBox="1"/>
          <p:nvPr/>
        </p:nvSpPr>
        <p:spPr>
          <a:xfrm>
            <a:off x="609600" y="3962400"/>
            <a:ext cx="7696200" cy="2585323"/>
          </a:xfrm>
          <a:prstGeom prst="rect">
            <a:avLst/>
          </a:prstGeom>
          <a:noFill/>
        </p:spPr>
        <p:txBody>
          <a:bodyPr wrap="square" rtlCol="0">
            <a:spAutoFit/>
          </a:bodyPr>
          <a:lstStyle/>
          <a:p>
            <a:r>
              <a:rPr lang="en-US"/>
              <a:t>User needs to run the application. The user has two tab options – encrypt and decrypt. If user select encrypt, application give the screen to select image file, information file and option to save the image file. If user select decrypt, application gives the screen to select only image file and ask path where user want to save the secrete file.</a:t>
            </a:r>
            <a:endParaRPr lang="en-IN"/>
          </a:p>
          <a:p>
            <a:r>
              <a:rPr lang="en-US"/>
              <a:t>This project has two methods – Encrypt and Decrypt.</a:t>
            </a:r>
            <a:endParaRPr lang="en-IN"/>
          </a:p>
          <a:p>
            <a:r>
              <a:rPr lang="en-US"/>
              <a:t>In encryption the secrete information is hiding in with any type of image file.</a:t>
            </a:r>
            <a:endParaRPr lang="en-IN"/>
          </a:p>
          <a:p>
            <a:r>
              <a:rPr lang="en-US"/>
              <a:t>Decryption is getting the secrete information from image file.</a:t>
            </a:r>
            <a:endParaRPr lang="en-IN"/>
          </a:p>
        </p:txBody>
      </p:sp>
    </p:spTree>
    <p:extLst>
      <p:ext uri="{BB962C8B-B14F-4D97-AF65-F5344CB8AC3E}">
        <p14:creationId xmlns:p14="http://schemas.microsoft.com/office/powerpoint/2010/main" val="2936822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smtClean="0">
                <a:solidFill>
                  <a:srgbClr val="0099FF"/>
                </a:solidFill>
              </a:rPr>
              <a:t>System Architecture</a:t>
            </a:r>
            <a:endParaRPr lang="en-IN" sz="3600">
              <a:solidFill>
                <a:srgbClr val="0099FF"/>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764" y="1524000"/>
            <a:ext cx="8345236" cy="4876800"/>
          </a:xfrm>
        </p:spPr>
      </p:pic>
    </p:spTree>
    <p:extLst>
      <p:ext uri="{BB962C8B-B14F-4D97-AF65-F5344CB8AC3E}">
        <p14:creationId xmlns:p14="http://schemas.microsoft.com/office/powerpoint/2010/main" val="93813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95400"/>
            <a:ext cx="8229600" cy="1252728"/>
          </a:xfrm>
        </p:spPr>
        <p:txBody>
          <a:bodyPr>
            <a:normAutofit/>
          </a:bodyPr>
          <a:lstStyle/>
          <a:p>
            <a:r>
              <a:rPr lang="en-US" sz="3200" b="1">
                <a:solidFill>
                  <a:srgbClr val="0070C0"/>
                </a:solidFill>
              </a:rPr>
              <a:t>Software Requirements:</a:t>
            </a:r>
            <a:endParaRPr lang="en-IN" sz="3200">
              <a:solidFill>
                <a:srgbClr val="0070C0"/>
              </a:solidFill>
            </a:endParaRPr>
          </a:p>
        </p:txBody>
      </p:sp>
      <p:sp>
        <p:nvSpPr>
          <p:cNvPr id="2" name="Content Placeholder 1"/>
          <p:cNvSpPr>
            <a:spLocks noGrp="1"/>
          </p:cNvSpPr>
          <p:nvPr>
            <p:ph idx="1"/>
          </p:nvPr>
        </p:nvSpPr>
        <p:spPr>
          <a:xfrm>
            <a:off x="557048" y="2286000"/>
            <a:ext cx="7467600" cy="1600200"/>
          </a:xfrm>
        </p:spPr>
        <p:txBody>
          <a:bodyPr>
            <a:normAutofit/>
          </a:bodyPr>
          <a:lstStyle/>
          <a:p>
            <a:pPr marL="420624" lvl="0" indent="-384048">
              <a:spcBef>
                <a:spcPct val="20000"/>
              </a:spcBef>
              <a:buFont typeface="Wingdings 2"/>
              <a:buChar char=""/>
            </a:pPr>
            <a:r>
              <a:rPr lang="en-US" sz="2400"/>
              <a:t>.NET Framework 4.0</a:t>
            </a:r>
          </a:p>
          <a:p>
            <a:pPr marL="420624" lvl="0" indent="-384048">
              <a:spcBef>
                <a:spcPct val="20000"/>
              </a:spcBef>
              <a:buFont typeface="Wingdings 2"/>
              <a:buChar char=""/>
            </a:pPr>
            <a:r>
              <a:rPr lang="en-US" sz="2400"/>
              <a:t>Visual Studio 2010</a:t>
            </a:r>
          </a:p>
          <a:p>
            <a:pPr marL="420624" lvl="0" indent="-384048">
              <a:spcBef>
                <a:spcPct val="20000"/>
              </a:spcBef>
              <a:buFont typeface="Wingdings 2"/>
              <a:buChar char=""/>
            </a:pPr>
            <a:r>
              <a:rPr lang="en-US" sz="2400"/>
              <a:t>OS Windows 7 </a:t>
            </a:r>
            <a:endParaRPr lang="en-IN" sz="2400"/>
          </a:p>
          <a:p>
            <a:pPr marL="420624" indent="-384048">
              <a:spcBef>
                <a:spcPct val="20000"/>
              </a:spcBef>
              <a:buFont typeface="Wingdings 2"/>
              <a:buChar char=""/>
            </a:pPr>
            <a:endParaRPr lang="en-IN" sz="2400"/>
          </a:p>
        </p:txBody>
      </p:sp>
      <p:sp>
        <p:nvSpPr>
          <p:cNvPr id="3" name="TextBox 2"/>
          <p:cNvSpPr txBox="1"/>
          <p:nvPr/>
        </p:nvSpPr>
        <p:spPr>
          <a:xfrm>
            <a:off x="557048" y="4151660"/>
            <a:ext cx="8153400" cy="861774"/>
          </a:xfrm>
          <a:prstGeom prst="rect">
            <a:avLst/>
          </a:prstGeom>
          <a:noFill/>
        </p:spPr>
        <p:txBody>
          <a:bodyPr wrap="square" rtlCol="0">
            <a:spAutoFit/>
          </a:bodyPr>
          <a:lstStyle/>
          <a:p>
            <a:r>
              <a:rPr lang="en-US" sz="3200" b="1">
                <a:solidFill>
                  <a:srgbClr val="0070C0"/>
                </a:solidFill>
                <a:latin typeface="+mj-lt"/>
              </a:rPr>
              <a:t>Hardware Requirements:</a:t>
            </a:r>
            <a:endParaRPr lang="en-IN" sz="3200">
              <a:solidFill>
                <a:srgbClr val="0070C0"/>
              </a:solidFill>
              <a:latin typeface="+mj-lt"/>
            </a:endParaRPr>
          </a:p>
          <a:p>
            <a:endParaRPr lang="en-IN"/>
          </a:p>
        </p:txBody>
      </p:sp>
      <p:sp>
        <p:nvSpPr>
          <p:cNvPr id="4" name="TextBox 3"/>
          <p:cNvSpPr txBox="1"/>
          <p:nvPr/>
        </p:nvSpPr>
        <p:spPr>
          <a:xfrm>
            <a:off x="457200" y="4876800"/>
            <a:ext cx="8153400" cy="1126462"/>
          </a:xfrm>
          <a:prstGeom prst="rect">
            <a:avLst/>
          </a:prstGeom>
          <a:noFill/>
        </p:spPr>
        <p:txBody>
          <a:bodyPr wrap="square" rtlCol="0">
            <a:spAutoFit/>
          </a:bodyPr>
          <a:lstStyle/>
          <a:p>
            <a:pPr marL="420624" indent="-384048">
              <a:lnSpc>
                <a:spcPct val="80000"/>
              </a:lnSpc>
              <a:spcBef>
                <a:spcPct val="20000"/>
              </a:spcBef>
              <a:buClr>
                <a:schemeClr val="accent1"/>
              </a:buClr>
              <a:buSzPct val="80000"/>
              <a:buFont typeface="Wingdings 2"/>
              <a:buChar char=""/>
            </a:pPr>
            <a:r>
              <a:rPr lang="en-US" sz="2400"/>
              <a:t>Processor: Preferably 1.0 GHz or Greater.</a:t>
            </a:r>
          </a:p>
          <a:p>
            <a:pPr marL="420624" indent="-384048">
              <a:lnSpc>
                <a:spcPct val="80000"/>
              </a:lnSpc>
              <a:spcBef>
                <a:spcPct val="20000"/>
              </a:spcBef>
              <a:buClr>
                <a:schemeClr val="accent1"/>
              </a:buClr>
              <a:buSzPct val="80000"/>
              <a:buFont typeface="Wingdings 2"/>
              <a:buChar char=""/>
            </a:pPr>
            <a:endParaRPr lang="en-IN" sz="2400"/>
          </a:p>
          <a:p>
            <a:pPr marL="420624" indent="-384048">
              <a:lnSpc>
                <a:spcPct val="80000"/>
              </a:lnSpc>
              <a:spcBef>
                <a:spcPct val="20000"/>
              </a:spcBef>
              <a:buClr>
                <a:schemeClr val="accent1"/>
              </a:buClr>
              <a:buSzPct val="80000"/>
              <a:buFont typeface="Wingdings 2"/>
              <a:buChar char=""/>
            </a:pPr>
            <a:r>
              <a:rPr lang="en-US" sz="2400"/>
              <a:t>RAM      : 512 MB or Greater.</a:t>
            </a:r>
            <a:endParaRPr lang="en-IN" sz="2400"/>
          </a:p>
        </p:txBody>
      </p:sp>
    </p:spTree>
  </p:cSld>
  <p:clrMapOvr>
    <a:masterClrMapping/>
  </p:clrMapOvr>
  <p:transition spd="slow">
    <p:push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399</TotalTime>
  <Words>852</Words>
  <Application>Microsoft Office PowerPoint</Application>
  <PresentationFormat>On-screen Show (4:3)</PresentationFormat>
  <Paragraphs>70</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Module</vt:lpstr>
      <vt:lpstr>BlackTie</vt:lpstr>
      <vt:lpstr>PowerPoint Presentation</vt:lpstr>
      <vt:lpstr>PowerPoint Presentation</vt:lpstr>
      <vt:lpstr>ABSTRACT </vt:lpstr>
      <vt:lpstr>Existing System</vt:lpstr>
      <vt:lpstr>Proposed System</vt:lpstr>
      <vt:lpstr>  </vt:lpstr>
      <vt:lpstr>Project Scope:  </vt:lpstr>
      <vt:lpstr>System Architecture</vt:lpstr>
      <vt:lpstr>Software Requirements:</vt:lpstr>
      <vt:lpstr>Summary </vt:lpstr>
      <vt:lpstr>Limitations of the Software:  </vt:lpstr>
      <vt:lpstr>Bibliography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dc:creator>
  <cp:lastModifiedBy>SuRaJ</cp:lastModifiedBy>
  <cp:revision>61</cp:revision>
  <dcterms:created xsi:type="dcterms:W3CDTF">2011-12-30T04:30:35Z</dcterms:created>
  <dcterms:modified xsi:type="dcterms:W3CDTF">2020-05-28T07:01:52Z</dcterms:modified>
</cp:coreProperties>
</file>