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9"/>
  </p:notesMasterIdLst>
  <p:sldIdLst>
    <p:sldId id="256" r:id="rId2"/>
    <p:sldId id="274" r:id="rId3"/>
    <p:sldId id="257" r:id="rId4"/>
    <p:sldId id="280" r:id="rId5"/>
    <p:sldId id="259" r:id="rId6"/>
    <p:sldId id="275" r:id="rId7"/>
    <p:sldId id="260" r:id="rId8"/>
    <p:sldId id="261" r:id="rId9"/>
    <p:sldId id="263" r:id="rId10"/>
    <p:sldId id="265" r:id="rId11"/>
    <p:sldId id="266" r:id="rId12"/>
    <p:sldId id="268" r:id="rId13"/>
    <p:sldId id="277" r:id="rId14"/>
    <p:sldId id="278" r:id="rId15"/>
    <p:sldId id="279" r:id="rId16"/>
    <p:sldId id="270"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5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EC1E80-A1CA-47BC-BD76-9A38A0402F0A}" type="datetimeFigureOut">
              <a:rPr lang="en-US" smtClean="0"/>
              <a:t>4/14/2023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27F83F-CF1B-411C-A02B-C148A6C17235}" type="slidenum">
              <a:rPr lang="en-US" smtClean="0"/>
              <a:t>‹#›</a:t>
            </a:fld>
            <a:endParaRPr lang="en-US"/>
          </a:p>
        </p:txBody>
      </p:sp>
    </p:spTree>
    <p:extLst>
      <p:ext uri="{BB962C8B-B14F-4D97-AF65-F5344CB8AC3E}">
        <p14:creationId xmlns:p14="http://schemas.microsoft.com/office/powerpoint/2010/main" val="230200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708101C-35E3-4EAB-9499-84184BACF731}" type="datetime1">
              <a:rPr lang="en-US" smtClean="0"/>
              <a:t>4/14/2023</a:t>
            </a:fld>
            <a:endParaRPr lang="en-US" dirty="0"/>
          </a:p>
        </p:txBody>
      </p:sp>
      <p:sp>
        <p:nvSpPr>
          <p:cNvPr id="5" name="Footer Placeholder 4"/>
          <p:cNvSpPr>
            <a:spLocks noGrp="1"/>
          </p:cNvSpPr>
          <p:nvPr>
            <p:ph type="ftr" sz="quarter" idx="11"/>
          </p:nvPr>
        </p:nvSpPr>
        <p:spPr/>
        <p:txBody>
          <a:bodyPr/>
          <a:lstStyle/>
          <a:p>
            <a:r>
              <a:rPr lang="en-US"/>
              <a:t>Department of Computer Science and Engineering</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3530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ECD6452-6DED-4D23-9F27-03B257844D9E}" type="datetime1">
              <a:rPr lang="en-US" smtClean="0"/>
              <a:t>4/14/2023</a:t>
            </a:fld>
            <a:endParaRPr lang="en-US" dirty="0"/>
          </a:p>
        </p:txBody>
      </p:sp>
      <p:sp>
        <p:nvSpPr>
          <p:cNvPr id="5" name="Footer Placeholder 4"/>
          <p:cNvSpPr>
            <a:spLocks noGrp="1"/>
          </p:cNvSpPr>
          <p:nvPr>
            <p:ph type="ftr" sz="quarter" idx="11"/>
          </p:nvPr>
        </p:nvSpPr>
        <p:spPr/>
        <p:txBody>
          <a:bodyPr/>
          <a:lstStyle/>
          <a:p>
            <a:r>
              <a:rPr lang="en-US"/>
              <a:t>Department of Computer Science and Engineering</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7760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6C05F62-37CB-4EC8-9931-0338E6AA4199}" type="datetime1">
              <a:rPr lang="en-US" smtClean="0"/>
              <a:t>4/14/2023</a:t>
            </a:fld>
            <a:endParaRPr lang="en-US" dirty="0"/>
          </a:p>
        </p:txBody>
      </p:sp>
      <p:sp>
        <p:nvSpPr>
          <p:cNvPr id="5" name="Footer Placeholder 4"/>
          <p:cNvSpPr>
            <a:spLocks noGrp="1"/>
          </p:cNvSpPr>
          <p:nvPr>
            <p:ph type="ftr" sz="quarter" idx="11"/>
          </p:nvPr>
        </p:nvSpPr>
        <p:spPr/>
        <p:txBody>
          <a:bodyPr/>
          <a:lstStyle/>
          <a:p>
            <a:r>
              <a:rPr lang="en-US"/>
              <a:t>Department of Computer Science and Engineering</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91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5640693-27A4-4EC7-8E38-F4C6B7482965}" type="datetime1">
              <a:rPr lang="en-US" smtClean="0"/>
              <a:t>4/14/2023</a:t>
            </a:fld>
            <a:endParaRPr lang="en-US" dirty="0"/>
          </a:p>
        </p:txBody>
      </p:sp>
      <p:sp>
        <p:nvSpPr>
          <p:cNvPr id="5" name="Footer Placeholder 4"/>
          <p:cNvSpPr>
            <a:spLocks noGrp="1"/>
          </p:cNvSpPr>
          <p:nvPr>
            <p:ph type="ftr" sz="quarter" idx="11"/>
          </p:nvPr>
        </p:nvSpPr>
        <p:spPr/>
        <p:txBody>
          <a:bodyPr/>
          <a:lstStyle/>
          <a:p>
            <a:r>
              <a:rPr lang="en-US"/>
              <a:t>Department of Computer Science and Engineering</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539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5641BA-060A-4D21-B647-6E7232400AA2}" type="datetime1">
              <a:rPr lang="en-US" smtClean="0"/>
              <a:t>4/14/2023</a:t>
            </a:fld>
            <a:endParaRPr lang="en-US" dirty="0"/>
          </a:p>
        </p:txBody>
      </p:sp>
      <p:sp>
        <p:nvSpPr>
          <p:cNvPr id="5" name="Footer Placeholder 4"/>
          <p:cNvSpPr>
            <a:spLocks noGrp="1"/>
          </p:cNvSpPr>
          <p:nvPr>
            <p:ph type="ftr" sz="quarter" idx="11"/>
          </p:nvPr>
        </p:nvSpPr>
        <p:spPr/>
        <p:txBody>
          <a:bodyPr/>
          <a:lstStyle/>
          <a:p>
            <a:r>
              <a:rPr lang="en-US"/>
              <a:t>Department of Computer Science and Engineering</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5735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E781388-F0FC-4204-B24F-AB464F26B436}" type="datetime1">
              <a:rPr lang="en-US" smtClean="0"/>
              <a:t>4/14/2023</a:t>
            </a:fld>
            <a:endParaRPr lang="en-US" dirty="0"/>
          </a:p>
        </p:txBody>
      </p:sp>
      <p:sp>
        <p:nvSpPr>
          <p:cNvPr id="6" name="Footer Placeholder 5"/>
          <p:cNvSpPr>
            <a:spLocks noGrp="1"/>
          </p:cNvSpPr>
          <p:nvPr>
            <p:ph type="ftr" sz="quarter" idx="11"/>
          </p:nvPr>
        </p:nvSpPr>
        <p:spPr/>
        <p:txBody>
          <a:bodyPr/>
          <a:lstStyle/>
          <a:p>
            <a:r>
              <a:rPr lang="en-US"/>
              <a:t>Department of Computer Science and Engineering</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4435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091851A-A7A7-4A75-A204-CCE074A25B04}" type="datetime1">
              <a:rPr lang="en-US" smtClean="0"/>
              <a:t>4/14/2023</a:t>
            </a:fld>
            <a:endParaRPr lang="en-US" dirty="0"/>
          </a:p>
        </p:txBody>
      </p:sp>
      <p:sp>
        <p:nvSpPr>
          <p:cNvPr id="8" name="Footer Placeholder 7"/>
          <p:cNvSpPr>
            <a:spLocks noGrp="1"/>
          </p:cNvSpPr>
          <p:nvPr>
            <p:ph type="ftr" sz="quarter" idx="11"/>
          </p:nvPr>
        </p:nvSpPr>
        <p:spPr/>
        <p:txBody>
          <a:bodyPr/>
          <a:lstStyle/>
          <a:p>
            <a:r>
              <a:rPr lang="en-US"/>
              <a:t>Department of Computer Science and Engineering</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7416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5185C63-F29E-416B-8169-3017CFD10CC0}" type="datetime1">
              <a:rPr lang="en-US" smtClean="0"/>
              <a:t>4/14/2023</a:t>
            </a:fld>
            <a:endParaRPr lang="en-US" dirty="0"/>
          </a:p>
        </p:txBody>
      </p:sp>
      <p:sp>
        <p:nvSpPr>
          <p:cNvPr id="4" name="Footer Placeholder 3"/>
          <p:cNvSpPr>
            <a:spLocks noGrp="1"/>
          </p:cNvSpPr>
          <p:nvPr>
            <p:ph type="ftr" sz="quarter" idx="11"/>
          </p:nvPr>
        </p:nvSpPr>
        <p:spPr/>
        <p:txBody>
          <a:bodyPr/>
          <a:lstStyle/>
          <a:p>
            <a:r>
              <a:rPr lang="en-US"/>
              <a:t>Department of Computer Science and Engineering</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81559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9F3ED1-A1B1-4870-8F18-4478534F8B1D}" type="datetime1">
              <a:rPr lang="en-US" smtClean="0"/>
              <a:t>4/14/2023</a:t>
            </a:fld>
            <a:endParaRPr lang="en-US" dirty="0"/>
          </a:p>
        </p:txBody>
      </p:sp>
      <p:sp>
        <p:nvSpPr>
          <p:cNvPr id="3" name="Footer Placeholder 2"/>
          <p:cNvSpPr>
            <a:spLocks noGrp="1"/>
          </p:cNvSpPr>
          <p:nvPr>
            <p:ph type="ftr" sz="quarter" idx="11"/>
          </p:nvPr>
        </p:nvSpPr>
        <p:spPr/>
        <p:txBody>
          <a:bodyPr/>
          <a:lstStyle/>
          <a:p>
            <a:r>
              <a:rPr lang="en-US"/>
              <a:t>Department of Computer Science and Engineering</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8216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A8B26A-DA10-425D-A85B-C33531F3F4F7}" type="datetime1">
              <a:rPr lang="en-US" smtClean="0"/>
              <a:t>4/14/2023</a:t>
            </a:fld>
            <a:endParaRPr lang="en-US" dirty="0"/>
          </a:p>
        </p:txBody>
      </p:sp>
      <p:sp>
        <p:nvSpPr>
          <p:cNvPr id="6" name="Footer Placeholder 5"/>
          <p:cNvSpPr>
            <a:spLocks noGrp="1"/>
          </p:cNvSpPr>
          <p:nvPr>
            <p:ph type="ftr" sz="quarter" idx="11"/>
          </p:nvPr>
        </p:nvSpPr>
        <p:spPr/>
        <p:txBody>
          <a:bodyPr/>
          <a:lstStyle/>
          <a:p>
            <a:r>
              <a:rPr lang="en-US"/>
              <a:t>Department of Computer Science and Engineering</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4456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6D5FB76-6166-465E-A867-D712C38AE1CC}" type="datetime1">
              <a:rPr lang="en-US" smtClean="0"/>
              <a:t>4/14/2023</a:t>
            </a:fld>
            <a:endParaRPr lang="en-US" dirty="0"/>
          </a:p>
        </p:txBody>
      </p:sp>
      <p:sp>
        <p:nvSpPr>
          <p:cNvPr id="6" name="Footer Placeholder 5"/>
          <p:cNvSpPr>
            <a:spLocks noGrp="1"/>
          </p:cNvSpPr>
          <p:nvPr>
            <p:ph type="ftr" sz="quarter" idx="11"/>
          </p:nvPr>
        </p:nvSpPr>
        <p:spPr/>
        <p:txBody>
          <a:bodyPr/>
          <a:lstStyle/>
          <a:p>
            <a:r>
              <a:rPr lang="en-US"/>
              <a:t>Department of Computer Science and Engineering</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3727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EC74E-4E16-48FD-95EE-5C6FF22CFA54}" type="datetime1">
              <a:rPr lang="en-US" smtClean="0"/>
              <a:t>4/14/2023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Science and Engineering</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7986680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7068" y="2046392"/>
            <a:ext cx="7342504" cy="816442"/>
          </a:xfrm>
          <a:prstGeom prst="rect">
            <a:avLst/>
          </a:prstGeom>
        </p:spPr>
        <p:txBody>
          <a:bodyPr wrap="square">
            <a:spAutoFit/>
          </a:bodyPr>
          <a:lstStyle/>
          <a:p>
            <a:pPr algn="ctr">
              <a:lnSpc>
                <a:spcPct val="105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DEPARTMENT OF COMPUTER SCIENCE &amp; ENGINEERING</a:t>
            </a:r>
          </a:p>
          <a:p>
            <a:pPr algn="ctr">
              <a:lnSpc>
                <a:spcPct val="105000"/>
              </a:lnSpc>
              <a:spcAft>
                <a:spcPts val="800"/>
              </a:spcAft>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Predicting Poverty Level Using Image Sensing</a:t>
            </a:r>
          </a:p>
        </p:txBody>
      </p:sp>
      <p:sp>
        <p:nvSpPr>
          <p:cNvPr id="3" name="TextBox 2">
            <a:extLst>
              <a:ext uri="{FF2B5EF4-FFF2-40B4-BE49-F238E27FC236}">
                <a16:creationId xmlns:a16="http://schemas.microsoft.com/office/drawing/2014/main" id="{F967F1BE-5A4F-7AAE-2F3D-1055DE046F1E}"/>
              </a:ext>
            </a:extLst>
          </p:cNvPr>
          <p:cNvSpPr txBox="1"/>
          <p:nvPr/>
        </p:nvSpPr>
        <p:spPr>
          <a:xfrm>
            <a:off x="8052488" y="3300406"/>
            <a:ext cx="3900616" cy="2800767"/>
          </a:xfrm>
          <a:prstGeom prst="rect">
            <a:avLst/>
          </a:prstGeom>
          <a:noFill/>
        </p:spPr>
        <p:txBody>
          <a:bodyPr wrap="square" rtlCol="0">
            <a:spAutoFit/>
          </a:bodyPr>
          <a:lstStyle/>
          <a:p>
            <a:r>
              <a:rPr lang="en-US" dirty="0"/>
              <a:t>Team members:</a:t>
            </a:r>
          </a:p>
          <a:p>
            <a:pPr marL="0" indent="0">
              <a:lnSpc>
                <a:spcPct val="250000"/>
              </a:lnSpc>
              <a:buNone/>
            </a:pPr>
            <a:r>
              <a:rPr lang="en-US" sz="1400" dirty="0">
                <a:latin typeface="Times New Roman" panose="02020603050405020304" pitchFamily="18" charset="0"/>
                <a:cs typeface="Times New Roman" panose="02020603050405020304" pitchFamily="18" charset="0"/>
              </a:rPr>
              <a:t>D. Hima Bindu -19NG1A0572</a:t>
            </a:r>
          </a:p>
          <a:p>
            <a:pPr>
              <a:lnSpc>
                <a:spcPct val="250000"/>
              </a:lnSpc>
            </a:pPr>
            <a:r>
              <a:rPr lang="en-US" sz="1400" dirty="0">
                <a:latin typeface="Times New Roman" panose="02020603050405020304" pitchFamily="18" charset="0"/>
                <a:cs typeface="Times New Roman" panose="02020603050405020304" pitchFamily="18" charset="0"/>
              </a:rPr>
              <a:t>D. S. N. K. Suraj -19NG1A0571</a:t>
            </a:r>
            <a:endParaRPr lang="en-IN" sz="1400" dirty="0">
              <a:latin typeface="Times New Roman" panose="02020603050405020304" pitchFamily="18" charset="0"/>
              <a:cs typeface="Times New Roman" panose="02020603050405020304" pitchFamily="18" charset="0"/>
            </a:endParaRPr>
          </a:p>
          <a:p>
            <a:pPr marL="0" indent="0">
              <a:lnSpc>
                <a:spcPct val="250000"/>
              </a:lnSpc>
              <a:buNone/>
            </a:pPr>
            <a:r>
              <a:rPr lang="en-US" sz="1400" dirty="0">
                <a:effectLst/>
                <a:latin typeface="Times New Roman" panose="02020603050405020304" pitchFamily="18" charset="0"/>
                <a:ea typeface="Times New Roman" panose="02020603050405020304" pitchFamily="18" charset="0"/>
              </a:rPr>
              <a:t>CH. Bhanu Prakash Varma</a:t>
            </a:r>
            <a:r>
              <a:rPr lang="en-US" sz="1400" dirty="0">
                <a:latin typeface="Times New Roman" panose="02020603050405020304" pitchFamily="18" charset="0"/>
                <a:cs typeface="Times New Roman" panose="02020603050405020304" pitchFamily="18" charset="0"/>
              </a:rPr>
              <a:t>-19NG1A0569</a:t>
            </a:r>
            <a:endParaRPr lang="en-IN" sz="1400" dirty="0">
              <a:latin typeface="Times New Roman" panose="02020603050405020304" pitchFamily="18" charset="0"/>
              <a:cs typeface="Times New Roman" panose="02020603050405020304" pitchFamily="18" charset="0"/>
            </a:endParaRPr>
          </a:p>
          <a:p>
            <a:pPr marL="0" indent="0">
              <a:lnSpc>
                <a:spcPct val="250000"/>
              </a:lnSpc>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 Kusuma </a:t>
            </a:r>
            <a:r>
              <a:rPr lang="en-US" sz="1400" dirty="0">
                <a:latin typeface="Times New Roman" panose="02020603050405020304" pitchFamily="18" charset="0"/>
                <a:cs typeface="Times New Roman" panose="02020603050405020304" pitchFamily="18" charset="0"/>
              </a:rPr>
              <a:t>-19NG1A05B1 </a:t>
            </a:r>
            <a:endParaRPr lang="en-IN" sz="1400" dirty="0">
              <a:latin typeface="Times New Roman" panose="02020603050405020304" pitchFamily="18" charset="0"/>
              <a:cs typeface="Times New Roman" panose="02020603050405020304" pitchFamily="18" charset="0"/>
            </a:endParaRPr>
          </a:p>
          <a:p>
            <a:endParaRPr lang="en-IN" dirty="0"/>
          </a:p>
        </p:txBody>
      </p:sp>
      <p:sp>
        <p:nvSpPr>
          <p:cNvPr id="5" name="Footer Placeholder 4">
            <a:extLst>
              <a:ext uri="{FF2B5EF4-FFF2-40B4-BE49-F238E27FC236}">
                <a16:creationId xmlns:a16="http://schemas.microsoft.com/office/drawing/2014/main" id="{71266E08-9177-D9FE-7780-209771E9DE2E}"/>
              </a:ext>
            </a:extLst>
          </p:cNvPr>
          <p:cNvSpPr>
            <a:spLocks noGrp="1"/>
          </p:cNvSpPr>
          <p:nvPr>
            <p:ph type="ftr" sz="quarter" idx="11"/>
          </p:nvPr>
        </p:nvSpPr>
        <p:spPr>
          <a:xfrm>
            <a:off x="4038600" y="6324072"/>
            <a:ext cx="4114800" cy="365125"/>
          </a:xfrm>
        </p:spPr>
        <p:txBody>
          <a:bodyPr/>
          <a:lstStyle/>
          <a:p>
            <a:r>
              <a:rPr lang="en-US"/>
              <a:t>Department of Computer Science and Engineering</a:t>
            </a:r>
            <a:endParaRPr lang="en-US" dirty="0"/>
          </a:p>
        </p:txBody>
      </p:sp>
      <p:sp>
        <p:nvSpPr>
          <p:cNvPr id="6" name="Slide Number Placeholder 5">
            <a:extLst>
              <a:ext uri="{FF2B5EF4-FFF2-40B4-BE49-F238E27FC236}">
                <a16:creationId xmlns:a16="http://schemas.microsoft.com/office/drawing/2014/main" id="{FF329D1E-A981-A3C9-8552-26EE89FC146E}"/>
              </a:ext>
            </a:extLst>
          </p:cNvPr>
          <p:cNvSpPr>
            <a:spLocks noGrp="1"/>
          </p:cNvSpPr>
          <p:nvPr>
            <p:ph type="sldNum" sz="quarter" idx="12"/>
          </p:nvPr>
        </p:nvSpPr>
        <p:spPr>
          <a:xfrm>
            <a:off x="8610600" y="6324072"/>
            <a:ext cx="2743200" cy="365125"/>
          </a:xfrm>
        </p:spPr>
        <p:txBody>
          <a:bodyPr/>
          <a:lstStyle/>
          <a:p>
            <a:fld id="{6D22F896-40B5-4ADD-8801-0D06FADFA095}" type="slidenum">
              <a:rPr lang="en-US" smtClean="0"/>
              <a:t>1</a:t>
            </a:fld>
            <a:endParaRPr lang="en-US" dirty="0"/>
          </a:p>
        </p:txBody>
      </p:sp>
      <p:pic>
        <p:nvPicPr>
          <p:cNvPr id="8" name="Picture 7">
            <a:extLst>
              <a:ext uri="{FF2B5EF4-FFF2-40B4-BE49-F238E27FC236}">
                <a16:creationId xmlns:a16="http://schemas.microsoft.com/office/drawing/2014/main" id="{C12AF6F5-C82E-CEB4-3EBF-BFBD237AE4D5}"/>
              </a:ext>
            </a:extLst>
          </p:cNvPr>
          <p:cNvPicPr>
            <a:picLocks noChangeAspect="1"/>
          </p:cNvPicPr>
          <p:nvPr/>
        </p:nvPicPr>
        <p:blipFill>
          <a:blip r:embed="rId2"/>
          <a:stretch>
            <a:fillRect/>
          </a:stretch>
        </p:blipFill>
        <p:spPr>
          <a:xfrm>
            <a:off x="3041225" y="168803"/>
            <a:ext cx="5454190" cy="1942145"/>
          </a:xfrm>
          <a:prstGeom prst="rect">
            <a:avLst/>
          </a:prstGeom>
        </p:spPr>
      </p:pic>
    </p:spTree>
    <p:extLst>
      <p:ext uri="{BB962C8B-B14F-4D97-AF65-F5344CB8AC3E}">
        <p14:creationId xmlns:p14="http://schemas.microsoft.com/office/powerpoint/2010/main" val="2679989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600" b="1" dirty="0">
                <a:latin typeface="Times New Roman" panose="02020603050405020304" pitchFamily="18" charset="0"/>
                <a:cs typeface="Times New Roman" panose="02020603050405020304" pitchFamily="18" charset="0"/>
              </a:rPr>
              <a:t>TECHNOLOGIES:</a:t>
            </a:r>
            <a:endParaRPr lang="en-IN" sz="1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200000"/>
              </a:lnSpc>
            </a:pPr>
            <a:r>
              <a:rPr lang="en-US" sz="1200" cap="none" dirty="0">
                <a:latin typeface="Times New Roman" panose="02020603050405020304" pitchFamily="18" charset="0"/>
                <a:cs typeface="Times New Roman" panose="02020603050405020304" pitchFamily="18" charset="0"/>
              </a:rPr>
              <a:t>Machine learning</a:t>
            </a:r>
          </a:p>
          <a:p>
            <a:pPr marL="0" indent="0">
              <a:lnSpc>
                <a:spcPct val="200000"/>
              </a:lnSpc>
              <a:buNone/>
            </a:pPr>
            <a:endParaRPr lang="en-US" sz="1200" cap="none" dirty="0">
              <a:latin typeface="Times New Roman" panose="02020603050405020304" pitchFamily="18" charset="0"/>
              <a:cs typeface="Times New Roman" panose="02020603050405020304" pitchFamily="18" charset="0"/>
            </a:endParaRPr>
          </a:p>
          <a:p>
            <a:pPr>
              <a:lnSpc>
                <a:spcPct val="200000"/>
              </a:lnSpc>
            </a:pPr>
            <a:r>
              <a:rPr lang="en-US" sz="1200" cap="none" dirty="0">
                <a:latin typeface="Times New Roman" panose="02020603050405020304" pitchFamily="18" charset="0"/>
                <a:cs typeface="Times New Roman" panose="02020603050405020304" pitchFamily="18" charset="0"/>
              </a:rPr>
              <a:t>Python packages </a:t>
            </a:r>
          </a:p>
          <a:p>
            <a:pPr marL="0" indent="0">
              <a:lnSpc>
                <a:spcPct val="200000"/>
              </a:lnSpc>
              <a:buNone/>
            </a:pPr>
            <a:endParaRPr lang="en-US" sz="1200" cap="none" dirty="0">
              <a:latin typeface="Times New Roman" panose="02020603050405020304" pitchFamily="18" charset="0"/>
              <a:cs typeface="Times New Roman" panose="02020603050405020304" pitchFamily="18" charset="0"/>
            </a:endParaRPr>
          </a:p>
          <a:p>
            <a:pPr>
              <a:lnSpc>
                <a:spcPct val="200000"/>
              </a:lnSpc>
            </a:pPr>
            <a:r>
              <a:rPr lang="en-US" sz="1200" cap="none" dirty="0">
                <a:latin typeface="Times New Roman" panose="02020603050405020304" pitchFamily="18" charset="0"/>
                <a:cs typeface="Times New Roman" panose="02020603050405020304" pitchFamily="18" charset="0"/>
              </a:rPr>
              <a:t>Deep learning</a:t>
            </a:r>
          </a:p>
          <a:p>
            <a:pPr marL="0" indent="0">
              <a:lnSpc>
                <a:spcPct val="200000"/>
              </a:lnSpc>
              <a:buNone/>
            </a:pPr>
            <a:endParaRPr lang="en-US" sz="1200" cap="none" dirty="0">
              <a:latin typeface="Times New Roman" panose="02020603050405020304" pitchFamily="18" charset="0"/>
              <a:cs typeface="Times New Roman" panose="02020603050405020304" pitchFamily="18" charset="0"/>
            </a:endParaRPr>
          </a:p>
          <a:p>
            <a:pPr>
              <a:lnSpc>
                <a:spcPct val="200000"/>
              </a:lnSpc>
            </a:pPr>
            <a:r>
              <a:rPr lang="en-US" sz="1200" cap="none" dirty="0">
                <a:latin typeface="Times New Roman" panose="02020603050405020304" pitchFamily="18" charset="0"/>
                <a:cs typeface="Times New Roman" panose="02020603050405020304" pitchFamily="18" charset="0"/>
              </a:rPr>
              <a:t>Image classification</a:t>
            </a:r>
          </a:p>
          <a:p>
            <a:pPr>
              <a:lnSpc>
                <a:spcPct val="200000"/>
              </a:lnSpc>
            </a:pPr>
            <a:endParaRPr lang="en-US" sz="1200" dirty="0">
              <a:latin typeface="Times New Roman" panose="02020603050405020304" pitchFamily="18" charset="0"/>
              <a:cs typeface="Times New Roman" panose="02020603050405020304" pitchFamily="18" charset="0"/>
            </a:endParaRPr>
          </a:p>
          <a:p>
            <a:pPr>
              <a:lnSpc>
                <a:spcPct val="200000"/>
              </a:lnSpc>
            </a:pPr>
            <a:r>
              <a:rPr lang="en-US" sz="1200" cap="none" dirty="0">
                <a:latin typeface="Times New Roman" panose="02020603050405020304" pitchFamily="18" charset="0"/>
                <a:cs typeface="Times New Roman" panose="02020603050405020304" pitchFamily="18" charset="0"/>
              </a:rPr>
              <a:t>Object detection</a:t>
            </a:r>
            <a:endParaRPr lang="en-IN" sz="1200" cap="none"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8970E957-6B0F-FBFC-D9EC-BE71088104BC}"/>
              </a:ext>
            </a:extLst>
          </p:cNvPr>
          <p:cNvSpPr>
            <a:spLocks noGrp="1"/>
          </p:cNvSpPr>
          <p:nvPr>
            <p:ph type="ftr" sz="quarter" idx="11"/>
          </p:nvPr>
        </p:nvSpPr>
        <p:spPr/>
        <p:txBody>
          <a:bodyPr/>
          <a:lstStyle/>
          <a:p>
            <a:r>
              <a:rPr lang="en-US"/>
              <a:t>Department of Computer Science and Engineering</a:t>
            </a:r>
            <a:endParaRPr lang="en-US" dirty="0"/>
          </a:p>
        </p:txBody>
      </p:sp>
      <p:sp>
        <p:nvSpPr>
          <p:cNvPr id="6" name="Slide Number Placeholder 5">
            <a:extLst>
              <a:ext uri="{FF2B5EF4-FFF2-40B4-BE49-F238E27FC236}">
                <a16:creationId xmlns:a16="http://schemas.microsoft.com/office/drawing/2014/main" id="{3C10EE2A-BD74-CCC3-1037-8DD6392AEADC}"/>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1799268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600" b="1" dirty="0">
                <a:latin typeface="Times New Roman" panose="02020603050405020304" pitchFamily="18" charset="0"/>
                <a:cs typeface="Times New Roman" panose="02020603050405020304" pitchFamily="18" charset="0"/>
              </a:rPr>
              <a:t>PROGRAMMING LANGUAGES AND PACKAGES:</a:t>
            </a:r>
            <a:endParaRPr lang="en-IN" sz="1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54676" y="1484354"/>
            <a:ext cx="10515600" cy="4817592"/>
          </a:xfrm>
        </p:spPr>
        <p:txBody>
          <a:bodyPr>
            <a:normAutofit/>
          </a:bodyPr>
          <a:lstStyle/>
          <a:p>
            <a:pPr>
              <a:lnSpc>
                <a:spcPct val="250000"/>
              </a:lnSpc>
            </a:pPr>
            <a:r>
              <a:rPr lang="en-US" sz="1200" cap="none" dirty="0">
                <a:latin typeface="Times New Roman" panose="02020603050405020304" pitchFamily="18" charset="0"/>
                <a:cs typeface="Times New Roman" panose="02020603050405020304" pitchFamily="18" charset="0"/>
              </a:rPr>
              <a:t>Python </a:t>
            </a:r>
          </a:p>
          <a:p>
            <a:pPr>
              <a:lnSpc>
                <a:spcPct val="250000"/>
              </a:lnSpc>
            </a:pPr>
            <a:r>
              <a:rPr lang="en-US" sz="1200" cap="none" dirty="0" err="1">
                <a:latin typeface="Times New Roman" panose="02020603050405020304" pitchFamily="18" charset="0"/>
                <a:cs typeface="Times New Roman" panose="02020603050405020304" pitchFamily="18" charset="0"/>
              </a:rPr>
              <a:t>Numpy</a:t>
            </a:r>
            <a:r>
              <a:rPr lang="en-US" sz="1200" cap="none" dirty="0">
                <a:latin typeface="Times New Roman" panose="02020603050405020304" pitchFamily="18" charset="0"/>
                <a:cs typeface="Times New Roman" panose="02020603050405020304" pitchFamily="18" charset="0"/>
              </a:rPr>
              <a:t> </a:t>
            </a:r>
          </a:p>
          <a:p>
            <a:pPr>
              <a:lnSpc>
                <a:spcPct val="250000"/>
              </a:lnSpc>
            </a:pPr>
            <a:r>
              <a:rPr lang="en-US" sz="1200" cap="none" dirty="0">
                <a:latin typeface="Times New Roman" panose="02020603050405020304" pitchFamily="18" charset="0"/>
                <a:cs typeface="Times New Roman" panose="02020603050405020304" pitchFamily="18" charset="0"/>
              </a:rPr>
              <a:t>Pandas</a:t>
            </a:r>
          </a:p>
          <a:p>
            <a:pPr>
              <a:lnSpc>
                <a:spcPct val="250000"/>
              </a:lnSpc>
            </a:pPr>
            <a:r>
              <a:rPr lang="en-US" sz="1200" cap="none" dirty="0">
                <a:latin typeface="Times New Roman" panose="02020603050405020304" pitchFamily="18" charset="0"/>
                <a:cs typeface="Times New Roman" panose="02020603050405020304" pitchFamily="18" charset="0"/>
              </a:rPr>
              <a:t>Matplotlib</a:t>
            </a:r>
            <a:endParaRPr lang="en-IN" sz="1200" dirty="0"/>
          </a:p>
          <a:p>
            <a:pPr>
              <a:lnSpc>
                <a:spcPct val="250000"/>
              </a:lnSpc>
            </a:pPr>
            <a:r>
              <a:rPr lang="en-IN" sz="1200" dirty="0"/>
              <a:t>Anaconda</a:t>
            </a:r>
          </a:p>
          <a:p>
            <a:pPr>
              <a:lnSpc>
                <a:spcPct val="250000"/>
              </a:lnSpc>
            </a:pPr>
            <a:r>
              <a:rPr lang="en-IN" sz="1200" dirty="0"/>
              <a:t>OpenCV</a:t>
            </a:r>
          </a:p>
          <a:p>
            <a:pPr>
              <a:lnSpc>
                <a:spcPct val="250000"/>
              </a:lnSpc>
            </a:pPr>
            <a:r>
              <a:rPr lang="en-IN" sz="1200" dirty="0"/>
              <a:t>Scikit-learn</a:t>
            </a:r>
          </a:p>
        </p:txBody>
      </p:sp>
      <p:sp>
        <p:nvSpPr>
          <p:cNvPr id="4" name="Footer Placeholder 3">
            <a:extLst>
              <a:ext uri="{FF2B5EF4-FFF2-40B4-BE49-F238E27FC236}">
                <a16:creationId xmlns:a16="http://schemas.microsoft.com/office/drawing/2014/main" id="{092581D5-17C2-C4C3-C75A-CB6A67A04134}"/>
              </a:ext>
            </a:extLst>
          </p:cNvPr>
          <p:cNvSpPr>
            <a:spLocks noGrp="1"/>
          </p:cNvSpPr>
          <p:nvPr>
            <p:ph type="ftr" sz="quarter" idx="11"/>
          </p:nvPr>
        </p:nvSpPr>
        <p:spPr/>
        <p:txBody>
          <a:bodyPr/>
          <a:lstStyle/>
          <a:p>
            <a:r>
              <a:rPr lang="en-US"/>
              <a:t>Department of Computer Science and Engineering</a:t>
            </a:r>
            <a:endParaRPr lang="en-US" dirty="0"/>
          </a:p>
        </p:txBody>
      </p:sp>
      <p:sp>
        <p:nvSpPr>
          <p:cNvPr id="6" name="Slide Number Placeholder 5">
            <a:extLst>
              <a:ext uri="{FF2B5EF4-FFF2-40B4-BE49-F238E27FC236}">
                <a16:creationId xmlns:a16="http://schemas.microsoft.com/office/drawing/2014/main" id="{D1C652C9-C153-CFEA-1916-895D0B4C5B18}"/>
              </a:ext>
            </a:extLst>
          </p:cNvPr>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1519629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600" b="1" dirty="0">
                <a:latin typeface="Times New Roman" panose="02020603050405020304" pitchFamily="18" charset="0"/>
                <a:cs typeface="Times New Roman" panose="02020603050405020304" pitchFamily="18" charset="0"/>
              </a:rPr>
              <a:t>ALGORITHM MODELS</a:t>
            </a:r>
            <a:endParaRPr lang="en-IN" sz="1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00000"/>
              </a:lnSpc>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Image Classification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indent="0" algn="just">
              <a:lnSpc>
                <a:spcPct val="100000"/>
              </a:lnSpc>
              <a:buNone/>
            </a:pPr>
            <a:r>
              <a:rPr lang="en-US" sz="1200" dirty="0">
                <a:latin typeface="Times New Roman" panose="02020603050405020304" pitchFamily="18" charset="0"/>
                <a:cs typeface="Times New Roman" panose="02020603050405020304" pitchFamily="18" charset="0"/>
              </a:rPr>
              <a:t>	</a:t>
            </a:r>
            <a:r>
              <a:rPr lang="en-US" sz="1200" b="0" i="0" dirty="0">
                <a:effectLst/>
                <a:latin typeface="Times New Roman" panose="02020603050405020304" pitchFamily="18" charset="0"/>
                <a:cs typeface="Times New Roman" panose="02020603050405020304" pitchFamily="18" charset="0"/>
              </a:rPr>
              <a:t>Image classification is the task of assigning a label or class to an entire image. Images are expected to have only one class for each image. Image classification models take an image as input and return a prediction about which class the image belongs to.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00000"/>
              </a:lnSpc>
            </a:pPr>
            <a:endParaRPr lang="en-US" sz="1200" cap="none" dirty="0">
              <a:latin typeface="Times New Roman" panose="02020603050405020304" pitchFamily="18" charset="0"/>
              <a:cs typeface="Times New Roman" panose="02020603050405020304" pitchFamily="18" charset="0"/>
            </a:endParaRPr>
          </a:p>
          <a:p>
            <a:pPr algn="just">
              <a:lnSpc>
                <a:spcPct val="100000"/>
              </a:lnSpc>
            </a:pPr>
            <a:r>
              <a:rPr lang="en-US" sz="1200" b="1" cap="none" dirty="0">
                <a:latin typeface="Times New Roman" panose="02020603050405020304" pitchFamily="18" charset="0"/>
                <a:cs typeface="Times New Roman" panose="02020603050405020304" pitchFamily="18" charset="0"/>
              </a:rPr>
              <a:t>Image segmentat</a:t>
            </a:r>
            <a:r>
              <a:rPr lang="en-US" sz="1200" b="1" dirty="0">
                <a:latin typeface="Times New Roman" panose="02020603050405020304" pitchFamily="18" charset="0"/>
                <a:cs typeface="Times New Roman" panose="02020603050405020304" pitchFamily="18" charset="0"/>
              </a:rPr>
              <a:t>ion </a:t>
            </a:r>
            <a:r>
              <a:rPr lang="en-US" sz="1200" dirty="0">
                <a:latin typeface="Times New Roman" panose="02020603050405020304" pitchFamily="18" charset="0"/>
                <a:cs typeface="Times New Roman" panose="02020603050405020304" pitchFamily="18" charset="0"/>
              </a:rPr>
              <a:t>: </a:t>
            </a:r>
          </a:p>
          <a:p>
            <a:pPr marL="0" indent="0" algn="just">
              <a:lnSpc>
                <a:spcPct val="100000"/>
              </a:lnSpc>
              <a:buNone/>
            </a:pPr>
            <a:r>
              <a:rPr lang="en-US" sz="1200" dirty="0">
                <a:latin typeface="Times New Roman" panose="02020603050405020304" pitchFamily="18" charset="0"/>
                <a:cs typeface="Times New Roman" panose="02020603050405020304" pitchFamily="18" charset="0"/>
              </a:rPr>
              <a:t>	The process of splitting images into multiple layers, represented by a smart, pixel-wise mask is known as Image Segmentation</a:t>
            </a:r>
          </a:p>
          <a:p>
            <a:pPr algn="just">
              <a:lnSpc>
                <a:spcPct val="100000"/>
              </a:lnSpc>
            </a:pPr>
            <a:endParaRPr lang="en-US" sz="1200" cap="none" dirty="0">
              <a:latin typeface="Times New Roman" panose="02020603050405020304" pitchFamily="18" charset="0"/>
              <a:cs typeface="Times New Roman" panose="02020603050405020304" pitchFamily="18" charset="0"/>
            </a:endParaRPr>
          </a:p>
          <a:p>
            <a:pPr algn="just">
              <a:lnSpc>
                <a:spcPct val="100000"/>
              </a:lnSpc>
            </a:pPr>
            <a:r>
              <a:rPr lang="en-US" sz="1200" b="1" dirty="0">
                <a:latin typeface="Times New Roman" panose="02020603050405020304" pitchFamily="18" charset="0"/>
                <a:cs typeface="Times New Roman" panose="02020603050405020304" pitchFamily="18" charset="0"/>
              </a:rPr>
              <a:t>Object detection </a:t>
            </a:r>
            <a:r>
              <a:rPr lang="en-US" sz="1200" dirty="0">
                <a:latin typeface="Times New Roman" panose="02020603050405020304" pitchFamily="18" charset="0"/>
                <a:cs typeface="Times New Roman" panose="02020603050405020304" pitchFamily="18" charset="0"/>
              </a:rPr>
              <a:t>: </a:t>
            </a:r>
          </a:p>
          <a:p>
            <a:pPr marL="0" indent="0" algn="just">
              <a:lnSpc>
                <a:spcPct val="100000"/>
              </a:lnSpc>
              <a:buNone/>
            </a:pPr>
            <a:r>
              <a:rPr lang="en-US" sz="1200" dirty="0">
                <a:latin typeface="Times New Roman" panose="02020603050405020304" pitchFamily="18" charset="0"/>
                <a:cs typeface="Times New Roman" panose="02020603050405020304" pitchFamily="18" charset="0"/>
              </a:rPr>
              <a:t>	Object Detection is a computer technology related to computer vision, image processing, and deep learning that deals with detecting instances of objects in images and videos</a:t>
            </a:r>
            <a:endParaRPr lang="en-US" sz="1200" cap="none" dirty="0">
              <a:latin typeface="Times New Roman" panose="02020603050405020304" pitchFamily="18" charset="0"/>
              <a:cs typeface="Times New Roman" panose="02020603050405020304" pitchFamily="18" charset="0"/>
            </a:endParaRPr>
          </a:p>
          <a:p>
            <a:pPr algn="just">
              <a:lnSpc>
                <a:spcPct val="100000"/>
              </a:lnSpc>
            </a:pPr>
            <a:r>
              <a:rPr lang="en-US" sz="1200" b="1" dirty="0">
                <a:latin typeface="Times New Roman" panose="02020603050405020304" pitchFamily="18" charset="0"/>
                <a:cs typeface="Times New Roman" panose="02020603050405020304" pitchFamily="18" charset="0"/>
              </a:rPr>
              <a:t>Inception V3:</a:t>
            </a:r>
          </a:p>
          <a:p>
            <a:pPr marL="0" indent="0" algn="just">
              <a:lnSpc>
                <a:spcPct val="100000"/>
              </a:lnSpc>
              <a:buNone/>
            </a:pPr>
            <a:r>
              <a:rPr lang="en-US" sz="1200" b="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The Inception V3 is a deep learning model based on Convolutional Neural Networks, which is used for image classification. Inception v3 is an image recognition model that has been shown to attain greater than 68.1% accuracy on the ImageNet dataset. As the name suggests it was developed by a team at Google. It has higher efficiency.</a:t>
            </a:r>
          </a:p>
          <a:p>
            <a:pPr algn="just">
              <a:lnSpc>
                <a:spcPct val="100000"/>
              </a:lnSpc>
            </a:pPr>
            <a:endParaRPr lang="en-US" sz="1200" cap="none" dirty="0">
              <a:latin typeface="Times New Roman" panose="02020603050405020304" pitchFamily="18" charset="0"/>
              <a:cs typeface="Times New Roman" panose="02020603050405020304" pitchFamily="18" charset="0"/>
            </a:endParaRPr>
          </a:p>
          <a:p>
            <a:pPr algn="just">
              <a:lnSpc>
                <a:spcPct val="100000"/>
              </a:lnSpc>
            </a:pPr>
            <a:endParaRPr lang="en-IN" sz="1200" cap="none"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39FDD11-9CD7-004A-CF7B-C2CFA94AA9C1}"/>
              </a:ext>
            </a:extLst>
          </p:cNvPr>
          <p:cNvSpPr>
            <a:spLocks noGrp="1"/>
          </p:cNvSpPr>
          <p:nvPr>
            <p:ph type="ftr" sz="quarter" idx="11"/>
          </p:nvPr>
        </p:nvSpPr>
        <p:spPr/>
        <p:txBody>
          <a:bodyPr/>
          <a:lstStyle/>
          <a:p>
            <a:r>
              <a:rPr lang="en-US"/>
              <a:t>Department of Computer Science and Engineering</a:t>
            </a:r>
            <a:endParaRPr lang="en-US" dirty="0"/>
          </a:p>
        </p:txBody>
      </p:sp>
      <p:sp>
        <p:nvSpPr>
          <p:cNvPr id="5" name="Slide Number Placeholder 4">
            <a:extLst>
              <a:ext uri="{FF2B5EF4-FFF2-40B4-BE49-F238E27FC236}">
                <a16:creationId xmlns:a16="http://schemas.microsoft.com/office/drawing/2014/main" id="{A42F2652-3C35-3B10-6457-9B653F826E44}"/>
              </a:ext>
            </a:extLst>
          </p:cNvPr>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1160062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2C0718-6BD6-FC5A-58C0-B08A78FD478C}"/>
              </a:ext>
            </a:extLst>
          </p:cNvPr>
          <p:cNvSpPr txBox="1"/>
          <p:nvPr/>
        </p:nvSpPr>
        <p:spPr>
          <a:xfrm>
            <a:off x="481914" y="506627"/>
            <a:ext cx="1556951" cy="400110"/>
          </a:xfrm>
          <a:prstGeom prst="rect">
            <a:avLst/>
          </a:prstGeom>
          <a:noFill/>
        </p:spPr>
        <p:txBody>
          <a:bodyPr wrap="square" rtlCol="0">
            <a:spAutoFit/>
          </a:bodyPr>
          <a:lstStyle/>
          <a:p>
            <a:r>
              <a:rPr lang="en-US" sz="2000" dirty="0"/>
              <a:t>Input:</a:t>
            </a:r>
            <a:endParaRPr lang="en-IN" sz="2000" dirty="0"/>
          </a:p>
        </p:txBody>
      </p:sp>
      <p:pic>
        <p:nvPicPr>
          <p:cNvPr id="4" name="Picture 3">
            <a:extLst>
              <a:ext uri="{FF2B5EF4-FFF2-40B4-BE49-F238E27FC236}">
                <a16:creationId xmlns:a16="http://schemas.microsoft.com/office/drawing/2014/main" id="{444FD8FB-A364-8A81-4EB5-310CA24FCFB4}"/>
              </a:ext>
            </a:extLst>
          </p:cNvPr>
          <p:cNvPicPr>
            <a:picLocks noChangeAspect="1"/>
          </p:cNvPicPr>
          <p:nvPr/>
        </p:nvPicPr>
        <p:blipFill>
          <a:blip r:embed="rId2"/>
          <a:stretch>
            <a:fillRect/>
          </a:stretch>
        </p:blipFill>
        <p:spPr>
          <a:xfrm>
            <a:off x="481914" y="1611881"/>
            <a:ext cx="4077315" cy="4113992"/>
          </a:xfrm>
          <a:prstGeom prst="rect">
            <a:avLst/>
          </a:prstGeom>
        </p:spPr>
      </p:pic>
      <p:sp>
        <p:nvSpPr>
          <p:cNvPr id="5" name="TextBox 4">
            <a:extLst>
              <a:ext uri="{FF2B5EF4-FFF2-40B4-BE49-F238E27FC236}">
                <a16:creationId xmlns:a16="http://schemas.microsoft.com/office/drawing/2014/main" id="{1B690607-99A5-D7D5-659A-4A9E6352FB6A}"/>
              </a:ext>
            </a:extLst>
          </p:cNvPr>
          <p:cNvSpPr txBox="1"/>
          <p:nvPr/>
        </p:nvSpPr>
        <p:spPr>
          <a:xfrm>
            <a:off x="7951573" y="522016"/>
            <a:ext cx="2903837" cy="369332"/>
          </a:xfrm>
          <a:prstGeom prst="rect">
            <a:avLst/>
          </a:prstGeom>
          <a:noFill/>
        </p:spPr>
        <p:txBody>
          <a:bodyPr wrap="square" rtlCol="0">
            <a:spAutoFit/>
          </a:bodyPr>
          <a:lstStyle/>
          <a:p>
            <a:r>
              <a:rPr lang="en-US" dirty="0"/>
              <a:t>Output:</a:t>
            </a:r>
            <a:endParaRPr lang="en-IN" dirty="0"/>
          </a:p>
        </p:txBody>
      </p:sp>
      <p:pic>
        <p:nvPicPr>
          <p:cNvPr id="7" name="Picture 6">
            <a:extLst>
              <a:ext uri="{FF2B5EF4-FFF2-40B4-BE49-F238E27FC236}">
                <a16:creationId xmlns:a16="http://schemas.microsoft.com/office/drawing/2014/main" id="{59FFCEEB-7D5A-D941-4302-8CDAB8010333}"/>
              </a:ext>
            </a:extLst>
          </p:cNvPr>
          <p:cNvPicPr>
            <a:picLocks noChangeAspect="1"/>
          </p:cNvPicPr>
          <p:nvPr/>
        </p:nvPicPr>
        <p:blipFill>
          <a:blip r:embed="rId3"/>
          <a:stretch>
            <a:fillRect/>
          </a:stretch>
        </p:blipFill>
        <p:spPr>
          <a:xfrm>
            <a:off x="5288691" y="2802699"/>
            <a:ext cx="6554739" cy="2560133"/>
          </a:xfrm>
          <a:prstGeom prst="rect">
            <a:avLst/>
          </a:prstGeom>
        </p:spPr>
      </p:pic>
      <p:sp>
        <p:nvSpPr>
          <p:cNvPr id="3" name="Footer Placeholder 2">
            <a:extLst>
              <a:ext uri="{FF2B5EF4-FFF2-40B4-BE49-F238E27FC236}">
                <a16:creationId xmlns:a16="http://schemas.microsoft.com/office/drawing/2014/main" id="{B51673A6-FD53-4682-373A-27574AB39502}"/>
              </a:ext>
            </a:extLst>
          </p:cNvPr>
          <p:cNvSpPr>
            <a:spLocks noGrp="1"/>
          </p:cNvSpPr>
          <p:nvPr>
            <p:ph type="ftr" sz="quarter" idx="11"/>
          </p:nvPr>
        </p:nvSpPr>
        <p:spPr/>
        <p:txBody>
          <a:bodyPr/>
          <a:lstStyle/>
          <a:p>
            <a:r>
              <a:rPr lang="en-US"/>
              <a:t>Department of Computer Science and Engineering</a:t>
            </a:r>
            <a:endParaRPr lang="en-US" dirty="0"/>
          </a:p>
        </p:txBody>
      </p:sp>
      <p:sp>
        <p:nvSpPr>
          <p:cNvPr id="6" name="Slide Number Placeholder 5">
            <a:extLst>
              <a:ext uri="{FF2B5EF4-FFF2-40B4-BE49-F238E27FC236}">
                <a16:creationId xmlns:a16="http://schemas.microsoft.com/office/drawing/2014/main" id="{EF2B3230-8DA4-560E-FC71-AEE57951E976}"/>
              </a:ext>
            </a:extLst>
          </p:cNvPr>
          <p:cNvSpPr>
            <a:spLocks noGrp="1"/>
          </p:cNvSpPr>
          <p:nvPr>
            <p:ph type="sldNum" sz="quarter" idx="12"/>
          </p:nvPr>
        </p:nvSpPr>
        <p:spPr/>
        <p:txBody>
          <a:bodyPr/>
          <a:lstStyle/>
          <a:p>
            <a:fld id="{6D22F896-40B5-4ADD-8801-0D06FADFA095}" type="slidenum">
              <a:rPr lang="en-US" smtClean="0"/>
              <a:t>13</a:t>
            </a:fld>
            <a:endParaRPr lang="en-US" dirty="0"/>
          </a:p>
        </p:txBody>
      </p:sp>
      <p:pic>
        <p:nvPicPr>
          <p:cNvPr id="9" name="Picture 8">
            <a:extLst>
              <a:ext uri="{FF2B5EF4-FFF2-40B4-BE49-F238E27FC236}">
                <a16:creationId xmlns:a16="http://schemas.microsoft.com/office/drawing/2014/main" id="{C850C202-A59D-4C39-B05D-CF5B1D74AC09}"/>
              </a:ext>
            </a:extLst>
          </p:cNvPr>
          <p:cNvPicPr>
            <a:picLocks noChangeAspect="1"/>
          </p:cNvPicPr>
          <p:nvPr/>
        </p:nvPicPr>
        <p:blipFill>
          <a:blip r:embed="rId4"/>
          <a:stretch>
            <a:fillRect/>
          </a:stretch>
        </p:blipFill>
        <p:spPr>
          <a:xfrm>
            <a:off x="1052623" y="2744951"/>
            <a:ext cx="2985977" cy="2980922"/>
          </a:xfrm>
          <a:prstGeom prst="rect">
            <a:avLst/>
          </a:prstGeom>
        </p:spPr>
      </p:pic>
    </p:spTree>
    <p:extLst>
      <p:ext uri="{BB962C8B-B14F-4D97-AF65-F5344CB8AC3E}">
        <p14:creationId xmlns:p14="http://schemas.microsoft.com/office/powerpoint/2010/main" val="2502972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2C0718-6BD6-FC5A-58C0-B08A78FD478C}"/>
              </a:ext>
            </a:extLst>
          </p:cNvPr>
          <p:cNvSpPr txBox="1"/>
          <p:nvPr/>
        </p:nvSpPr>
        <p:spPr>
          <a:xfrm>
            <a:off x="481914" y="506627"/>
            <a:ext cx="1556951" cy="400110"/>
          </a:xfrm>
          <a:prstGeom prst="rect">
            <a:avLst/>
          </a:prstGeom>
          <a:noFill/>
        </p:spPr>
        <p:txBody>
          <a:bodyPr wrap="square" rtlCol="0">
            <a:spAutoFit/>
          </a:bodyPr>
          <a:lstStyle/>
          <a:p>
            <a:r>
              <a:rPr lang="en-US" sz="2000" dirty="0"/>
              <a:t>Input:</a:t>
            </a:r>
            <a:endParaRPr lang="en-IN" sz="2000" dirty="0"/>
          </a:p>
        </p:txBody>
      </p:sp>
      <p:sp>
        <p:nvSpPr>
          <p:cNvPr id="5" name="TextBox 4">
            <a:extLst>
              <a:ext uri="{FF2B5EF4-FFF2-40B4-BE49-F238E27FC236}">
                <a16:creationId xmlns:a16="http://schemas.microsoft.com/office/drawing/2014/main" id="{1B690607-99A5-D7D5-659A-4A9E6352FB6A}"/>
              </a:ext>
            </a:extLst>
          </p:cNvPr>
          <p:cNvSpPr txBox="1"/>
          <p:nvPr/>
        </p:nvSpPr>
        <p:spPr>
          <a:xfrm>
            <a:off x="7951573" y="522016"/>
            <a:ext cx="2903837" cy="369332"/>
          </a:xfrm>
          <a:prstGeom prst="rect">
            <a:avLst/>
          </a:prstGeom>
          <a:noFill/>
        </p:spPr>
        <p:txBody>
          <a:bodyPr wrap="square" rtlCol="0">
            <a:spAutoFit/>
          </a:bodyPr>
          <a:lstStyle/>
          <a:p>
            <a:r>
              <a:rPr lang="en-US" dirty="0"/>
              <a:t>Output:</a:t>
            </a:r>
            <a:endParaRPr lang="en-IN" dirty="0"/>
          </a:p>
        </p:txBody>
      </p:sp>
      <p:pic>
        <p:nvPicPr>
          <p:cNvPr id="9" name="Picture 8">
            <a:extLst>
              <a:ext uri="{FF2B5EF4-FFF2-40B4-BE49-F238E27FC236}">
                <a16:creationId xmlns:a16="http://schemas.microsoft.com/office/drawing/2014/main" id="{92A390BA-41DB-621F-FAE8-B50F40F391D0}"/>
              </a:ext>
            </a:extLst>
          </p:cNvPr>
          <p:cNvPicPr>
            <a:picLocks noChangeAspect="1"/>
          </p:cNvPicPr>
          <p:nvPr/>
        </p:nvPicPr>
        <p:blipFill>
          <a:blip r:embed="rId2"/>
          <a:stretch>
            <a:fillRect/>
          </a:stretch>
        </p:blipFill>
        <p:spPr>
          <a:xfrm>
            <a:off x="319763" y="1894579"/>
            <a:ext cx="4489443" cy="3967218"/>
          </a:xfrm>
          <a:prstGeom prst="rect">
            <a:avLst/>
          </a:prstGeom>
        </p:spPr>
      </p:pic>
      <p:pic>
        <p:nvPicPr>
          <p:cNvPr id="11" name="Picture 10">
            <a:extLst>
              <a:ext uri="{FF2B5EF4-FFF2-40B4-BE49-F238E27FC236}">
                <a16:creationId xmlns:a16="http://schemas.microsoft.com/office/drawing/2014/main" id="{052517FD-41BC-9B49-7A85-F0F04090BA4A}"/>
              </a:ext>
            </a:extLst>
          </p:cNvPr>
          <p:cNvPicPr>
            <a:picLocks noChangeAspect="1"/>
          </p:cNvPicPr>
          <p:nvPr/>
        </p:nvPicPr>
        <p:blipFill>
          <a:blip r:embed="rId3"/>
          <a:stretch>
            <a:fillRect/>
          </a:stretch>
        </p:blipFill>
        <p:spPr>
          <a:xfrm>
            <a:off x="5202195" y="2324744"/>
            <a:ext cx="6524578" cy="3668284"/>
          </a:xfrm>
          <a:prstGeom prst="rect">
            <a:avLst/>
          </a:prstGeom>
        </p:spPr>
      </p:pic>
      <p:sp>
        <p:nvSpPr>
          <p:cNvPr id="3" name="Footer Placeholder 2">
            <a:extLst>
              <a:ext uri="{FF2B5EF4-FFF2-40B4-BE49-F238E27FC236}">
                <a16:creationId xmlns:a16="http://schemas.microsoft.com/office/drawing/2014/main" id="{D6489AB4-DDF0-22F5-2870-AF73DF31A634}"/>
              </a:ext>
            </a:extLst>
          </p:cNvPr>
          <p:cNvSpPr>
            <a:spLocks noGrp="1"/>
          </p:cNvSpPr>
          <p:nvPr>
            <p:ph type="ftr" sz="quarter" idx="11"/>
          </p:nvPr>
        </p:nvSpPr>
        <p:spPr/>
        <p:txBody>
          <a:bodyPr/>
          <a:lstStyle/>
          <a:p>
            <a:r>
              <a:rPr lang="en-US"/>
              <a:t>Department of Computer Science and Engineering</a:t>
            </a:r>
            <a:endParaRPr lang="en-US" dirty="0"/>
          </a:p>
        </p:txBody>
      </p:sp>
      <p:sp>
        <p:nvSpPr>
          <p:cNvPr id="4" name="Slide Number Placeholder 3">
            <a:extLst>
              <a:ext uri="{FF2B5EF4-FFF2-40B4-BE49-F238E27FC236}">
                <a16:creationId xmlns:a16="http://schemas.microsoft.com/office/drawing/2014/main" id="{A58AB837-7900-79F6-B61F-7A62BFBA3640}"/>
              </a:ext>
            </a:extLst>
          </p:cNvPr>
          <p:cNvSpPr>
            <a:spLocks noGrp="1"/>
          </p:cNvSpPr>
          <p:nvPr>
            <p:ph type="sldNum" sz="quarter" idx="12"/>
          </p:nvPr>
        </p:nvSpPr>
        <p:spPr/>
        <p:txBody>
          <a:bodyPr/>
          <a:lstStyle/>
          <a:p>
            <a:fld id="{6D22F896-40B5-4ADD-8801-0D06FADFA095}" type="slidenum">
              <a:rPr lang="en-US" smtClean="0"/>
              <a:t>14</a:t>
            </a:fld>
            <a:endParaRPr lang="en-US" dirty="0"/>
          </a:p>
        </p:txBody>
      </p:sp>
      <p:pic>
        <p:nvPicPr>
          <p:cNvPr id="7" name="Picture 6">
            <a:extLst>
              <a:ext uri="{FF2B5EF4-FFF2-40B4-BE49-F238E27FC236}">
                <a16:creationId xmlns:a16="http://schemas.microsoft.com/office/drawing/2014/main" id="{A10368EB-DC07-5104-34EE-1FAE74CF38DB}"/>
              </a:ext>
            </a:extLst>
          </p:cNvPr>
          <p:cNvPicPr>
            <a:picLocks noChangeAspect="1"/>
          </p:cNvPicPr>
          <p:nvPr/>
        </p:nvPicPr>
        <p:blipFill>
          <a:blip r:embed="rId4"/>
          <a:stretch>
            <a:fillRect/>
          </a:stretch>
        </p:blipFill>
        <p:spPr>
          <a:xfrm>
            <a:off x="1844307" y="3676385"/>
            <a:ext cx="1940884" cy="1940884"/>
          </a:xfrm>
          <a:prstGeom prst="rect">
            <a:avLst/>
          </a:prstGeom>
        </p:spPr>
      </p:pic>
    </p:spTree>
    <p:extLst>
      <p:ext uri="{BB962C8B-B14F-4D97-AF65-F5344CB8AC3E}">
        <p14:creationId xmlns:p14="http://schemas.microsoft.com/office/powerpoint/2010/main" val="4232165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2C0718-6BD6-FC5A-58C0-B08A78FD478C}"/>
              </a:ext>
            </a:extLst>
          </p:cNvPr>
          <p:cNvSpPr txBox="1"/>
          <p:nvPr/>
        </p:nvSpPr>
        <p:spPr>
          <a:xfrm>
            <a:off x="481914" y="506627"/>
            <a:ext cx="1556951" cy="400110"/>
          </a:xfrm>
          <a:prstGeom prst="rect">
            <a:avLst/>
          </a:prstGeom>
          <a:noFill/>
        </p:spPr>
        <p:txBody>
          <a:bodyPr wrap="square" rtlCol="0">
            <a:spAutoFit/>
          </a:bodyPr>
          <a:lstStyle/>
          <a:p>
            <a:r>
              <a:rPr lang="en-US" sz="2000" dirty="0"/>
              <a:t>Input:</a:t>
            </a:r>
            <a:endParaRPr lang="en-IN" sz="2000" dirty="0"/>
          </a:p>
        </p:txBody>
      </p:sp>
      <p:sp>
        <p:nvSpPr>
          <p:cNvPr id="5" name="TextBox 4">
            <a:extLst>
              <a:ext uri="{FF2B5EF4-FFF2-40B4-BE49-F238E27FC236}">
                <a16:creationId xmlns:a16="http://schemas.microsoft.com/office/drawing/2014/main" id="{1B690607-99A5-D7D5-659A-4A9E6352FB6A}"/>
              </a:ext>
            </a:extLst>
          </p:cNvPr>
          <p:cNvSpPr txBox="1"/>
          <p:nvPr/>
        </p:nvSpPr>
        <p:spPr>
          <a:xfrm>
            <a:off x="7951573" y="522016"/>
            <a:ext cx="2903837" cy="369332"/>
          </a:xfrm>
          <a:prstGeom prst="rect">
            <a:avLst/>
          </a:prstGeom>
          <a:noFill/>
        </p:spPr>
        <p:txBody>
          <a:bodyPr wrap="square" rtlCol="0">
            <a:spAutoFit/>
          </a:bodyPr>
          <a:lstStyle/>
          <a:p>
            <a:r>
              <a:rPr lang="en-US" dirty="0"/>
              <a:t>Output:</a:t>
            </a:r>
            <a:endParaRPr lang="en-IN" dirty="0"/>
          </a:p>
        </p:txBody>
      </p:sp>
      <p:pic>
        <p:nvPicPr>
          <p:cNvPr id="4" name="Picture 3">
            <a:extLst>
              <a:ext uri="{FF2B5EF4-FFF2-40B4-BE49-F238E27FC236}">
                <a16:creationId xmlns:a16="http://schemas.microsoft.com/office/drawing/2014/main" id="{3BD82518-C6B7-C62B-6576-DB7F946353A5}"/>
              </a:ext>
            </a:extLst>
          </p:cNvPr>
          <p:cNvPicPr>
            <a:picLocks noChangeAspect="1"/>
          </p:cNvPicPr>
          <p:nvPr/>
        </p:nvPicPr>
        <p:blipFill>
          <a:blip r:embed="rId2"/>
          <a:stretch>
            <a:fillRect/>
          </a:stretch>
        </p:blipFill>
        <p:spPr>
          <a:xfrm>
            <a:off x="360249" y="1169581"/>
            <a:ext cx="4582539" cy="4213829"/>
          </a:xfrm>
          <a:prstGeom prst="rect">
            <a:avLst/>
          </a:prstGeom>
        </p:spPr>
      </p:pic>
      <p:pic>
        <p:nvPicPr>
          <p:cNvPr id="7" name="Picture 6">
            <a:extLst>
              <a:ext uri="{FF2B5EF4-FFF2-40B4-BE49-F238E27FC236}">
                <a16:creationId xmlns:a16="http://schemas.microsoft.com/office/drawing/2014/main" id="{C148E843-DAC9-CE1D-A2ED-A3CCFD6FAB4D}"/>
              </a:ext>
            </a:extLst>
          </p:cNvPr>
          <p:cNvPicPr>
            <a:picLocks noChangeAspect="1"/>
          </p:cNvPicPr>
          <p:nvPr/>
        </p:nvPicPr>
        <p:blipFill>
          <a:blip r:embed="rId3"/>
          <a:stretch>
            <a:fillRect/>
          </a:stretch>
        </p:blipFill>
        <p:spPr>
          <a:xfrm>
            <a:off x="5331438" y="1986189"/>
            <a:ext cx="6042454" cy="3397221"/>
          </a:xfrm>
          <a:prstGeom prst="rect">
            <a:avLst/>
          </a:prstGeom>
        </p:spPr>
      </p:pic>
      <p:sp>
        <p:nvSpPr>
          <p:cNvPr id="3" name="Footer Placeholder 2">
            <a:extLst>
              <a:ext uri="{FF2B5EF4-FFF2-40B4-BE49-F238E27FC236}">
                <a16:creationId xmlns:a16="http://schemas.microsoft.com/office/drawing/2014/main" id="{261972E3-937F-7597-7217-6383B4FE9B7D}"/>
              </a:ext>
            </a:extLst>
          </p:cNvPr>
          <p:cNvSpPr>
            <a:spLocks noGrp="1"/>
          </p:cNvSpPr>
          <p:nvPr>
            <p:ph type="ftr" sz="quarter" idx="11"/>
          </p:nvPr>
        </p:nvSpPr>
        <p:spPr/>
        <p:txBody>
          <a:bodyPr/>
          <a:lstStyle/>
          <a:p>
            <a:r>
              <a:rPr lang="en-US"/>
              <a:t>Department of Computer Science and Engineering</a:t>
            </a:r>
            <a:endParaRPr lang="en-US" dirty="0"/>
          </a:p>
        </p:txBody>
      </p:sp>
      <p:sp>
        <p:nvSpPr>
          <p:cNvPr id="6" name="Slide Number Placeholder 5">
            <a:extLst>
              <a:ext uri="{FF2B5EF4-FFF2-40B4-BE49-F238E27FC236}">
                <a16:creationId xmlns:a16="http://schemas.microsoft.com/office/drawing/2014/main" id="{33140176-BD26-E70D-4F3D-71465C0A7976}"/>
              </a:ext>
            </a:extLst>
          </p:cNvPr>
          <p:cNvSpPr>
            <a:spLocks noGrp="1"/>
          </p:cNvSpPr>
          <p:nvPr>
            <p:ph type="sldNum" sz="quarter" idx="12"/>
          </p:nvPr>
        </p:nvSpPr>
        <p:spPr/>
        <p:txBody>
          <a:bodyPr/>
          <a:lstStyle/>
          <a:p>
            <a:fld id="{6D22F896-40B5-4ADD-8801-0D06FADFA095}" type="slidenum">
              <a:rPr lang="en-US" smtClean="0"/>
              <a:t>15</a:t>
            </a:fld>
            <a:endParaRPr lang="en-US" dirty="0"/>
          </a:p>
        </p:txBody>
      </p:sp>
      <p:pic>
        <p:nvPicPr>
          <p:cNvPr id="9" name="Picture 8">
            <a:extLst>
              <a:ext uri="{FF2B5EF4-FFF2-40B4-BE49-F238E27FC236}">
                <a16:creationId xmlns:a16="http://schemas.microsoft.com/office/drawing/2014/main" id="{2A02DB85-95D4-1850-ACC4-CC0B70F596DE}"/>
              </a:ext>
            </a:extLst>
          </p:cNvPr>
          <p:cNvPicPr>
            <a:picLocks noChangeAspect="1"/>
          </p:cNvPicPr>
          <p:nvPr/>
        </p:nvPicPr>
        <p:blipFill>
          <a:blip r:embed="rId4"/>
          <a:stretch>
            <a:fillRect/>
          </a:stretch>
        </p:blipFill>
        <p:spPr>
          <a:xfrm>
            <a:off x="1137498" y="2855178"/>
            <a:ext cx="3071223" cy="2267980"/>
          </a:xfrm>
          <a:prstGeom prst="rect">
            <a:avLst/>
          </a:prstGeom>
        </p:spPr>
      </p:pic>
    </p:spTree>
    <p:extLst>
      <p:ext uri="{BB962C8B-B14F-4D97-AF65-F5344CB8AC3E}">
        <p14:creationId xmlns:p14="http://schemas.microsoft.com/office/powerpoint/2010/main" val="1686785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600" b="1" dirty="0">
                <a:latin typeface="Times New Roman" panose="02020603050405020304" pitchFamily="18" charset="0"/>
                <a:cs typeface="Times New Roman" panose="02020603050405020304" pitchFamily="18" charset="0"/>
              </a:rPr>
              <a:t>CONCLUSION:</a:t>
            </a:r>
            <a:endParaRPr lang="en-IN" sz="1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nSpc>
                <a:spcPct val="200000"/>
              </a:lnSpc>
              <a:buNone/>
            </a:pPr>
            <a:endParaRPr lang="en-US" sz="1200" dirty="0"/>
          </a:p>
          <a:p>
            <a:pPr marL="0" indent="0">
              <a:lnSpc>
                <a:spcPct val="200000"/>
              </a:lnSpc>
              <a:buNone/>
            </a:pPr>
            <a:r>
              <a:rPr lang="en-US" sz="1200" dirty="0">
                <a:effectLst/>
                <a:latin typeface="Times New Roman" panose="02020603050405020304" pitchFamily="18" charset="0"/>
                <a:ea typeface="Times New Roman" panose="02020603050405020304" pitchFamily="18" charset="0"/>
              </a:rPr>
              <a:t>Our idea is to predict the poverty index of a particular region in India. It is inspired by the successful use of deep learning approaches for poverty prediction in several African countries as appreciated in literature. With this paper, we want to estimate the correlation of poverty predicted from satellite images and wealth score obtained from DHS survey data of India. On successful implementation, the result obtained will be compared with the result obtained from ground-level surveys. Firstly, the model takes Demographic and Health Survey Data i.e., Household Data (dataset has record for each individual) and Geographical Data (Health Data, Infrastructure such as roads, buildings linked with DHS Data). </a:t>
            </a:r>
            <a:endParaRPr lang="en-US" sz="1200" dirty="0"/>
          </a:p>
          <a:p>
            <a:pPr marL="0" indent="0">
              <a:lnSpc>
                <a:spcPct val="200000"/>
              </a:lnSpc>
              <a:buNone/>
            </a:pPr>
            <a:endParaRPr lang="en-US" sz="1200" dirty="0"/>
          </a:p>
          <a:p>
            <a:pPr marL="0" indent="0">
              <a:lnSpc>
                <a:spcPct val="200000"/>
              </a:lnSpc>
              <a:buNone/>
            </a:pPr>
            <a:endParaRPr lang="en-US" sz="1200" dirty="0"/>
          </a:p>
        </p:txBody>
      </p:sp>
      <p:sp>
        <p:nvSpPr>
          <p:cNvPr id="4" name="Footer Placeholder 3">
            <a:extLst>
              <a:ext uri="{FF2B5EF4-FFF2-40B4-BE49-F238E27FC236}">
                <a16:creationId xmlns:a16="http://schemas.microsoft.com/office/drawing/2014/main" id="{3437C542-4695-9FA6-CAAA-BB74329607E8}"/>
              </a:ext>
            </a:extLst>
          </p:cNvPr>
          <p:cNvSpPr>
            <a:spLocks noGrp="1"/>
          </p:cNvSpPr>
          <p:nvPr>
            <p:ph type="ftr" sz="quarter" idx="11"/>
          </p:nvPr>
        </p:nvSpPr>
        <p:spPr/>
        <p:txBody>
          <a:bodyPr/>
          <a:lstStyle/>
          <a:p>
            <a:r>
              <a:rPr lang="en-US"/>
              <a:t>Department of Computer Science and Engineering</a:t>
            </a:r>
            <a:endParaRPr lang="en-US" dirty="0"/>
          </a:p>
        </p:txBody>
      </p:sp>
      <p:sp>
        <p:nvSpPr>
          <p:cNvPr id="5" name="Slide Number Placeholder 4">
            <a:extLst>
              <a:ext uri="{FF2B5EF4-FFF2-40B4-BE49-F238E27FC236}">
                <a16:creationId xmlns:a16="http://schemas.microsoft.com/office/drawing/2014/main" id="{596FFFA6-FA72-F1D4-D55F-7C5B24C1C8B3}"/>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3427043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3437"/>
            <a:ext cx="10515600" cy="1325563"/>
          </a:xfrm>
        </p:spPr>
        <p:txBody>
          <a:bodyPr/>
          <a:lstStyle/>
          <a:p>
            <a:pPr algn="ctr"/>
            <a:r>
              <a:rPr lang="en-US" dirty="0">
                <a:latin typeface="Times New Roman" panose="02020603050405020304" pitchFamily="18" charset="0"/>
                <a:cs typeface="Times New Roman" panose="02020603050405020304" pitchFamily="18" charset="0"/>
              </a:rPr>
              <a:t>THANK YOU !</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BCFE97B-664C-3D43-5A3F-D3095C9725BF}"/>
              </a:ext>
            </a:extLst>
          </p:cNvPr>
          <p:cNvSpPr>
            <a:spLocks noGrp="1"/>
          </p:cNvSpPr>
          <p:nvPr>
            <p:ph type="ftr" sz="quarter" idx="11"/>
          </p:nvPr>
        </p:nvSpPr>
        <p:spPr/>
        <p:txBody>
          <a:bodyPr/>
          <a:lstStyle/>
          <a:p>
            <a:r>
              <a:rPr lang="en-US"/>
              <a:t>Department of Computer Science and Engineering</a:t>
            </a:r>
            <a:endParaRPr lang="en-US" dirty="0"/>
          </a:p>
        </p:txBody>
      </p:sp>
      <p:sp>
        <p:nvSpPr>
          <p:cNvPr id="5" name="Slide Number Placeholder 4">
            <a:extLst>
              <a:ext uri="{FF2B5EF4-FFF2-40B4-BE49-F238E27FC236}">
                <a16:creationId xmlns:a16="http://schemas.microsoft.com/office/drawing/2014/main" id="{B5521171-B6F3-FEFA-008B-DC0C60F4E235}"/>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1850317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b="1" dirty="0">
                <a:latin typeface="Times New Roman" panose="02020603050405020304" pitchFamily="18" charset="0"/>
                <a:cs typeface="Times New Roman" panose="02020603050405020304" pitchFamily="18" charset="0"/>
              </a:rPr>
              <a:t>TABLE OF CONTENTS</a:t>
            </a:r>
            <a:endParaRPr lang="en-IN" sz="1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nSpc>
                <a:spcPct val="150000"/>
              </a:lnSpc>
            </a:pPr>
            <a:r>
              <a:rPr lang="en-US" sz="1200" dirty="0">
                <a:latin typeface="Times New Roman" panose="02020603050405020304" pitchFamily="18" charset="0"/>
                <a:cs typeface="Times New Roman" panose="02020603050405020304" pitchFamily="18" charset="0"/>
              </a:rPr>
              <a:t>Introduction</a:t>
            </a:r>
          </a:p>
          <a:p>
            <a:pPr>
              <a:lnSpc>
                <a:spcPct val="150000"/>
              </a:lnSpc>
            </a:pPr>
            <a:r>
              <a:rPr lang="en-US" sz="1200" dirty="0">
                <a:latin typeface="Times New Roman" panose="02020603050405020304" pitchFamily="18" charset="0"/>
                <a:cs typeface="Times New Roman" panose="02020603050405020304" pitchFamily="18" charset="0"/>
              </a:rPr>
              <a:t>Abstract</a:t>
            </a:r>
          </a:p>
          <a:p>
            <a:pPr>
              <a:lnSpc>
                <a:spcPct val="150000"/>
              </a:lnSpc>
            </a:pPr>
            <a:r>
              <a:rPr lang="en-US" sz="1200" dirty="0">
                <a:latin typeface="Times New Roman" panose="02020603050405020304" pitchFamily="18" charset="0"/>
                <a:cs typeface="Times New Roman" panose="02020603050405020304" pitchFamily="18" charset="0"/>
              </a:rPr>
              <a:t>Existing system</a:t>
            </a:r>
          </a:p>
          <a:p>
            <a:pPr>
              <a:lnSpc>
                <a:spcPct val="150000"/>
              </a:lnSpc>
            </a:pPr>
            <a:r>
              <a:rPr lang="en-US" sz="1200" dirty="0">
                <a:latin typeface="Times New Roman" panose="02020603050405020304" pitchFamily="18" charset="0"/>
                <a:cs typeface="Times New Roman" panose="02020603050405020304" pitchFamily="18" charset="0"/>
              </a:rPr>
              <a:t>Disadvantages</a:t>
            </a:r>
          </a:p>
          <a:p>
            <a:pPr>
              <a:lnSpc>
                <a:spcPct val="150000"/>
              </a:lnSpc>
            </a:pPr>
            <a:r>
              <a:rPr lang="en-US" sz="1200" dirty="0">
                <a:latin typeface="Times New Roman" panose="02020603050405020304" pitchFamily="18" charset="0"/>
                <a:cs typeface="Times New Roman" panose="02020603050405020304" pitchFamily="18" charset="0"/>
              </a:rPr>
              <a:t>Proposed system</a:t>
            </a:r>
          </a:p>
          <a:p>
            <a:pPr>
              <a:lnSpc>
                <a:spcPct val="150000"/>
              </a:lnSpc>
            </a:pPr>
            <a:r>
              <a:rPr lang="en-US" sz="1200" dirty="0">
                <a:latin typeface="Times New Roman" panose="02020603050405020304" pitchFamily="18" charset="0"/>
                <a:cs typeface="Times New Roman" panose="02020603050405020304" pitchFamily="18" charset="0"/>
              </a:rPr>
              <a:t>Design architecture</a:t>
            </a:r>
          </a:p>
          <a:p>
            <a:pPr>
              <a:lnSpc>
                <a:spcPct val="150000"/>
              </a:lnSpc>
            </a:pPr>
            <a:r>
              <a:rPr lang="en-US" sz="1200" dirty="0">
                <a:latin typeface="Times New Roman" panose="02020603050405020304" pitchFamily="18" charset="0"/>
                <a:cs typeface="Times New Roman" panose="02020603050405020304" pitchFamily="18" charset="0"/>
              </a:rPr>
              <a:t>System requirements</a:t>
            </a:r>
          </a:p>
          <a:p>
            <a:pPr>
              <a:lnSpc>
                <a:spcPct val="150000"/>
              </a:lnSpc>
            </a:pPr>
            <a:r>
              <a:rPr lang="en-US" sz="1200" dirty="0">
                <a:latin typeface="Times New Roman" panose="02020603050405020304" pitchFamily="18" charset="0"/>
                <a:cs typeface="Times New Roman" panose="02020603050405020304" pitchFamily="18" charset="0"/>
              </a:rPr>
              <a:t>Programming languages and technologies</a:t>
            </a:r>
          </a:p>
          <a:p>
            <a:pPr>
              <a:lnSpc>
                <a:spcPct val="150000"/>
              </a:lnSpc>
            </a:pPr>
            <a:r>
              <a:rPr lang="en-US" sz="1200" dirty="0">
                <a:latin typeface="Times New Roman" panose="02020603050405020304" pitchFamily="18" charset="0"/>
                <a:cs typeface="Times New Roman" panose="02020603050405020304" pitchFamily="18" charset="0"/>
              </a:rPr>
              <a:t>Algorithm model</a:t>
            </a:r>
          </a:p>
          <a:p>
            <a:pPr>
              <a:lnSpc>
                <a:spcPct val="150000"/>
              </a:lnSpc>
            </a:pPr>
            <a:r>
              <a:rPr lang="en-US" sz="1200" dirty="0">
                <a:latin typeface="Times New Roman" panose="02020603050405020304" pitchFamily="18" charset="0"/>
                <a:cs typeface="Times New Roman" panose="02020603050405020304" pitchFamily="18" charset="0"/>
              </a:rPr>
              <a:t>Input &amp; Output</a:t>
            </a:r>
          </a:p>
          <a:p>
            <a:pPr>
              <a:lnSpc>
                <a:spcPct val="150000"/>
              </a:lnSpc>
            </a:pPr>
            <a:r>
              <a:rPr lang="en-US" sz="1200" dirty="0">
                <a:latin typeface="Times New Roman" panose="02020603050405020304" pitchFamily="18" charset="0"/>
                <a:cs typeface="Times New Roman" panose="02020603050405020304" pitchFamily="18" charset="0"/>
              </a:rPr>
              <a:t>Conclusion     </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0D78166-D3AC-EA1A-4DE3-CBA2109DA0F8}"/>
              </a:ext>
            </a:extLst>
          </p:cNvPr>
          <p:cNvSpPr>
            <a:spLocks noGrp="1"/>
          </p:cNvSpPr>
          <p:nvPr>
            <p:ph type="ftr" sz="quarter" idx="11"/>
          </p:nvPr>
        </p:nvSpPr>
        <p:spPr/>
        <p:txBody>
          <a:bodyPr/>
          <a:lstStyle/>
          <a:p>
            <a:r>
              <a:rPr lang="en-US"/>
              <a:t>Department of Computer Science and Engineering</a:t>
            </a:r>
            <a:endParaRPr lang="en-US" dirty="0"/>
          </a:p>
        </p:txBody>
      </p:sp>
      <p:sp>
        <p:nvSpPr>
          <p:cNvPr id="5" name="Slide Number Placeholder 4">
            <a:extLst>
              <a:ext uri="{FF2B5EF4-FFF2-40B4-BE49-F238E27FC236}">
                <a16:creationId xmlns:a16="http://schemas.microsoft.com/office/drawing/2014/main" id="{DE18D2E1-E21E-B558-D1C0-896B08A875E2}"/>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641532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600" b="1" dirty="0">
                <a:latin typeface="Times New Roman" panose="02020603050405020304" pitchFamily="18" charset="0"/>
                <a:cs typeface="Times New Roman" panose="02020603050405020304" pitchFamily="18" charset="0"/>
              </a:rPr>
              <a:t>INTRODUCTION:</a:t>
            </a:r>
            <a:endParaRPr lang="en-IN" sz="1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1200" dirty="0">
                <a:effectLst/>
                <a:latin typeface="Times New Roman" panose="02020603050405020304" pitchFamily="18" charset="0"/>
                <a:ea typeface="Times New Roman" panose="02020603050405020304" pitchFamily="18" charset="0"/>
              </a:rPr>
              <a:t>The major objective is of Predicting poverty level using image sensing is to provide poverty level of certain area by analyzing its images using image sensing </a:t>
            </a:r>
            <a:r>
              <a:rPr lang="en-IN" sz="1200" dirty="0">
                <a:effectLst/>
                <a:latin typeface="Times New Roman" panose="02020603050405020304" pitchFamily="18" charset="0"/>
                <a:ea typeface="Times New Roman" panose="02020603050405020304" pitchFamily="18" charset="0"/>
              </a:rPr>
              <a:t>rather than conducting manual survey.</a:t>
            </a:r>
            <a:r>
              <a:rPr lang="en-US" sz="1200" cap="none" dirty="0">
                <a:latin typeface="Times New Roman" panose="02020603050405020304" pitchFamily="18" charset="0"/>
                <a:cs typeface="Times New Roman" panose="02020603050405020304" pitchFamily="18" charset="0"/>
              </a:rPr>
              <a:t> </a:t>
            </a:r>
          </a:p>
          <a:p>
            <a:pPr marL="0" marR="0" indent="360045" algn="just">
              <a:lnSpc>
                <a:spcPct val="150000"/>
              </a:lnSpc>
              <a:spcBef>
                <a:spcPts val="0"/>
              </a:spcBef>
              <a:spcAft>
                <a:spcPts val="0"/>
              </a:spcAft>
            </a:pPr>
            <a:endParaRPr lang="en-US" sz="1200" dirty="0">
              <a:latin typeface="Times New Roman" panose="02020603050405020304" pitchFamily="18" charset="0"/>
              <a:cs typeface="Times New Roman" panose="02020603050405020304" pitchFamily="18" charset="0"/>
            </a:endParaRPr>
          </a:p>
          <a:p>
            <a:pPr marL="0" marR="0" indent="360045" algn="just">
              <a:lnSpc>
                <a:spcPct val="150000"/>
              </a:lnSpc>
              <a:spcBef>
                <a:spcPts val="0"/>
              </a:spcBef>
              <a:spcAft>
                <a:spcPts val="0"/>
              </a:spcAft>
            </a:pPr>
            <a:endParaRPr lang="en-US" sz="1200" dirty="0">
              <a:latin typeface="Times New Roman" panose="02020603050405020304" pitchFamily="18" charset="0"/>
              <a:cs typeface="Times New Roman" panose="02020603050405020304" pitchFamily="18" charset="0"/>
            </a:endParaRPr>
          </a:p>
          <a:p>
            <a:pPr algn="just"/>
            <a:r>
              <a:rPr lang="en-US" sz="1200" dirty="0">
                <a:effectLst/>
                <a:latin typeface="Times New Roman" panose="02020603050405020304" pitchFamily="18" charset="0"/>
                <a:ea typeface="Times New Roman" panose="02020603050405020304" pitchFamily="18" charset="0"/>
              </a:rPr>
              <a:t>The goal of this research paper is to develop an application for predicting poverty level of an area via online. The system provides a platform where users can search the poverty level of their place and any other place. And this is also used to help the students who interested in economic survey.</a:t>
            </a:r>
          </a:p>
          <a:p>
            <a:pPr algn="just"/>
            <a:endParaRPr lang="en-US" sz="1200" dirty="0">
              <a:latin typeface="Times New Roman" panose="02020603050405020304" pitchFamily="18" charset="0"/>
              <a:ea typeface="Times New Roman" panose="02020603050405020304" pitchFamily="18" charset="0"/>
            </a:endParaRPr>
          </a:p>
          <a:p>
            <a:pPr algn="just"/>
            <a:endParaRPr lang="en-US" sz="1200" dirty="0">
              <a:effectLst/>
              <a:latin typeface="Times New Roman" panose="02020603050405020304" pitchFamily="18" charset="0"/>
              <a:ea typeface="Times New Roman" panose="02020603050405020304" pitchFamily="18" charset="0"/>
            </a:endParaRPr>
          </a:p>
          <a:p>
            <a:pPr algn="just"/>
            <a:r>
              <a:rPr lang="en-US" sz="1200" dirty="0">
                <a:solidFill>
                  <a:srgbClr val="000000"/>
                </a:solidFill>
                <a:effectLst/>
                <a:latin typeface="Times New Roman" panose="02020603050405020304" pitchFamily="18" charset="0"/>
                <a:ea typeface="Times New Roman" panose="02020603050405020304" pitchFamily="18" charset="0"/>
              </a:rPr>
              <a:t>The current challenge in this domain is that agencies across the world who predict income levels take a huge amount of time to do the same. Once done this topic is not raised until the next decennial census comes up.</a:t>
            </a:r>
            <a:endParaRPr lang="en-US" sz="1200" dirty="0">
              <a:effectLst/>
              <a:latin typeface="Times New Roman" panose="02020603050405020304" pitchFamily="18" charset="0"/>
              <a:ea typeface="Times New Roman" panose="02020603050405020304" pitchFamily="18" charset="0"/>
            </a:endParaRPr>
          </a:p>
          <a:p>
            <a:pPr algn="just"/>
            <a:endParaRPr lang="en-US" sz="1200" dirty="0">
              <a:solidFill>
                <a:srgbClr val="000000"/>
              </a:solidFill>
              <a:effectLst/>
              <a:latin typeface="Times New Roman" panose="02020603050405020304" pitchFamily="18" charset="0"/>
              <a:ea typeface="Times New Roman" panose="02020603050405020304" pitchFamily="18" charset="0"/>
            </a:endParaRPr>
          </a:p>
          <a:p>
            <a:pPr algn="just"/>
            <a:r>
              <a:rPr lang="en-US" sz="1200" dirty="0">
                <a:solidFill>
                  <a:srgbClr val="000000"/>
                </a:solidFill>
                <a:effectLst/>
                <a:latin typeface="Times New Roman" panose="02020603050405020304" pitchFamily="18" charset="0"/>
                <a:ea typeface="Times New Roman" panose="02020603050405020304" pitchFamily="18" charset="0"/>
              </a:rPr>
              <a:t>Not only does it take a big chunk of time but also staggering amounts of money is invested into these kinds of projects. This is a real headache for agencies and governments all around the world.</a:t>
            </a:r>
            <a:endParaRPr lang="en-US" sz="1200" dirty="0">
              <a:effectLst/>
              <a:latin typeface="Times New Roman" panose="02020603050405020304" pitchFamily="18" charset="0"/>
              <a:ea typeface="Times New Roman" panose="02020603050405020304" pitchFamily="18" charset="0"/>
            </a:endParaRPr>
          </a:p>
          <a:p>
            <a:pPr algn="just"/>
            <a:endParaRPr lang="en-US" sz="1200" cap="none"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DC2B872F-F9C0-09B0-0C72-9CA42D2AFEE7}"/>
              </a:ext>
            </a:extLst>
          </p:cNvPr>
          <p:cNvSpPr>
            <a:spLocks noGrp="1"/>
          </p:cNvSpPr>
          <p:nvPr>
            <p:ph type="ftr" sz="quarter" idx="11"/>
          </p:nvPr>
        </p:nvSpPr>
        <p:spPr/>
        <p:txBody>
          <a:bodyPr/>
          <a:lstStyle/>
          <a:p>
            <a:r>
              <a:rPr lang="en-US"/>
              <a:t>Department of Computer Science and Engineering</a:t>
            </a:r>
            <a:endParaRPr lang="en-US" dirty="0"/>
          </a:p>
        </p:txBody>
      </p:sp>
      <p:sp>
        <p:nvSpPr>
          <p:cNvPr id="5" name="Slide Number Placeholder 4">
            <a:extLst>
              <a:ext uri="{FF2B5EF4-FFF2-40B4-BE49-F238E27FC236}">
                <a16:creationId xmlns:a16="http://schemas.microsoft.com/office/drawing/2014/main" id="{7E1356D4-2B74-EB63-2419-BB0AE5318FF4}"/>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86871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600" b="1" dirty="0">
                <a:latin typeface="Times New Roman" panose="02020603050405020304" pitchFamily="18" charset="0"/>
                <a:cs typeface="Times New Roman" panose="02020603050405020304" pitchFamily="18" charset="0"/>
              </a:rPr>
              <a:t>ABSTRACT:</a:t>
            </a:r>
            <a:endParaRPr lang="en-IN" sz="1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25000" lnSpcReduction="20000"/>
          </a:bodyPr>
          <a:lstStyle/>
          <a:p>
            <a:pPr>
              <a:lnSpc>
                <a:spcPct val="320000"/>
              </a:lnSpc>
            </a:pPr>
            <a:r>
              <a:rPr lang="en-US" sz="4800" dirty="0">
                <a:effectLst/>
                <a:latin typeface="Times New Roman" panose="02020603050405020304" pitchFamily="18" charset="0"/>
                <a:ea typeface="Times New Roman" panose="02020603050405020304" pitchFamily="18" charset="0"/>
                <a:cs typeface="Times New Roman" panose="02020603050405020304" pitchFamily="18" charset="0"/>
              </a:rPr>
              <a:t>Determining  the poverty levels of various regions throughout the world is crucial in identifying interventions for poverty reduction initiatives and directing resources fairly.</a:t>
            </a:r>
          </a:p>
          <a:p>
            <a:pPr>
              <a:lnSpc>
                <a:spcPct val="320000"/>
              </a:lnSpc>
            </a:pPr>
            <a:r>
              <a:rPr lang="en-US" sz="4800" dirty="0">
                <a:effectLst/>
                <a:latin typeface="Times New Roman" panose="02020603050405020304" pitchFamily="18" charset="0"/>
                <a:ea typeface="Times New Roman" panose="02020603050405020304" pitchFamily="18" charset="0"/>
                <a:cs typeface="Times New Roman" panose="02020603050405020304" pitchFamily="18" charset="0"/>
              </a:rPr>
              <a:t> However, reliable data on global economic livelihoods is hard to come by, especially for areas in the developing world, hampering efforts to both deploy services and monitor/evaluate progress.</a:t>
            </a:r>
          </a:p>
          <a:p>
            <a:pPr>
              <a:lnSpc>
                <a:spcPct val="320000"/>
              </a:lnSpc>
            </a:pPr>
            <a:r>
              <a:rPr lang="en-US" sz="4800" dirty="0">
                <a:effectLst/>
                <a:latin typeface="Times New Roman" panose="02020603050405020304" pitchFamily="18" charset="0"/>
                <a:ea typeface="Times New Roman" panose="02020603050405020304" pitchFamily="18" charset="0"/>
                <a:cs typeface="Times New Roman" panose="02020603050405020304" pitchFamily="18" charset="0"/>
              </a:rPr>
              <a:t> This project proposes to use satellite images to detect economic activity and, as a result, estimate poverty in a location. Here we use Image Sensing.  </a:t>
            </a:r>
          </a:p>
          <a:p>
            <a:pPr>
              <a:lnSpc>
                <a:spcPct val="320000"/>
              </a:lnSpc>
            </a:pPr>
            <a:r>
              <a:rPr lang="en-US" sz="4800" dirty="0">
                <a:effectLst/>
                <a:latin typeface="Times New Roman" panose="02020603050405020304" pitchFamily="18" charset="0"/>
                <a:ea typeface="Times New Roman" panose="02020603050405020304" pitchFamily="18" charset="0"/>
                <a:cs typeface="Times New Roman" panose="02020603050405020304" pitchFamily="18" charset="0"/>
              </a:rPr>
              <a:t>A </a:t>
            </a:r>
            <a:r>
              <a:rPr lang="en-US" sz="4800" dirty="0">
                <a:latin typeface="Times New Roman" panose="02020603050405020304" pitchFamily="18" charset="0"/>
                <a:ea typeface="Times New Roman" panose="02020603050405020304" pitchFamily="18" charset="0"/>
                <a:cs typeface="Times New Roman" panose="02020603050405020304" pitchFamily="18" charset="0"/>
              </a:rPr>
              <a:t>Convolutional</a:t>
            </a:r>
            <a:r>
              <a:rPr lang="en-US" sz="4800" dirty="0">
                <a:effectLst/>
                <a:latin typeface="Times New Roman" panose="02020603050405020304" pitchFamily="18" charset="0"/>
                <a:ea typeface="Times New Roman" panose="02020603050405020304" pitchFamily="18" charset="0"/>
                <a:cs typeface="Times New Roman" panose="02020603050405020304" pitchFamily="18" charset="0"/>
              </a:rPr>
              <a:t> neural network is trained to learn various developmental parameters like rooftop type, source of lighting and proximity to water sources, Agriculture Areas, Road Structure and Industrial Areas. </a:t>
            </a:r>
            <a:endParaRPr lang="en-IN" sz="4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1400" cap="none" dirty="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p>
            <a:endParaRPr lang="en-US" sz="1400" cap="none"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78B0D13-0F52-92C2-E0ED-32BB546B97E9}"/>
              </a:ext>
            </a:extLst>
          </p:cNvPr>
          <p:cNvSpPr>
            <a:spLocks noGrp="1"/>
          </p:cNvSpPr>
          <p:nvPr>
            <p:ph type="ftr" sz="quarter" idx="11"/>
          </p:nvPr>
        </p:nvSpPr>
        <p:spPr/>
        <p:txBody>
          <a:bodyPr/>
          <a:lstStyle/>
          <a:p>
            <a:r>
              <a:rPr lang="en-US"/>
              <a:t>Department of Computer Science and Engineering</a:t>
            </a:r>
            <a:endParaRPr lang="en-US" dirty="0"/>
          </a:p>
        </p:txBody>
      </p:sp>
      <p:sp>
        <p:nvSpPr>
          <p:cNvPr id="5" name="Slide Number Placeholder 4">
            <a:extLst>
              <a:ext uri="{FF2B5EF4-FFF2-40B4-BE49-F238E27FC236}">
                <a16:creationId xmlns:a16="http://schemas.microsoft.com/office/drawing/2014/main" id="{50C49A29-95B0-E909-E80D-483EB8DA08C5}"/>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480518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1600" b="1" dirty="0">
                <a:latin typeface="Times New Roman" panose="02020603050405020304" pitchFamily="18" charset="0"/>
                <a:cs typeface="Times New Roman" panose="02020603050405020304" pitchFamily="18" charset="0"/>
              </a:rPr>
              <a:t>EXISTING SYSTEM:</a:t>
            </a:r>
            <a:endParaRPr lang="en-IN" dirty="0"/>
          </a:p>
        </p:txBody>
      </p:sp>
      <p:sp>
        <p:nvSpPr>
          <p:cNvPr id="3" name="Content Placeholder 2"/>
          <p:cNvSpPr>
            <a:spLocks noGrp="1"/>
          </p:cNvSpPr>
          <p:nvPr>
            <p:ph idx="1"/>
          </p:nvPr>
        </p:nvSpPr>
        <p:spPr/>
        <p:txBody>
          <a:bodyPr>
            <a:normAutofit/>
          </a:bodyPr>
          <a:lstStyle/>
          <a:p>
            <a:pPr marL="342900" marR="0" lvl="0" indent="-342900" algn="just">
              <a:lnSpc>
                <a:spcPct val="200000"/>
              </a:lnSpc>
              <a:spcBef>
                <a:spcPts val="0"/>
              </a:spcBef>
              <a:spcAft>
                <a:spcPts val="0"/>
              </a:spcAft>
              <a:buSzPts val="1000"/>
              <a:buFont typeface="Symbol" panose="05050102010706020507" pitchFamily="18" charset="2"/>
              <a:buChar char=""/>
              <a:tabLst>
                <a:tab pos="457200" algn="l"/>
              </a:tabLst>
            </a:pPr>
            <a:r>
              <a:rPr lang="en-US" sz="1200" dirty="0">
                <a:solidFill>
                  <a:srgbClr val="000000"/>
                </a:solidFill>
                <a:effectLst/>
                <a:latin typeface="Times New Roman" panose="02020603050405020304" pitchFamily="18" charset="0"/>
                <a:ea typeface="Times New Roman" panose="02020603050405020304" pitchFamily="18" charset="0"/>
              </a:rPr>
              <a:t>Currently, poverty is formally calculated by numerous philanthropic agencies including the World Bank.</a:t>
            </a:r>
          </a:p>
          <a:p>
            <a:pPr marL="0" marR="0" lvl="0" indent="0" algn="just">
              <a:lnSpc>
                <a:spcPct val="200000"/>
              </a:lnSpc>
              <a:spcBef>
                <a:spcPts val="0"/>
              </a:spcBef>
              <a:spcAft>
                <a:spcPts val="0"/>
              </a:spcAft>
              <a:buSzPts val="1000"/>
              <a:buNone/>
              <a:tabLst>
                <a:tab pos="457200" algn="l"/>
              </a:tabLst>
            </a:pPr>
            <a:endParaRPr lang="en-IN" sz="12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lnSpc>
                <a:spcPct val="200000"/>
              </a:lnSpc>
              <a:spcBef>
                <a:spcPts val="0"/>
              </a:spcBef>
              <a:spcAft>
                <a:spcPts val="0"/>
              </a:spcAft>
              <a:buSzPts val="1000"/>
              <a:buFont typeface="Symbol" panose="05050102010706020507" pitchFamily="18" charset="2"/>
              <a:buChar char=""/>
              <a:tabLst>
                <a:tab pos="457200" algn="l"/>
              </a:tabLst>
            </a:pPr>
            <a:r>
              <a:rPr lang="en-US" sz="1200" dirty="0">
                <a:solidFill>
                  <a:srgbClr val="000000"/>
                </a:solidFill>
                <a:effectLst/>
                <a:latin typeface="Times New Roman" panose="02020603050405020304" pitchFamily="18" charset="0"/>
                <a:ea typeface="Times New Roman" panose="02020603050405020304" pitchFamily="18" charset="0"/>
              </a:rPr>
              <a:t>One of the reasons why data on poverty is sparse in the developing world is because it is infrequently collected due to the high cost associated with on-the-ground surveys.</a:t>
            </a:r>
          </a:p>
          <a:p>
            <a:pPr marL="0" marR="0" lvl="0" indent="0" algn="just">
              <a:lnSpc>
                <a:spcPct val="200000"/>
              </a:lnSpc>
              <a:spcBef>
                <a:spcPts val="0"/>
              </a:spcBef>
              <a:spcAft>
                <a:spcPts val="0"/>
              </a:spcAft>
              <a:buSzPts val="1000"/>
              <a:buNone/>
              <a:tabLst>
                <a:tab pos="457200" algn="l"/>
              </a:tabLst>
            </a:pPr>
            <a:endParaRPr lang="en-US" sz="12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lnSpc>
                <a:spcPct val="200000"/>
              </a:lnSpc>
              <a:spcBef>
                <a:spcPts val="0"/>
              </a:spcBef>
              <a:spcAft>
                <a:spcPts val="0"/>
              </a:spcAft>
              <a:buSzPts val="1000"/>
              <a:buFont typeface="Symbol" panose="05050102010706020507" pitchFamily="18" charset="2"/>
              <a:buChar char=""/>
              <a:tabLst>
                <a:tab pos="457200" algn="l"/>
              </a:tabLst>
            </a:pPr>
            <a:r>
              <a:rPr lang="en-US" sz="1200" dirty="0">
                <a:solidFill>
                  <a:srgbClr val="000000"/>
                </a:solidFill>
                <a:effectLst/>
                <a:latin typeface="Times New Roman" panose="02020603050405020304" pitchFamily="18" charset="0"/>
                <a:ea typeface="Times New Roman" panose="02020603050405020304" pitchFamily="18" charset="0"/>
              </a:rPr>
              <a:t>The same project had been developed </a:t>
            </a:r>
            <a:r>
              <a:rPr lang="en-US" sz="1200" dirty="0">
                <a:solidFill>
                  <a:srgbClr val="000000"/>
                </a:solidFill>
                <a:latin typeface="Times New Roman" panose="02020603050405020304" pitchFamily="18" charset="0"/>
                <a:ea typeface="Times New Roman" panose="02020603050405020304" pitchFamily="18" charset="0"/>
              </a:rPr>
              <a:t>using RNN(Recurrent neural network) model.</a:t>
            </a:r>
            <a:endParaRPr lang="en-IN" sz="1200" dirty="0">
              <a:solidFill>
                <a:srgbClr val="000000"/>
              </a:solidFill>
              <a:effectLst/>
              <a:latin typeface="Times New Roman" panose="02020603050405020304" pitchFamily="18" charset="0"/>
              <a:ea typeface="Times New Roman" panose="02020603050405020304" pitchFamily="18" charset="0"/>
            </a:endParaRPr>
          </a:p>
          <a:p>
            <a:pPr marL="0" indent="0">
              <a:lnSpc>
                <a:spcPct val="200000"/>
              </a:lnSpc>
              <a:buNone/>
            </a:pPr>
            <a:endParaRPr lang="en-US" sz="1200" cap="none" dirty="0">
              <a:latin typeface="Times New Roman" panose="02020603050405020304" pitchFamily="18" charset="0"/>
              <a:cs typeface="Times New Roman" panose="02020603050405020304" pitchFamily="18" charset="0"/>
            </a:endParaRPr>
          </a:p>
          <a:p>
            <a:pPr marL="0" indent="0">
              <a:lnSpc>
                <a:spcPct val="200000"/>
              </a:lnSpc>
              <a:buNone/>
            </a:pPr>
            <a:endParaRPr lang="en-US" sz="1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365762D-B150-5EBC-98E6-9FB12A9ECEA3}"/>
              </a:ext>
            </a:extLst>
          </p:cNvPr>
          <p:cNvSpPr>
            <a:spLocks noGrp="1"/>
          </p:cNvSpPr>
          <p:nvPr>
            <p:ph type="ftr" sz="quarter" idx="11"/>
          </p:nvPr>
        </p:nvSpPr>
        <p:spPr/>
        <p:txBody>
          <a:bodyPr/>
          <a:lstStyle/>
          <a:p>
            <a:r>
              <a:rPr lang="en-US"/>
              <a:t>Department of Computer Science and Engineering</a:t>
            </a:r>
            <a:endParaRPr lang="en-US" dirty="0"/>
          </a:p>
        </p:txBody>
      </p:sp>
      <p:sp>
        <p:nvSpPr>
          <p:cNvPr id="5" name="Slide Number Placeholder 4">
            <a:extLst>
              <a:ext uri="{FF2B5EF4-FFF2-40B4-BE49-F238E27FC236}">
                <a16:creationId xmlns:a16="http://schemas.microsoft.com/office/drawing/2014/main" id="{FCC4AC77-8044-E601-9CAB-5FCF2F13EC21}"/>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650675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1FA83-9B1F-FCE9-0B41-3A6E1FC761DC}"/>
              </a:ext>
            </a:extLst>
          </p:cNvPr>
          <p:cNvSpPr>
            <a:spLocks noGrp="1"/>
          </p:cNvSpPr>
          <p:nvPr>
            <p:ph type="title"/>
          </p:nvPr>
        </p:nvSpPr>
        <p:spPr/>
        <p:txBody>
          <a:bodyPr>
            <a:normAutofit/>
          </a:bodyPr>
          <a:lstStyle/>
          <a:p>
            <a:r>
              <a:rPr lang="en-US" sz="1600" b="1" dirty="0">
                <a:latin typeface="Times New Roman" panose="02020603050405020304" pitchFamily="18" charset="0"/>
                <a:cs typeface="Times New Roman" panose="02020603050405020304" pitchFamily="18" charset="0"/>
              </a:rPr>
              <a:t>Disadvantages:</a:t>
            </a:r>
            <a:endParaRPr lang="en-IN" sz="1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3B6F45-3B27-0194-571E-FEE352D941A7}"/>
              </a:ext>
            </a:extLst>
          </p:cNvPr>
          <p:cNvSpPr>
            <a:spLocks noGrp="1"/>
          </p:cNvSpPr>
          <p:nvPr>
            <p:ph idx="1"/>
          </p:nvPr>
        </p:nvSpPr>
        <p:spPr/>
        <p:txBody>
          <a:bodyPr>
            <a:normAutofit/>
          </a:bodyPr>
          <a:lstStyle/>
          <a:p>
            <a:pPr algn="l" fontAlgn="base">
              <a:lnSpc>
                <a:spcPct val="200000"/>
              </a:lnSpc>
              <a:buFont typeface="Arial" panose="020B0604020202020204" pitchFamily="34" charset="0"/>
              <a:buChar char="•"/>
            </a:pPr>
            <a:r>
              <a:rPr lang="en-US" sz="1200" b="0" i="0" dirty="0">
                <a:latin typeface="Times New Roman" panose="02020603050405020304" pitchFamily="18" charset="0"/>
                <a:cs typeface="Times New Roman" panose="02020603050405020304" pitchFamily="18" charset="0"/>
              </a:rPr>
              <a:t>The current challenge in this domain is that agencies across the world who predict income levels take a huge amount of time to do the same.</a:t>
            </a:r>
          </a:p>
          <a:p>
            <a:pPr algn="l" fontAlgn="base">
              <a:lnSpc>
                <a:spcPct val="200000"/>
              </a:lnSpc>
              <a:buFont typeface="Arial" panose="020B0604020202020204" pitchFamily="34" charset="0"/>
              <a:buChar char="•"/>
            </a:pPr>
            <a:r>
              <a:rPr lang="en-US" sz="1200" b="0" i="0" dirty="0">
                <a:latin typeface="Times New Roman" panose="02020603050405020304" pitchFamily="18" charset="0"/>
                <a:cs typeface="Times New Roman" panose="02020603050405020304" pitchFamily="18" charset="0"/>
              </a:rPr>
              <a:t>Once done this topic is not raised until the next decennial census comes up.</a:t>
            </a:r>
          </a:p>
          <a:p>
            <a:pPr algn="l" fontAlgn="base">
              <a:lnSpc>
                <a:spcPct val="200000"/>
              </a:lnSpc>
              <a:buFont typeface="Arial" panose="020B0604020202020204" pitchFamily="34" charset="0"/>
              <a:buChar char="•"/>
            </a:pPr>
            <a:r>
              <a:rPr lang="en-US" sz="1200" b="0" i="0" dirty="0">
                <a:latin typeface="Times New Roman" panose="02020603050405020304" pitchFamily="18" charset="0"/>
                <a:cs typeface="Times New Roman" panose="02020603050405020304" pitchFamily="18" charset="0"/>
              </a:rPr>
              <a:t>Not only does it take a big chunk of time but also staggering amounts of money is invested into these kinds of projects.</a:t>
            </a:r>
          </a:p>
          <a:p>
            <a:pPr algn="l" fontAlgn="base">
              <a:lnSpc>
                <a:spcPct val="200000"/>
              </a:lnSpc>
              <a:buFont typeface="Arial" panose="020B0604020202020204" pitchFamily="34" charset="0"/>
              <a:buChar char="•"/>
            </a:pPr>
            <a:r>
              <a:rPr lang="en-US" sz="1200" b="0" i="0" dirty="0">
                <a:latin typeface="Times New Roman" panose="02020603050405020304" pitchFamily="18" charset="0"/>
                <a:cs typeface="Times New Roman" panose="02020603050405020304" pitchFamily="18" charset="0"/>
              </a:rPr>
              <a:t>This is a real headache for agencies and governments all around the world.</a:t>
            </a:r>
          </a:p>
          <a:p>
            <a:pPr algn="l" fontAlgn="base">
              <a:lnSpc>
                <a:spcPct val="20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Suffered to detect and analysis of night light images</a:t>
            </a:r>
          </a:p>
          <a:p>
            <a:pPr algn="l" fontAlgn="base">
              <a:lnSpc>
                <a:spcPct val="200000"/>
              </a:lnSpc>
              <a:buFont typeface="Arial" panose="020B0604020202020204" pitchFamily="34" charset="0"/>
              <a:buChar char="•"/>
            </a:pPr>
            <a:r>
              <a:rPr lang="en-US" sz="1200" b="0" i="0" dirty="0">
                <a:latin typeface="Times New Roman" panose="02020603050405020304" pitchFamily="18" charset="0"/>
                <a:cs typeface="Times New Roman" panose="02020603050405020304" pitchFamily="18" charset="0"/>
              </a:rPr>
              <a:t>Accuracy of the RNN model is high only for day light processing</a:t>
            </a:r>
          </a:p>
          <a:p>
            <a:pPr marL="0" indent="0">
              <a:lnSpc>
                <a:spcPct val="200000"/>
              </a:lnSpc>
              <a:buNone/>
            </a:pPr>
            <a:endParaRPr lang="en-IN" sz="1200" dirty="0"/>
          </a:p>
          <a:p>
            <a:pPr marL="0" indent="0" algn="r">
              <a:lnSpc>
                <a:spcPct val="200000"/>
              </a:lnSpc>
              <a:buNone/>
            </a:pPr>
            <a:endParaRPr lang="en-IN" sz="1200" dirty="0"/>
          </a:p>
          <a:p>
            <a:pPr marL="0" indent="0" algn="r">
              <a:lnSpc>
                <a:spcPct val="200000"/>
              </a:lnSpc>
              <a:buNone/>
            </a:pPr>
            <a:endParaRPr lang="en-IN" sz="1200" dirty="0"/>
          </a:p>
        </p:txBody>
      </p:sp>
      <p:sp>
        <p:nvSpPr>
          <p:cNvPr id="4" name="Footer Placeholder 3">
            <a:extLst>
              <a:ext uri="{FF2B5EF4-FFF2-40B4-BE49-F238E27FC236}">
                <a16:creationId xmlns:a16="http://schemas.microsoft.com/office/drawing/2014/main" id="{0DF3D17D-9996-EE2B-E214-B1759B2B1538}"/>
              </a:ext>
            </a:extLst>
          </p:cNvPr>
          <p:cNvSpPr>
            <a:spLocks noGrp="1"/>
          </p:cNvSpPr>
          <p:nvPr>
            <p:ph type="ftr" sz="quarter" idx="11"/>
          </p:nvPr>
        </p:nvSpPr>
        <p:spPr/>
        <p:txBody>
          <a:bodyPr/>
          <a:lstStyle/>
          <a:p>
            <a:r>
              <a:rPr lang="en-US"/>
              <a:t>Department of Computer Science and Engineering</a:t>
            </a:r>
            <a:endParaRPr lang="en-US" dirty="0"/>
          </a:p>
        </p:txBody>
      </p:sp>
      <p:sp>
        <p:nvSpPr>
          <p:cNvPr id="5" name="Slide Number Placeholder 4">
            <a:extLst>
              <a:ext uri="{FF2B5EF4-FFF2-40B4-BE49-F238E27FC236}">
                <a16:creationId xmlns:a16="http://schemas.microsoft.com/office/drawing/2014/main" id="{5060784C-D9E4-2F8E-D8DB-D8FD9BF28F25}"/>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2306260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600" b="1" dirty="0">
                <a:latin typeface="Times New Roman" panose="02020603050405020304" pitchFamily="18" charset="0"/>
                <a:cs typeface="Times New Roman" panose="02020603050405020304" pitchFamily="18" charset="0"/>
              </a:rPr>
              <a:t>PROPOSED SYSTEM:</a:t>
            </a:r>
            <a:endParaRPr lang="en-IN" sz="1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342900" lvl="0" indent="-342900" algn="just">
              <a:lnSpc>
                <a:spcPct val="200000"/>
              </a:lnSpc>
              <a:buSzPts val="1000"/>
              <a:buFont typeface="Symbol" panose="05050102010706020507" pitchFamily="18" charset="2"/>
              <a:buChar char=""/>
              <a:tabLst>
                <a:tab pos="457200" algn="l"/>
              </a:tabLs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Recent advancements in deep learning present an exciting opportunity for application to poverty prediction.</a:t>
            </a:r>
            <a:endParaRPr lang="en-IN" sz="1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200000"/>
              </a:lnSpc>
              <a:buSzPts val="1000"/>
              <a:buFont typeface="Symbol" panose="05050102010706020507" pitchFamily="18" charset="2"/>
              <a:buChar char=""/>
              <a:tabLst>
                <a:tab pos="457200" algn="l"/>
              </a:tabLs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More specifically, both daytime and nighttime satellite imagery of regions can be used to estimate poverty in certain regions</a:t>
            </a:r>
            <a:endParaRPr lang="en-US" sz="1200" dirty="0">
              <a:solidFill>
                <a:srgbClr val="666666"/>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200000"/>
              </a:lnSpc>
              <a:buSzPts val="1000"/>
              <a:buFont typeface="Symbol" panose="05050102010706020507" pitchFamily="18" charset="2"/>
              <a:buChar char=""/>
              <a:tabLst>
                <a:tab pos="457200" algn="l"/>
              </a:tabLs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Deep learning has been a main factor behind recent breakthroughs in numerous computer vision tasks such as image classification, segmentation, and object detection.</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200000"/>
              </a:lnSpc>
              <a:buSzPts val="1000"/>
              <a:buFont typeface="Symbol" panose="05050102010706020507" pitchFamily="18" charset="2"/>
              <a:buChar char=""/>
              <a:tabLst>
                <a:tab pos="457200" algn="l"/>
              </a:tabLs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this project, we test the hypothesis that deep learning can leverage satellite imagery to reliably predict the poverty level of a region.</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200000"/>
              </a:lnSpc>
              <a:buSzPts val="1000"/>
              <a:buFont typeface="Symbol" panose="05050102010706020507" pitchFamily="18" charset="2"/>
              <a:buChar char=""/>
              <a:tabLst>
                <a:tab pos="457200" algn="l"/>
              </a:tabLs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 each city, we obtain a daytime satellite image, a nighttime satellite image, and the city’s wealth index.</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200000"/>
              </a:lnSpc>
              <a:buSzPts val="1000"/>
              <a:buFont typeface="Symbol" panose="05050102010706020507" pitchFamily="18" charset="2"/>
              <a:buChar char=""/>
              <a:tabLst>
                <a:tab pos="457200" algn="l"/>
              </a:tabLs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Then we the train </a:t>
            </a:r>
            <a:r>
              <a:rPr lang="en-US" sz="1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Convolutional</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neural networks (CNNs) to predict a city’s wealth index, given a satellite image.</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200000"/>
              </a:lnSpc>
            </a:pPr>
            <a:endParaRPr lang="en-US" sz="1200" cap="none"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99FFDEC-C000-2008-B1FA-B26D7739A2C0}"/>
              </a:ext>
            </a:extLst>
          </p:cNvPr>
          <p:cNvSpPr>
            <a:spLocks noGrp="1"/>
          </p:cNvSpPr>
          <p:nvPr>
            <p:ph type="ftr" sz="quarter" idx="11"/>
          </p:nvPr>
        </p:nvSpPr>
        <p:spPr/>
        <p:txBody>
          <a:bodyPr/>
          <a:lstStyle/>
          <a:p>
            <a:r>
              <a:rPr lang="en-US"/>
              <a:t>Department of Computer Science and Engineering</a:t>
            </a:r>
            <a:endParaRPr lang="en-US" dirty="0"/>
          </a:p>
        </p:txBody>
      </p:sp>
      <p:sp>
        <p:nvSpPr>
          <p:cNvPr id="5" name="Slide Number Placeholder 4">
            <a:extLst>
              <a:ext uri="{FF2B5EF4-FFF2-40B4-BE49-F238E27FC236}">
                <a16:creationId xmlns:a16="http://schemas.microsoft.com/office/drawing/2014/main" id="{113F012A-BB97-3EA4-EC7B-65CD894EA266}"/>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4026968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600" b="1" dirty="0">
                <a:latin typeface="Times New Roman" panose="02020603050405020304" pitchFamily="18" charset="0"/>
                <a:cs typeface="Times New Roman" panose="02020603050405020304" pitchFamily="18" charset="0"/>
              </a:rPr>
              <a:t>D</a:t>
            </a:r>
            <a:r>
              <a:rPr lang="en-IN" sz="1600" b="1" dirty="0">
                <a:latin typeface="Times New Roman" panose="02020603050405020304" pitchFamily="18" charset="0"/>
                <a:cs typeface="Times New Roman" panose="02020603050405020304" pitchFamily="18" charset="0"/>
              </a:rPr>
              <a:t>esign Architecture:</a:t>
            </a:r>
          </a:p>
        </p:txBody>
      </p:sp>
      <p:sp>
        <p:nvSpPr>
          <p:cNvPr id="3" name="Content Placeholder 2"/>
          <p:cNvSpPr>
            <a:spLocks noGrp="1"/>
          </p:cNvSpPr>
          <p:nvPr>
            <p:ph idx="1"/>
          </p:nvPr>
        </p:nvSpPr>
        <p:spPr/>
        <p:txBody>
          <a:bodyPr>
            <a:normAutofit/>
          </a:bodyPr>
          <a:lstStyle/>
          <a:p>
            <a:pPr marL="0" indent="0">
              <a:buNone/>
            </a:pPr>
            <a:endParaRPr lang="en-US" sz="1400" cap="none" dirty="0">
              <a:latin typeface="Times New Roman" panose="02020603050405020304" pitchFamily="18" charset="0"/>
              <a:cs typeface="Times New Roman" panose="02020603050405020304" pitchFamily="18" charset="0"/>
            </a:endParaRPr>
          </a:p>
          <a:p>
            <a:pPr marL="0" indent="0">
              <a:buNone/>
            </a:pPr>
            <a:endParaRPr lang="en-US" dirty="0"/>
          </a:p>
          <a:p>
            <a:endParaRPr lang="en-US" dirty="0"/>
          </a:p>
          <a:p>
            <a:endParaRPr lang="en-US" dirty="0"/>
          </a:p>
          <a:p>
            <a:endParaRPr lang="en-US" dirty="0"/>
          </a:p>
          <a:p>
            <a:endParaRPr lang="en-US" dirty="0"/>
          </a:p>
          <a:p>
            <a:pPr marL="0" indent="0">
              <a:buNone/>
            </a:pPr>
            <a:r>
              <a:rPr lang="en-US" dirty="0"/>
              <a:t>                                                                                             </a:t>
            </a:r>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00A0A197-FAEF-8228-F03E-27166C53DA68}"/>
              </a:ext>
            </a:extLst>
          </p:cNvPr>
          <p:cNvSpPr>
            <a:spLocks noGrp="1"/>
          </p:cNvSpPr>
          <p:nvPr>
            <p:ph type="ftr" sz="quarter" idx="11"/>
          </p:nvPr>
        </p:nvSpPr>
        <p:spPr/>
        <p:txBody>
          <a:bodyPr/>
          <a:lstStyle/>
          <a:p>
            <a:r>
              <a:rPr lang="en-US"/>
              <a:t>Department of Computer Science and Engineering</a:t>
            </a:r>
            <a:endParaRPr lang="en-US" dirty="0"/>
          </a:p>
        </p:txBody>
      </p:sp>
      <p:sp>
        <p:nvSpPr>
          <p:cNvPr id="5" name="Slide Number Placeholder 4">
            <a:extLst>
              <a:ext uri="{FF2B5EF4-FFF2-40B4-BE49-F238E27FC236}">
                <a16:creationId xmlns:a16="http://schemas.microsoft.com/office/drawing/2014/main" id="{8409C13E-09CD-302E-52EA-04A99E23F334}"/>
              </a:ext>
            </a:extLst>
          </p:cNvPr>
          <p:cNvSpPr>
            <a:spLocks noGrp="1"/>
          </p:cNvSpPr>
          <p:nvPr>
            <p:ph type="sldNum" sz="quarter" idx="12"/>
          </p:nvPr>
        </p:nvSpPr>
        <p:spPr/>
        <p:txBody>
          <a:bodyPr/>
          <a:lstStyle/>
          <a:p>
            <a:fld id="{6D22F896-40B5-4ADD-8801-0D06FADFA095}" type="slidenum">
              <a:rPr lang="en-US" smtClean="0"/>
              <a:t>8</a:t>
            </a:fld>
            <a:endParaRPr lang="en-US" dirty="0"/>
          </a:p>
        </p:txBody>
      </p:sp>
      <p:sp>
        <p:nvSpPr>
          <p:cNvPr id="7" name="Rectangle 6">
            <a:extLst>
              <a:ext uri="{FF2B5EF4-FFF2-40B4-BE49-F238E27FC236}">
                <a16:creationId xmlns:a16="http://schemas.microsoft.com/office/drawing/2014/main" id="{8464B2D7-49E5-E810-B67C-89B1AB377005}"/>
              </a:ext>
            </a:extLst>
          </p:cNvPr>
          <p:cNvSpPr/>
          <p:nvPr/>
        </p:nvSpPr>
        <p:spPr>
          <a:xfrm>
            <a:off x="3498112" y="1825625"/>
            <a:ext cx="455428" cy="1413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DF80BB26-043E-CC60-2959-168E5096DC3A}"/>
              </a:ext>
            </a:extLst>
          </p:cNvPr>
          <p:cNvPicPr>
            <a:picLocks noChangeAspect="1"/>
          </p:cNvPicPr>
          <p:nvPr/>
        </p:nvPicPr>
        <p:blipFill>
          <a:blip r:embed="rId2"/>
          <a:stretch>
            <a:fillRect/>
          </a:stretch>
        </p:blipFill>
        <p:spPr>
          <a:xfrm>
            <a:off x="838199" y="1209365"/>
            <a:ext cx="9198935" cy="4439270"/>
          </a:xfrm>
          <a:prstGeom prst="rect">
            <a:avLst/>
          </a:prstGeom>
        </p:spPr>
      </p:pic>
    </p:spTree>
    <p:extLst>
      <p:ext uri="{BB962C8B-B14F-4D97-AF65-F5344CB8AC3E}">
        <p14:creationId xmlns:p14="http://schemas.microsoft.com/office/powerpoint/2010/main" val="3863748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600" b="1" dirty="0">
                <a:latin typeface="Times New Roman" panose="02020603050405020304" pitchFamily="18" charset="0"/>
                <a:cs typeface="Times New Roman" panose="02020603050405020304" pitchFamily="18" charset="0"/>
              </a:rPr>
              <a:t>SYSTEM REQUIREMENTS</a:t>
            </a:r>
            <a:endParaRPr lang="en-IN" sz="1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nSpc>
                <a:spcPct val="200000"/>
              </a:lnSpc>
              <a:buNone/>
            </a:pPr>
            <a:r>
              <a:rPr lang="en-US" sz="1400" b="1" dirty="0">
                <a:latin typeface="Times New Roman" panose="02020603050405020304" pitchFamily="18" charset="0"/>
                <a:cs typeface="Times New Roman" panose="02020603050405020304" pitchFamily="18" charset="0"/>
              </a:rPr>
              <a:t>SOFTWARE REQUIREMENTS</a:t>
            </a:r>
            <a:r>
              <a:rPr lang="en-US" sz="1400" b="1" dirty="0"/>
              <a:t>:</a:t>
            </a:r>
            <a:endParaRPr lang="en-IN" sz="1400" dirty="0"/>
          </a:p>
          <a:p>
            <a:pPr marL="342900" lvl="0" indent="-342900" algn="just">
              <a:lnSpc>
                <a:spcPct val="200000"/>
              </a:lnSpc>
              <a:buSzPts val="1000"/>
              <a:buFont typeface="Symbol" panose="05050102010706020507" pitchFamily="18" charset="2"/>
              <a:buChar char=""/>
              <a:tabLst>
                <a:tab pos="457200" algn="l"/>
              </a:tabLs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Front End – HTML, CSS</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 Flask</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200000"/>
              </a:lnSpc>
              <a:buSzPts val="1000"/>
              <a:buFont typeface="Symbol" panose="05050102010706020507" pitchFamily="18" charset="2"/>
              <a:buChar char=""/>
              <a:tabLst>
                <a:tab pos="457200" algn="l"/>
              </a:tabLs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Backend – </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python 3.7.3</a:t>
            </a:r>
          </a:p>
          <a:p>
            <a:pPr marL="342900" lvl="0" indent="-342900" algn="just">
              <a:lnSpc>
                <a:spcPct val="200000"/>
              </a:lnSpc>
              <a:buSzPts val="1000"/>
              <a:buFont typeface="Symbol" panose="05050102010706020507" pitchFamily="18" charset="2"/>
              <a:buChar char=""/>
              <a:tabLst>
                <a:tab pos="457200" algn="l"/>
              </a:tabLst>
            </a:pPr>
            <a:endParaRPr 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200000"/>
              </a:lnSpc>
              <a:spcAft>
                <a:spcPts val="800"/>
              </a:spcAft>
              <a:buNone/>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HARDWARE REQUIREMENTS:</a:t>
            </a:r>
            <a:endParaRPr lang="en-IN" sz="1400" b="1"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200000"/>
              </a:lnSpc>
              <a:buSzPts val="1000"/>
              <a:buFont typeface="Symbol" panose="05050102010706020507" pitchFamily="18" charset="2"/>
              <a:buChar char=""/>
              <a:tabLst>
                <a:tab pos="457200" algn="l"/>
              </a:tabLs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Hard Disk: Greater than 500 GB</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200000"/>
              </a:lnSpc>
              <a:buSzPts val="1000"/>
              <a:buFont typeface="Symbol" panose="05050102010706020507" pitchFamily="18" charset="2"/>
              <a:buChar char=""/>
              <a:tabLst>
                <a:tab pos="457200" algn="l"/>
              </a:tabLs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RAM: Greater than 4 GB</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200000"/>
              </a:lnSpc>
              <a:spcAft>
                <a:spcPts val="1000"/>
              </a:spcAft>
              <a:buSzPts val="1000"/>
              <a:buFont typeface="Symbol" panose="05050102010706020507" pitchFamily="18" charset="2"/>
              <a:buChar char=""/>
              <a:tabLst>
                <a:tab pos="457200" algn="l"/>
              </a:tabLs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Processor: I3 and Above</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200000"/>
              </a:lnSpc>
              <a:spcAft>
                <a:spcPts val="800"/>
              </a:spcAft>
            </a:pPr>
            <a:endParaRPr lang="en-IN" sz="1400" dirty="0">
              <a:latin typeface="Calibri" panose="020F0502020204030204" pitchFamily="34" charset="0"/>
              <a:ea typeface="Times New Roman" panose="02020603050405020304" pitchFamily="18" charset="0"/>
              <a:cs typeface="Times New Roman" panose="02020603050405020304" pitchFamily="18" charset="0"/>
            </a:endParaRPr>
          </a:p>
          <a:p>
            <a:pPr marL="0" lvl="0" indent="0" algn="just">
              <a:lnSpc>
                <a:spcPct val="200000"/>
              </a:lnSpc>
              <a:buSzPts val="1000"/>
              <a:buNone/>
              <a:tabLst>
                <a:tab pos="457200" algn="l"/>
              </a:tabLst>
            </a:pP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r">
              <a:lnSpc>
                <a:spcPct val="200000"/>
              </a:lnSpc>
              <a:buSzPts val="1000"/>
              <a:buNone/>
              <a:tabLst>
                <a:tab pos="457200" algn="l"/>
              </a:tabLst>
            </a:pPr>
            <a:endParaRPr lang="en-US" sz="1200" dirty="0">
              <a:latin typeface="Times New Roman" panose="02020603050405020304" pitchFamily="18" charset="0"/>
              <a:cs typeface="Times New Roman" panose="02020603050405020304" pitchFamily="18" charset="0"/>
            </a:endParaRPr>
          </a:p>
          <a:p>
            <a:pPr marL="0" lvl="0" indent="0" algn="r">
              <a:lnSpc>
                <a:spcPct val="200000"/>
              </a:lnSpc>
              <a:buSzPts val="1000"/>
              <a:buNone/>
              <a:tabLst>
                <a:tab pos="457200" algn="l"/>
              </a:tabLst>
            </a:pPr>
            <a:endParaRPr lang="en-US" sz="1200" dirty="0">
              <a:latin typeface="Times New Roman" panose="02020603050405020304" pitchFamily="18" charset="0"/>
              <a:cs typeface="Times New Roman" panose="02020603050405020304" pitchFamily="18" charset="0"/>
            </a:endParaRPr>
          </a:p>
          <a:p>
            <a:pPr marL="0" lvl="0" indent="0" algn="r">
              <a:lnSpc>
                <a:spcPct val="200000"/>
              </a:lnSpc>
              <a:buSzPts val="1000"/>
              <a:buNone/>
              <a:tabLst>
                <a:tab pos="457200" algn="l"/>
              </a:tabLst>
            </a:pPr>
            <a:endParaRPr lang="en-US" sz="1200" dirty="0">
              <a:latin typeface="Times New Roman" panose="02020603050405020304" pitchFamily="18" charset="0"/>
              <a:cs typeface="Times New Roman" panose="02020603050405020304" pitchFamily="18" charset="0"/>
            </a:endParaRPr>
          </a:p>
          <a:p>
            <a:pPr marL="0" lvl="0" indent="0" algn="r">
              <a:lnSpc>
                <a:spcPct val="200000"/>
              </a:lnSpc>
              <a:buSzPts val="1000"/>
              <a:buNone/>
              <a:tabLst>
                <a:tab pos="457200" algn="l"/>
              </a:tabLst>
            </a:pPr>
            <a:endParaRPr lang="en-US" sz="1200" dirty="0">
              <a:latin typeface="Times New Roman" panose="02020603050405020304" pitchFamily="18" charset="0"/>
              <a:cs typeface="Times New Roman" panose="02020603050405020304" pitchFamily="18" charset="0"/>
            </a:endParaRPr>
          </a:p>
          <a:p>
            <a:pPr lvl="0"/>
            <a:endParaRPr lang="en-US" sz="1200" dirty="0">
              <a:latin typeface="Times New Roman" panose="02020603050405020304" pitchFamily="18" charset="0"/>
              <a:cs typeface="Times New Roman" panose="02020603050405020304" pitchFamily="18" charset="0"/>
            </a:endParaRPr>
          </a:p>
          <a:p>
            <a:pPr lvl="0"/>
            <a:endParaRPr lang="en-US" sz="1400" dirty="0">
              <a:latin typeface="Times New Roman" panose="02020603050405020304" pitchFamily="18" charset="0"/>
              <a:cs typeface="Times New Roman" panose="02020603050405020304" pitchFamily="18" charset="0"/>
            </a:endParaRPr>
          </a:p>
          <a:p>
            <a:pPr lvl="0"/>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6DB9543-4C47-9407-0AB6-CD0E93D475D0}"/>
              </a:ext>
            </a:extLst>
          </p:cNvPr>
          <p:cNvSpPr>
            <a:spLocks noGrp="1"/>
          </p:cNvSpPr>
          <p:nvPr>
            <p:ph type="ftr" sz="quarter" idx="11"/>
          </p:nvPr>
        </p:nvSpPr>
        <p:spPr/>
        <p:txBody>
          <a:bodyPr/>
          <a:lstStyle/>
          <a:p>
            <a:r>
              <a:rPr lang="en-US"/>
              <a:t>Department of Computer Science and Engineering</a:t>
            </a:r>
            <a:endParaRPr lang="en-US" dirty="0"/>
          </a:p>
        </p:txBody>
      </p:sp>
      <p:sp>
        <p:nvSpPr>
          <p:cNvPr id="5" name="Slide Number Placeholder 4">
            <a:extLst>
              <a:ext uri="{FF2B5EF4-FFF2-40B4-BE49-F238E27FC236}">
                <a16:creationId xmlns:a16="http://schemas.microsoft.com/office/drawing/2014/main" id="{93B00A28-60FC-E268-2BA0-1370B2AD5E8F}"/>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24417684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628</TotalTime>
  <Words>1166</Words>
  <Application>Microsoft Office PowerPoint</Application>
  <PresentationFormat>Widescreen</PresentationFormat>
  <Paragraphs>155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Symbol</vt:lpstr>
      <vt:lpstr>Times New Roman</vt:lpstr>
      <vt:lpstr>Office Theme</vt:lpstr>
      <vt:lpstr>PowerPoint Presentation</vt:lpstr>
      <vt:lpstr>TABLE OF CONTENTS</vt:lpstr>
      <vt:lpstr>INTRODUCTION:</vt:lpstr>
      <vt:lpstr>ABSTRACT:</vt:lpstr>
      <vt:lpstr>EXISTING SYSTEM:</vt:lpstr>
      <vt:lpstr>Disadvantages:</vt:lpstr>
      <vt:lpstr>PROPOSED SYSTEM:</vt:lpstr>
      <vt:lpstr>Design Architecture:</vt:lpstr>
      <vt:lpstr>SYSTEM REQUIREMENTS</vt:lpstr>
      <vt:lpstr>TECHNOLOGIES:</vt:lpstr>
      <vt:lpstr>PROGRAMMING LANGUAGES AND PACKAGES:</vt:lpstr>
      <vt:lpstr>ALGORITHM MODELS</vt:lpstr>
      <vt:lpstr>PowerPoint Presentation</vt:lpstr>
      <vt:lpstr>PowerPoint Presentation</vt:lpstr>
      <vt:lpstr>PowerPoint Presentation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india</dc:creator>
  <cp:lastModifiedBy>suraj devineni</cp:lastModifiedBy>
  <cp:revision>58</cp:revision>
  <dcterms:created xsi:type="dcterms:W3CDTF">2022-11-13T13:58:19Z</dcterms:created>
  <dcterms:modified xsi:type="dcterms:W3CDTF">2023-04-14T11:52:10Z</dcterms:modified>
</cp:coreProperties>
</file>