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g471fa48766_0_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471fa48766_0_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47124a91e1_1_0: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61" name="Google Shape;61;g47124a91e1_1_0:notes"/>
          <p:cNvSpPr/>
          <p:nvPr>
            <p:ph idx="2" type="sldImg"/>
          </p:nvPr>
        </p:nvSpPr>
        <p:spPr>
          <a:xfrm>
            <a:off x="381491" y="685791"/>
            <a:ext cx="6095652"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7124a91e1_1_10: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70" name="Google Shape;70;g47124a91e1_1_10:notes"/>
          <p:cNvSpPr/>
          <p:nvPr>
            <p:ph idx="2" type="sldImg"/>
          </p:nvPr>
        </p:nvSpPr>
        <p:spPr>
          <a:xfrm>
            <a:off x="381491" y="685791"/>
            <a:ext cx="6095652"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71fa48766_0_8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71fa48766_0_8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7124a91e1_1_18: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84" name="Google Shape;84;g47124a91e1_1_18:notes"/>
          <p:cNvSpPr/>
          <p:nvPr>
            <p:ph idx="2" type="sldImg"/>
          </p:nvPr>
        </p:nvSpPr>
        <p:spPr>
          <a:xfrm>
            <a:off x="381491" y="685791"/>
            <a:ext cx="6095652"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71fa487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71fa487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7124a91e1_1_23: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96" name="Google Shape;96;g47124a91e1_1_23:notes"/>
          <p:cNvSpPr/>
          <p:nvPr>
            <p:ph idx="2" type="sldImg"/>
          </p:nvPr>
        </p:nvSpPr>
        <p:spPr>
          <a:xfrm>
            <a:off x="381491" y="685791"/>
            <a:ext cx="6095652"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7124a91e1_1_28: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104" name="Google Shape;104;g47124a91e1_1_28:notes"/>
          <p:cNvSpPr/>
          <p:nvPr>
            <p:ph idx="2" type="sldImg"/>
          </p:nvPr>
        </p:nvSpPr>
        <p:spPr>
          <a:xfrm>
            <a:off x="381491" y="685791"/>
            <a:ext cx="6095652"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457172" y="205014"/>
            <a:ext cx="8228700" cy="858900"/>
          </a:xfrm>
          <a:prstGeom prst="rect">
            <a:avLst/>
          </a:prstGeom>
          <a:noFill/>
          <a:ln>
            <a:noFill/>
          </a:ln>
        </p:spPr>
        <p:txBody>
          <a:bodyPr anchorCtr="0" anchor="ctr" bIns="0" lIns="0" spcFirstLastPara="1" rIns="0" wrap="square" tIns="0"/>
          <a:lstStyle>
            <a:lvl1pPr lvl="0" rtl="0" algn="l">
              <a:spcBef>
                <a:spcPts val="0"/>
              </a:spcBef>
              <a:spcAft>
                <a:spcPts val="0"/>
              </a:spcAft>
              <a:buSzPts val="1200"/>
              <a:buNone/>
              <a:defRPr sz="1200"/>
            </a:lvl1pPr>
            <a:lvl2pPr lvl="1" rtl="0" algn="l">
              <a:spcBef>
                <a:spcPts val="0"/>
              </a:spcBef>
              <a:spcAft>
                <a:spcPts val="0"/>
              </a:spcAft>
              <a:buSzPts val="1200"/>
              <a:buNone/>
              <a:defRPr sz="1200"/>
            </a:lvl2pPr>
            <a:lvl3pPr lvl="2" rtl="0" algn="l">
              <a:spcBef>
                <a:spcPts val="0"/>
              </a:spcBef>
              <a:spcAft>
                <a:spcPts val="0"/>
              </a:spcAft>
              <a:buSzPts val="1200"/>
              <a:buNone/>
              <a:defRPr sz="1200"/>
            </a:lvl3pPr>
            <a:lvl4pPr lvl="3" rtl="0" algn="l">
              <a:spcBef>
                <a:spcPts val="0"/>
              </a:spcBef>
              <a:spcAft>
                <a:spcPts val="0"/>
              </a:spcAft>
              <a:buSzPts val="1200"/>
              <a:buNone/>
              <a:defRPr sz="1200"/>
            </a:lvl4pPr>
            <a:lvl5pPr lvl="4" rtl="0" algn="l">
              <a:spcBef>
                <a:spcPts val="0"/>
              </a:spcBef>
              <a:spcAft>
                <a:spcPts val="0"/>
              </a:spcAft>
              <a:buSzPts val="1200"/>
              <a:buNone/>
              <a:defRPr sz="1200"/>
            </a:lvl5pPr>
            <a:lvl6pPr lvl="5" rtl="0" algn="l">
              <a:spcBef>
                <a:spcPts val="0"/>
              </a:spcBef>
              <a:spcAft>
                <a:spcPts val="0"/>
              </a:spcAft>
              <a:buSzPts val="1200"/>
              <a:buNone/>
              <a:defRPr sz="1200"/>
            </a:lvl6pPr>
            <a:lvl7pPr lvl="6" rtl="0" algn="l">
              <a:spcBef>
                <a:spcPts val="0"/>
              </a:spcBef>
              <a:spcAft>
                <a:spcPts val="0"/>
              </a:spcAft>
              <a:buSzPts val="1200"/>
              <a:buNone/>
              <a:defRPr sz="1200"/>
            </a:lvl7pPr>
            <a:lvl8pPr lvl="7" rtl="0" algn="l">
              <a:spcBef>
                <a:spcPts val="0"/>
              </a:spcBef>
              <a:spcAft>
                <a:spcPts val="0"/>
              </a:spcAft>
              <a:buSzPts val="1200"/>
              <a:buNone/>
              <a:defRPr sz="1200"/>
            </a:lvl8pPr>
            <a:lvl9pPr lvl="8" rtl="0" algn="l">
              <a:spcBef>
                <a:spcPts val="0"/>
              </a:spcBef>
              <a:spcAft>
                <a:spcPts val="0"/>
              </a:spcAft>
              <a:buSzPts val="1200"/>
              <a:buNone/>
              <a:defRPr sz="1200"/>
            </a:lvl9pPr>
          </a:lstStyle>
          <a:p/>
        </p:txBody>
      </p:sp>
      <p:sp>
        <p:nvSpPr>
          <p:cNvPr id="52" name="Google Shape;52;p13"/>
          <p:cNvSpPr txBox="1"/>
          <p:nvPr>
            <p:ph idx="1" type="body"/>
          </p:nvPr>
        </p:nvSpPr>
        <p:spPr>
          <a:xfrm>
            <a:off x="457172" y="1203631"/>
            <a:ext cx="8228700" cy="2983200"/>
          </a:xfrm>
          <a:prstGeom prst="rect">
            <a:avLst/>
          </a:prstGeom>
          <a:noFill/>
          <a:ln>
            <a:noFill/>
          </a:ln>
        </p:spPr>
        <p:txBody>
          <a:bodyPr anchorCtr="0" anchor="t" bIns="0" lIns="0" spcFirstLastPara="1" rIns="0" wrap="square" tIns="0"/>
          <a:lstStyle>
            <a:lvl1pPr indent="-228600" lvl="0" marL="457200" rtl="0" algn="l">
              <a:spcBef>
                <a:spcPts val="0"/>
              </a:spcBef>
              <a:spcAft>
                <a:spcPts val="0"/>
              </a:spcAft>
              <a:buSzPts val="1200"/>
              <a:buNone/>
              <a:defRPr sz="1200"/>
            </a:lvl1pPr>
            <a:lvl2pPr indent="-228600" lvl="1" marL="914400" rtl="0" algn="l">
              <a:spcBef>
                <a:spcPts val="1600"/>
              </a:spcBef>
              <a:spcAft>
                <a:spcPts val="0"/>
              </a:spcAft>
              <a:buSzPts val="1200"/>
              <a:buNone/>
              <a:defRPr sz="1200"/>
            </a:lvl2pPr>
            <a:lvl3pPr indent="-228600" lvl="2" marL="1371600" rtl="0" algn="l">
              <a:spcBef>
                <a:spcPts val="1600"/>
              </a:spcBef>
              <a:spcAft>
                <a:spcPts val="0"/>
              </a:spcAft>
              <a:buSzPts val="1200"/>
              <a:buNone/>
              <a:defRPr sz="1200"/>
            </a:lvl3pPr>
            <a:lvl4pPr indent="-228600" lvl="3" marL="1828800" rtl="0" algn="l">
              <a:spcBef>
                <a:spcPts val="1600"/>
              </a:spcBef>
              <a:spcAft>
                <a:spcPts val="0"/>
              </a:spcAft>
              <a:buSzPts val="1200"/>
              <a:buNone/>
              <a:defRPr sz="1200"/>
            </a:lvl4pPr>
            <a:lvl5pPr indent="-228600" lvl="4" marL="2286000" rtl="0" algn="l">
              <a:spcBef>
                <a:spcPts val="1600"/>
              </a:spcBef>
              <a:spcAft>
                <a:spcPts val="0"/>
              </a:spcAft>
              <a:buSzPts val="1200"/>
              <a:buNone/>
              <a:defRPr sz="1200"/>
            </a:lvl5pPr>
            <a:lvl6pPr indent="-228600" lvl="5" marL="2743200" rtl="0" algn="l">
              <a:spcBef>
                <a:spcPts val="1600"/>
              </a:spcBef>
              <a:spcAft>
                <a:spcPts val="0"/>
              </a:spcAft>
              <a:buSzPts val="1200"/>
              <a:buNone/>
              <a:defRPr sz="1200"/>
            </a:lvl6pPr>
            <a:lvl7pPr indent="-228600" lvl="6" marL="3200400" rtl="0" algn="l">
              <a:spcBef>
                <a:spcPts val="1600"/>
              </a:spcBef>
              <a:spcAft>
                <a:spcPts val="0"/>
              </a:spcAft>
              <a:buSzPts val="1200"/>
              <a:buNone/>
              <a:defRPr sz="1200"/>
            </a:lvl7pPr>
            <a:lvl8pPr indent="-228600" lvl="7" marL="3657600" rtl="0" algn="l">
              <a:spcBef>
                <a:spcPts val="1600"/>
              </a:spcBef>
              <a:spcAft>
                <a:spcPts val="0"/>
              </a:spcAft>
              <a:buSzPts val="1200"/>
              <a:buNone/>
              <a:defRPr sz="1200"/>
            </a:lvl8pPr>
            <a:lvl9pPr indent="-228600" lvl="8" marL="4114800" rtl="0" algn="l">
              <a:spcBef>
                <a:spcPts val="1600"/>
              </a:spcBef>
              <a:spcAft>
                <a:spcPts val="1600"/>
              </a:spcAft>
              <a:buSzPts val="1200"/>
              <a:buNone/>
              <a:defRPr sz="12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hyperlink" Target="http://www.censusindia.gov.in/2011census/HLO/HL_PCA/Houselisting-housing-HLPCA.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14"/>
          <p:cNvSpPr txBox="1"/>
          <p:nvPr>
            <p:ph type="title"/>
          </p:nvPr>
        </p:nvSpPr>
        <p:spPr>
          <a:xfrm>
            <a:off x="242225" y="15394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Finding Similarities and Patterns from District-Level Data of India </a:t>
            </a:r>
            <a:endParaRPr/>
          </a:p>
          <a:p>
            <a:pPr indent="0" lvl="0" marL="0" rtl="0" algn="ctr">
              <a:spcBef>
                <a:spcPts val="0"/>
              </a:spcBef>
              <a:spcAft>
                <a:spcPts val="0"/>
              </a:spcAft>
              <a:buNone/>
            </a:pPr>
            <a:r>
              <a:rPr lang="en"/>
              <a:t>(Census 2011)</a:t>
            </a:r>
            <a:endParaRPr/>
          </a:p>
        </p:txBody>
      </p:sp>
      <p:sp>
        <p:nvSpPr>
          <p:cNvPr id="58" name="Google Shape;58;p14"/>
          <p:cNvSpPr txBox="1"/>
          <p:nvPr/>
        </p:nvSpPr>
        <p:spPr>
          <a:xfrm>
            <a:off x="3140650" y="3237875"/>
            <a:ext cx="5447400" cy="1141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800"/>
              <a:t>Abhinav Gupta (MT18031)</a:t>
            </a:r>
            <a:endParaRPr sz="1800"/>
          </a:p>
          <a:p>
            <a:pPr indent="0" lvl="0" marL="0" rtl="0" algn="r">
              <a:spcBef>
                <a:spcPts val="0"/>
              </a:spcBef>
              <a:spcAft>
                <a:spcPts val="0"/>
              </a:spcAft>
              <a:buNone/>
            </a:pPr>
            <a:r>
              <a:rPr lang="en" sz="1800"/>
              <a:t>Mohit Choudhary (MT18111)</a:t>
            </a:r>
            <a:endParaRPr sz="1800"/>
          </a:p>
          <a:p>
            <a:pPr indent="0" lvl="0" marL="0" rtl="0" algn="r">
              <a:spcBef>
                <a:spcPts val="0"/>
              </a:spcBef>
              <a:spcAft>
                <a:spcPts val="0"/>
              </a:spcAft>
              <a:buNone/>
            </a:pPr>
            <a:r>
              <a:rPr lang="en" sz="1800"/>
              <a:t>Suraj Pandey (MT18025)</a:t>
            </a:r>
            <a:endParaRPr sz="1800"/>
          </a:p>
          <a:p>
            <a:pPr indent="0" lvl="0" marL="0" rtl="0" algn="r">
              <a:spcBef>
                <a:spcPts val="0"/>
              </a:spcBef>
              <a:spcAft>
                <a:spcPts val="0"/>
              </a:spcAft>
              <a:buNone/>
            </a:pPr>
            <a:r>
              <a:rPr lang="en" sz="1800"/>
              <a:t>Udit Pant (MT18049)</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5"/>
          <p:cNvSpPr txBox="1"/>
          <p:nvPr/>
        </p:nvSpPr>
        <p:spPr>
          <a:xfrm>
            <a:off x="457172" y="205014"/>
            <a:ext cx="8228763" cy="858757"/>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3700" u="none" cap="none" strike="noStrike">
              <a:latin typeface="Arial"/>
              <a:ea typeface="Arial"/>
              <a:cs typeface="Arial"/>
              <a:sym typeface="Arial"/>
            </a:endParaRPr>
          </a:p>
        </p:txBody>
      </p:sp>
      <p:sp>
        <p:nvSpPr>
          <p:cNvPr id="64" name="Google Shape;64;p15"/>
          <p:cNvSpPr txBox="1"/>
          <p:nvPr/>
        </p:nvSpPr>
        <p:spPr>
          <a:xfrm>
            <a:off x="280500" y="1080154"/>
            <a:ext cx="8228700" cy="10224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2700" u="none" cap="none" strike="noStrike">
              <a:latin typeface="Arial"/>
              <a:ea typeface="Arial"/>
              <a:cs typeface="Arial"/>
              <a:sym typeface="Arial"/>
            </a:endParaRPr>
          </a:p>
        </p:txBody>
      </p:sp>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Font typeface="Arial"/>
              <a:buNone/>
            </a:pPr>
            <a:r>
              <a:rPr b="1" lang="en"/>
              <a:t>Project</a:t>
            </a:r>
            <a:r>
              <a:rPr b="1" lang="en"/>
              <a:t> Statement</a:t>
            </a:r>
            <a:endParaRPr b="1"/>
          </a:p>
          <a:p>
            <a:pPr indent="0" lvl="0" marL="0" rtl="0" algn="l">
              <a:spcBef>
                <a:spcPts val="0"/>
              </a:spcBef>
              <a:spcAft>
                <a:spcPts val="0"/>
              </a:spcAft>
              <a:buNone/>
            </a:pPr>
            <a:r>
              <a:t/>
            </a:r>
            <a:endParaRPr/>
          </a:p>
        </p:txBody>
      </p:sp>
      <p:sp>
        <p:nvSpPr>
          <p:cNvPr id="66" name="Google Shape;66;p15"/>
          <p:cNvSpPr txBox="1"/>
          <p:nvPr>
            <p:ph idx="1" type="body"/>
          </p:nvPr>
        </p:nvSpPr>
        <p:spPr>
          <a:xfrm>
            <a:off x="311700" y="1152475"/>
            <a:ext cx="8520600" cy="762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Study Indian census 2011 data and try to find interesting relations between various districts of India through data mining techniques.</a:t>
            </a:r>
            <a:endParaRPr sz="2000">
              <a:solidFill>
                <a:srgbClr val="000000"/>
              </a:solidFill>
            </a:endParaRPr>
          </a:p>
          <a:p>
            <a:pPr indent="0" lvl="0" marL="0" rtl="0" algn="l">
              <a:lnSpc>
                <a:spcPct val="100000"/>
              </a:lnSpc>
              <a:spcBef>
                <a:spcPts val="1600"/>
              </a:spcBef>
              <a:spcAft>
                <a:spcPts val="0"/>
              </a:spcAft>
              <a:buNone/>
            </a:pPr>
            <a:r>
              <a:rPr b="1" lang="en" sz="2800">
                <a:solidFill>
                  <a:schemeClr val="dk1"/>
                </a:solidFill>
              </a:rPr>
              <a:t> Motivation</a:t>
            </a:r>
            <a:endParaRPr b="1" sz="2800">
              <a:solidFill>
                <a:schemeClr val="dk1"/>
              </a:solidFill>
            </a:endParaRPr>
          </a:p>
          <a:p>
            <a:pPr indent="0" lvl="0" marL="0" rtl="0" algn="l">
              <a:lnSpc>
                <a:spcPct val="100000"/>
              </a:lnSpc>
              <a:spcBef>
                <a:spcPts val="0"/>
              </a:spcBef>
              <a:spcAft>
                <a:spcPts val="0"/>
              </a:spcAft>
              <a:buNone/>
            </a:pPr>
            <a:r>
              <a:t/>
            </a:r>
            <a:endParaRPr sz="2800">
              <a:solidFill>
                <a:schemeClr val="dk1"/>
              </a:solidFill>
            </a:endParaRPr>
          </a:p>
          <a:p>
            <a:pPr indent="0" lvl="0" marL="0" rtl="0" algn="l">
              <a:spcBef>
                <a:spcPts val="0"/>
              </a:spcBef>
              <a:spcAft>
                <a:spcPts val="0"/>
              </a:spcAft>
              <a:buNone/>
            </a:pPr>
            <a:r>
              <a:t/>
            </a:r>
            <a:endParaRPr sz="2000"/>
          </a:p>
          <a:p>
            <a:pPr indent="0" lvl="0" marL="0" rtl="0" algn="ctr">
              <a:spcBef>
                <a:spcPts val="0"/>
              </a:spcBef>
              <a:spcAft>
                <a:spcPts val="0"/>
              </a:spcAft>
              <a:buClr>
                <a:schemeClr val="dk2"/>
              </a:buClr>
              <a:buFont typeface="Arial"/>
              <a:buNone/>
            </a:pPr>
            <a:r>
              <a:rPr lang="en">
                <a:solidFill>
                  <a:schemeClr val="dk2"/>
                </a:solidFill>
                <a:latin typeface="Arial"/>
                <a:ea typeface="Arial"/>
                <a:cs typeface="Arial"/>
                <a:sym typeface="Arial"/>
              </a:rPr>
              <a:t>  </a:t>
            </a:r>
            <a:endParaRPr sz="2700">
              <a:solidFill>
                <a:schemeClr val="dk2"/>
              </a:solidFill>
              <a:latin typeface="Arial"/>
              <a:ea typeface="Arial"/>
              <a:cs typeface="Arial"/>
              <a:sym typeface="Arial"/>
            </a:endParaRPr>
          </a:p>
          <a:p>
            <a:pPr indent="0" lvl="0" marL="0" rtl="0" algn="l">
              <a:spcBef>
                <a:spcPts val="1600"/>
              </a:spcBef>
              <a:spcAft>
                <a:spcPts val="1600"/>
              </a:spcAft>
              <a:buNone/>
            </a:pPr>
            <a:r>
              <a:t/>
            </a:r>
            <a:endParaRPr sz="2700">
              <a:solidFill>
                <a:srgbClr val="000000"/>
              </a:solidFill>
              <a:latin typeface="Arial"/>
              <a:ea typeface="Arial"/>
              <a:cs typeface="Arial"/>
              <a:sym typeface="Arial"/>
            </a:endParaRPr>
          </a:p>
        </p:txBody>
      </p:sp>
      <p:sp>
        <p:nvSpPr>
          <p:cNvPr id="67" name="Google Shape;67;p15"/>
          <p:cNvSpPr txBox="1"/>
          <p:nvPr/>
        </p:nvSpPr>
        <p:spPr>
          <a:xfrm>
            <a:off x="347700" y="2835275"/>
            <a:ext cx="8448600" cy="1752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0000"/>
              </a:buClr>
              <a:buSzPts val="2000"/>
              <a:buChar char="●"/>
            </a:pPr>
            <a:r>
              <a:rPr lang="en" sz="2000"/>
              <a:t>The motivation of the project was to find interesting insights from raw data collected during census 2011 which can help governments and other independent organizations to make more informed decisions while planning socio-economic welfare schemes.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nvSpPr>
        <p:spPr>
          <a:xfrm>
            <a:off x="457172" y="205014"/>
            <a:ext cx="8228763" cy="858757"/>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3700" u="none" cap="none" strike="noStrike">
              <a:latin typeface="Arial"/>
              <a:ea typeface="Arial"/>
              <a:cs typeface="Arial"/>
              <a:sym typeface="Arial"/>
            </a:endParaRPr>
          </a:p>
        </p:txBody>
      </p:sp>
      <p:sp>
        <p:nvSpPr>
          <p:cNvPr id="73" name="Google Shape;73;p16"/>
          <p:cNvSpPr txBox="1"/>
          <p:nvPr/>
        </p:nvSpPr>
        <p:spPr>
          <a:xfrm>
            <a:off x="457175" y="1203624"/>
            <a:ext cx="8228700" cy="3519600"/>
          </a:xfrm>
          <a:prstGeom prst="rect">
            <a:avLst/>
          </a:prstGeom>
          <a:noFill/>
          <a:ln>
            <a:noFill/>
          </a:ln>
        </p:spPr>
        <p:txBody>
          <a:bodyPr anchorCtr="0" anchor="t" bIns="0" lIns="0" spcFirstLastPara="1" rIns="0" wrap="square" tIns="0">
            <a:noAutofit/>
          </a:bodyPr>
          <a:lstStyle/>
          <a:p>
            <a:pPr indent="0" lvl="0" marL="457200" marR="0" rtl="0" algn="l">
              <a:spcBef>
                <a:spcPts val="1200"/>
              </a:spcBef>
              <a:spcAft>
                <a:spcPts val="0"/>
              </a:spcAft>
              <a:buNone/>
            </a:pPr>
            <a:r>
              <a:t/>
            </a:r>
            <a:endParaRPr sz="1200"/>
          </a:p>
        </p:txBody>
      </p:sp>
      <p:sp>
        <p:nvSpPr>
          <p:cNvPr id="74" name="Google Shape;74;p16"/>
          <p:cNvSpPr txBox="1"/>
          <p:nvPr>
            <p:ph type="title"/>
          </p:nvPr>
        </p:nvSpPr>
        <p:spPr>
          <a:xfrm>
            <a:off x="404897" y="344714"/>
            <a:ext cx="8228700" cy="858900"/>
          </a:xfrm>
          <a:prstGeom prst="rect">
            <a:avLst/>
          </a:prstGeom>
        </p:spPr>
        <p:txBody>
          <a:bodyPr anchorCtr="0" anchor="ctr" bIns="0" lIns="0" spcFirstLastPara="1" rIns="0" wrap="square" tIns="0">
            <a:noAutofit/>
          </a:bodyPr>
          <a:lstStyle/>
          <a:p>
            <a:pPr indent="0" lvl="0" marL="0" rtl="0" algn="ctr">
              <a:spcBef>
                <a:spcPts val="0"/>
              </a:spcBef>
              <a:spcAft>
                <a:spcPts val="0"/>
              </a:spcAft>
              <a:buClr>
                <a:schemeClr val="dk2"/>
              </a:buClr>
              <a:buFont typeface="Arial"/>
              <a:buNone/>
            </a:pPr>
            <a:r>
              <a:rPr b="1" lang="en" sz="3700"/>
              <a:t>Dataset Used</a:t>
            </a:r>
            <a:endParaRPr b="1" sz="3700"/>
          </a:p>
          <a:p>
            <a:pPr indent="0" lvl="0" marL="0" rtl="0" algn="l">
              <a:spcBef>
                <a:spcPts val="0"/>
              </a:spcBef>
              <a:spcAft>
                <a:spcPts val="0"/>
              </a:spcAft>
              <a:buNone/>
            </a:pPr>
            <a:r>
              <a:t/>
            </a:r>
            <a:endParaRPr/>
          </a:p>
        </p:txBody>
      </p:sp>
      <p:sp>
        <p:nvSpPr>
          <p:cNvPr id="75" name="Google Shape;75;p16"/>
          <p:cNvSpPr txBox="1"/>
          <p:nvPr>
            <p:ph idx="1" type="body"/>
          </p:nvPr>
        </p:nvSpPr>
        <p:spPr>
          <a:xfrm>
            <a:off x="404900" y="1080149"/>
            <a:ext cx="8228700" cy="3726900"/>
          </a:xfrm>
          <a:prstGeom prst="rect">
            <a:avLst/>
          </a:prstGeom>
        </p:spPr>
        <p:txBody>
          <a:bodyPr anchorCtr="0" anchor="t" bIns="0" lIns="0" spcFirstLastPara="1" rIns="0" wrap="square" tIns="0">
            <a:noAutofit/>
          </a:bodyPr>
          <a:lstStyle/>
          <a:p>
            <a:pPr indent="-317500" lvl="0" marL="355600" rtl="0" algn="l">
              <a:lnSpc>
                <a:spcPct val="100000"/>
              </a:lnSpc>
              <a:spcBef>
                <a:spcPts val="1200"/>
              </a:spcBef>
              <a:spcAft>
                <a:spcPts val="0"/>
              </a:spcAft>
              <a:buClr>
                <a:srgbClr val="000000"/>
              </a:buClr>
              <a:buSzPts val="2000"/>
              <a:buFont typeface="Noto Sans Symbols"/>
              <a:buChar char="●"/>
            </a:pPr>
            <a:r>
              <a:rPr b="1" lang="en" sz="2000">
                <a:solidFill>
                  <a:srgbClr val="000000"/>
                </a:solidFill>
              </a:rPr>
              <a:t>Challenge:</a:t>
            </a:r>
            <a:r>
              <a:rPr lang="en" sz="2000">
                <a:solidFill>
                  <a:srgbClr val="000000"/>
                </a:solidFill>
                <a:latin typeface="Arial"/>
                <a:ea typeface="Arial"/>
                <a:cs typeface="Arial"/>
                <a:sym typeface="Arial"/>
              </a:rPr>
              <a:t> Finding relevant features from various sources as dataset was scattered and not available at a single </a:t>
            </a:r>
            <a:r>
              <a:rPr lang="en" sz="2000">
                <a:solidFill>
                  <a:srgbClr val="000000"/>
                </a:solidFill>
              </a:rPr>
              <a:t>source</a:t>
            </a:r>
            <a:r>
              <a:rPr lang="en" sz="2000">
                <a:solidFill>
                  <a:srgbClr val="000000"/>
                </a:solidFill>
                <a:latin typeface="Arial"/>
                <a:ea typeface="Arial"/>
                <a:cs typeface="Arial"/>
                <a:sym typeface="Arial"/>
              </a:rPr>
              <a:t>.</a:t>
            </a:r>
            <a:endParaRPr sz="2000">
              <a:solidFill>
                <a:srgbClr val="000000"/>
              </a:solidFill>
              <a:latin typeface="Arial"/>
              <a:ea typeface="Arial"/>
              <a:cs typeface="Arial"/>
              <a:sym typeface="Arial"/>
            </a:endParaRPr>
          </a:p>
          <a:p>
            <a:pPr indent="-317500" lvl="0" marL="355600" rtl="0" algn="l">
              <a:lnSpc>
                <a:spcPct val="100000"/>
              </a:lnSpc>
              <a:spcBef>
                <a:spcPts val="1200"/>
              </a:spcBef>
              <a:spcAft>
                <a:spcPts val="0"/>
              </a:spcAft>
              <a:buClr>
                <a:srgbClr val="000000"/>
              </a:buClr>
              <a:buSzPts val="2000"/>
              <a:buFont typeface="Noto Sans Symbols"/>
              <a:buChar char="●"/>
            </a:pPr>
            <a:r>
              <a:rPr lang="en" sz="2000">
                <a:solidFill>
                  <a:srgbClr val="000000"/>
                </a:solidFill>
                <a:latin typeface="Arial"/>
                <a:ea typeface="Arial"/>
                <a:cs typeface="Arial"/>
                <a:sym typeface="Arial"/>
              </a:rPr>
              <a:t>Scraped, cleaned, processed many district level excel files from different sources to create a single dataset file on which data mining algorithm can be applied. (see report for more details on dataset creation strategy)</a:t>
            </a:r>
            <a:endParaRPr sz="2000">
              <a:solidFill>
                <a:srgbClr val="000000"/>
              </a:solidFill>
              <a:latin typeface="Arial"/>
              <a:ea typeface="Arial"/>
              <a:cs typeface="Arial"/>
              <a:sym typeface="Arial"/>
            </a:endParaRPr>
          </a:p>
          <a:p>
            <a:pPr indent="-317500" lvl="0" marL="355600" rtl="0" algn="l">
              <a:lnSpc>
                <a:spcPct val="100000"/>
              </a:lnSpc>
              <a:spcBef>
                <a:spcPts val="1200"/>
              </a:spcBef>
              <a:spcAft>
                <a:spcPts val="0"/>
              </a:spcAft>
              <a:buClr>
                <a:srgbClr val="000000"/>
              </a:buClr>
              <a:buSzPts val="2000"/>
              <a:buFont typeface="Noto Sans Symbols"/>
              <a:buChar char="●"/>
            </a:pPr>
            <a:r>
              <a:rPr lang="en" sz="2000">
                <a:solidFill>
                  <a:srgbClr val="000000"/>
                </a:solidFill>
                <a:latin typeface="Arial"/>
                <a:ea typeface="Arial"/>
                <a:cs typeface="Arial"/>
                <a:sym typeface="Arial"/>
              </a:rPr>
              <a:t>Main data source - Census India 2011.</a:t>
            </a:r>
            <a:endParaRPr sz="2000">
              <a:solidFill>
                <a:srgbClr val="000000"/>
              </a:solidFill>
              <a:latin typeface="Arial"/>
              <a:ea typeface="Arial"/>
              <a:cs typeface="Arial"/>
              <a:sym typeface="Arial"/>
            </a:endParaRPr>
          </a:p>
          <a:p>
            <a:pPr indent="0" lvl="0" marL="457200" rtl="0" algn="l">
              <a:lnSpc>
                <a:spcPct val="100000"/>
              </a:lnSpc>
              <a:spcBef>
                <a:spcPts val="1200"/>
              </a:spcBef>
              <a:spcAft>
                <a:spcPts val="0"/>
              </a:spcAft>
              <a:buClr>
                <a:schemeClr val="dk2"/>
              </a:buClr>
              <a:buSzPts val="1100"/>
              <a:buFont typeface="Arial"/>
              <a:buNone/>
            </a:pPr>
            <a:r>
              <a:rPr lang="en" sz="1400">
                <a:solidFill>
                  <a:srgbClr val="000000"/>
                </a:solidFill>
                <a:latin typeface="Arial"/>
                <a:ea typeface="Arial"/>
                <a:cs typeface="Arial"/>
                <a:sym typeface="Arial"/>
              </a:rPr>
              <a:t>http://www.censusindia.gov.in/2011census/dchb/DCHB.html</a:t>
            </a:r>
            <a:endParaRPr sz="1400">
              <a:solidFill>
                <a:srgbClr val="000000"/>
              </a:solidFill>
              <a:latin typeface="Arial"/>
              <a:ea typeface="Arial"/>
              <a:cs typeface="Arial"/>
              <a:sym typeface="Arial"/>
            </a:endParaRPr>
          </a:p>
          <a:p>
            <a:pPr indent="0" lvl="0" marL="457200" rtl="0" algn="l">
              <a:lnSpc>
                <a:spcPct val="100000"/>
              </a:lnSpc>
              <a:spcBef>
                <a:spcPts val="1200"/>
              </a:spcBef>
              <a:spcAft>
                <a:spcPts val="0"/>
              </a:spcAft>
              <a:buClr>
                <a:schemeClr val="dk2"/>
              </a:buClr>
              <a:buSzPts val="1100"/>
              <a:buFont typeface="Arial"/>
              <a:buNone/>
            </a:pPr>
            <a:r>
              <a:rPr lang="en" sz="1400" u="sng">
                <a:solidFill>
                  <a:schemeClr val="accent5"/>
                </a:solidFill>
                <a:latin typeface="Arial"/>
                <a:ea typeface="Arial"/>
                <a:cs typeface="Arial"/>
                <a:sym typeface="Arial"/>
                <a:hlinkClick r:id="rId3"/>
              </a:rPr>
              <a:t>http://www.censusindia.gov.in/2011census/HLO/HL_PCA/Houselisting-housing-HLPCA.html</a:t>
            </a:r>
            <a:endParaRPr sz="1400">
              <a:solidFill>
                <a:schemeClr val="dk2"/>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457172" y="205014"/>
            <a:ext cx="8228700" cy="858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3700"/>
              <a:t>Features Used</a:t>
            </a:r>
            <a:endParaRPr b="1" sz="3700"/>
          </a:p>
        </p:txBody>
      </p:sp>
      <p:sp>
        <p:nvSpPr>
          <p:cNvPr id="81" name="Google Shape;81;p17"/>
          <p:cNvSpPr txBox="1"/>
          <p:nvPr>
            <p:ph idx="1" type="body"/>
          </p:nvPr>
        </p:nvSpPr>
        <p:spPr>
          <a:xfrm>
            <a:off x="457175" y="1268949"/>
            <a:ext cx="8228700" cy="3472800"/>
          </a:xfrm>
          <a:prstGeom prst="rect">
            <a:avLst/>
          </a:prstGeom>
        </p:spPr>
        <p:txBody>
          <a:bodyPr anchorCtr="0" anchor="t" bIns="0" lIns="0" spcFirstLastPara="1" rIns="0" wrap="square" tIns="0">
            <a:noAutofit/>
          </a:bodyPr>
          <a:lstStyle/>
          <a:p>
            <a:pPr indent="-355600" lvl="0" marL="457200" rtl="0" algn="l">
              <a:lnSpc>
                <a:spcPct val="115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Some of selected features for analysis</a:t>
            </a:r>
            <a:endParaRPr sz="2000">
              <a:solidFill>
                <a:srgbClr val="000000"/>
              </a:solidFill>
              <a:latin typeface="Arial"/>
              <a:ea typeface="Arial"/>
              <a:cs typeface="Arial"/>
              <a:sym typeface="Arial"/>
            </a:endParaRPr>
          </a:p>
          <a:p>
            <a:pPr indent="0" lvl="0" marL="0" rtl="0" algn="l">
              <a:lnSpc>
                <a:spcPct val="100000"/>
              </a:lnSpc>
              <a:spcBef>
                <a:spcPts val="1000"/>
              </a:spcBef>
              <a:spcAft>
                <a:spcPts val="0"/>
              </a:spcAft>
              <a:buNone/>
            </a:pPr>
            <a:r>
              <a:rPr lang="en" sz="2000">
                <a:solidFill>
                  <a:srgbClr val="000000"/>
                </a:solidFill>
                <a:latin typeface="Arial"/>
                <a:ea typeface="Arial"/>
                <a:cs typeface="Arial"/>
                <a:sym typeface="Arial"/>
              </a:rPr>
              <a:t>   </a:t>
            </a:r>
            <a:r>
              <a:rPr lang="en" sz="2000">
                <a:solidFill>
                  <a:srgbClr val="000000"/>
                </a:solidFill>
              </a:rPr>
              <a:t> </a:t>
            </a:r>
            <a:r>
              <a:rPr lang="en" sz="1800">
                <a:solidFill>
                  <a:srgbClr val="000000"/>
                </a:solidFill>
                <a:latin typeface="Arial"/>
                <a:ea typeface="Arial"/>
                <a:cs typeface="Arial"/>
                <a:sym typeface="Arial"/>
              </a:rPr>
              <a:t>Literacy rate					Household Condition</a:t>
            </a:r>
            <a:endParaRPr sz="1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800">
                <a:solidFill>
                  <a:srgbClr val="000000"/>
                </a:solidFill>
                <a:latin typeface="Arial"/>
                <a:ea typeface="Arial"/>
                <a:cs typeface="Arial"/>
                <a:sym typeface="Arial"/>
              </a:rPr>
              <a:t>    Cooking inside house</a:t>
            </a:r>
            <a:r>
              <a:rPr lang="en" sz="1800">
                <a:solidFill>
                  <a:srgbClr val="000000"/>
                </a:solidFill>
              </a:rPr>
              <a:t>			</a:t>
            </a:r>
            <a:r>
              <a:rPr lang="en" sz="1800">
                <a:solidFill>
                  <a:srgbClr val="000000"/>
                </a:solidFill>
                <a:latin typeface="Arial"/>
                <a:ea typeface="Arial"/>
                <a:cs typeface="Arial"/>
                <a:sym typeface="Arial"/>
              </a:rPr>
              <a:t>Reach of </a:t>
            </a:r>
            <a:r>
              <a:rPr lang="en" sz="1800">
                <a:solidFill>
                  <a:srgbClr val="000000"/>
                </a:solidFill>
                <a:latin typeface="Arial"/>
                <a:ea typeface="Arial"/>
                <a:cs typeface="Arial"/>
                <a:sym typeface="Arial"/>
              </a:rPr>
              <a:t>tap water</a:t>
            </a:r>
            <a:r>
              <a:rPr lang="en" sz="1800">
                <a:solidFill>
                  <a:srgbClr val="000000"/>
                </a:solidFill>
                <a:latin typeface="Arial"/>
                <a:ea typeface="Arial"/>
                <a:cs typeface="Arial"/>
                <a:sym typeface="Arial"/>
              </a:rPr>
              <a:t> from treated source</a:t>
            </a:r>
            <a:endParaRPr sz="1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800">
                <a:solidFill>
                  <a:srgbClr val="000000"/>
                </a:solidFill>
                <a:latin typeface="Arial"/>
                <a:ea typeface="Arial"/>
                <a:cs typeface="Arial"/>
                <a:sym typeface="Arial"/>
              </a:rPr>
              <a:t>    Assets						Slum population ratio</a:t>
            </a:r>
            <a:endParaRPr sz="1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800">
                <a:solidFill>
                  <a:srgbClr val="000000"/>
                </a:solidFill>
                <a:latin typeface="Arial"/>
                <a:ea typeface="Arial"/>
                <a:cs typeface="Arial"/>
                <a:sym typeface="Arial"/>
              </a:rPr>
              <a:t>    Availability of banks				Availability of Electricity</a:t>
            </a:r>
            <a:endParaRPr sz="1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800">
                <a:solidFill>
                  <a:srgbClr val="000000"/>
                </a:solidFill>
                <a:latin typeface="Arial"/>
                <a:ea typeface="Arial"/>
                <a:cs typeface="Arial"/>
                <a:sym typeface="Arial"/>
              </a:rPr>
              <a:t>    Latrine and bathing facility		Availability of proper cooking fuel</a:t>
            </a:r>
            <a:endParaRPr sz="1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800">
                <a:solidFill>
                  <a:srgbClr val="000000"/>
                </a:solidFill>
                <a:latin typeface="Arial"/>
                <a:ea typeface="Arial"/>
                <a:cs typeface="Arial"/>
                <a:sym typeface="Arial"/>
              </a:rPr>
              <a:t>    </a:t>
            </a:r>
            <a:r>
              <a:rPr lang="en" sz="1800">
                <a:solidFill>
                  <a:srgbClr val="000000"/>
                </a:solidFill>
                <a:latin typeface="Arial"/>
                <a:ea typeface="Arial"/>
                <a:cs typeface="Arial"/>
                <a:sym typeface="Arial"/>
              </a:rPr>
              <a:t>Total workers</a:t>
            </a:r>
            <a:r>
              <a:rPr lang="en" sz="1800">
                <a:solidFill>
                  <a:srgbClr val="000000"/>
                </a:solidFill>
                <a:latin typeface="Arial"/>
                <a:ea typeface="Arial"/>
                <a:cs typeface="Arial"/>
                <a:sym typeface="Arial"/>
              </a:rPr>
              <a:t>					Proper waste water outlet</a:t>
            </a:r>
            <a:endParaRPr sz="1800">
              <a:solidFill>
                <a:srgbClr val="000000"/>
              </a:solidFill>
              <a:latin typeface="Arial"/>
              <a:ea typeface="Arial"/>
              <a:cs typeface="Arial"/>
              <a:sym typeface="Arial"/>
            </a:endParaRPr>
          </a:p>
          <a:p>
            <a:pPr indent="0" lvl="0" marL="0" rtl="0" algn="l">
              <a:lnSpc>
                <a:spcPct val="100000"/>
              </a:lnSpc>
              <a:spcBef>
                <a:spcPts val="1000"/>
              </a:spcBef>
              <a:spcAft>
                <a:spcPts val="0"/>
              </a:spcAft>
              <a:buNone/>
            </a:pPr>
            <a:r>
              <a:t/>
            </a:r>
            <a:endParaRPr sz="1800">
              <a:solidFill>
                <a:srgbClr val="000000"/>
              </a:solidFill>
            </a:endParaRPr>
          </a:p>
          <a:p>
            <a:pPr indent="-355600" lvl="0" marL="457200" rtl="0" algn="l">
              <a:lnSpc>
                <a:spcPct val="10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Each feature </a:t>
            </a:r>
            <a:r>
              <a:rPr lang="en" sz="2000">
                <a:solidFill>
                  <a:srgbClr val="000000"/>
                </a:solidFill>
              </a:rPr>
              <a:t>have</a:t>
            </a:r>
            <a:r>
              <a:rPr lang="en" sz="2000">
                <a:solidFill>
                  <a:srgbClr val="000000"/>
                </a:solidFill>
                <a:latin typeface="Arial"/>
                <a:ea typeface="Arial"/>
                <a:cs typeface="Arial"/>
                <a:sym typeface="Arial"/>
              </a:rPr>
              <a:t> </a:t>
            </a:r>
            <a:r>
              <a:rPr lang="en" sz="2000">
                <a:solidFill>
                  <a:srgbClr val="000000"/>
                </a:solidFill>
                <a:latin typeface="Arial"/>
                <a:ea typeface="Arial"/>
                <a:cs typeface="Arial"/>
                <a:sym typeface="Arial"/>
              </a:rPr>
              <a:t>values </a:t>
            </a:r>
            <a:r>
              <a:rPr lang="en" sz="2000">
                <a:solidFill>
                  <a:srgbClr val="000000"/>
                </a:solidFill>
              </a:rPr>
              <a:t>for </a:t>
            </a:r>
            <a:r>
              <a:rPr lang="en" sz="2000">
                <a:solidFill>
                  <a:srgbClr val="000000"/>
                </a:solidFill>
                <a:latin typeface="Arial"/>
                <a:ea typeface="Arial"/>
                <a:cs typeface="Arial"/>
                <a:sym typeface="Arial"/>
              </a:rPr>
              <a:t>to</a:t>
            </a:r>
            <a:r>
              <a:rPr lang="en" sz="2000">
                <a:solidFill>
                  <a:srgbClr val="000000"/>
                </a:solidFill>
              </a:rPr>
              <a:t>tal population along with </a:t>
            </a:r>
            <a:r>
              <a:rPr lang="en" sz="2000">
                <a:solidFill>
                  <a:srgbClr val="000000"/>
                </a:solidFill>
                <a:latin typeface="Arial"/>
                <a:ea typeface="Arial"/>
                <a:cs typeface="Arial"/>
                <a:sym typeface="Arial"/>
              </a:rPr>
              <a:t>urban and rural population.</a:t>
            </a:r>
            <a:endParaRPr sz="20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20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2000">
              <a:solidFill>
                <a:srgbClr val="000000"/>
              </a:solidFill>
              <a:latin typeface="Arial"/>
              <a:ea typeface="Arial"/>
              <a:cs typeface="Arial"/>
              <a:sym typeface="Arial"/>
            </a:endParaRPr>
          </a:p>
          <a:p>
            <a:pPr indent="0" lvl="0" marL="0" rtl="0" algn="l">
              <a:spcBef>
                <a:spcPts val="0"/>
              </a:spcBef>
              <a:spcAft>
                <a:spcPts val="0"/>
              </a:spcAft>
              <a:buNone/>
            </a:pPr>
            <a:r>
              <a:t/>
            </a:r>
            <a:endParaRPr sz="2000">
              <a:solidFill>
                <a:srgbClr val="000000"/>
              </a:solidFill>
              <a:latin typeface="Arial"/>
              <a:ea typeface="Arial"/>
              <a:cs typeface="Arial"/>
              <a:sym typeface="Arial"/>
            </a:endParaRPr>
          </a:p>
          <a:p>
            <a:pPr indent="0" lvl="0" marL="0" rtl="0" algn="l">
              <a:spcBef>
                <a:spcPts val="0"/>
              </a:spcBef>
              <a:spcAft>
                <a:spcPts val="0"/>
              </a:spcAft>
              <a:buNone/>
            </a:pPr>
            <a:r>
              <a:t/>
            </a:r>
            <a:endParaRPr sz="2000">
              <a:solidFill>
                <a:srgbClr val="000000"/>
              </a:solidFill>
              <a:latin typeface="Arial"/>
              <a:ea typeface="Arial"/>
              <a:cs typeface="Arial"/>
              <a:sym typeface="Arial"/>
            </a:endParaRPr>
          </a:p>
          <a:p>
            <a:pPr indent="0" lvl="0" marL="0" rtl="0" algn="l">
              <a:lnSpc>
                <a:spcPct val="100000"/>
              </a:lnSpc>
              <a:spcBef>
                <a:spcPts val="1600"/>
              </a:spcBef>
              <a:spcAft>
                <a:spcPts val="1600"/>
              </a:spcAft>
              <a:buNone/>
            </a:pPr>
            <a:r>
              <a:rPr lang="en" sz="2000">
                <a:solidFill>
                  <a:srgbClr val="000000"/>
                </a:solidFill>
                <a:latin typeface="Arial"/>
                <a:ea typeface="Arial"/>
                <a:cs typeface="Arial"/>
                <a:sym typeface="Arial"/>
              </a:rPr>
              <a:t>	</a:t>
            </a:r>
            <a:endParaRPr sz="20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nvSpPr>
        <p:spPr>
          <a:xfrm>
            <a:off x="457172" y="205014"/>
            <a:ext cx="8228763" cy="858757"/>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en" sz="3700" u="none" cap="none" strike="noStrike"/>
              <a:t>Methodology and Approach</a:t>
            </a:r>
            <a:endParaRPr b="1" i="0" sz="3700" u="none" cap="none" strike="noStrike"/>
          </a:p>
        </p:txBody>
      </p:sp>
      <p:sp>
        <p:nvSpPr>
          <p:cNvPr id="87" name="Google Shape;87;p18"/>
          <p:cNvSpPr txBox="1"/>
          <p:nvPr/>
        </p:nvSpPr>
        <p:spPr>
          <a:xfrm>
            <a:off x="457197" y="1426393"/>
            <a:ext cx="8228700" cy="2983200"/>
          </a:xfrm>
          <a:prstGeom prst="rect">
            <a:avLst/>
          </a:prstGeom>
          <a:noFill/>
          <a:ln>
            <a:noFill/>
          </a:ln>
        </p:spPr>
        <p:txBody>
          <a:bodyPr anchorCtr="0" anchor="t" bIns="0" lIns="0" spcFirstLastPara="1" rIns="0" wrap="square" tIns="0">
            <a:noAutofit/>
          </a:bodyPr>
          <a:lstStyle/>
          <a:p>
            <a:pPr indent="-355600" lvl="0" marL="457200" marR="0" rtl="0" algn="l">
              <a:spcBef>
                <a:spcPts val="1200"/>
              </a:spcBef>
              <a:spcAft>
                <a:spcPts val="0"/>
              </a:spcAft>
              <a:buSzPts val="2000"/>
              <a:buChar char="●"/>
            </a:pPr>
            <a:r>
              <a:rPr lang="en" sz="2000"/>
              <a:t>Applied clustering algorithm K-Means with (k=2,3,4,5) and study clusters formed</a:t>
            </a:r>
            <a:endParaRPr sz="2000"/>
          </a:p>
          <a:p>
            <a:pPr indent="-355600" lvl="0" marL="457200" marR="0" rtl="0" algn="l">
              <a:spcBef>
                <a:spcPts val="1200"/>
              </a:spcBef>
              <a:spcAft>
                <a:spcPts val="0"/>
              </a:spcAft>
              <a:buSzPts val="2000"/>
              <a:buChar char="●"/>
            </a:pPr>
            <a:r>
              <a:rPr lang="en" sz="2000"/>
              <a:t>Applied K-Medians, DBSCAN</a:t>
            </a:r>
            <a:endParaRPr sz="2000"/>
          </a:p>
          <a:p>
            <a:pPr indent="-355600" lvl="0" marL="457200" marR="0" rtl="0" algn="l">
              <a:spcBef>
                <a:spcPts val="1200"/>
              </a:spcBef>
              <a:spcAft>
                <a:spcPts val="0"/>
              </a:spcAft>
              <a:buSzPts val="2000"/>
              <a:buChar char="●"/>
            </a:pPr>
            <a:r>
              <a:rPr lang="en" sz="2000"/>
              <a:t>Evaluated the cluster quality for each run using Silhouette Coefficient</a:t>
            </a:r>
            <a:endParaRPr sz="2000"/>
          </a:p>
          <a:p>
            <a:pPr indent="-355600" lvl="0" marL="457200" marR="0" rtl="0" algn="l">
              <a:spcBef>
                <a:spcPts val="1200"/>
              </a:spcBef>
              <a:spcAft>
                <a:spcPts val="1000"/>
              </a:spcAft>
              <a:buSzPts val="2000"/>
              <a:buChar char="●"/>
            </a:pPr>
            <a:r>
              <a:rPr lang="en" sz="2000"/>
              <a:t>Selected best clustering and interpreted the results</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658422" y="301114"/>
            <a:ext cx="8228700" cy="858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3700"/>
              <a:t>Methodology and Approach</a:t>
            </a:r>
            <a:endParaRPr b="1" sz="3600"/>
          </a:p>
        </p:txBody>
      </p:sp>
      <p:sp>
        <p:nvSpPr>
          <p:cNvPr id="93" name="Google Shape;93;p19"/>
          <p:cNvSpPr txBox="1"/>
          <p:nvPr>
            <p:ph idx="1" type="body"/>
          </p:nvPr>
        </p:nvSpPr>
        <p:spPr>
          <a:xfrm>
            <a:off x="457647" y="1423006"/>
            <a:ext cx="8228700" cy="2983200"/>
          </a:xfrm>
          <a:prstGeom prst="rect">
            <a:avLst/>
          </a:prstGeom>
        </p:spPr>
        <p:txBody>
          <a:bodyPr anchorCtr="0" anchor="t" bIns="0" lIns="0" spcFirstLastPara="1" rIns="0" wrap="square" tIns="0">
            <a:noAutofit/>
          </a:bodyPr>
          <a:lstStyle/>
          <a:p>
            <a:pPr indent="-355600" lvl="0" marL="457200" rtl="0" algn="l">
              <a:lnSpc>
                <a:spcPct val="100000"/>
              </a:lnSpc>
              <a:spcBef>
                <a:spcPts val="1000"/>
              </a:spcBef>
              <a:spcAft>
                <a:spcPts val="0"/>
              </a:spcAft>
              <a:buClr>
                <a:srgbClr val="000000"/>
              </a:buClr>
              <a:buSzPts val="2000"/>
              <a:buChar char="●"/>
            </a:pPr>
            <a:r>
              <a:rPr lang="en" sz="2000">
                <a:solidFill>
                  <a:schemeClr val="dk1"/>
                </a:solidFill>
              </a:rPr>
              <a:t>Applied Apriori algorithm to find interesting patterns from dataset</a:t>
            </a:r>
            <a:endParaRPr sz="2000">
              <a:solidFill>
                <a:srgbClr val="000000"/>
              </a:solidFill>
            </a:endParaRPr>
          </a:p>
          <a:p>
            <a:pPr indent="-355600" lvl="0" marL="457200" rtl="0" algn="l">
              <a:spcBef>
                <a:spcPts val="1000"/>
              </a:spcBef>
              <a:spcAft>
                <a:spcPts val="0"/>
              </a:spcAft>
              <a:buClr>
                <a:srgbClr val="000000"/>
              </a:buClr>
              <a:buSzPts val="2000"/>
              <a:buFont typeface="Arial"/>
              <a:buChar char="●"/>
            </a:pPr>
            <a:r>
              <a:rPr lang="en" sz="2000">
                <a:solidFill>
                  <a:srgbClr val="000000"/>
                </a:solidFill>
                <a:latin typeface="Arial"/>
                <a:ea typeface="Arial"/>
                <a:cs typeface="Arial"/>
                <a:sym typeface="Arial"/>
              </a:rPr>
              <a:t>Converted numerical values to nominal </a:t>
            </a:r>
            <a:r>
              <a:rPr lang="en" sz="2000">
                <a:solidFill>
                  <a:srgbClr val="000000"/>
                </a:solidFill>
                <a:latin typeface="Arial"/>
                <a:ea typeface="Arial"/>
                <a:cs typeface="Arial"/>
                <a:sym typeface="Arial"/>
              </a:rPr>
              <a:t>values </a:t>
            </a:r>
            <a:r>
              <a:rPr lang="en" sz="2000">
                <a:solidFill>
                  <a:srgbClr val="000000"/>
                </a:solidFill>
                <a:latin typeface="Arial"/>
                <a:ea typeface="Arial"/>
                <a:cs typeface="Arial"/>
                <a:sym typeface="Arial"/>
              </a:rPr>
              <a:t>for applying apriori analysis</a:t>
            </a:r>
            <a:endParaRPr sz="2000">
              <a:solidFill>
                <a:srgbClr val="000000"/>
              </a:solidFill>
              <a:latin typeface="Arial"/>
              <a:ea typeface="Arial"/>
              <a:cs typeface="Arial"/>
              <a:sym typeface="Arial"/>
            </a:endParaRPr>
          </a:p>
          <a:p>
            <a:pPr indent="-355600" lvl="0" marL="457200" rtl="0" algn="l">
              <a:spcBef>
                <a:spcPts val="1600"/>
              </a:spcBef>
              <a:spcAft>
                <a:spcPts val="0"/>
              </a:spcAft>
              <a:buClr>
                <a:srgbClr val="000000"/>
              </a:buClr>
              <a:buSzPts val="2000"/>
              <a:buFont typeface="Arial"/>
              <a:buChar char="●"/>
            </a:pPr>
            <a:r>
              <a:rPr lang="en" sz="2000">
                <a:solidFill>
                  <a:srgbClr val="000000"/>
                </a:solidFill>
                <a:latin typeface="Arial"/>
                <a:ea typeface="Arial"/>
                <a:cs typeface="Arial"/>
                <a:sym typeface="Arial"/>
              </a:rPr>
              <a:t>Assumed districts to be transactions</a:t>
            </a:r>
            <a:endParaRPr sz="2000">
              <a:solidFill>
                <a:srgbClr val="000000"/>
              </a:solidFill>
              <a:latin typeface="Arial"/>
              <a:ea typeface="Arial"/>
              <a:cs typeface="Arial"/>
              <a:sym typeface="Arial"/>
            </a:endParaRPr>
          </a:p>
          <a:p>
            <a:pPr indent="-355600" lvl="0" marL="457200" rtl="0" algn="l">
              <a:spcBef>
                <a:spcPts val="1600"/>
              </a:spcBef>
              <a:spcAft>
                <a:spcPts val="1600"/>
              </a:spcAft>
              <a:buClr>
                <a:srgbClr val="000000"/>
              </a:buClr>
              <a:buSzPts val="2000"/>
              <a:buFont typeface="Arial"/>
              <a:buChar char="●"/>
            </a:pPr>
            <a:r>
              <a:rPr lang="en" sz="2000">
                <a:solidFill>
                  <a:srgbClr val="000000"/>
                </a:solidFill>
                <a:latin typeface="Arial"/>
                <a:ea typeface="Arial"/>
                <a:cs typeface="Arial"/>
                <a:sym typeface="Arial"/>
              </a:rPr>
              <a:t>Chose different itemsets in combinations to eliminate dominant features and to find</a:t>
            </a:r>
            <a:r>
              <a:rPr lang="en" sz="2000">
                <a:solidFill>
                  <a:srgbClr val="000000"/>
                </a:solidFill>
              </a:rPr>
              <a:t> </a:t>
            </a:r>
            <a:r>
              <a:rPr lang="en" sz="2000">
                <a:solidFill>
                  <a:srgbClr val="000000"/>
                </a:solidFill>
                <a:latin typeface="Arial"/>
                <a:ea typeface="Arial"/>
                <a:cs typeface="Arial"/>
                <a:sym typeface="Arial"/>
              </a:rPr>
              <a:t>patterns amongst them</a:t>
            </a:r>
            <a:endParaRPr sz="20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nvSpPr>
        <p:spPr>
          <a:xfrm>
            <a:off x="457647" y="-11"/>
            <a:ext cx="8228700" cy="8589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3700"/>
              <a:t>Analysis</a:t>
            </a:r>
            <a:endParaRPr b="1" i="0" sz="3700" u="none" cap="none" strike="noStrike"/>
          </a:p>
        </p:txBody>
      </p:sp>
      <p:sp>
        <p:nvSpPr>
          <p:cNvPr id="99" name="Google Shape;99;p20"/>
          <p:cNvSpPr txBox="1"/>
          <p:nvPr/>
        </p:nvSpPr>
        <p:spPr>
          <a:xfrm>
            <a:off x="527300" y="543625"/>
            <a:ext cx="8228700" cy="4441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sz="2000">
              <a:solidFill>
                <a:schemeClr val="dk1"/>
              </a:solidFill>
            </a:endParaRPr>
          </a:p>
          <a:p>
            <a:pPr indent="-355600" lvl="1" marL="914400" marR="0" rtl="0" algn="l">
              <a:spcBef>
                <a:spcPts val="0"/>
              </a:spcBef>
              <a:spcAft>
                <a:spcPts val="0"/>
              </a:spcAft>
              <a:buSzPts val="2000"/>
              <a:buChar char="○"/>
            </a:pPr>
            <a:r>
              <a:rPr lang="en" sz="2000"/>
              <a:t>Cluster quality based on Silhouette Coefficient</a:t>
            </a:r>
            <a:endParaRPr sz="2000"/>
          </a:p>
          <a:p>
            <a:pPr indent="457200" lvl="0" marL="0" marR="0" rtl="0" algn="l">
              <a:spcBef>
                <a:spcPts val="0"/>
              </a:spcBef>
              <a:spcAft>
                <a:spcPts val="0"/>
              </a:spcAft>
              <a:buNone/>
            </a:pPr>
            <a:r>
              <a:rPr lang="en" sz="2000">
                <a:solidFill>
                  <a:schemeClr val="dk2"/>
                </a:solidFill>
              </a:rPr>
              <a:t> </a:t>
            </a:r>
            <a:endParaRPr sz="2000"/>
          </a:p>
          <a:p>
            <a:pPr indent="0" lvl="0" marL="914400" marR="0" rtl="0" algn="l">
              <a:spcBef>
                <a:spcPts val="0"/>
              </a:spcBef>
              <a:spcAft>
                <a:spcPts val="0"/>
              </a:spcAft>
              <a:buNone/>
            </a:pPr>
            <a:r>
              <a:t/>
            </a:r>
            <a:endParaRPr sz="2000"/>
          </a:p>
          <a:p>
            <a:pPr indent="0" lvl="0" marL="914400" marR="0" rtl="0" algn="l">
              <a:spcBef>
                <a:spcPts val="0"/>
              </a:spcBef>
              <a:spcAft>
                <a:spcPts val="0"/>
              </a:spcAft>
              <a:buNone/>
            </a:pPr>
            <a:r>
              <a:t/>
            </a:r>
            <a:endParaRPr sz="2000"/>
          </a:p>
          <a:p>
            <a:pPr indent="0" lvl="0" marL="914400" rtl="0" algn="l">
              <a:spcBef>
                <a:spcPts val="0"/>
              </a:spcBef>
              <a:spcAft>
                <a:spcPts val="0"/>
              </a:spcAft>
              <a:buNone/>
            </a:pPr>
            <a:r>
              <a:t/>
            </a:r>
            <a:endParaRPr sz="2000"/>
          </a:p>
          <a:p>
            <a:pPr indent="-355600" lvl="1" marL="914400" rtl="0" algn="l">
              <a:spcBef>
                <a:spcPts val="0"/>
              </a:spcBef>
              <a:spcAft>
                <a:spcPts val="0"/>
              </a:spcAft>
              <a:buSzPts val="2000"/>
              <a:buChar char="○"/>
            </a:pPr>
            <a:r>
              <a:rPr lang="en" sz="2000"/>
              <a:t>Quality of DBScan clustering</a:t>
            </a:r>
            <a:endParaRPr sz="2000"/>
          </a:p>
          <a:p>
            <a:pPr indent="0" lvl="0" marL="914400" rtl="0" algn="l">
              <a:spcBef>
                <a:spcPts val="0"/>
              </a:spcBef>
              <a:spcAft>
                <a:spcPts val="0"/>
              </a:spcAft>
              <a:buNone/>
            </a:pPr>
            <a:r>
              <a:t/>
            </a:r>
            <a:endParaRPr sz="2000">
              <a:solidFill>
                <a:schemeClr val="dk2"/>
              </a:solidFill>
            </a:endParaRPr>
          </a:p>
          <a:p>
            <a:pPr indent="0" lvl="0" marL="914400" rtl="0" algn="l">
              <a:spcBef>
                <a:spcPts val="0"/>
              </a:spcBef>
              <a:spcAft>
                <a:spcPts val="0"/>
              </a:spcAft>
              <a:buNone/>
            </a:pPr>
            <a:r>
              <a:t/>
            </a:r>
            <a:endParaRPr sz="2000">
              <a:solidFill>
                <a:schemeClr val="dk2"/>
              </a:solidFill>
            </a:endParaRPr>
          </a:p>
          <a:p>
            <a:pPr indent="0" lvl="0" marL="914400" marR="0" rtl="0" algn="l">
              <a:spcBef>
                <a:spcPts val="0"/>
              </a:spcBef>
              <a:spcAft>
                <a:spcPts val="0"/>
              </a:spcAft>
              <a:buNone/>
            </a:pPr>
            <a:r>
              <a:t/>
            </a:r>
            <a:endParaRPr sz="2000"/>
          </a:p>
          <a:p>
            <a:pPr indent="0" lvl="0" marL="914400" marR="0" rtl="0" algn="l">
              <a:spcBef>
                <a:spcPts val="0"/>
              </a:spcBef>
              <a:spcAft>
                <a:spcPts val="0"/>
              </a:spcAft>
              <a:buNone/>
            </a:pPr>
            <a:r>
              <a:t/>
            </a:r>
            <a:endParaRPr sz="2000"/>
          </a:p>
          <a:p>
            <a:pPr indent="-355600" lvl="1" marL="914400" marR="0" rtl="0" algn="l">
              <a:spcBef>
                <a:spcPts val="0"/>
              </a:spcBef>
              <a:spcAft>
                <a:spcPts val="0"/>
              </a:spcAft>
              <a:buSzPts val="2000"/>
              <a:buChar char="○"/>
            </a:pPr>
            <a:r>
              <a:rPr lang="en" sz="2000"/>
              <a:t>Association Rules</a:t>
            </a:r>
            <a:endParaRPr sz="2000"/>
          </a:p>
          <a:p>
            <a:pPr indent="-317500" lvl="1" marL="914400" marR="0" rtl="0" algn="l">
              <a:spcBef>
                <a:spcPts val="0"/>
              </a:spcBef>
              <a:spcAft>
                <a:spcPts val="0"/>
              </a:spcAft>
              <a:buSzPts val="1400"/>
              <a:buChar char="○"/>
            </a:pPr>
            <a:r>
              <a:rPr lang="en"/>
              <a:t>High Literacy Rate =&gt; More Households with good number of assets</a:t>
            </a:r>
            <a:endParaRPr/>
          </a:p>
          <a:p>
            <a:pPr indent="-317500" lvl="1" marL="914400" marR="0" rtl="0" algn="l">
              <a:spcBef>
                <a:spcPts val="0"/>
              </a:spcBef>
              <a:spcAft>
                <a:spcPts val="0"/>
              </a:spcAft>
              <a:buSzPts val="1400"/>
              <a:buChar char="○"/>
            </a:pPr>
            <a:r>
              <a:rPr lang="en"/>
              <a:t>More Male Workers, Less Female Workers =&gt; High Cooking inside house</a:t>
            </a:r>
            <a:endParaRPr/>
          </a:p>
          <a:p>
            <a:pPr indent="-330200" lvl="1" marL="914400" marR="0" rtl="0" algn="l">
              <a:spcBef>
                <a:spcPts val="0"/>
              </a:spcBef>
              <a:spcAft>
                <a:spcPts val="0"/>
              </a:spcAft>
              <a:buSzPts val="1600"/>
              <a:buChar char="○"/>
            </a:pPr>
            <a:r>
              <a:rPr lang="en"/>
              <a:t>Large Rural Population Rural, Less Fuel Used (LPG+Biogas) =&gt; Less Rural waste water outlet connect to closed drainage</a:t>
            </a:r>
            <a:r>
              <a:rPr lang="en" sz="1600"/>
              <a:t>	</a:t>
            </a:r>
            <a:endParaRPr sz="1600"/>
          </a:p>
          <a:p>
            <a:pPr indent="0" lvl="0" marL="914400" marR="0" rtl="0" algn="l">
              <a:spcBef>
                <a:spcPts val="0"/>
              </a:spcBef>
              <a:spcAft>
                <a:spcPts val="0"/>
              </a:spcAft>
              <a:buNone/>
            </a:pPr>
            <a:r>
              <a:t/>
            </a:r>
            <a:endParaRPr/>
          </a:p>
          <a:p>
            <a:pPr indent="0" lvl="0" marL="914400" marR="0" rtl="0" algn="l">
              <a:spcBef>
                <a:spcPts val="0"/>
              </a:spcBef>
              <a:spcAft>
                <a:spcPts val="0"/>
              </a:spcAft>
              <a:buNone/>
            </a:pPr>
            <a:r>
              <a:t/>
            </a:r>
            <a:endParaRPr sz="2000"/>
          </a:p>
          <a:p>
            <a:pPr indent="0" lvl="0" marL="914400" marR="0" rtl="0" algn="l">
              <a:spcBef>
                <a:spcPts val="0"/>
              </a:spcBef>
              <a:spcAft>
                <a:spcPts val="0"/>
              </a:spcAft>
              <a:buNone/>
            </a:pPr>
            <a:r>
              <a:rPr lang="en" sz="2300"/>
              <a:t>	</a:t>
            </a:r>
            <a:endParaRPr sz="2300"/>
          </a:p>
          <a:p>
            <a:pPr indent="0" lvl="0" marL="914400" marR="0" rtl="0" algn="l">
              <a:spcBef>
                <a:spcPts val="0"/>
              </a:spcBef>
              <a:spcAft>
                <a:spcPts val="0"/>
              </a:spcAft>
              <a:buNone/>
            </a:pPr>
            <a:r>
              <a:t/>
            </a:r>
            <a:endParaRPr sz="2700"/>
          </a:p>
        </p:txBody>
      </p:sp>
      <p:pic>
        <p:nvPicPr>
          <p:cNvPr id="100" name="Google Shape;100;p20"/>
          <p:cNvPicPr preferRelativeResize="0"/>
          <p:nvPr/>
        </p:nvPicPr>
        <p:blipFill>
          <a:blip r:embed="rId3">
            <a:alphaModFix/>
          </a:blip>
          <a:stretch>
            <a:fillRect/>
          </a:stretch>
        </p:blipFill>
        <p:spPr>
          <a:xfrm>
            <a:off x="2274575" y="1125150"/>
            <a:ext cx="4458800" cy="1106150"/>
          </a:xfrm>
          <a:prstGeom prst="rect">
            <a:avLst/>
          </a:prstGeom>
          <a:noFill/>
          <a:ln>
            <a:noFill/>
          </a:ln>
        </p:spPr>
      </p:pic>
      <p:pic>
        <p:nvPicPr>
          <p:cNvPr id="101" name="Google Shape;101;p20"/>
          <p:cNvPicPr preferRelativeResize="0"/>
          <p:nvPr/>
        </p:nvPicPr>
        <p:blipFill>
          <a:blip r:embed="rId4">
            <a:alphaModFix/>
          </a:blip>
          <a:stretch>
            <a:fillRect/>
          </a:stretch>
        </p:blipFill>
        <p:spPr>
          <a:xfrm>
            <a:off x="3289650" y="2781924"/>
            <a:ext cx="2564675" cy="1034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nvSpPr>
        <p:spPr>
          <a:xfrm>
            <a:off x="394622" y="330164"/>
            <a:ext cx="8228700" cy="8589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en" sz="3700" u="none" cap="none" strike="noStrike"/>
              <a:t>Conclusion </a:t>
            </a:r>
            <a:endParaRPr b="1" i="0" sz="3700" u="none" cap="none" strike="noStrike"/>
          </a:p>
        </p:txBody>
      </p:sp>
      <p:sp>
        <p:nvSpPr>
          <p:cNvPr id="107" name="Google Shape;107;p21"/>
          <p:cNvSpPr txBox="1"/>
          <p:nvPr/>
        </p:nvSpPr>
        <p:spPr>
          <a:xfrm>
            <a:off x="457622" y="1503981"/>
            <a:ext cx="8228700" cy="2983200"/>
          </a:xfrm>
          <a:prstGeom prst="rect">
            <a:avLst/>
          </a:prstGeom>
          <a:noFill/>
          <a:ln>
            <a:noFill/>
          </a:ln>
        </p:spPr>
        <p:txBody>
          <a:bodyPr anchorCtr="0" anchor="t" bIns="0" lIns="0" spcFirstLastPara="1" rIns="0" wrap="square" tIns="0">
            <a:noAutofit/>
          </a:bodyPr>
          <a:lstStyle/>
          <a:p>
            <a:pPr indent="-355600" lvl="0" marL="457200" marR="0" rtl="0" algn="l">
              <a:lnSpc>
                <a:spcPct val="100000"/>
              </a:lnSpc>
              <a:spcBef>
                <a:spcPts val="0"/>
              </a:spcBef>
              <a:spcAft>
                <a:spcPts val="0"/>
              </a:spcAft>
              <a:buSzPts val="2000"/>
              <a:buChar char="●"/>
            </a:pPr>
            <a:r>
              <a:rPr lang="en" sz="2000"/>
              <a:t>Distr</a:t>
            </a:r>
            <a:r>
              <a:rPr lang="en" sz="2000"/>
              <a:t>i</a:t>
            </a:r>
            <a:r>
              <a:rPr lang="en" sz="2000"/>
              <a:t>cts belonging to the same clusters are similar in most aspects (except some features like slum population and fuel used in cooking).</a:t>
            </a:r>
            <a:endParaRPr sz="2000"/>
          </a:p>
          <a:p>
            <a:pPr indent="-355600" lvl="0" marL="457200" marR="0" rtl="0" algn="l">
              <a:lnSpc>
                <a:spcPct val="100000"/>
              </a:lnSpc>
              <a:spcBef>
                <a:spcPts val="0"/>
              </a:spcBef>
              <a:spcAft>
                <a:spcPts val="0"/>
              </a:spcAft>
              <a:buSzPts val="2000"/>
              <a:buChar char="●"/>
            </a:pPr>
            <a:r>
              <a:rPr lang="en" sz="2000"/>
              <a:t>Also, some of the association rules which we obtained were insightful and expressed important facts about the living conditions of the people at the district level.</a:t>
            </a:r>
            <a:endParaRPr b="0" i="0" sz="2000" u="none" cap="none"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