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 id="263" r:id="rId9"/>
    <p:sldId id="264" r:id="rId10"/>
    <p:sldId id="265" r:id="rId11"/>
    <p:sldId id="266" r:id="rId12"/>
    <p:sldId id="269" r:id="rId13"/>
    <p:sldId id="267" r:id="rId14"/>
    <p:sldId id="268" r:id="rId15"/>
    <p:sldId id="270" r:id="rId16"/>
    <p:sldId id="271" r:id="rId17"/>
    <p:sldId id="275" r:id="rId18"/>
    <p:sldId id="276" r:id="rId19"/>
    <p:sldId id="277" r:id="rId20"/>
    <p:sldId id="279" r:id="rId21"/>
    <p:sldId id="282" r:id="rId22"/>
    <p:sldId id="281" r:id="rId23"/>
    <p:sldId id="284" r:id="rId24"/>
    <p:sldId id="286" r:id="rId25"/>
    <p:sldId id="287" r:id="rId26"/>
    <p:sldId id="288" r:id="rId27"/>
    <p:sldId id="291" r:id="rId28"/>
    <p:sldId id="292" r:id="rId29"/>
    <p:sldId id="290"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7D48D8-6F37-4A42-8E01-EFCB6B368686}"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24873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7D48D8-6F37-4A42-8E01-EFCB6B368686}"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227123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7D48D8-6F37-4A42-8E01-EFCB6B368686}"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402161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87D48D8-6F37-4A42-8E01-EFCB6B368686}"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112812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D48D8-6F37-4A42-8E01-EFCB6B368686}"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323368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87D48D8-6F37-4A42-8E01-EFCB6B368686}"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56835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87D48D8-6F37-4A42-8E01-EFCB6B368686}"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3836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87D48D8-6F37-4A42-8E01-EFCB6B368686}"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1547011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D48D8-6F37-4A42-8E01-EFCB6B368686}" type="datetimeFigureOut">
              <a:rPr lang="en-IN" smtClean="0"/>
              <a:t>02-05-2023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30148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D48D8-6F37-4A42-8E01-EFCB6B368686}"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2422416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D48D8-6F37-4A42-8E01-EFCB6B368686}"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4C883-7AF1-499F-9B80-E1285F746925}" type="slidenum">
              <a:rPr lang="en-IN" smtClean="0"/>
              <a:t>‹#›</a:t>
            </a:fld>
            <a:endParaRPr lang="en-IN"/>
          </a:p>
        </p:txBody>
      </p:sp>
    </p:spTree>
    <p:extLst>
      <p:ext uri="{BB962C8B-B14F-4D97-AF65-F5344CB8AC3E}">
        <p14:creationId xmlns:p14="http://schemas.microsoft.com/office/powerpoint/2010/main" val="112629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D48D8-6F37-4A42-8E01-EFCB6B368686}" type="datetimeFigureOut">
              <a:rPr lang="en-IN" smtClean="0"/>
              <a:t>02-05-2023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4C883-7AF1-499F-9B80-E1285F746925}" type="slidenum">
              <a:rPr lang="en-IN" smtClean="0"/>
              <a:t>‹#›</a:t>
            </a:fld>
            <a:endParaRPr lang="en-IN"/>
          </a:p>
        </p:txBody>
      </p:sp>
    </p:spTree>
    <p:extLst>
      <p:ext uri="{BB962C8B-B14F-4D97-AF65-F5344CB8AC3E}">
        <p14:creationId xmlns:p14="http://schemas.microsoft.com/office/powerpoint/2010/main" val="343538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Microsoft_Excel_97-2003_Worksheet1.xls"/><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6.emf"/><Relationship Id="rId5" Type="http://schemas.openxmlformats.org/officeDocument/2006/relationships/oleObject" Target="../embeddings/oleObject12.bin"/><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Evaluating Hypotheses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06545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Two definition of Error </a:t>
            </a:r>
            <a:br>
              <a:rPr lang="en-US" dirty="0">
                <a:solidFill>
                  <a:srgbClr val="C00000"/>
                </a:solidFill>
              </a:rPr>
            </a:br>
            <a:r>
              <a:rPr lang="en-US" dirty="0">
                <a:solidFill>
                  <a:srgbClr val="0070C0"/>
                </a:solidFill>
              </a:rPr>
              <a:t>Ture Error</a:t>
            </a:r>
            <a:endParaRPr lang="en-IN" dirty="0"/>
          </a:p>
        </p:txBody>
      </p:sp>
      <p:sp>
        <p:nvSpPr>
          <p:cNvPr id="3" name="Content Placeholder 2"/>
          <p:cNvSpPr>
            <a:spLocks noGrp="1"/>
          </p:cNvSpPr>
          <p:nvPr>
            <p:ph idx="1"/>
          </p:nvPr>
        </p:nvSpPr>
        <p:spPr>
          <a:xfrm>
            <a:off x="1013981" y="1802179"/>
            <a:ext cx="9875427" cy="1176882"/>
          </a:xfrm>
          <a:solidFill>
            <a:schemeClr val="accent4">
              <a:lumMod val="20000"/>
              <a:lumOff val="80000"/>
            </a:schemeClr>
          </a:solidFill>
          <a:ln>
            <a:solidFill>
              <a:schemeClr val="accent1"/>
            </a:solidFill>
          </a:ln>
        </p:spPr>
        <p:txBody>
          <a:bodyPr>
            <a:normAutofit lnSpcReduction="10000"/>
          </a:bodyPr>
          <a:lstStyle/>
          <a:p>
            <a:pPr marL="0" indent="0" algn="just">
              <a:buNone/>
            </a:pPr>
            <a:r>
              <a:rPr lang="en-US" dirty="0"/>
              <a:t>The true error of a hypothesis is the probability that it will misclassify a single randomly drawn instance from the distribution D</a:t>
            </a:r>
          </a:p>
        </p:txBody>
      </p:sp>
      <p:graphicFrame>
        <p:nvGraphicFramePr>
          <p:cNvPr id="4" name="Object 4"/>
          <p:cNvGraphicFramePr>
            <a:graphicFrameLocks noChangeAspect="1"/>
          </p:cNvGraphicFramePr>
          <p:nvPr>
            <p:extLst>
              <p:ext uri="{D42A27DB-BD31-4B8C-83A1-F6EECF244321}">
                <p14:modId xmlns:p14="http://schemas.microsoft.com/office/powerpoint/2010/main" val="3578107175"/>
              </p:ext>
            </p:extLst>
          </p:nvPr>
        </p:nvGraphicFramePr>
        <p:xfrm>
          <a:off x="3313252" y="4656898"/>
          <a:ext cx="5276883" cy="847583"/>
        </p:xfrm>
        <a:graphic>
          <a:graphicData uri="http://schemas.openxmlformats.org/presentationml/2006/ole">
            <mc:AlternateContent xmlns:mc="http://schemas.openxmlformats.org/markup-compatibility/2006">
              <mc:Choice xmlns:v="urn:schemas-microsoft-com:vml" Requires="v">
                <p:oleObj spid="_x0000_s2056" name="Equation" r:id="rId3" imgW="1739880" imgH="279360" progId="Equation.3">
                  <p:embed/>
                </p:oleObj>
              </mc:Choice>
              <mc:Fallback>
                <p:oleObj name="Equation" r:id="rId3" imgW="1739880" imgH="279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252" y="4656898"/>
                        <a:ext cx="5276883" cy="847583"/>
                      </a:xfrm>
                      <a:prstGeom prst="rect">
                        <a:avLst/>
                      </a:prstGeom>
                      <a:noFill/>
                      <a:ln>
                        <a:noFill/>
                      </a:ln>
                      <a:effectLst/>
                    </p:spPr>
                  </p:pic>
                </p:oleObj>
              </mc:Fallback>
            </mc:AlternateContent>
          </a:graphicData>
        </a:graphic>
      </p:graphicFrame>
      <p:sp>
        <p:nvSpPr>
          <p:cNvPr id="5" name="Rectangle 4"/>
          <p:cNvSpPr/>
          <p:nvPr/>
        </p:nvSpPr>
        <p:spPr>
          <a:xfrm>
            <a:off x="936143" y="3217815"/>
            <a:ext cx="10031105" cy="1200329"/>
          </a:xfrm>
          <a:prstGeom prst="rect">
            <a:avLst/>
          </a:prstGeom>
        </p:spPr>
        <p:txBody>
          <a:bodyPr wrap="square">
            <a:spAutoFit/>
          </a:bodyPr>
          <a:lstStyle/>
          <a:p>
            <a:pPr algn="just"/>
            <a:r>
              <a:rPr lang="en-US" sz="2400" dirty="0"/>
              <a:t>The true error (denoted </a:t>
            </a:r>
            <a:r>
              <a:rPr lang="en-US" sz="2400" dirty="0" err="1"/>
              <a:t>error</a:t>
            </a:r>
            <a:r>
              <a:rPr lang="en-US" sz="2400" baseline="-25000" dirty="0" err="1"/>
              <a:t>D</a:t>
            </a:r>
            <a:r>
              <a:rPr lang="en-US" sz="2400" dirty="0"/>
              <a:t>(h)) of hypothesis h with respect to target function f and distribution D, is the probability that h will misclassify an instance drawn at randomly according to D</a:t>
            </a:r>
            <a:endParaRPr lang="en-IN" sz="2400" dirty="0"/>
          </a:p>
        </p:txBody>
      </p:sp>
    </p:spTree>
    <p:extLst>
      <p:ext uri="{BB962C8B-B14F-4D97-AF65-F5344CB8AC3E}">
        <p14:creationId xmlns:p14="http://schemas.microsoft.com/office/powerpoint/2010/main" val="133762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735" y="733804"/>
            <a:ext cx="10515600" cy="3606184"/>
          </a:xfrm>
          <a:solidFill>
            <a:schemeClr val="accent4">
              <a:lumMod val="20000"/>
              <a:lumOff val="80000"/>
            </a:schemeClr>
          </a:solidFill>
        </p:spPr>
        <p:txBody>
          <a:bodyPr>
            <a:noAutofit/>
          </a:bodyPr>
          <a:lstStyle/>
          <a:p>
            <a:pPr algn="just"/>
            <a:r>
              <a:rPr lang="en-US" sz="3200" dirty="0"/>
              <a:t>We wish to know is the true error (</a:t>
            </a:r>
            <a:r>
              <a:rPr lang="en-US" sz="3200" dirty="0" err="1">
                <a:solidFill>
                  <a:srgbClr val="0070C0"/>
                </a:solidFill>
              </a:rPr>
              <a:t>error</a:t>
            </a:r>
            <a:r>
              <a:rPr lang="en-US" sz="3200" baseline="-25000" dirty="0" err="1">
                <a:solidFill>
                  <a:srgbClr val="0070C0"/>
                </a:solidFill>
              </a:rPr>
              <a:t>D</a:t>
            </a:r>
            <a:r>
              <a:rPr lang="en-US" sz="3200" dirty="0">
                <a:solidFill>
                  <a:srgbClr val="0070C0"/>
                </a:solidFill>
              </a:rPr>
              <a:t>(h</a:t>
            </a:r>
            <a:r>
              <a:rPr lang="en-US" sz="3200" dirty="0"/>
              <a:t>)) of the hypothesis, because this  is the error we can expect when applying the hypothesis to future examples.</a:t>
            </a:r>
          </a:p>
          <a:p>
            <a:pPr algn="just"/>
            <a:endParaRPr lang="en-US" sz="3200" dirty="0"/>
          </a:p>
          <a:p>
            <a:pPr algn="just"/>
            <a:r>
              <a:rPr lang="en-US" sz="3200" dirty="0"/>
              <a:t>All we can measure is the sample error  (</a:t>
            </a:r>
            <a:r>
              <a:rPr lang="en-US" sz="3200" dirty="0">
                <a:solidFill>
                  <a:srgbClr val="0070C0"/>
                </a:solidFill>
              </a:rPr>
              <a:t>error</a:t>
            </a:r>
            <a:r>
              <a:rPr lang="en-US" sz="4000" baseline="-25000" dirty="0">
                <a:solidFill>
                  <a:srgbClr val="0070C0"/>
                </a:solidFill>
              </a:rPr>
              <a:t>s</a:t>
            </a:r>
            <a:r>
              <a:rPr lang="en-US" sz="3200" dirty="0">
                <a:solidFill>
                  <a:srgbClr val="0070C0"/>
                </a:solidFill>
              </a:rPr>
              <a:t>(h)</a:t>
            </a:r>
            <a:r>
              <a:rPr lang="en-US" sz="3200" dirty="0"/>
              <a:t>) of the hypothesis for the data sample S that we happen to have in hand</a:t>
            </a:r>
            <a:endParaRPr lang="en-IN" sz="3200" dirty="0"/>
          </a:p>
        </p:txBody>
      </p:sp>
      <p:sp>
        <p:nvSpPr>
          <p:cNvPr id="4" name="TextBox 3"/>
          <p:cNvSpPr txBox="1"/>
          <p:nvPr/>
        </p:nvSpPr>
        <p:spPr>
          <a:xfrm>
            <a:off x="1433015" y="5022376"/>
            <a:ext cx="9416955" cy="523220"/>
          </a:xfrm>
          <a:prstGeom prst="rect">
            <a:avLst/>
          </a:prstGeom>
          <a:noFill/>
        </p:spPr>
        <p:txBody>
          <a:bodyPr wrap="square" rtlCol="0">
            <a:spAutoFit/>
          </a:bodyPr>
          <a:lstStyle/>
          <a:p>
            <a:r>
              <a:rPr lang="en-US" sz="2800" dirty="0"/>
              <a:t>“How Good an estimate of </a:t>
            </a:r>
            <a:r>
              <a:rPr lang="en-US" sz="2800" dirty="0" err="1">
                <a:solidFill>
                  <a:srgbClr val="0070C0"/>
                </a:solidFill>
              </a:rPr>
              <a:t>error</a:t>
            </a:r>
            <a:r>
              <a:rPr lang="en-US" sz="2800" baseline="-25000" dirty="0" err="1">
                <a:solidFill>
                  <a:srgbClr val="0070C0"/>
                </a:solidFill>
              </a:rPr>
              <a:t>D</a:t>
            </a:r>
            <a:r>
              <a:rPr lang="en-US" sz="2800" dirty="0">
                <a:solidFill>
                  <a:srgbClr val="0070C0"/>
                </a:solidFill>
              </a:rPr>
              <a:t>(h) </a:t>
            </a:r>
            <a:r>
              <a:rPr lang="en-US" sz="2800" dirty="0"/>
              <a:t>is provided by</a:t>
            </a:r>
            <a:r>
              <a:rPr lang="en-US" sz="2800" dirty="0">
                <a:solidFill>
                  <a:srgbClr val="0070C0"/>
                </a:solidFill>
              </a:rPr>
              <a:t> error</a:t>
            </a:r>
            <a:r>
              <a:rPr lang="en-US" sz="3600" baseline="-25000" dirty="0">
                <a:solidFill>
                  <a:srgbClr val="0070C0"/>
                </a:solidFill>
              </a:rPr>
              <a:t>s</a:t>
            </a:r>
            <a:r>
              <a:rPr lang="en-US" sz="2800" dirty="0">
                <a:solidFill>
                  <a:srgbClr val="0070C0"/>
                </a:solidFill>
              </a:rPr>
              <a:t>(h)?”</a:t>
            </a:r>
            <a:r>
              <a:rPr lang="en-US" sz="2800" dirty="0"/>
              <a:t> </a:t>
            </a:r>
            <a:endParaRPr lang="en-IN" sz="2800" dirty="0"/>
          </a:p>
        </p:txBody>
      </p:sp>
    </p:spTree>
    <p:extLst>
      <p:ext uri="{BB962C8B-B14F-4D97-AF65-F5344CB8AC3E}">
        <p14:creationId xmlns:p14="http://schemas.microsoft.com/office/powerpoint/2010/main" val="173375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Confidence Intervals for Discrete – Valued Hypotheses</a:t>
            </a:r>
            <a:endParaRPr lang="en-IN" dirty="0"/>
          </a:p>
        </p:txBody>
      </p:sp>
      <p:sp>
        <p:nvSpPr>
          <p:cNvPr id="3" name="Content Placeholder 2"/>
          <p:cNvSpPr>
            <a:spLocks noGrp="1"/>
          </p:cNvSpPr>
          <p:nvPr>
            <p:ph idx="1"/>
          </p:nvPr>
        </p:nvSpPr>
        <p:spPr/>
        <p:txBody>
          <a:bodyPr>
            <a:normAutofit lnSpcReduction="10000"/>
          </a:bodyPr>
          <a:lstStyle/>
          <a:p>
            <a:r>
              <a:rPr lang="en-US" sz="3200" dirty="0">
                <a:solidFill>
                  <a:srgbClr val="0070C0"/>
                </a:solidFill>
              </a:rPr>
              <a:t>To estimate the true error </a:t>
            </a:r>
            <a:r>
              <a:rPr lang="en-US" sz="3200" dirty="0"/>
              <a:t>for some discrete value hypothesis h, based on its observed sample error over a sample S,</a:t>
            </a:r>
          </a:p>
          <a:p>
            <a:pPr marL="457200" lvl="1" indent="0">
              <a:buNone/>
            </a:pPr>
            <a:endParaRPr lang="en-US" dirty="0"/>
          </a:p>
          <a:p>
            <a:pPr marL="457200" lvl="1" indent="0">
              <a:buNone/>
            </a:pPr>
            <a:r>
              <a:rPr lang="en-US" dirty="0"/>
              <a:t>Where,</a:t>
            </a:r>
          </a:p>
          <a:p>
            <a:pPr marL="457200" lvl="1" indent="0">
              <a:buNone/>
            </a:pPr>
            <a:endParaRPr lang="en-US" dirty="0"/>
          </a:p>
          <a:p>
            <a:pPr lvl="2"/>
            <a:r>
              <a:rPr lang="en-US" sz="2800" dirty="0"/>
              <a:t>The sample S contains n examples drawn independent of one another, and independent of h, according to the probability distribution D</a:t>
            </a:r>
          </a:p>
          <a:p>
            <a:pPr lvl="2"/>
            <a:r>
              <a:rPr lang="en-US" sz="2800" dirty="0"/>
              <a:t>n&gt;=30</a:t>
            </a:r>
          </a:p>
          <a:p>
            <a:pPr lvl="2"/>
            <a:r>
              <a:rPr lang="en-US" sz="2800" dirty="0"/>
              <a:t>Hypothesis h commits r errors over these n examples (</a:t>
            </a:r>
            <a:r>
              <a:rPr lang="en-US" sz="2800" dirty="0">
                <a:solidFill>
                  <a:srgbClr val="0070C0"/>
                </a:solidFill>
              </a:rPr>
              <a:t>error</a:t>
            </a:r>
            <a:r>
              <a:rPr lang="en-US" sz="2800" baseline="-25000" dirty="0">
                <a:solidFill>
                  <a:srgbClr val="0070C0"/>
                </a:solidFill>
              </a:rPr>
              <a:t>s</a:t>
            </a:r>
            <a:r>
              <a:rPr lang="en-US" sz="2800" dirty="0">
                <a:solidFill>
                  <a:srgbClr val="0070C0"/>
                </a:solidFill>
              </a:rPr>
              <a:t>(h) =r/n</a:t>
            </a:r>
            <a:r>
              <a:rPr lang="en-US" sz="2800" dirty="0"/>
              <a:t>)</a:t>
            </a:r>
          </a:p>
          <a:p>
            <a:pPr marL="914400" lvl="2" indent="0">
              <a:buNone/>
            </a:pPr>
            <a:endParaRPr lang="en-IN" dirty="0"/>
          </a:p>
        </p:txBody>
      </p:sp>
    </p:spTree>
    <p:extLst>
      <p:ext uri="{BB962C8B-B14F-4D97-AF65-F5344CB8AC3E}">
        <p14:creationId xmlns:p14="http://schemas.microsoft.com/office/powerpoint/2010/main" val="244631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Confidence Intervals for Discrete – Valued Hypotheses</a:t>
            </a:r>
            <a:endParaRPr lang="en-IN" dirty="0">
              <a:solidFill>
                <a:srgbClr val="C00000"/>
              </a:solidFill>
            </a:endParaRPr>
          </a:p>
        </p:txBody>
      </p:sp>
      <p:sp>
        <p:nvSpPr>
          <p:cNvPr id="4" name="Content Placeholder 3"/>
          <p:cNvSpPr>
            <a:spLocks noGrp="1"/>
          </p:cNvSpPr>
          <p:nvPr>
            <p:ph idx="1"/>
          </p:nvPr>
        </p:nvSpPr>
        <p:spPr/>
        <p:txBody>
          <a:bodyPr/>
          <a:lstStyle/>
          <a:p>
            <a:r>
              <a:rPr lang="en-US" altLang="en-US" sz="3200" dirty="0"/>
              <a:t>Hypothesis </a:t>
            </a:r>
            <a:r>
              <a:rPr lang="en-US" altLang="en-US" sz="3200" i="1" dirty="0"/>
              <a:t>h</a:t>
            </a:r>
            <a:r>
              <a:rPr lang="en-US" altLang="en-US" sz="3200" dirty="0"/>
              <a:t> misclassifies 12 of  40 examples in </a:t>
            </a:r>
            <a:r>
              <a:rPr lang="en-US" altLang="en-US" sz="3200" i="1" dirty="0"/>
              <a:t>S</a:t>
            </a:r>
            <a:r>
              <a:rPr lang="en-US" altLang="en-US" sz="3200" dirty="0"/>
              <a:t>.</a:t>
            </a:r>
          </a:p>
          <a:p>
            <a:endParaRPr lang="en-US" altLang="en-US" dirty="0"/>
          </a:p>
          <a:p>
            <a:endParaRPr lang="en-US" altLang="en-US" dirty="0"/>
          </a:p>
          <a:p>
            <a:endParaRPr lang="en-US" altLang="en-US" dirty="0"/>
          </a:p>
          <a:p>
            <a:endParaRPr lang="en-US" altLang="en-US" dirty="0"/>
          </a:p>
          <a:p>
            <a:r>
              <a:rPr lang="en-US" altLang="en-US" sz="3600" dirty="0"/>
              <a:t>What is </a:t>
            </a:r>
            <a:r>
              <a:rPr lang="en-US" altLang="en-US" sz="3600" i="1" dirty="0" err="1"/>
              <a:t>error</a:t>
            </a:r>
            <a:r>
              <a:rPr lang="en-US" altLang="en-US" sz="3600" i="1" baseline="-25000" dirty="0" err="1"/>
              <a:t>D</a:t>
            </a:r>
            <a:r>
              <a:rPr lang="en-US" altLang="en-US" sz="3600" i="1" dirty="0"/>
              <a:t>(h)</a:t>
            </a:r>
            <a:r>
              <a:rPr lang="en-US" altLang="en-US" sz="3600" dirty="0"/>
              <a:t>?</a:t>
            </a:r>
          </a:p>
          <a:p>
            <a:pPr marL="0" indent="0">
              <a:buNone/>
            </a:pPr>
            <a:endParaRPr lang="en-US" altLang="en-US" dirty="0"/>
          </a:p>
          <a:p>
            <a:pPr marL="0" indent="0">
              <a:buNone/>
            </a:pPr>
            <a:endParaRPr lang="en-IN" dirty="0"/>
          </a:p>
        </p:txBody>
      </p:sp>
      <p:graphicFrame>
        <p:nvGraphicFramePr>
          <p:cNvPr id="6" name="Object 4"/>
          <p:cNvGraphicFramePr>
            <a:graphicFrameLocks noChangeAspect="1"/>
          </p:cNvGraphicFramePr>
          <p:nvPr>
            <p:extLst>
              <p:ext uri="{D42A27DB-BD31-4B8C-83A1-F6EECF244321}">
                <p14:modId xmlns:p14="http://schemas.microsoft.com/office/powerpoint/2010/main" val="4069200419"/>
              </p:ext>
            </p:extLst>
          </p:nvPr>
        </p:nvGraphicFramePr>
        <p:xfrm>
          <a:off x="3058449" y="2870508"/>
          <a:ext cx="4054503" cy="1251116"/>
        </p:xfrm>
        <a:graphic>
          <a:graphicData uri="http://schemas.openxmlformats.org/presentationml/2006/ole">
            <mc:AlternateContent xmlns:mc="http://schemas.openxmlformats.org/markup-compatibility/2006">
              <mc:Choice xmlns:v="urn:schemas-microsoft-com:vml" Requires="v">
                <p:oleObj spid="_x0000_s3080" name="Equation" r:id="rId3" imgW="1269720" imgH="393480" progId="Equation.3">
                  <p:embed/>
                </p:oleObj>
              </mc:Choice>
              <mc:Fallback>
                <p:oleObj name="Equation" r:id="rId3" imgW="12697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8449" y="2870508"/>
                        <a:ext cx="4054503" cy="12511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9296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2388358"/>
          </a:xfrm>
        </p:spPr>
        <p:txBody>
          <a:bodyPr>
            <a:normAutofit lnSpcReduction="10000"/>
          </a:bodyPr>
          <a:lstStyle/>
          <a:p>
            <a:pPr marL="0" indent="0">
              <a:buNone/>
            </a:pPr>
            <a:r>
              <a:rPr lang="en-US" sz="2700" dirty="0"/>
              <a:t>Under these conditions, statistical theory allows us to make the following assertions</a:t>
            </a:r>
          </a:p>
          <a:p>
            <a:pPr lvl="1"/>
            <a:r>
              <a:rPr lang="en-US" sz="2700" dirty="0"/>
              <a:t>Give no other information, the most probable value of </a:t>
            </a:r>
            <a:r>
              <a:rPr lang="en-US" sz="2700" dirty="0" err="1"/>
              <a:t>error</a:t>
            </a:r>
            <a:r>
              <a:rPr lang="en-US" sz="2700" baseline="-25000" dirty="0" err="1"/>
              <a:t>D</a:t>
            </a:r>
            <a:r>
              <a:rPr lang="en-US" sz="2700" dirty="0"/>
              <a:t>(h) is errors(h)</a:t>
            </a:r>
          </a:p>
          <a:p>
            <a:pPr lvl="1"/>
            <a:r>
              <a:rPr lang="en-US" sz="2700" dirty="0"/>
              <a:t>With approximately 95% probability, the true </a:t>
            </a:r>
            <a:r>
              <a:rPr lang="en-US" sz="2700" dirty="0" err="1"/>
              <a:t>error</a:t>
            </a:r>
            <a:r>
              <a:rPr lang="en-US" sz="2700" baseline="-25000" dirty="0" err="1"/>
              <a:t>D</a:t>
            </a:r>
            <a:r>
              <a:rPr lang="en-US" sz="2700" dirty="0"/>
              <a:t>(h) lies in the interval </a:t>
            </a:r>
          </a:p>
          <a:p>
            <a:pPr marL="457200" lvl="1" indent="0">
              <a:buNone/>
            </a:pPr>
            <a:endParaRPr lang="en-IN" dirty="0"/>
          </a:p>
        </p:txBody>
      </p:sp>
      <p:pic>
        <p:nvPicPr>
          <p:cNvPr id="4" name="Picture 3"/>
          <p:cNvPicPr>
            <a:picLocks noChangeAspect="1"/>
          </p:cNvPicPr>
          <p:nvPr/>
        </p:nvPicPr>
        <p:blipFill>
          <a:blip r:embed="rId3"/>
          <a:stretch>
            <a:fillRect/>
          </a:stretch>
        </p:blipFill>
        <p:spPr>
          <a:xfrm>
            <a:off x="1879904" y="2585979"/>
            <a:ext cx="7427869" cy="1120933"/>
          </a:xfrm>
          <a:prstGeom prst="rect">
            <a:avLst/>
          </a:prstGeom>
          <a:ln>
            <a:solidFill>
              <a:schemeClr val="accent1"/>
            </a:solidFill>
          </a:ln>
        </p:spPr>
      </p:pic>
      <p:sp>
        <p:nvSpPr>
          <p:cNvPr id="6" name="TextBox 5"/>
          <p:cNvSpPr txBox="1"/>
          <p:nvPr/>
        </p:nvSpPr>
        <p:spPr>
          <a:xfrm>
            <a:off x="838200" y="3864133"/>
            <a:ext cx="10515600" cy="461665"/>
          </a:xfrm>
          <a:prstGeom prst="rect">
            <a:avLst/>
          </a:prstGeom>
          <a:solidFill>
            <a:schemeClr val="accent4">
              <a:lumMod val="20000"/>
              <a:lumOff val="80000"/>
            </a:schemeClr>
          </a:solidFill>
        </p:spPr>
        <p:txBody>
          <a:bodyPr wrap="square" rtlCol="0">
            <a:spAutoFit/>
          </a:bodyPr>
          <a:lstStyle/>
          <a:p>
            <a:r>
              <a:rPr lang="en-US" sz="2400" dirty="0"/>
              <a:t>The general expression for approximate N% confidence intervals for </a:t>
            </a:r>
            <a:r>
              <a:rPr lang="en-US" sz="2400" dirty="0" err="1"/>
              <a:t>errorD</a:t>
            </a:r>
            <a:r>
              <a:rPr lang="en-US" sz="2400" dirty="0"/>
              <a:t>(h) is </a:t>
            </a:r>
            <a:endParaRPr lang="en-IN" sz="2400" dirty="0"/>
          </a:p>
        </p:txBody>
      </p:sp>
      <p:graphicFrame>
        <p:nvGraphicFramePr>
          <p:cNvPr id="7" name="Object 5"/>
          <p:cNvGraphicFramePr>
            <a:graphicFrameLocks noChangeAspect="1"/>
          </p:cNvGraphicFramePr>
          <p:nvPr>
            <p:extLst>
              <p:ext uri="{D42A27DB-BD31-4B8C-83A1-F6EECF244321}">
                <p14:modId xmlns:p14="http://schemas.microsoft.com/office/powerpoint/2010/main" val="1394592054"/>
              </p:ext>
            </p:extLst>
          </p:nvPr>
        </p:nvGraphicFramePr>
        <p:xfrm>
          <a:off x="2829635" y="4503219"/>
          <a:ext cx="5891283" cy="2198688"/>
        </p:xfrm>
        <a:graphic>
          <a:graphicData uri="http://schemas.openxmlformats.org/presentationml/2006/ole">
            <mc:AlternateContent xmlns:mc="http://schemas.openxmlformats.org/markup-compatibility/2006">
              <mc:Choice xmlns:v="urn:schemas-microsoft-com:vml" Requires="v">
                <p:oleObj spid="_x0000_s4104" name="Equation" r:id="rId4" imgW="3047760" imgH="1143000" progId="Equation.3">
                  <p:embed/>
                </p:oleObj>
              </mc:Choice>
              <mc:Fallback>
                <p:oleObj name="Equation" r:id="rId4" imgW="3047760" imgH="1143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9635" y="4503219"/>
                        <a:ext cx="5891283" cy="2198688"/>
                      </a:xfrm>
                      <a:prstGeom prst="rect">
                        <a:avLst/>
                      </a:prstGeom>
                      <a:no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359916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80" y="174057"/>
            <a:ext cx="10515600" cy="808582"/>
          </a:xfrm>
        </p:spPr>
        <p:txBody>
          <a:bodyPr/>
          <a:lstStyle/>
          <a:p>
            <a:pPr algn="ctr"/>
            <a:r>
              <a:rPr lang="en-US" dirty="0">
                <a:solidFill>
                  <a:srgbClr val="C00000"/>
                </a:solidFill>
              </a:rPr>
              <a:t>Example</a:t>
            </a:r>
            <a:endParaRPr lang="en-IN" dirty="0">
              <a:solidFill>
                <a:srgbClr val="C00000"/>
              </a:solidFill>
            </a:endParaRPr>
          </a:p>
        </p:txBody>
      </p:sp>
      <p:sp>
        <p:nvSpPr>
          <p:cNvPr id="3" name="Content Placeholder 2"/>
          <p:cNvSpPr>
            <a:spLocks noGrp="1"/>
          </p:cNvSpPr>
          <p:nvPr>
            <p:ph idx="1"/>
          </p:nvPr>
        </p:nvSpPr>
        <p:spPr>
          <a:xfrm>
            <a:off x="851848" y="1307011"/>
            <a:ext cx="10515600" cy="590029"/>
          </a:xfrm>
        </p:spPr>
        <p:txBody>
          <a:bodyPr/>
          <a:lstStyle/>
          <a:p>
            <a:pPr marL="0" indent="0">
              <a:buNone/>
            </a:pPr>
            <a:r>
              <a:rPr lang="en-US" dirty="0"/>
              <a:t>Hypothesis h misclassifies 12 of the 40 examples in S</a:t>
            </a:r>
          </a:p>
          <a:p>
            <a:pPr marL="0" indent="0">
              <a:buNone/>
            </a:pPr>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401754519"/>
              </p:ext>
            </p:extLst>
          </p:nvPr>
        </p:nvGraphicFramePr>
        <p:xfrm>
          <a:off x="965579" y="1777323"/>
          <a:ext cx="2878327" cy="888178"/>
        </p:xfrm>
        <a:graphic>
          <a:graphicData uri="http://schemas.openxmlformats.org/presentationml/2006/ole">
            <mc:AlternateContent xmlns:mc="http://schemas.openxmlformats.org/markup-compatibility/2006">
              <mc:Choice xmlns:v="urn:schemas-microsoft-com:vml" Requires="v">
                <p:oleObj spid="_x0000_s5128" name="Equation" r:id="rId3" imgW="1269720" imgH="393480" progId="Equation.3">
                  <p:embed/>
                </p:oleObj>
              </mc:Choice>
              <mc:Fallback>
                <p:oleObj name="Equation" r:id="rId3" imgW="126972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579" y="1777323"/>
                        <a:ext cx="2878327" cy="888178"/>
                      </a:xfrm>
                      <a:prstGeom prst="rect">
                        <a:avLst/>
                      </a:prstGeom>
                      <a:noFill/>
                      <a:ln>
                        <a:noFill/>
                      </a:ln>
                      <a:effectLst/>
                    </p:spPr>
                  </p:pic>
                </p:oleObj>
              </mc:Fallback>
            </mc:AlternateContent>
          </a:graphicData>
        </a:graphic>
      </p:graphicFrame>
      <p:sp>
        <p:nvSpPr>
          <p:cNvPr id="6" name="Rectangle 5"/>
          <p:cNvSpPr/>
          <p:nvPr/>
        </p:nvSpPr>
        <p:spPr>
          <a:xfrm>
            <a:off x="5510284" y="1990579"/>
            <a:ext cx="3839199" cy="523220"/>
          </a:xfrm>
          <a:prstGeom prst="rect">
            <a:avLst/>
          </a:prstGeom>
          <a:ln>
            <a:solidFill>
              <a:schemeClr val="tx1"/>
            </a:solidFill>
          </a:ln>
        </p:spPr>
        <p:txBody>
          <a:bodyPr wrap="square">
            <a:spAutoFit/>
          </a:bodyPr>
          <a:lstStyle/>
          <a:p>
            <a:r>
              <a:rPr lang="en-US" altLang="en-US" sz="2800" dirty="0"/>
              <a:t>What is </a:t>
            </a:r>
            <a:r>
              <a:rPr lang="en-US" altLang="en-US" sz="2800" i="1" dirty="0" err="1"/>
              <a:t>error</a:t>
            </a:r>
            <a:r>
              <a:rPr lang="en-US" altLang="en-US" sz="2800" i="1" baseline="-25000" dirty="0" err="1"/>
              <a:t>D</a:t>
            </a:r>
            <a:r>
              <a:rPr lang="en-US" altLang="en-US" sz="2800" i="1" dirty="0"/>
              <a:t>(h)</a:t>
            </a:r>
            <a:r>
              <a:rPr lang="en-US" altLang="en-US" sz="2800" dirty="0"/>
              <a:t>?</a:t>
            </a:r>
          </a:p>
        </p:txBody>
      </p:sp>
      <p:sp>
        <p:nvSpPr>
          <p:cNvPr id="7" name="TextBox 6"/>
          <p:cNvSpPr txBox="1"/>
          <p:nvPr/>
        </p:nvSpPr>
        <p:spPr>
          <a:xfrm>
            <a:off x="965578" y="2931124"/>
            <a:ext cx="10901073" cy="954107"/>
          </a:xfrm>
          <a:prstGeom prst="rect">
            <a:avLst/>
          </a:prstGeom>
          <a:solidFill>
            <a:schemeClr val="accent4">
              <a:lumMod val="20000"/>
              <a:lumOff val="80000"/>
            </a:schemeClr>
          </a:solidFill>
        </p:spPr>
        <p:txBody>
          <a:bodyPr wrap="square" rtlCol="0">
            <a:spAutoFit/>
          </a:bodyPr>
          <a:lstStyle/>
          <a:p>
            <a:r>
              <a:rPr lang="en-US" sz="2800" dirty="0"/>
              <a:t>Given no other information, our best estimate is 0.30</a:t>
            </a:r>
          </a:p>
          <a:p>
            <a:r>
              <a:rPr lang="en-US" sz="2800" dirty="0"/>
              <a:t>With approximately 95% probability, </a:t>
            </a:r>
            <a:r>
              <a:rPr lang="en-US" altLang="en-US" sz="2800" i="1" dirty="0" err="1"/>
              <a:t>error</a:t>
            </a:r>
            <a:r>
              <a:rPr lang="en-US" altLang="en-US" sz="2800" i="1" baseline="-25000" dirty="0" err="1"/>
              <a:t>D</a:t>
            </a:r>
            <a:r>
              <a:rPr lang="en-US" altLang="en-US" sz="2800" i="1" dirty="0"/>
              <a:t>(h) lies in the interval</a:t>
            </a:r>
            <a:endParaRPr lang="en-IN" sz="2800" dirty="0"/>
          </a:p>
        </p:txBody>
      </p:sp>
      <p:pic>
        <p:nvPicPr>
          <p:cNvPr id="8" name="Picture 7"/>
          <p:cNvPicPr>
            <a:picLocks noChangeAspect="1"/>
          </p:cNvPicPr>
          <p:nvPr/>
        </p:nvPicPr>
        <p:blipFill>
          <a:blip r:embed="rId5"/>
          <a:stretch>
            <a:fillRect/>
          </a:stretch>
        </p:blipFill>
        <p:spPr>
          <a:xfrm>
            <a:off x="1419970" y="4456346"/>
            <a:ext cx="6376990" cy="962345"/>
          </a:xfrm>
          <a:prstGeom prst="rect">
            <a:avLst/>
          </a:prstGeom>
          <a:ln>
            <a:solidFill>
              <a:schemeClr val="bg1"/>
            </a:solidFill>
          </a:ln>
        </p:spPr>
      </p:pic>
      <p:sp>
        <p:nvSpPr>
          <p:cNvPr id="9" name="TextBox 8"/>
          <p:cNvSpPr txBox="1"/>
          <p:nvPr/>
        </p:nvSpPr>
        <p:spPr>
          <a:xfrm>
            <a:off x="2852383" y="5857495"/>
            <a:ext cx="573206" cy="461665"/>
          </a:xfrm>
          <a:prstGeom prst="rect">
            <a:avLst/>
          </a:prstGeom>
          <a:noFill/>
        </p:spPr>
        <p:txBody>
          <a:bodyPr wrap="square" rtlCol="0">
            <a:spAutoFit/>
          </a:bodyPr>
          <a:lstStyle/>
          <a:p>
            <a:r>
              <a:rPr lang="en-US" sz="2400" dirty="0"/>
              <a:t>0.3</a:t>
            </a:r>
            <a:r>
              <a:rPr lang="en-US" dirty="0"/>
              <a:t> </a:t>
            </a:r>
            <a:endParaRPr lang="en-IN" dirty="0"/>
          </a:p>
        </p:txBody>
      </p:sp>
      <p:pic>
        <p:nvPicPr>
          <p:cNvPr id="11" name="Picture 10"/>
          <p:cNvPicPr>
            <a:picLocks noChangeAspect="1"/>
          </p:cNvPicPr>
          <p:nvPr/>
        </p:nvPicPr>
        <p:blipFill>
          <a:blip r:embed="rId6"/>
          <a:stretch>
            <a:fillRect/>
          </a:stretch>
        </p:blipFill>
        <p:spPr>
          <a:xfrm>
            <a:off x="3558156" y="6024446"/>
            <a:ext cx="285750" cy="304800"/>
          </a:xfrm>
          <a:prstGeom prst="rect">
            <a:avLst/>
          </a:prstGeom>
        </p:spPr>
      </p:pic>
      <p:sp>
        <p:nvSpPr>
          <p:cNvPr id="12" name="TextBox 11"/>
          <p:cNvSpPr txBox="1"/>
          <p:nvPr/>
        </p:nvSpPr>
        <p:spPr>
          <a:xfrm>
            <a:off x="3843906" y="5919050"/>
            <a:ext cx="858812" cy="400110"/>
          </a:xfrm>
          <a:prstGeom prst="rect">
            <a:avLst/>
          </a:prstGeom>
          <a:noFill/>
        </p:spPr>
        <p:txBody>
          <a:bodyPr wrap="square" rtlCol="0">
            <a:spAutoFit/>
          </a:bodyPr>
          <a:lstStyle/>
          <a:p>
            <a:r>
              <a:rPr lang="en-US" sz="2000" dirty="0"/>
              <a:t>0.14 </a:t>
            </a:r>
            <a:endParaRPr lang="en-IN" sz="2000" dirty="0"/>
          </a:p>
        </p:txBody>
      </p:sp>
    </p:spTree>
    <p:extLst>
      <p:ext uri="{BB962C8B-B14F-4D97-AF65-F5344CB8AC3E}">
        <p14:creationId xmlns:p14="http://schemas.microsoft.com/office/powerpoint/2010/main" val="73695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9FB6B-2CAD-0249-5C03-CCA50E0A1347}"/>
              </a:ext>
            </a:extLst>
          </p:cNvPr>
          <p:cNvSpPr>
            <a:spLocks noGrp="1"/>
          </p:cNvSpPr>
          <p:nvPr>
            <p:ph type="title"/>
          </p:nvPr>
        </p:nvSpPr>
        <p:spPr>
          <a:xfrm>
            <a:off x="1281700" y="66515"/>
            <a:ext cx="9086636" cy="1325563"/>
          </a:xfrm>
        </p:spPr>
        <p:txBody>
          <a:bodyPr/>
          <a:lstStyle/>
          <a:p>
            <a:pPr algn="ctr"/>
            <a:r>
              <a:rPr lang="en-US" altLang="en-US" i="1" dirty="0" err="1">
                <a:solidFill>
                  <a:srgbClr val="FF0000"/>
                </a:solidFill>
              </a:rPr>
              <a:t>error</a:t>
            </a:r>
            <a:r>
              <a:rPr lang="en-US" altLang="en-US" i="1" baseline="-25000" dirty="0" err="1">
                <a:solidFill>
                  <a:srgbClr val="FF0000"/>
                </a:solidFill>
              </a:rPr>
              <a:t>S</a:t>
            </a:r>
            <a:r>
              <a:rPr lang="en-US" altLang="en-US" i="1" dirty="0">
                <a:solidFill>
                  <a:srgbClr val="FF0000"/>
                </a:solidFill>
              </a:rPr>
              <a:t>(h)</a:t>
            </a:r>
            <a:r>
              <a:rPr lang="en-US" altLang="en-US" dirty="0">
                <a:solidFill>
                  <a:srgbClr val="FF0000"/>
                </a:solidFill>
              </a:rPr>
              <a:t> is a Random Variable</a:t>
            </a:r>
            <a:endParaRPr lang="en-IN" dirty="0">
              <a:solidFill>
                <a:srgbClr val="FF0000"/>
              </a:solidFill>
            </a:endParaRPr>
          </a:p>
        </p:txBody>
      </p:sp>
      <p:sp>
        <p:nvSpPr>
          <p:cNvPr id="4" name="Rectangle 3">
            <a:extLst>
              <a:ext uri="{FF2B5EF4-FFF2-40B4-BE49-F238E27FC236}">
                <a16:creationId xmlns:a16="http://schemas.microsoft.com/office/drawing/2014/main" xmlns="" id="{E369114A-1591-04D1-B91D-2311A45A9A5B}"/>
              </a:ext>
            </a:extLst>
          </p:cNvPr>
          <p:cNvSpPr txBox="1">
            <a:spLocks noChangeArrowheads="1"/>
          </p:cNvSpPr>
          <p:nvPr/>
        </p:nvSpPr>
        <p:spPr>
          <a:xfrm>
            <a:off x="1024847" y="1392078"/>
            <a:ext cx="9814389" cy="12954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a:t>Rerun experiment with different randomly drawn </a:t>
            </a:r>
            <a:r>
              <a:rPr lang="en-US" altLang="en-US" sz="3200" i="1" dirty="0"/>
              <a:t>S</a:t>
            </a:r>
            <a:r>
              <a:rPr lang="en-US" altLang="en-US" sz="3200" dirty="0"/>
              <a:t> (size </a:t>
            </a:r>
            <a:r>
              <a:rPr lang="en-US" altLang="en-US" sz="3200" i="1" dirty="0"/>
              <a:t>n</a:t>
            </a:r>
            <a:r>
              <a:rPr lang="en-US" altLang="en-US" sz="3200" dirty="0"/>
              <a:t>)</a:t>
            </a:r>
          </a:p>
          <a:p>
            <a:r>
              <a:rPr lang="en-US" altLang="en-US" sz="3200" dirty="0"/>
              <a:t>Probability of observing </a:t>
            </a:r>
            <a:r>
              <a:rPr lang="en-US" altLang="en-US" sz="3200" i="1" dirty="0"/>
              <a:t>r</a:t>
            </a:r>
            <a:r>
              <a:rPr lang="en-US" altLang="en-US" sz="3200" dirty="0"/>
              <a:t> misclassified examples:</a:t>
            </a:r>
          </a:p>
        </p:txBody>
      </p:sp>
      <p:graphicFrame>
        <p:nvGraphicFramePr>
          <p:cNvPr id="6" name="Object 5">
            <a:extLst>
              <a:ext uri="{FF2B5EF4-FFF2-40B4-BE49-F238E27FC236}">
                <a16:creationId xmlns:a16="http://schemas.microsoft.com/office/drawing/2014/main" xmlns="" id="{F4958471-12BA-91BE-07D7-9FD325818BEE}"/>
              </a:ext>
            </a:extLst>
          </p:cNvPr>
          <p:cNvGraphicFramePr>
            <a:graphicFrameLocks noChangeAspect="1"/>
          </p:cNvGraphicFramePr>
          <p:nvPr>
            <p:extLst>
              <p:ext uri="{D42A27DB-BD31-4B8C-83A1-F6EECF244321}">
                <p14:modId xmlns:p14="http://schemas.microsoft.com/office/powerpoint/2010/main" val="1700214667"/>
              </p:ext>
            </p:extLst>
          </p:nvPr>
        </p:nvGraphicFramePr>
        <p:xfrm>
          <a:off x="220894" y="3162647"/>
          <a:ext cx="6553200" cy="3392488"/>
        </p:xfrm>
        <a:graphic>
          <a:graphicData uri="http://schemas.openxmlformats.org/presentationml/2006/ole">
            <mc:AlternateContent xmlns:mc="http://schemas.openxmlformats.org/markup-compatibility/2006">
              <mc:Choice xmlns:v="urn:schemas-microsoft-com:vml" Requires="v">
                <p:oleObj spid="_x0000_s6158" name="Worksheet" r:id="rId3" imgW="4582025" imgH="2372215" progId="Excel.Sheet.8">
                  <p:embed/>
                </p:oleObj>
              </mc:Choice>
              <mc:Fallback>
                <p:oleObj name="Worksheet" r:id="rId3" imgW="4582025" imgH="2372215" progId="Excel.Sheet.8">
                  <p:embed/>
                  <p:pic>
                    <p:nvPicPr>
                      <p:cNvPr id="98309" name="Object 5">
                        <a:extLst>
                          <a:ext uri="{FF2B5EF4-FFF2-40B4-BE49-F238E27FC236}">
                            <a16:creationId xmlns:a16="http://schemas.microsoft.com/office/drawing/2014/main" xmlns="" id="{D46FE059-DFAA-75BB-CE11-613188DFE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94" y="3162647"/>
                        <a:ext cx="65532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6">
            <a:extLst>
              <a:ext uri="{FF2B5EF4-FFF2-40B4-BE49-F238E27FC236}">
                <a16:creationId xmlns:a16="http://schemas.microsoft.com/office/drawing/2014/main" xmlns="" id="{B2E73FCC-B9A5-9639-0D3C-399E992BC360}"/>
              </a:ext>
            </a:extLst>
          </p:cNvPr>
          <p:cNvGraphicFramePr>
            <a:graphicFrameLocks noChangeAspect="1"/>
          </p:cNvGraphicFramePr>
          <p:nvPr>
            <p:extLst>
              <p:ext uri="{D42A27DB-BD31-4B8C-83A1-F6EECF244321}">
                <p14:modId xmlns:p14="http://schemas.microsoft.com/office/powerpoint/2010/main" val="2065390567"/>
              </p:ext>
            </p:extLst>
          </p:nvPr>
        </p:nvGraphicFramePr>
        <p:xfrm>
          <a:off x="6856287" y="4455666"/>
          <a:ext cx="5232400" cy="806450"/>
        </p:xfrm>
        <a:graphic>
          <a:graphicData uri="http://schemas.openxmlformats.org/presentationml/2006/ole">
            <mc:AlternateContent xmlns:mc="http://schemas.openxmlformats.org/markup-compatibility/2006">
              <mc:Choice xmlns:v="urn:schemas-microsoft-com:vml" Requires="v">
                <p:oleObj spid="_x0000_s6159" name="Equation" r:id="rId5" imgW="5231910" imgH="806429" progId="Equation.DSMT4">
                  <p:embed/>
                </p:oleObj>
              </mc:Choice>
              <mc:Fallback>
                <p:oleObj name="Equation" r:id="rId5" imgW="5231910" imgH="806429" progId="Equation.DSMT4">
                  <p:embed/>
                  <p:pic>
                    <p:nvPicPr>
                      <p:cNvPr id="0" name=""/>
                      <p:cNvPicPr/>
                      <p:nvPr/>
                    </p:nvPicPr>
                    <p:blipFill>
                      <a:blip r:embed="rId6"/>
                      <a:stretch>
                        <a:fillRect/>
                      </a:stretch>
                    </p:blipFill>
                    <p:spPr>
                      <a:xfrm>
                        <a:off x="6856287" y="4455666"/>
                        <a:ext cx="5232400" cy="806450"/>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7429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32CD6-1158-1C35-D243-26A886961E85}"/>
              </a:ext>
            </a:extLst>
          </p:cNvPr>
          <p:cNvSpPr>
            <a:spLocks noGrp="1"/>
          </p:cNvSpPr>
          <p:nvPr>
            <p:ph type="title"/>
          </p:nvPr>
        </p:nvSpPr>
        <p:spPr/>
        <p:txBody>
          <a:bodyPr/>
          <a:lstStyle/>
          <a:p>
            <a:pPr algn="ctr"/>
            <a:r>
              <a:rPr lang="en-US" dirty="0">
                <a:solidFill>
                  <a:srgbClr val="FF0000"/>
                </a:solidFill>
              </a:rPr>
              <a:t>Binomial Distribution</a:t>
            </a:r>
            <a:endParaRPr lang="en-IN" dirty="0">
              <a:solidFill>
                <a:srgbClr val="FF0000"/>
              </a:solidFill>
            </a:endParaRPr>
          </a:p>
        </p:txBody>
      </p:sp>
      <p:sp>
        <p:nvSpPr>
          <p:cNvPr id="3" name="Content Placeholder 2">
            <a:extLst>
              <a:ext uri="{FF2B5EF4-FFF2-40B4-BE49-F238E27FC236}">
                <a16:creationId xmlns:a16="http://schemas.microsoft.com/office/drawing/2014/main" xmlns="" id="{31EACA80-B55F-9F22-3BB9-9B471F6D752E}"/>
              </a:ext>
            </a:extLst>
          </p:cNvPr>
          <p:cNvSpPr>
            <a:spLocks noGrp="1"/>
          </p:cNvSpPr>
          <p:nvPr>
            <p:ph idx="1"/>
          </p:nvPr>
        </p:nvSpPr>
        <p:spPr/>
        <p:txBody>
          <a:bodyPr/>
          <a:lstStyle/>
          <a:p>
            <a:r>
              <a:rPr lang="en-US" b="0" i="0" dirty="0">
                <a:solidFill>
                  <a:srgbClr val="111111"/>
                </a:solidFill>
                <a:effectLst/>
                <a:latin typeface="SourceSansPro"/>
              </a:rPr>
              <a:t>Binomial distribution determines the probability of observing a specific number of successful outcomes in a specified number of trials</a:t>
            </a:r>
            <a:endParaRPr lang="en-IN" dirty="0"/>
          </a:p>
        </p:txBody>
      </p:sp>
      <p:graphicFrame>
        <p:nvGraphicFramePr>
          <p:cNvPr id="5" name="Object 3">
            <a:extLst>
              <a:ext uri="{FF2B5EF4-FFF2-40B4-BE49-F238E27FC236}">
                <a16:creationId xmlns:a16="http://schemas.microsoft.com/office/drawing/2014/main" xmlns="" id="{364847EA-7551-D0DA-AD2A-09E0DF873A57}"/>
              </a:ext>
            </a:extLst>
          </p:cNvPr>
          <p:cNvGraphicFramePr>
            <a:graphicFrameLocks noChangeAspect="1"/>
          </p:cNvGraphicFramePr>
          <p:nvPr>
            <p:extLst>
              <p:ext uri="{D42A27DB-BD31-4B8C-83A1-F6EECF244321}">
                <p14:modId xmlns:p14="http://schemas.microsoft.com/office/powerpoint/2010/main" val="2905944486"/>
              </p:ext>
            </p:extLst>
          </p:nvPr>
        </p:nvGraphicFramePr>
        <p:xfrm>
          <a:off x="2570250" y="2957856"/>
          <a:ext cx="6830604" cy="3535019"/>
        </p:xfrm>
        <a:graphic>
          <a:graphicData uri="http://schemas.openxmlformats.org/presentationml/2006/ole">
            <mc:AlternateContent xmlns:mc="http://schemas.openxmlformats.org/markup-compatibility/2006">
              <mc:Choice xmlns:v="urn:schemas-microsoft-com:vml" Requires="v">
                <p:oleObj spid="_x0000_s7176" name="Worksheet" r:id="rId3" imgW="4582025" imgH="2372215" progId="Excel.Sheet.8">
                  <p:embed/>
                </p:oleObj>
              </mc:Choice>
              <mc:Fallback>
                <p:oleObj name="Worksheet" r:id="rId3" imgW="4582025" imgH="2372215" progId="Excel.Sheet.8">
                  <p:embed/>
                  <p:pic>
                    <p:nvPicPr>
                      <p:cNvPr id="5" name="Object 3">
                        <a:extLst>
                          <a:ext uri="{FF2B5EF4-FFF2-40B4-BE49-F238E27FC236}">
                            <a16:creationId xmlns:a16="http://schemas.microsoft.com/office/drawing/2014/main" xmlns="" id="{8279314E-BB73-D974-E291-6FFDA7EF00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250" y="2957856"/>
                        <a:ext cx="6830604" cy="35350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1533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13D7B-2DF7-02D0-CAB1-0DE70315C80E}"/>
              </a:ext>
            </a:extLst>
          </p:cNvPr>
          <p:cNvSpPr>
            <a:spLocks noGrp="1"/>
          </p:cNvSpPr>
          <p:nvPr>
            <p:ph type="title"/>
          </p:nvPr>
        </p:nvSpPr>
        <p:spPr>
          <a:xfrm>
            <a:off x="838200" y="0"/>
            <a:ext cx="10515600" cy="1325563"/>
          </a:xfrm>
        </p:spPr>
        <p:txBody>
          <a:bodyPr/>
          <a:lstStyle/>
          <a:p>
            <a:pPr algn="ctr"/>
            <a:r>
              <a:rPr lang="en-US" altLang="en-US" dirty="0">
                <a:solidFill>
                  <a:srgbClr val="FF0000"/>
                </a:solidFill>
              </a:rPr>
              <a:t>Binomial Probability Distribution</a:t>
            </a:r>
            <a:endParaRPr lang="en-IN" dirty="0">
              <a:solidFill>
                <a:srgbClr val="FF0000"/>
              </a:solidFill>
            </a:endParaRPr>
          </a:p>
        </p:txBody>
      </p:sp>
      <p:graphicFrame>
        <p:nvGraphicFramePr>
          <p:cNvPr id="5" name="Object 3">
            <a:extLst>
              <a:ext uri="{FF2B5EF4-FFF2-40B4-BE49-F238E27FC236}">
                <a16:creationId xmlns:a16="http://schemas.microsoft.com/office/drawing/2014/main" xmlns="" id="{8279314E-BB73-D974-E291-6FFDA7EF00CD}"/>
              </a:ext>
            </a:extLst>
          </p:cNvPr>
          <p:cNvGraphicFramePr>
            <a:graphicFrameLocks noChangeAspect="1"/>
          </p:cNvGraphicFramePr>
          <p:nvPr>
            <p:extLst>
              <p:ext uri="{D42A27DB-BD31-4B8C-83A1-F6EECF244321}">
                <p14:modId xmlns:p14="http://schemas.microsoft.com/office/powerpoint/2010/main" val="2725284036"/>
              </p:ext>
            </p:extLst>
          </p:nvPr>
        </p:nvGraphicFramePr>
        <p:xfrm>
          <a:off x="936659" y="1278348"/>
          <a:ext cx="5411299" cy="2800491"/>
        </p:xfrm>
        <a:graphic>
          <a:graphicData uri="http://schemas.openxmlformats.org/presentationml/2006/ole">
            <mc:AlternateContent xmlns:mc="http://schemas.openxmlformats.org/markup-compatibility/2006">
              <mc:Choice xmlns:v="urn:schemas-microsoft-com:vml" Requires="v">
                <p:oleObj spid="_x0000_s8206" name="Worksheet" r:id="rId3" imgW="4582025" imgH="2372215" progId="Excel.Sheet.8">
                  <p:embed/>
                </p:oleObj>
              </mc:Choice>
              <mc:Fallback>
                <p:oleObj name="Worksheet" r:id="rId3" imgW="4582025" imgH="2372215" progId="Excel.Sheet.8">
                  <p:embed/>
                  <p:pic>
                    <p:nvPicPr>
                      <p:cNvPr id="101379" name="Object 3">
                        <a:extLst>
                          <a:ext uri="{FF2B5EF4-FFF2-40B4-BE49-F238E27FC236}">
                            <a16:creationId xmlns:a16="http://schemas.microsoft.com/office/drawing/2014/main" xmlns="" id="{BB783264-E72B-DB47-D2A5-C466C4A69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659" y="1278348"/>
                        <a:ext cx="5411299" cy="2800491"/>
                      </a:xfrm>
                      <a:prstGeom prst="rect">
                        <a:avLst/>
                      </a:prstGeom>
                      <a:noFill/>
                      <a:ln>
                        <a:noFill/>
                      </a:ln>
                      <a:effectLst/>
                    </p:spPr>
                  </p:pic>
                </p:oleObj>
              </mc:Fallback>
            </mc:AlternateContent>
          </a:graphicData>
        </a:graphic>
      </p:graphicFrame>
      <p:graphicFrame>
        <p:nvGraphicFramePr>
          <p:cNvPr id="6" name="Object 5">
            <a:extLst>
              <a:ext uri="{FF2B5EF4-FFF2-40B4-BE49-F238E27FC236}">
                <a16:creationId xmlns:a16="http://schemas.microsoft.com/office/drawing/2014/main" xmlns="" id="{34B7BB12-EA7C-AB99-C4F7-FF3CB28F895A}"/>
              </a:ext>
            </a:extLst>
          </p:cNvPr>
          <p:cNvGraphicFramePr>
            <a:graphicFrameLocks noChangeAspect="1"/>
          </p:cNvGraphicFramePr>
          <p:nvPr>
            <p:extLst>
              <p:ext uri="{D42A27DB-BD31-4B8C-83A1-F6EECF244321}">
                <p14:modId xmlns:p14="http://schemas.microsoft.com/office/powerpoint/2010/main" val="3473319880"/>
              </p:ext>
            </p:extLst>
          </p:nvPr>
        </p:nvGraphicFramePr>
        <p:xfrm>
          <a:off x="6896117" y="2112115"/>
          <a:ext cx="4457683" cy="1064009"/>
        </p:xfrm>
        <a:graphic>
          <a:graphicData uri="http://schemas.openxmlformats.org/presentationml/2006/ole">
            <mc:AlternateContent xmlns:mc="http://schemas.openxmlformats.org/markup-compatibility/2006">
              <mc:Choice xmlns:v="urn:schemas-microsoft-com:vml" Requires="v">
                <p:oleObj spid="_x0000_s8207" name="Equation" r:id="rId5" imgW="3298206" imgH="786628" progId="Equation.DSMT4">
                  <p:embed/>
                </p:oleObj>
              </mc:Choice>
              <mc:Fallback>
                <p:oleObj name="Equation" r:id="rId5" imgW="3298206" imgH="786628" progId="Equation.DSMT4">
                  <p:embed/>
                  <p:pic>
                    <p:nvPicPr>
                      <p:cNvPr id="0" name=""/>
                      <p:cNvPicPr/>
                      <p:nvPr/>
                    </p:nvPicPr>
                    <p:blipFill>
                      <a:blip r:embed="rId6"/>
                      <a:stretch>
                        <a:fillRect/>
                      </a:stretch>
                    </p:blipFill>
                    <p:spPr>
                      <a:xfrm>
                        <a:off x="6896117" y="2112115"/>
                        <a:ext cx="4457683" cy="1064009"/>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xmlns="" id="{67770DDA-9072-2AD9-E0F3-C18B8B10EEFF}"/>
              </a:ext>
            </a:extLst>
          </p:cNvPr>
          <p:cNvSpPr txBox="1"/>
          <p:nvPr/>
        </p:nvSpPr>
        <p:spPr>
          <a:xfrm>
            <a:off x="936659" y="4541178"/>
            <a:ext cx="9810109" cy="2062103"/>
          </a:xfrm>
          <a:prstGeom prst="rect">
            <a:avLst/>
          </a:prstGeom>
          <a:noFill/>
        </p:spPr>
        <p:txBody>
          <a:bodyPr wrap="square">
            <a:spAutoFit/>
          </a:bodyPr>
          <a:lstStyle/>
          <a:p>
            <a:pPr algn="l"/>
            <a:r>
              <a:rPr lang="en-US" sz="3200" b="0" i="0" dirty="0">
                <a:solidFill>
                  <a:srgbClr val="111111"/>
                </a:solidFill>
                <a:effectLst/>
                <a:latin typeface="SourceSansPro"/>
              </a:rPr>
              <a:t>n  is the number of trials (occurrences)</a:t>
            </a:r>
          </a:p>
          <a:p>
            <a:pPr algn="l"/>
            <a:r>
              <a:rPr lang="en-US" sz="3200" b="0" i="0" dirty="0">
                <a:solidFill>
                  <a:srgbClr val="111111"/>
                </a:solidFill>
                <a:effectLst/>
                <a:latin typeface="SourceSansPro"/>
              </a:rPr>
              <a:t>r is the number of successful trials</a:t>
            </a:r>
          </a:p>
          <a:p>
            <a:pPr algn="l"/>
            <a:r>
              <a:rPr lang="en-US" sz="3200" b="0" i="0" dirty="0">
                <a:solidFill>
                  <a:srgbClr val="111111"/>
                </a:solidFill>
                <a:effectLst/>
                <a:latin typeface="SourceSansPro"/>
              </a:rPr>
              <a:t>p is the probability of success in a single trial</a:t>
            </a:r>
          </a:p>
          <a:p>
            <a:pPr algn="l"/>
            <a:r>
              <a:rPr lang="en-US" sz="3200" b="0" i="0" baseline="30000" dirty="0">
                <a:solidFill>
                  <a:srgbClr val="111111"/>
                </a:solidFill>
                <a:effectLst/>
                <a:latin typeface="SourceSansPro"/>
              </a:rPr>
              <a:t>n </a:t>
            </a:r>
            <a:r>
              <a:rPr lang="en-US" sz="3200" b="0" i="0" dirty="0">
                <a:solidFill>
                  <a:srgbClr val="111111"/>
                </a:solidFill>
                <a:effectLst/>
                <a:latin typeface="SourceSansPro"/>
              </a:rPr>
              <a:t>C </a:t>
            </a:r>
            <a:r>
              <a:rPr lang="en-US" sz="3200" b="0" i="0" baseline="-25000" dirty="0">
                <a:solidFill>
                  <a:srgbClr val="111111"/>
                </a:solidFill>
                <a:effectLst/>
                <a:latin typeface="SourceSansPro"/>
              </a:rPr>
              <a:t>x</a:t>
            </a:r>
            <a:r>
              <a:rPr lang="en-US" sz="3200" b="0" i="0" dirty="0">
                <a:solidFill>
                  <a:srgbClr val="111111"/>
                </a:solidFill>
                <a:effectLst/>
                <a:latin typeface="SourceSansPro"/>
              </a:rPr>
              <a:t> is the combination of n and x.</a:t>
            </a:r>
          </a:p>
        </p:txBody>
      </p:sp>
    </p:spTree>
    <p:extLst>
      <p:ext uri="{BB962C8B-B14F-4D97-AF65-F5344CB8AC3E}">
        <p14:creationId xmlns:p14="http://schemas.microsoft.com/office/powerpoint/2010/main" val="394404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B4184B-BC96-6E4E-C19E-78C36589ABCC}"/>
              </a:ext>
            </a:extLst>
          </p:cNvPr>
          <p:cNvSpPr>
            <a:spLocks noGrp="1"/>
          </p:cNvSpPr>
          <p:nvPr>
            <p:ph type="title"/>
          </p:nvPr>
        </p:nvSpPr>
        <p:spPr/>
        <p:txBody>
          <a:bodyPr/>
          <a:lstStyle/>
          <a:p>
            <a:pPr algn="ctr"/>
            <a:r>
              <a:rPr lang="en-US" altLang="en-US" dirty="0">
                <a:solidFill>
                  <a:srgbClr val="FF0000"/>
                </a:solidFill>
              </a:rPr>
              <a:t>Binomial Probability Distribution</a:t>
            </a:r>
            <a:endParaRPr lang="en-IN" dirty="0"/>
          </a:p>
        </p:txBody>
      </p:sp>
      <p:graphicFrame>
        <p:nvGraphicFramePr>
          <p:cNvPr id="4" name="Object 3">
            <a:extLst>
              <a:ext uri="{FF2B5EF4-FFF2-40B4-BE49-F238E27FC236}">
                <a16:creationId xmlns:a16="http://schemas.microsoft.com/office/drawing/2014/main" xmlns="" id="{6187C30F-180C-56DA-0DAE-97BB9E791A40}"/>
              </a:ext>
            </a:extLst>
          </p:cNvPr>
          <p:cNvGraphicFramePr>
            <a:graphicFrameLocks noChangeAspect="1"/>
          </p:cNvGraphicFramePr>
          <p:nvPr>
            <p:extLst>
              <p:ext uri="{D42A27DB-BD31-4B8C-83A1-F6EECF244321}">
                <p14:modId xmlns:p14="http://schemas.microsoft.com/office/powerpoint/2010/main" val="4132080030"/>
              </p:ext>
            </p:extLst>
          </p:nvPr>
        </p:nvGraphicFramePr>
        <p:xfrm>
          <a:off x="711746" y="2344354"/>
          <a:ext cx="11226825" cy="3316705"/>
        </p:xfrm>
        <a:graphic>
          <a:graphicData uri="http://schemas.openxmlformats.org/presentationml/2006/ole">
            <mc:AlternateContent xmlns:mc="http://schemas.openxmlformats.org/markup-compatibility/2006">
              <mc:Choice xmlns:v="urn:schemas-microsoft-com:vml" Requires="v">
                <p:oleObj spid="_x0000_s9224" name="Equation" r:id="rId3" imgW="7775500" imgH="2296882" progId="Equation.DSMT4">
                  <p:embed/>
                </p:oleObj>
              </mc:Choice>
              <mc:Fallback>
                <p:oleObj name="Equation" r:id="rId3" imgW="7775500" imgH="2296882" progId="Equation.DSMT4">
                  <p:embed/>
                  <p:pic>
                    <p:nvPicPr>
                      <p:cNvPr id="7" name="Object 6">
                        <a:extLst>
                          <a:ext uri="{FF2B5EF4-FFF2-40B4-BE49-F238E27FC236}">
                            <a16:creationId xmlns:a16="http://schemas.microsoft.com/office/drawing/2014/main" xmlns="" id="{AD64F770-7D19-19B4-7EAC-D2CF677B11F6}"/>
                          </a:ext>
                        </a:extLst>
                      </p:cNvPr>
                      <p:cNvPicPr/>
                      <p:nvPr/>
                    </p:nvPicPr>
                    <p:blipFill>
                      <a:blip r:embed="rId4"/>
                      <a:stretch>
                        <a:fillRect/>
                      </a:stretch>
                    </p:blipFill>
                    <p:spPr>
                      <a:xfrm>
                        <a:off x="711746" y="2344354"/>
                        <a:ext cx="11226825" cy="3316705"/>
                      </a:xfrm>
                      <a:prstGeom prst="rect">
                        <a:avLst/>
                      </a:prstGeom>
                    </p:spPr>
                  </p:pic>
                </p:oleObj>
              </mc:Fallback>
            </mc:AlternateContent>
          </a:graphicData>
        </a:graphic>
      </p:graphicFrame>
    </p:spTree>
    <p:extLst>
      <p:ext uri="{BB962C8B-B14F-4D97-AF65-F5344CB8AC3E}">
        <p14:creationId xmlns:p14="http://schemas.microsoft.com/office/powerpoint/2010/main" val="357105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38BB44CA-517A-D573-150B-93B88C043049}"/>
              </a:ext>
            </a:extLst>
          </p:cNvPr>
          <p:cNvGraphicFramePr>
            <a:graphicFrameLocks noGrp="1"/>
          </p:cNvGraphicFramePr>
          <p:nvPr>
            <p:extLst>
              <p:ext uri="{D42A27DB-BD31-4B8C-83A1-F6EECF244321}">
                <p14:modId xmlns:p14="http://schemas.microsoft.com/office/powerpoint/2010/main" val="1170829742"/>
              </p:ext>
            </p:extLst>
          </p:nvPr>
        </p:nvGraphicFramePr>
        <p:xfrm>
          <a:off x="595385" y="341193"/>
          <a:ext cx="11032509" cy="3453747"/>
        </p:xfrm>
        <a:graphic>
          <a:graphicData uri="http://schemas.openxmlformats.org/drawingml/2006/table">
            <a:tbl>
              <a:tblPr firstRow="1" firstCol="1" bandRow="1">
                <a:tableStyleId>{5C22544A-7EE6-4342-B048-85BDC9FD1C3A}</a:tableStyleId>
              </a:tblPr>
              <a:tblGrid>
                <a:gridCol w="661695">
                  <a:extLst>
                    <a:ext uri="{9D8B030D-6E8A-4147-A177-3AD203B41FA5}">
                      <a16:colId xmlns:a16="http://schemas.microsoft.com/office/drawing/2014/main" xmlns="" val="420238585"/>
                    </a:ext>
                  </a:extLst>
                </a:gridCol>
                <a:gridCol w="1669117">
                  <a:extLst>
                    <a:ext uri="{9D8B030D-6E8A-4147-A177-3AD203B41FA5}">
                      <a16:colId xmlns:a16="http://schemas.microsoft.com/office/drawing/2014/main" xmlns="" val="2870982421"/>
                    </a:ext>
                  </a:extLst>
                </a:gridCol>
                <a:gridCol w="1972225">
                  <a:extLst>
                    <a:ext uri="{9D8B030D-6E8A-4147-A177-3AD203B41FA5}">
                      <a16:colId xmlns:a16="http://schemas.microsoft.com/office/drawing/2014/main" xmlns="" val="2011012461"/>
                    </a:ext>
                  </a:extLst>
                </a:gridCol>
                <a:gridCol w="1782036">
                  <a:extLst>
                    <a:ext uri="{9D8B030D-6E8A-4147-A177-3AD203B41FA5}">
                      <a16:colId xmlns:a16="http://schemas.microsoft.com/office/drawing/2014/main" xmlns="" val="188875130"/>
                    </a:ext>
                  </a:extLst>
                </a:gridCol>
                <a:gridCol w="2305850">
                  <a:extLst>
                    <a:ext uri="{9D8B030D-6E8A-4147-A177-3AD203B41FA5}">
                      <a16:colId xmlns:a16="http://schemas.microsoft.com/office/drawing/2014/main" xmlns="" val="2678240948"/>
                    </a:ext>
                  </a:extLst>
                </a:gridCol>
                <a:gridCol w="1589734">
                  <a:extLst>
                    <a:ext uri="{9D8B030D-6E8A-4147-A177-3AD203B41FA5}">
                      <a16:colId xmlns:a16="http://schemas.microsoft.com/office/drawing/2014/main" xmlns="" val="1236496384"/>
                    </a:ext>
                  </a:extLst>
                </a:gridCol>
                <a:gridCol w="1051852">
                  <a:extLst>
                    <a:ext uri="{9D8B030D-6E8A-4147-A177-3AD203B41FA5}">
                      <a16:colId xmlns:a16="http://schemas.microsoft.com/office/drawing/2014/main" xmlns="" val="154659029"/>
                    </a:ext>
                  </a:extLst>
                </a:gridCol>
              </a:tblGrid>
              <a:tr h="600503">
                <a:tc>
                  <a:txBody>
                    <a:bodyPr/>
                    <a:lstStyle/>
                    <a:p>
                      <a:pPr marL="0" marR="0">
                        <a:lnSpc>
                          <a:spcPct val="115000"/>
                        </a:lnSpc>
                        <a:spcBef>
                          <a:spcPts val="0"/>
                        </a:spcBef>
                        <a:spcAft>
                          <a:spcPts val="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Ex</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citations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size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err="1">
                          <a:effectLst/>
                        </a:rPr>
                        <a:t>inLibrary</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price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editions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buy</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800901102"/>
                  </a:ext>
                </a:extLst>
              </a:tr>
              <a:tr h="563490">
                <a:tc>
                  <a:txBody>
                    <a:bodyPr/>
                    <a:lstStyle/>
                    <a:p>
                      <a:pPr marL="0" marR="0">
                        <a:lnSpc>
                          <a:spcPct val="115000"/>
                        </a:lnSpc>
                        <a:spcBef>
                          <a:spcPts val="0"/>
                        </a:spcBef>
                        <a:spcAft>
                          <a:spcPts val="0"/>
                        </a:spcAft>
                      </a:pPr>
                      <a:r>
                        <a:rPr lang="en-US" sz="2800" dirty="0">
                          <a:effectLst/>
                        </a:rPr>
                        <a:t>1</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many</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big</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always</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expensive</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one</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no</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255855824"/>
                  </a:ext>
                </a:extLst>
              </a:tr>
              <a:tr h="641444">
                <a:tc>
                  <a:txBody>
                    <a:bodyPr/>
                    <a:lstStyle/>
                    <a:p>
                      <a:pPr marL="0" marR="0">
                        <a:lnSpc>
                          <a:spcPct val="115000"/>
                        </a:lnSpc>
                        <a:spcBef>
                          <a:spcPts val="0"/>
                        </a:spcBef>
                        <a:spcAft>
                          <a:spcPts val="0"/>
                        </a:spcAft>
                      </a:pPr>
                      <a:r>
                        <a:rPr lang="en-US" sz="2800">
                          <a:effectLst/>
                        </a:rPr>
                        <a:t>2</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some</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small</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always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affordable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many</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yes</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8317225"/>
                  </a:ext>
                </a:extLst>
              </a:tr>
              <a:tr h="477672">
                <a:tc>
                  <a:txBody>
                    <a:bodyPr/>
                    <a:lstStyle/>
                    <a:p>
                      <a:pPr marL="0" marR="0">
                        <a:lnSpc>
                          <a:spcPct val="115000"/>
                        </a:lnSpc>
                        <a:spcBef>
                          <a:spcPts val="0"/>
                        </a:spcBef>
                        <a:spcAft>
                          <a:spcPts val="0"/>
                        </a:spcAft>
                      </a:pPr>
                      <a:r>
                        <a:rPr lang="en-US" sz="2800">
                          <a:effectLst/>
                        </a:rPr>
                        <a:t>3</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many</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small</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no</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affordable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few</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no</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39382553"/>
                  </a:ext>
                </a:extLst>
              </a:tr>
              <a:tr h="504967">
                <a:tc>
                  <a:txBody>
                    <a:bodyPr/>
                    <a:lstStyle/>
                    <a:p>
                      <a:pPr marL="0" marR="0">
                        <a:lnSpc>
                          <a:spcPct val="115000"/>
                        </a:lnSpc>
                        <a:spcBef>
                          <a:spcPts val="0"/>
                        </a:spcBef>
                        <a:spcAft>
                          <a:spcPts val="0"/>
                        </a:spcAft>
                      </a:pPr>
                      <a:r>
                        <a:rPr lang="en-US" sz="2800">
                          <a:effectLst/>
                        </a:rPr>
                        <a:t>4</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some</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medium</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always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affordable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one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yes</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47412171"/>
                  </a:ext>
                </a:extLst>
              </a:tr>
              <a:tr h="665671">
                <a:tc>
                  <a:txBody>
                    <a:bodyPr/>
                    <a:lstStyle/>
                    <a:p>
                      <a:pPr marL="0" marR="0">
                        <a:lnSpc>
                          <a:spcPct val="115000"/>
                        </a:lnSpc>
                        <a:spcBef>
                          <a:spcPts val="0"/>
                        </a:spcBef>
                        <a:spcAft>
                          <a:spcPts val="0"/>
                        </a:spcAft>
                      </a:pPr>
                      <a:r>
                        <a:rPr lang="en-US" sz="2800">
                          <a:effectLst/>
                        </a:rPr>
                        <a:t>5</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some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a:effectLst/>
                        </a:rPr>
                        <a:t>big</a:t>
                      </a:r>
                      <a:endParaRPr lang="en-IN"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always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expensive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one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yes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229528733"/>
                  </a:ext>
                </a:extLst>
              </a:tr>
            </a:tbl>
          </a:graphicData>
        </a:graphic>
      </p:graphicFrame>
      <p:sp>
        <p:nvSpPr>
          <p:cNvPr id="5" name="Rectangle 4"/>
          <p:cNvSpPr/>
          <p:nvPr/>
        </p:nvSpPr>
        <p:spPr>
          <a:xfrm>
            <a:off x="3386344" y="4745586"/>
            <a:ext cx="6057906" cy="707886"/>
          </a:xfrm>
          <a:prstGeom prst="rect">
            <a:avLst/>
          </a:prstGeom>
          <a:ln>
            <a:solidFill>
              <a:schemeClr val="accent1"/>
            </a:solidFill>
          </a:ln>
        </p:spPr>
        <p:txBody>
          <a:bodyPr wrap="square">
            <a:spAutoFit/>
          </a:bodyPr>
          <a:lstStyle/>
          <a:p>
            <a:pPr algn="ctr" fontAlgn="base"/>
            <a:r>
              <a:rPr lang="en-US" sz="4000" b="1" dirty="0">
                <a:solidFill>
                  <a:srgbClr val="3A3A3A"/>
                </a:solidFill>
                <a:effectLst/>
                <a:latin typeface="Calibri" panose="020F0502020204030204" pitchFamily="34" charset="0"/>
                <a:ea typeface="Times New Roman" panose="02020603050405020304" pitchFamily="18" charset="0"/>
              </a:rPr>
              <a:t>h= (</a:t>
            </a:r>
            <a:r>
              <a:rPr lang="en-US" sz="4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some</a:t>
            </a:r>
            <a:r>
              <a:rPr lang="en-US" sz="4000" b="1" dirty="0">
                <a:solidFill>
                  <a:srgbClr val="3A3A3A"/>
                </a:solidFill>
                <a:effectLst/>
                <a:latin typeface="Calibri" panose="020F0502020204030204" pitchFamily="34" charset="0"/>
                <a:ea typeface="Times New Roman" panose="02020603050405020304" pitchFamily="18" charset="0"/>
              </a:rPr>
              <a:t>, ?, </a:t>
            </a:r>
            <a:r>
              <a:rPr lang="en-US" sz="4000" dirty="0">
                <a:solidFill>
                  <a:srgbClr val="000000"/>
                </a:solidFill>
                <a:effectLst/>
                <a:latin typeface="Times New Roman" panose="02020603050405020304" pitchFamily="18" charset="0"/>
                <a:ea typeface="Times New Roman" panose="02020603050405020304" pitchFamily="18" charset="0"/>
                <a:cs typeface="Calibri" panose="020F0502020204030204" pitchFamily="34" charset="0"/>
              </a:rPr>
              <a:t>always</a:t>
            </a:r>
            <a:r>
              <a:rPr lang="en-US" sz="4000" b="1" dirty="0">
                <a:solidFill>
                  <a:srgbClr val="3A3A3A"/>
                </a:solidFill>
                <a:effectLst/>
                <a:latin typeface="Calibri" panose="020F0502020204030204" pitchFamily="34" charset="0"/>
                <a:ea typeface="Times New Roman" panose="02020603050405020304" pitchFamily="18" charset="0"/>
              </a:rPr>
              <a:t>, ?, ?)</a:t>
            </a:r>
            <a:endParaRPr lang="en-IN" sz="4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465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A8E97-32EA-DAAA-2FBE-AD7FAB559691}"/>
              </a:ext>
            </a:extLst>
          </p:cNvPr>
          <p:cNvSpPr>
            <a:spLocks noGrp="1"/>
          </p:cNvSpPr>
          <p:nvPr>
            <p:ph type="title"/>
          </p:nvPr>
        </p:nvSpPr>
        <p:spPr>
          <a:xfrm>
            <a:off x="838200" y="365125"/>
            <a:ext cx="10515600" cy="662781"/>
          </a:xfrm>
        </p:spPr>
        <p:txBody>
          <a:bodyPr>
            <a:noAutofit/>
          </a:bodyPr>
          <a:lstStyle/>
          <a:p>
            <a:pPr algn="ctr"/>
            <a:r>
              <a:rPr lang="en-US" dirty="0">
                <a:solidFill>
                  <a:srgbClr val="FF0000"/>
                </a:solidFill>
              </a:rPr>
              <a:t>Example</a:t>
            </a:r>
            <a:br>
              <a:rPr lang="en-US" dirty="0">
                <a:solidFill>
                  <a:srgbClr val="FF0000"/>
                </a:solidFill>
              </a:rPr>
            </a:br>
            <a:endParaRPr lang="en-IN" dirty="0">
              <a:solidFill>
                <a:srgbClr val="FF0000"/>
              </a:solidFill>
            </a:endParaRPr>
          </a:p>
        </p:txBody>
      </p:sp>
      <p:pic>
        <p:nvPicPr>
          <p:cNvPr id="5" name="Picture 4">
            <a:extLst>
              <a:ext uri="{FF2B5EF4-FFF2-40B4-BE49-F238E27FC236}">
                <a16:creationId xmlns:a16="http://schemas.microsoft.com/office/drawing/2014/main" xmlns="" id="{A861FB90-D788-6505-41CE-B70DA5848D3C}"/>
              </a:ext>
            </a:extLst>
          </p:cNvPr>
          <p:cNvPicPr>
            <a:picLocks noChangeAspect="1"/>
          </p:cNvPicPr>
          <p:nvPr/>
        </p:nvPicPr>
        <p:blipFill>
          <a:blip r:embed="rId2"/>
          <a:stretch>
            <a:fillRect/>
          </a:stretch>
        </p:blipFill>
        <p:spPr>
          <a:xfrm>
            <a:off x="576161" y="1027906"/>
            <a:ext cx="10310011" cy="5721855"/>
          </a:xfrm>
          <a:prstGeom prst="rect">
            <a:avLst/>
          </a:prstGeom>
        </p:spPr>
      </p:pic>
    </p:spTree>
    <p:extLst>
      <p:ext uri="{BB962C8B-B14F-4D97-AF65-F5344CB8AC3E}">
        <p14:creationId xmlns:p14="http://schemas.microsoft.com/office/powerpoint/2010/main" val="32537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D38EEEE-59FB-D1E8-6C58-5A050D7EB0DF}"/>
              </a:ext>
            </a:extLst>
          </p:cNvPr>
          <p:cNvPicPr>
            <a:picLocks noGrp="1" noChangeAspect="1"/>
          </p:cNvPicPr>
          <p:nvPr>
            <p:ph idx="1"/>
          </p:nvPr>
        </p:nvPicPr>
        <p:blipFill>
          <a:blip r:embed="rId2"/>
          <a:stretch>
            <a:fillRect/>
          </a:stretch>
        </p:blipFill>
        <p:spPr>
          <a:xfrm>
            <a:off x="6095987" y="4001292"/>
            <a:ext cx="25" cy="4"/>
          </a:xfrm>
          <a:prstGeom prst="rect">
            <a:avLst/>
          </a:prstGeom>
        </p:spPr>
      </p:pic>
      <p:pic>
        <p:nvPicPr>
          <p:cNvPr id="7" name="Picture 6">
            <a:extLst>
              <a:ext uri="{FF2B5EF4-FFF2-40B4-BE49-F238E27FC236}">
                <a16:creationId xmlns:a16="http://schemas.microsoft.com/office/drawing/2014/main" xmlns="" id="{6AE6E7B9-3CD6-2117-442F-59EEF00E2498}"/>
              </a:ext>
            </a:extLst>
          </p:cNvPr>
          <p:cNvPicPr>
            <a:picLocks noChangeAspect="1"/>
          </p:cNvPicPr>
          <p:nvPr/>
        </p:nvPicPr>
        <p:blipFill>
          <a:blip r:embed="rId2"/>
          <a:stretch>
            <a:fillRect/>
          </a:stretch>
        </p:blipFill>
        <p:spPr>
          <a:xfrm>
            <a:off x="6095987" y="3428998"/>
            <a:ext cx="25" cy="4"/>
          </a:xfrm>
          <a:prstGeom prst="rect">
            <a:avLst/>
          </a:prstGeom>
        </p:spPr>
      </p:pic>
      <p:pic>
        <p:nvPicPr>
          <p:cNvPr id="9" name="Picture 8">
            <a:extLst>
              <a:ext uri="{FF2B5EF4-FFF2-40B4-BE49-F238E27FC236}">
                <a16:creationId xmlns:a16="http://schemas.microsoft.com/office/drawing/2014/main" xmlns="" id="{AEC61689-BC7A-376F-785E-9C4688BFADC1}"/>
              </a:ext>
            </a:extLst>
          </p:cNvPr>
          <p:cNvPicPr>
            <a:picLocks noChangeAspect="1"/>
          </p:cNvPicPr>
          <p:nvPr/>
        </p:nvPicPr>
        <p:blipFill>
          <a:blip r:embed="rId3"/>
          <a:stretch>
            <a:fillRect/>
          </a:stretch>
        </p:blipFill>
        <p:spPr>
          <a:xfrm>
            <a:off x="542436" y="2516374"/>
            <a:ext cx="11171510" cy="1641739"/>
          </a:xfrm>
          <a:prstGeom prst="rect">
            <a:avLst/>
          </a:prstGeom>
        </p:spPr>
      </p:pic>
    </p:spTree>
    <p:extLst>
      <p:ext uri="{BB962C8B-B14F-4D97-AF65-F5344CB8AC3E}">
        <p14:creationId xmlns:p14="http://schemas.microsoft.com/office/powerpoint/2010/main" val="2715056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B4F5C-6D6D-2381-F8EA-0ABAB1BC4EA3}"/>
              </a:ext>
            </a:extLst>
          </p:cNvPr>
          <p:cNvSpPr>
            <a:spLocks noGrp="1"/>
          </p:cNvSpPr>
          <p:nvPr>
            <p:ph type="title"/>
          </p:nvPr>
        </p:nvSpPr>
        <p:spPr/>
        <p:txBody>
          <a:bodyPr/>
          <a:lstStyle/>
          <a:p>
            <a:r>
              <a:rPr lang="en-US" dirty="0"/>
              <a:t>Example</a:t>
            </a:r>
            <a:endParaRPr lang="en-IN" dirty="0"/>
          </a:p>
        </p:txBody>
      </p:sp>
      <p:pic>
        <p:nvPicPr>
          <p:cNvPr id="5" name="Picture 4">
            <a:extLst>
              <a:ext uri="{FF2B5EF4-FFF2-40B4-BE49-F238E27FC236}">
                <a16:creationId xmlns:a16="http://schemas.microsoft.com/office/drawing/2014/main" xmlns="" id="{B0382CE2-9501-8427-7095-8DC824C13641}"/>
              </a:ext>
            </a:extLst>
          </p:cNvPr>
          <p:cNvPicPr>
            <a:picLocks noChangeAspect="1"/>
          </p:cNvPicPr>
          <p:nvPr/>
        </p:nvPicPr>
        <p:blipFill>
          <a:blip r:embed="rId2"/>
          <a:stretch>
            <a:fillRect/>
          </a:stretch>
        </p:blipFill>
        <p:spPr>
          <a:xfrm>
            <a:off x="599753" y="1834164"/>
            <a:ext cx="10317702" cy="4566636"/>
          </a:xfrm>
          <a:prstGeom prst="rect">
            <a:avLst/>
          </a:prstGeom>
        </p:spPr>
      </p:pic>
    </p:spTree>
    <p:extLst>
      <p:ext uri="{BB962C8B-B14F-4D97-AF65-F5344CB8AC3E}">
        <p14:creationId xmlns:p14="http://schemas.microsoft.com/office/powerpoint/2010/main" val="3086327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280469-CB6C-091F-914D-44E70DB47AAE}"/>
              </a:ext>
            </a:extLst>
          </p:cNvPr>
          <p:cNvSpPr>
            <a:spLocks noGrp="1"/>
          </p:cNvSpPr>
          <p:nvPr>
            <p:ph type="title"/>
          </p:nvPr>
        </p:nvSpPr>
        <p:spPr>
          <a:xfrm>
            <a:off x="838200" y="179321"/>
            <a:ext cx="10515600" cy="886010"/>
          </a:xfrm>
        </p:spPr>
        <p:txBody>
          <a:bodyPr/>
          <a:lstStyle/>
          <a:p>
            <a:pPr algn="ctr"/>
            <a:r>
              <a:rPr lang="en-US" altLang="en-US" b="1" dirty="0">
                <a:solidFill>
                  <a:srgbClr val="FF0000"/>
                </a:solidFill>
              </a:rPr>
              <a:t>Normal Probability Distribution</a:t>
            </a:r>
            <a:endParaRPr lang="en-IN" b="1" dirty="0">
              <a:solidFill>
                <a:srgbClr val="FF0000"/>
              </a:solidFill>
            </a:endParaRPr>
          </a:p>
        </p:txBody>
      </p:sp>
      <p:graphicFrame>
        <p:nvGraphicFramePr>
          <p:cNvPr id="5" name="Object 3">
            <a:extLst>
              <a:ext uri="{FF2B5EF4-FFF2-40B4-BE49-F238E27FC236}">
                <a16:creationId xmlns:a16="http://schemas.microsoft.com/office/drawing/2014/main" xmlns="" id="{95E89D7E-F673-B6CB-E4FA-01BC56EF292A}"/>
              </a:ext>
            </a:extLst>
          </p:cNvPr>
          <p:cNvGraphicFramePr>
            <a:graphicFrameLocks noChangeAspect="1"/>
          </p:cNvGraphicFramePr>
          <p:nvPr>
            <p:extLst>
              <p:ext uri="{D42A27DB-BD31-4B8C-83A1-F6EECF244321}">
                <p14:modId xmlns:p14="http://schemas.microsoft.com/office/powerpoint/2010/main" val="1104107879"/>
              </p:ext>
            </p:extLst>
          </p:nvPr>
        </p:nvGraphicFramePr>
        <p:xfrm>
          <a:off x="838200" y="1155032"/>
          <a:ext cx="5334000" cy="2727325"/>
        </p:xfrm>
        <a:graphic>
          <a:graphicData uri="http://schemas.openxmlformats.org/presentationml/2006/ole">
            <mc:AlternateContent xmlns:mc="http://schemas.openxmlformats.org/markup-compatibility/2006">
              <mc:Choice xmlns:v="urn:schemas-microsoft-com:vml" Requires="v">
                <p:oleObj spid="_x0000_s10260" name="Worksheet" r:id="rId3" imgW="4505802" imgH="2305549" progId="Excel.Sheet.8">
                  <p:embed/>
                </p:oleObj>
              </mc:Choice>
              <mc:Fallback>
                <p:oleObj name="Worksheet" r:id="rId3" imgW="4505802" imgH="2305549" progId="Excel.Sheet.8">
                  <p:embed/>
                  <p:pic>
                    <p:nvPicPr>
                      <p:cNvPr id="102403" name="Object 3">
                        <a:extLst>
                          <a:ext uri="{FF2B5EF4-FFF2-40B4-BE49-F238E27FC236}">
                            <a16:creationId xmlns:a16="http://schemas.microsoft.com/office/drawing/2014/main" xmlns="" id="{D437B305-4546-9461-5DD5-22C82ABE1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55032"/>
                        <a:ext cx="53340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xmlns="" id="{DD9CF02A-6376-F61B-B597-1295761883F4}"/>
              </a:ext>
            </a:extLst>
          </p:cNvPr>
          <p:cNvGraphicFramePr>
            <a:graphicFrameLocks noChangeAspect="1"/>
          </p:cNvGraphicFramePr>
          <p:nvPr>
            <p:extLst>
              <p:ext uri="{D42A27DB-BD31-4B8C-83A1-F6EECF244321}">
                <p14:modId xmlns:p14="http://schemas.microsoft.com/office/powerpoint/2010/main" val="3926284666"/>
              </p:ext>
            </p:extLst>
          </p:nvPr>
        </p:nvGraphicFramePr>
        <p:xfrm>
          <a:off x="7641874" y="1449481"/>
          <a:ext cx="2630487" cy="808037"/>
        </p:xfrm>
        <a:graphic>
          <a:graphicData uri="http://schemas.openxmlformats.org/presentationml/2006/ole">
            <mc:AlternateContent xmlns:mc="http://schemas.openxmlformats.org/markup-compatibility/2006">
              <mc:Choice xmlns:v="urn:schemas-microsoft-com:vml" Requires="v">
                <p:oleObj spid="_x0000_s10261" name="Equation" r:id="rId5" imgW="2630716" imgH="807869" progId="Equation.DSMT4">
                  <p:embed/>
                </p:oleObj>
              </mc:Choice>
              <mc:Fallback>
                <p:oleObj name="Equation" r:id="rId5" imgW="2630716" imgH="807869" progId="Equation.DSMT4">
                  <p:embed/>
                  <p:pic>
                    <p:nvPicPr>
                      <p:cNvPr id="0" name=""/>
                      <p:cNvPicPr/>
                      <p:nvPr/>
                    </p:nvPicPr>
                    <p:blipFill>
                      <a:blip r:embed="rId6"/>
                      <a:stretch>
                        <a:fillRect/>
                      </a:stretch>
                    </p:blipFill>
                    <p:spPr>
                      <a:xfrm>
                        <a:off x="7641874" y="1449481"/>
                        <a:ext cx="2630487" cy="8080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xmlns="" id="{8FC6AF2A-1A01-9CFF-EE2B-927D6FB5191C}"/>
              </a:ext>
            </a:extLst>
          </p:cNvPr>
          <p:cNvGraphicFramePr>
            <a:graphicFrameLocks noChangeAspect="1"/>
          </p:cNvGraphicFramePr>
          <p:nvPr>
            <p:extLst>
              <p:ext uri="{D42A27DB-BD31-4B8C-83A1-F6EECF244321}">
                <p14:modId xmlns:p14="http://schemas.microsoft.com/office/powerpoint/2010/main" val="3218767498"/>
              </p:ext>
            </p:extLst>
          </p:nvPr>
        </p:nvGraphicFramePr>
        <p:xfrm>
          <a:off x="715920" y="3972058"/>
          <a:ext cx="7432675" cy="2420937"/>
        </p:xfrm>
        <a:graphic>
          <a:graphicData uri="http://schemas.openxmlformats.org/presentationml/2006/ole">
            <mc:AlternateContent xmlns:mc="http://schemas.openxmlformats.org/markup-compatibility/2006">
              <mc:Choice xmlns:v="urn:schemas-microsoft-com:vml" Requires="v">
                <p:oleObj spid="_x0000_s10262" name="Equation" r:id="rId7" imgW="7432754" imgH="2420367" progId="Equation.DSMT4">
                  <p:embed/>
                </p:oleObj>
              </mc:Choice>
              <mc:Fallback>
                <p:oleObj name="Equation" r:id="rId7" imgW="7432754" imgH="2420367" progId="Equation.DSMT4">
                  <p:embed/>
                  <p:pic>
                    <p:nvPicPr>
                      <p:cNvPr id="0" name=""/>
                      <p:cNvPicPr/>
                      <p:nvPr/>
                    </p:nvPicPr>
                    <p:blipFill>
                      <a:blip r:embed="rId8"/>
                      <a:stretch>
                        <a:fillRect/>
                      </a:stretch>
                    </p:blipFill>
                    <p:spPr>
                      <a:xfrm>
                        <a:off x="715920" y="3972058"/>
                        <a:ext cx="7432675" cy="2420937"/>
                      </a:xfrm>
                      <a:prstGeom prst="rect">
                        <a:avLst/>
                      </a:prstGeom>
                    </p:spPr>
                  </p:pic>
                </p:oleObj>
              </mc:Fallback>
            </mc:AlternateContent>
          </a:graphicData>
        </a:graphic>
      </p:graphicFrame>
    </p:spTree>
    <p:extLst>
      <p:ext uri="{BB962C8B-B14F-4D97-AF65-F5344CB8AC3E}">
        <p14:creationId xmlns:p14="http://schemas.microsoft.com/office/powerpoint/2010/main" val="102349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0B9720-923A-ECC7-3065-5D932FDE331F}"/>
              </a:ext>
            </a:extLst>
          </p:cNvPr>
          <p:cNvSpPr>
            <a:spLocks noGrp="1"/>
          </p:cNvSpPr>
          <p:nvPr>
            <p:ph type="title"/>
          </p:nvPr>
        </p:nvSpPr>
        <p:spPr>
          <a:xfrm>
            <a:off x="963328" y="76367"/>
            <a:ext cx="10515600" cy="1325563"/>
          </a:xfrm>
        </p:spPr>
        <p:txBody>
          <a:bodyPr/>
          <a:lstStyle/>
          <a:p>
            <a:r>
              <a:rPr lang="en-US" altLang="en-US" b="1" dirty="0">
                <a:solidFill>
                  <a:srgbClr val="FF0000"/>
                </a:solidFill>
              </a:rPr>
              <a:t>Normal Probability Distribution</a:t>
            </a:r>
            <a:endParaRPr lang="en-IN" b="1" dirty="0">
              <a:solidFill>
                <a:srgbClr val="FF0000"/>
              </a:solidFill>
            </a:endParaRPr>
          </a:p>
        </p:txBody>
      </p:sp>
      <p:graphicFrame>
        <p:nvGraphicFramePr>
          <p:cNvPr id="5" name="Object 3">
            <a:extLst>
              <a:ext uri="{FF2B5EF4-FFF2-40B4-BE49-F238E27FC236}">
                <a16:creationId xmlns:a16="http://schemas.microsoft.com/office/drawing/2014/main" xmlns="" id="{788D2D87-6F9B-BD1A-5023-9A77C0B31058}"/>
              </a:ext>
            </a:extLst>
          </p:cNvPr>
          <p:cNvGraphicFramePr>
            <a:graphicFrameLocks noChangeAspect="1"/>
          </p:cNvGraphicFramePr>
          <p:nvPr>
            <p:extLst>
              <p:ext uri="{D42A27DB-BD31-4B8C-83A1-F6EECF244321}">
                <p14:modId xmlns:p14="http://schemas.microsoft.com/office/powerpoint/2010/main" val="840275125"/>
              </p:ext>
            </p:extLst>
          </p:nvPr>
        </p:nvGraphicFramePr>
        <p:xfrm>
          <a:off x="6096000" y="1548866"/>
          <a:ext cx="5791200" cy="2995613"/>
        </p:xfrm>
        <a:graphic>
          <a:graphicData uri="http://schemas.openxmlformats.org/presentationml/2006/ole">
            <mc:AlternateContent xmlns:mc="http://schemas.openxmlformats.org/markup-compatibility/2006">
              <mc:Choice xmlns:v="urn:schemas-microsoft-com:vml" Requires="v">
                <p:oleObj spid="_x0000_s12302" name="Worksheet" r:id="rId3" imgW="4582025" imgH="2372215" progId="Excel.Sheet.8">
                  <p:embed/>
                </p:oleObj>
              </mc:Choice>
              <mc:Fallback>
                <p:oleObj name="Worksheet" r:id="rId3" imgW="4582025" imgH="2372215" progId="Excel.Sheet.8">
                  <p:embed/>
                  <p:pic>
                    <p:nvPicPr>
                      <p:cNvPr id="104451" name="Object 3">
                        <a:extLst>
                          <a:ext uri="{FF2B5EF4-FFF2-40B4-BE49-F238E27FC236}">
                            <a16:creationId xmlns:a16="http://schemas.microsoft.com/office/drawing/2014/main" xmlns="" id="{1230118F-F255-80C4-391A-CFC8273E2A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548866"/>
                        <a:ext cx="5791200" cy="299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extLst>
              <a:ext uri="{FF2B5EF4-FFF2-40B4-BE49-F238E27FC236}">
                <a16:creationId xmlns:a16="http://schemas.microsoft.com/office/drawing/2014/main" xmlns="" id="{DFDCB68C-58ED-6F57-9C0A-FC204D334436}"/>
              </a:ext>
            </a:extLst>
          </p:cNvPr>
          <p:cNvGraphicFramePr>
            <a:graphicFrameLocks noChangeAspect="1"/>
          </p:cNvGraphicFramePr>
          <p:nvPr>
            <p:extLst>
              <p:ext uri="{D42A27DB-BD31-4B8C-83A1-F6EECF244321}">
                <p14:modId xmlns:p14="http://schemas.microsoft.com/office/powerpoint/2010/main" val="3073166904"/>
              </p:ext>
            </p:extLst>
          </p:nvPr>
        </p:nvGraphicFramePr>
        <p:xfrm>
          <a:off x="159218" y="1965175"/>
          <a:ext cx="5867400" cy="2174875"/>
        </p:xfrm>
        <a:graphic>
          <a:graphicData uri="http://schemas.openxmlformats.org/presentationml/2006/ole">
            <mc:AlternateContent xmlns:mc="http://schemas.openxmlformats.org/markup-compatibility/2006">
              <mc:Choice xmlns:v="urn:schemas-microsoft-com:vml" Requires="v">
                <p:oleObj spid="_x0000_s12303" name="Equation" r:id="rId5" imgW="5867718" imgH="2174838" progId="Equation.DSMT4">
                  <p:embed/>
                </p:oleObj>
              </mc:Choice>
              <mc:Fallback>
                <p:oleObj name="Equation" r:id="rId5" imgW="5867718" imgH="2174838" progId="Equation.DSMT4">
                  <p:embed/>
                  <p:pic>
                    <p:nvPicPr>
                      <p:cNvPr id="0" name=""/>
                      <p:cNvPicPr/>
                      <p:nvPr/>
                    </p:nvPicPr>
                    <p:blipFill>
                      <a:blip r:embed="rId6"/>
                      <a:stretch>
                        <a:fillRect/>
                      </a:stretch>
                    </p:blipFill>
                    <p:spPr>
                      <a:xfrm>
                        <a:off x="159218" y="1965175"/>
                        <a:ext cx="5867400" cy="2174875"/>
                      </a:xfrm>
                      <a:prstGeom prst="rect">
                        <a:avLst/>
                      </a:prstGeom>
                    </p:spPr>
                  </p:pic>
                </p:oleObj>
              </mc:Fallback>
            </mc:AlternateContent>
          </a:graphicData>
        </a:graphic>
      </p:graphicFrame>
    </p:spTree>
    <p:extLst>
      <p:ext uri="{BB962C8B-B14F-4D97-AF65-F5344CB8AC3E}">
        <p14:creationId xmlns:p14="http://schemas.microsoft.com/office/powerpoint/2010/main" val="3183696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59D54-FC35-148A-E33A-6DEE1CD0BB50}"/>
              </a:ext>
            </a:extLst>
          </p:cNvPr>
          <p:cNvSpPr>
            <a:spLocks noGrp="1"/>
          </p:cNvSpPr>
          <p:nvPr>
            <p:ph type="title"/>
          </p:nvPr>
        </p:nvSpPr>
        <p:spPr/>
        <p:txBody>
          <a:bodyPr/>
          <a:lstStyle/>
          <a:p>
            <a:pPr algn="ctr"/>
            <a:r>
              <a:rPr lang="en-US" altLang="en-US" dirty="0">
                <a:solidFill>
                  <a:srgbClr val="FF0000"/>
                </a:solidFill>
              </a:rPr>
              <a:t>Central Limit Theorem</a:t>
            </a:r>
            <a:endParaRPr lang="en-IN" dirty="0">
              <a:solidFill>
                <a:srgbClr val="FF0000"/>
              </a:solidFill>
            </a:endParaRPr>
          </a:p>
        </p:txBody>
      </p:sp>
      <p:graphicFrame>
        <p:nvGraphicFramePr>
          <p:cNvPr id="5" name="Object 4">
            <a:extLst>
              <a:ext uri="{FF2B5EF4-FFF2-40B4-BE49-F238E27FC236}">
                <a16:creationId xmlns:a16="http://schemas.microsoft.com/office/drawing/2014/main" xmlns="" id="{35FA6C17-6020-E861-E04A-14E71D520866}"/>
              </a:ext>
            </a:extLst>
          </p:cNvPr>
          <p:cNvGraphicFramePr>
            <a:graphicFrameLocks noChangeAspect="1"/>
          </p:cNvGraphicFramePr>
          <p:nvPr>
            <p:extLst>
              <p:ext uri="{D42A27DB-BD31-4B8C-83A1-F6EECF244321}">
                <p14:modId xmlns:p14="http://schemas.microsoft.com/office/powerpoint/2010/main" val="337102924"/>
              </p:ext>
            </p:extLst>
          </p:nvPr>
        </p:nvGraphicFramePr>
        <p:xfrm>
          <a:off x="2020102" y="1690688"/>
          <a:ext cx="8305800" cy="4535487"/>
        </p:xfrm>
        <a:graphic>
          <a:graphicData uri="http://schemas.openxmlformats.org/presentationml/2006/ole">
            <mc:AlternateContent xmlns:mc="http://schemas.openxmlformats.org/markup-compatibility/2006">
              <mc:Choice xmlns:v="urn:schemas-microsoft-com:vml" Requires="v">
                <p:oleObj spid="_x0000_s13320" name="Equation" r:id="rId3" imgW="8305820" imgH="4535443" progId="Equation.DSMT4">
                  <p:embed/>
                </p:oleObj>
              </mc:Choice>
              <mc:Fallback>
                <p:oleObj name="Equation" r:id="rId3" imgW="8305820" imgH="4535443" progId="Equation.DSMT4">
                  <p:embed/>
                  <p:pic>
                    <p:nvPicPr>
                      <p:cNvPr id="0" name=""/>
                      <p:cNvPicPr/>
                      <p:nvPr/>
                    </p:nvPicPr>
                    <p:blipFill>
                      <a:blip r:embed="rId4"/>
                      <a:stretch>
                        <a:fillRect/>
                      </a:stretch>
                    </p:blipFill>
                    <p:spPr>
                      <a:xfrm>
                        <a:off x="2020102" y="1690688"/>
                        <a:ext cx="8305800" cy="4535487"/>
                      </a:xfrm>
                      <a:prstGeom prst="rect">
                        <a:avLst/>
                      </a:prstGeom>
                    </p:spPr>
                  </p:pic>
                </p:oleObj>
              </mc:Fallback>
            </mc:AlternateContent>
          </a:graphicData>
        </a:graphic>
      </p:graphicFrame>
    </p:spTree>
    <p:extLst>
      <p:ext uri="{BB962C8B-B14F-4D97-AF65-F5344CB8AC3E}">
        <p14:creationId xmlns:p14="http://schemas.microsoft.com/office/powerpoint/2010/main" val="1884791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0D6FC-7B79-FEC5-5D91-0A3A2B8FC708}"/>
              </a:ext>
            </a:extLst>
          </p:cNvPr>
          <p:cNvSpPr>
            <a:spLocks noGrp="1"/>
          </p:cNvSpPr>
          <p:nvPr>
            <p:ph type="title"/>
          </p:nvPr>
        </p:nvSpPr>
        <p:spPr>
          <a:xfrm>
            <a:off x="6237170" y="365125"/>
            <a:ext cx="5116629" cy="1325563"/>
          </a:xfrm>
        </p:spPr>
        <p:txBody>
          <a:bodyPr>
            <a:normAutofit/>
          </a:bodyPr>
          <a:lstStyle/>
          <a:p>
            <a:r>
              <a:rPr lang="en-US" altLang="en-US" b="1" dirty="0">
                <a:solidFill>
                  <a:srgbClr val="FF0000"/>
                </a:solidFill>
              </a:rPr>
              <a:t>Difference </a:t>
            </a:r>
            <a:r>
              <a:rPr lang="en-US" altLang="en-US" b="1" dirty="0" smtClean="0">
                <a:solidFill>
                  <a:srgbClr val="FF0000"/>
                </a:solidFill>
              </a:rPr>
              <a:t>in error of two</a:t>
            </a:r>
            <a:r>
              <a:rPr lang="en-US" altLang="en-US" b="1" dirty="0" smtClean="0">
                <a:solidFill>
                  <a:srgbClr val="FF0000"/>
                </a:solidFill>
              </a:rPr>
              <a:t> </a:t>
            </a:r>
            <a:r>
              <a:rPr lang="en-US" altLang="en-US" b="1" dirty="0">
                <a:solidFill>
                  <a:srgbClr val="FF0000"/>
                </a:solidFill>
              </a:rPr>
              <a:t>Hypotheses</a:t>
            </a:r>
            <a:endParaRPr lang="en-IN" b="1" dirty="0">
              <a:solidFill>
                <a:srgbClr val="FF0000"/>
              </a:solidFill>
            </a:endParaRPr>
          </a:p>
        </p:txBody>
      </p:sp>
      <p:graphicFrame>
        <p:nvGraphicFramePr>
          <p:cNvPr id="4" name="Object 3">
            <a:extLst>
              <a:ext uri="{FF2B5EF4-FFF2-40B4-BE49-F238E27FC236}">
                <a16:creationId xmlns:a16="http://schemas.microsoft.com/office/drawing/2014/main" xmlns="" id="{B4D87264-0755-E262-2D62-210310F7D18B}"/>
              </a:ext>
            </a:extLst>
          </p:cNvPr>
          <p:cNvGraphicFramePr>
            <a:graphicFrameLocks noChangeAspect="1"/>
          </p:cNvGraphicFramePr>
          <p:nvPr>
            <p:extLst>
              <p:ext uri="{D42A27DB-BD31-4B8C-83A1-F6EECF244321}">
                <p14:modId xmlns:p14="http://schemas.microsoft.com/office/powerpoint/2010/main" val="3729595709"/>
              </p:ext>
            </p:extLst>
          </p:nvPr>
        </p:nvGraphicFramePr>
        <p:xfrm>
          <a:off x="618021" y="747696"/>
          <a:ext cx="7944193" cy="5662729"/>
        </p:xfrm>
        <a:graphic>
          <a:graphicData uri="http://schemas.openxmlformats.org/presentationml/2006/ole">
            <mc:AlternateContent xmlns:mc="http://schemas.openxmlformats.org/markup-compatibility/2006">
              <mc:Choice xmlns:v="urn:schemas-microsoft-com:vml" Requires="v">
                <p:oleObj spid="_x0000_s14346" name="Equation" r:id="rId3" imgW="7086769" imgH="5052061" progId="Equation.DSMT4">
                  <p:embed/>
                </p:oleObj>
              </mc:Choice>
              <mc:Fallback>
                <p:oleObj name="Equation" r:id="rId3" imgW="7086769" imgH="5052061" progId="Equation.DSMT4">
                  <p:embed/>
                  <p:pic>
                    <p:nvPicPr>
                      <p:cNvPr id="0" name=""/>
                      <p:cNvPicPr/>
                      <p:nvPr/>
                    </p:nvPicPr>
                    <p:blipFill>
                      <a:blip r:embed="rId4"/>
                      <a:stretch>
                        <a:fillRect/>
                      </a:stretch>
                    </p:blipFill>
                    <p:spPr>
                      <a:xfrm>
                        <a:off x="618021" y="747696"/>
                        <a:ext cx="7944193" cy="5662729"/>
                      </a:xfrm>
                      <a:prstGeom prst="rect">
                        <a:avLst/>
                      </a:prstGeom>
                    </p:spPr>
                  </p:pic>
                </p:oleObj>
              </mc:Fallback>
            </mc:AlternateContent>
          </a:graphicData>
        </a:graphic>
      </p:graphicFrame>
    </p:spTree>
    <p:extLst>
      <p:ext uri="{BB962C8B-B14F-4D97-AF65-F5344CB8AC3E}">
        <p14:creationId xmlns:p14="http://schemas.microsoft.com/office/powerpoint/2010/main" val="1936680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919"/>
            <a:ext cx="10515600" cy="1325563"/>
          </a:xfrm>
        </p:spPr>
        <p:txBody>
          <a:bodyPr/>
          <a:lstStyle/>
          <a:p>
            <a:pPr algn="ctr"/>
            <a:r>
              <a:rPr lang="en-US" dirty="0" smtClean="0">
                <a:solidFill>
                  <a:srgbClr val="FF0000"/>
                </a:solidFill>
              </a:rPr>
              <a:t>Comparing Learning Algorithms</a:t>
            </a:r>
            <a:endParaRPr lang="en-IN" dirty="0">
              <a:solidFill>
                <a:srgbClr val="FF0000"/>
              </a:solidFill>
            </a:endParaRPr>
          </a:p>
        </p:txBody>
      </p:sp>
      <p:sp>
        <p:nvSpPr>
          <p:cNvPr id="3" name="Content Placeholder 2"/>
          <p:cNvSpPr>
            <a:spLocks noGrp="1"/>
          </p:cNvSpPr>
          <p:nvPr>
            <p:ph idx="1"/>
          </p:nvPr>
        </p:nvSpPr>
        <p:spPr>
          <a:xfrm>
            <a:off x="883692" y="1437481"/>
            <a:ext cx="10470108" cy="4895079"/>
          </a:xfrm>
        </p:spPr>
        <p:txBody>
          <a:bodyPr>
            <a:normAutofit lnSpcReduction="10000"/>
          </a:bodyPr>
          <a:lstStyle/>
          <a:p>
            <a:r>
              <a:rPr lang="en-US" dirty="0" smtClean="0"/>
              <a:t>L</a:t>
            </a:r>
            <a:r>
              <a:rPr lang="en-US" baseline="-25000" dirty="0" smtClean="0"/>
              <a:t>A</a:t>
            </a:r>
            <a:r>
              <a:rPr lang="en-US" dirty="0" smtClean="0"/>
              <a:t> and L</a:t>
            </a:r>
            <a:r>
              <a:rPr lang="en-US" baseline="-25000" dirty="0" smtClean="0"/>
              <a:t>B</a:t>
            </a:r>
            <a:r>
              <a:rPr lang="en-US" dirty="0" smtClean="0"/>
              <a:t> are two learning Algorithms</a:t>
            </a:r>
          </a:p>
          <a:p>
            <a:r>
              <a:rPr lang="en-US" dirty="0" smtClean="0"/>
              <a:t>To determine which of </a:t>
            </a:r>
            <a:r>
              <a:rPr lang="en-US" dirty="0"/>
              <a:t>L</a:t>
            </a:r>
            <a:r>
              <a:rPr lang="en-US" baseline="-25000" dirty="0"/>
              <a:t>A</a:t>
            </a:r>
            <a:r>
              <a:rPr lang="en-US" dirty="0"/>
              <a:t> and L</a:t>
            </a:r>
            <a:r>
              <a:rPr lang="en-US" baseline="-25000" dirty="0"/>
              <a:t>B</a:t>
            </a:r>
            <a:r>
              <a:rPr lang="en-US" dirty="0"/>
              <a:t> </a:t>
            </a:r>
            <a:r>
              <a:rPr lang="en-US" dirty="0" smtClean="0"/>
              <a:t>is the better learning method on average for learning some particular target function f</a:t>
            </a:r>
          </a:p>
          <a:p>
            <a:r>
              <a:rPr lang="en-US" dirty="0" smtClean="0"/>
              <a:t>To estimate the expected value of the difference in their errors</a:t>
            </a:r>
          </a:p>
          <a:p>
            <a:pPr lvl="1"/>
            <a:endParaRPr lang="en-US" dirty="0" smtClean="0"/>
          </a:p>
          <a:p>
            <a:pPr marL="457200" lvl="1" indent="0">
              <a:buNone/>
            </a:pPr>
            <a:endParaRPr lang="en-US" dirty="0"/>
          </a:p>
          <a:p>
            <a:pPr lvl="1"/>
            <a:endParaRPr lang="en-US" altLang="en-US" dirty="0" smtClean="0"/>
          </a:p>
          <a:p>
            <a:pPr lvl="1"/>
            <a:endParaRPr lang="en-US" altLang="en-US" dirty="0"/>
          </a:p>
          <a:p>
            <a:pPr lvl="1"/>
            <a:r>
              <a:rPr lang="en-US" altLang="en-US" dirty="0" smtClean="0"/>
              <a:t>where </a:t>
            </a:r>
            <a:r>
              <a:rPr lang="en-US" altLang="en-US" i="1" dirty="0"/>
              <a:t>L(S)</a:t>
            </a:r>
            <a:r>
              <a:rPr lang="en-US" altLang="en-US" dirty="0"/>
              <a:t> is the hypothesis output by learner </a:t>
            </a:r>
            <a:r>
              <a:rPr lang="en-US" altLang="en-US" i="1" dirty="0"/>
              <a:t>L</a:t>
            </a:r>
            <a:r>
              <a:rPr lang="en-US" altLang="en-US" dirty="0"/>
              <a:t> using training set </a:t>
            </a:r>
            <a:r>
              <a:rPr lang="en-US" altLang="en-US" i="1" dirty="0"/>
              <a:t>S</a:t>
            </a:r>
            <a:endParaRPr lang="en-US" altLang="en-US" dirty="0"/>
          </a:p>
          <a:p>
            <a:pPr lvl="1"/>
            <a:r>
              <a:rPr lang="en-US" altLang="en-US" dirty="0"/>
              <a:t>the expected difference in true error between hypotheses output by learners </a:t>
            </a:r>
            <a:r>
              <a:rPr lang="en-US" altLang="en-US" i="1" dirty="0"/>
              <a:t>L</a:t>
            </a:r>
            <a:r>
              <a:rPr lang="en-US" altLang="en-US" i="1" baseline="-25000" dirty="0"/>
              <a:t>A</a:t>
            </a:r>
            <a:r>
              <a:rPr lang="en-US" altLang="en-US" dirty="0"/>
              <a:t> and </a:t>
            </a:r>
            <a:r>
              <a:rPr lang="en-US" altLang="en-US" i="1" dirty="0"/>
              <a:t>L</a:t>
            </a:r>
            <a:r>
              <a:rPr lang="en-US" altLang="en-US" i="1" baseline="-25000" dirty="0"/>
              <a:t>B</a:t>
            </a:r>
            <a:r>
              <a:rPr lang="en-US" altLang="en-US" dirty="0"/>
              <a:t>, when trained using randomly selected training sets </a:t>
            </a:r>
            <a:r>
              <a:rPr lang="en-US" altLang="en-US" i="1" dirty="0"/>
              <a:t>S</a:t>
            </a:r>
            <a:r>
              <a:rPr lang="en-US" altLang="en-US" dirty="0"/>
              <a:t> drawn according to distribution </a:t>
            </a:r>
            <a:r>
              <a:rPr lang="en-US" altLang="en-US" i="1" dirty="0"/>
              <a:t>D</a:t>
            </a:r>
            <a:r>
              <a:rPr lang="en-US" altLang="en-US" dirty="0"/>
              <a:t>.</a:t>
            </a:r>
          </a:p>
          <a:p>
            <a:pPr marL="457200" lvl="1" indent="0">
              <a:buNone/>
            </a:pPr>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97038660"/>
              </p:ext>
            </p:extLst>
          </p:nvPr>
        </p:nvGraphicFramePr>
        <p:xfrm>
          <a:off x="1729853" y="3578214"/>
          <a:ext cx="4648200" cy="461963"/>
        </p:xfrm>
        <a:graphic>
          <a:graphicData uri="http://schemas.openxmlformats.org/presentationml/2006/ole">
            <mc:AlternateContent xmlns:mc="http://schemas.openxmlformats.org/markup-compatibility/2006">
              <mc:Choice xmlns:v="urn:schemas-microsoft-com:vml" Requires="v">
                <p:oleObj spid="_x0000_s18437" name="Equation" r:id="rId3" imgW="2298600" imgH="228600" progId="Equation.3">
                  <p:embed/>
                </p:oleObj>
              </mc:Choice>
              <mc:Fallback>
                <p:oleObj name="Equation" r:id="rId3" imgW="2298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853" y="3578214"/>
                        <a:ext cx="4648200" cy="461963"/>
                      </a:xfrm>
                      <a:prstGeom prst="rect">
                        <a:avLst/>
                      </a:prstGeom>
                      <a:no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997464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919"/>
            <a:ext cx="10515600" cy="1325563"/>
          </a:xfrm>
        </p:spPr>
        <p:txBody>
          <a:bodyPr/>
          <a:lstStyle/>
          <a:p>
            <a:pPr algn="ctr"/>
            <a:r>
              <a:rPr lang="en-US" dirty="0" smtClean="0">
                <a:solidFill>
                  <a:srgbClr val="FF0000"/>
                </a:solidFill>
              </a:rPr>
              <a:t>Comparing Learning Algorithms</a:t>
            </a:r>
            <a:endParaRPr lang="en-IN" dirty="0">
              <a:solidFill>
                <a:srgbClr val="FF0000"/>
              </a:solidFill>
            </a:endParaRPr>
          </a:p>
        </p:txBody>
      </p:sp>
      <p:sp>
        <p:nvSpPr>
          <p:cNvPr id="3" name="Content Placeholder 2"/>
          <p:cNvSpPr>
            <a:spLocks noGrp="1"/>
          </p:cNvSpPr>
          <p:nvPr>
            <p:ph idx="1"/>
          </p:nvPr>
        </p:nvSpPr>
        <p:spPr>
          <a:xfrm>
            <a:off x="883692" y="1437481"/>
            <a:ext cx="10470108" cy="4895079"/>
          </a:xfrm>
        </p:spPr>
        <p:txBody>
          <a:bodyPr>
            <a:normAutofit/>
          </a:bodyPr>
          <a:lstStyle/>
          <a:p>
            <a:r>
              <a:rPr lang="en-US" altLang="en-US" sz="3200" dirty="0"/>
              <a:t>But, given limited data </a:t>
            </a:r>
            <a:r>
              <a:rPr lang="en-US" altLang="en-US" sz="3200" i="1" dirty="0"/>
              <a:t>D</a:t>
            </a:r>
            <a:r>
              <a:rPr lang="en-US" altLang="en-US" sz="3200" i="1" baseline="-25000" dirty="0"/>
              <a:t>0</a:t>
            </a:r>
            <a:r>
              <a:rPr lang="en-US" altLang="en-US" sz="3200" dirty="0"/>
              <a:t>, what is a good estimator?</a:t>
            </a:r>
          </a:p>
          <a:p>
            <a:pPr lvl="1"/>
            <a:r>
              <a:rPr lang="en-US" altLang="en-US" sz="2800" dirty="0"/>
              <a:t>Could partition </a:t>
            </a:r>
            <a:r>
              <a:rPr lang="en-US" altLang="en-US" sz="2800" i="1" dirty="0"/>
              <a:t>D</a:t>
            </a:r>
            <a:r>
              <a:rPr lang="en-US" altLang="en-US" sz="2800" i="1" baseline="-25000" dirty="0"/>
              <a:t>0</a:t>
            </a:r>
            <a:r>
              <a:rPr lang="en-US" altLang="en-US" sz="2800" dirty="0"/>
              <a:t> into training set </a:t>
            </a:r>
            <a:r>
              <a:rPr lang="en-US" sz="2800" dirty="0" smtClean="0"/>
              <a:t>S</a:t>
            </a:r>
            <a:r>
              <a:rPr lang="en-US" sz="2800" baseline="-25000" dirty="0" smtClean="0"/>
              <a:t>0</a:t>
            </a:r>
            <a:r>
              <a:rPr lang="en-US" altLang="en-US" sz="2800" dirty="0" smtClean="0"/>
              <a:t> </a:t>
            </a:r>
            <a:r>
              <a:rPr lang="en-US" altLang="en-US" sz="2800" dirty="0"/>
              <a:t>and training set </a:t>
            </a:r>
            <a:r>
              <a:rPr lang="en-US" altLang="en-US" sz="2800" i="1" dirty="0"/>
              <a:t>T</a:t>
            </a:r>
            <a:r>
              <a:rPr lang="en-US" altLang="en-US" sz="2800" i="1" baseline="-25000" dirty="0"/>
              <a:t>0</a:t>
            </a:r>
            <a:r>
              <a:rPr lang="en-US" altLang="en-US" sz="2800" dirty="0"/>
              <a:t> and </a:t>
            </a:r>
            <a:r>
              <a:rPr lang="en-US" altLang="en-US" sz="2800" dirty="0" smtClean="0"/>
              <a:t>measure</a:t>
            </a:r>
          </a:p>
          <a:p>
            <a:pPr marL="457200" lvl="1" indent="0">
              <a:buNone/>
            </a:pPr>
            <a:endParaRPr lang="en-US" altLang="en-US" sz="2800" dirty="0"/>
          </a:p>
          <a:p>
            <a:pPr marL="457200" lvl="1" indent="0">
              <a:buNone/>
            </a:pPr>
            <a:endParaRPr lang="en-US" sz="2800" dirty="0" smtClean="0"/>
          </a:p>
          <a:p>
            <a:pPr marL="457200" lvl="1" indent="0">
              <a:buNone/>
            </a:pPr>
            <a:r>
              <a:rPr lang="en-US" sz="2800" dirty="0" smtClean="0"/>
              <a:t>Above equation measuring the difference in errors for one training set S</a:t>
            </a:r>
            <a:r>
              <a:rPr lang="en-US" sz="2800" baseline="-25000" dirty="0" smtClean="0"/>
              <a:t>0</a:t>
            </a:r>
          </a:p>
          <a:p>
            <a:r>
              <a:rPr lang="en-US" sz="3200" dirty="0" smtClean="0"/>
              <a:t>One way to improve on estimator is to repeatedly partition the data </a:t>
            </a:r>
            <a:r>
              <a:rPr lang="en-US" altLang="en-US" sz="3200" i="1" dirty="0" smtClean="0"/>
              <a:t>D</a:t>
            </a:r>
            <a:r>
              <a:rPr lang="en-US" altLang="en-US" sz="3200" i="1" baseline="-25000" dirty="0" smtClean="0"/>
              <a:t>0 </a:t>
            </a:r>
            <a:r>
              <a:rPr lang="en-US" altLang="en-US" sz="3200" i="1" dirty="0"/>
              <a:t> </a:t>
            </a:r>
            <a:r>
              <a:rPr lang="en-US" altLang="en-US" sz="3200" i="1" dirty="0" smtClean="0"/>
              <a:t>into  disjoint training and test sets</a:t>
            </a:r>
            <a:endParaRPr lang="en-US" dirty="0"/>
          </a:p>
          <a:p>
            <a:pPr lvl="1"/>
            <a:endParaRPr lang="en-US" altLang="en-US" dirty="0" smtClean="0"/>
          </a:p>
          <a:p>
            <a:pPr lvl="1"/>
            <a:endParaRPr lang="en-US" altLang="en-US" dirty="0"/>
          </a:p>
          <a:p>
            <a:pPr marL="457200" lvl="1" indent="0">
              <a:buNone/>
            </a:pPr>
            <a:endParaRPr lang="en-IN" dirty="0"/>
          </a:p>
        </p:txBody>
      </p:sp>
      <p:graphicFrame>
        <p:nvGraphicFramePr>
          <p:cNvPr id="5" name="Object 5"/>
          <p:cNvGraphicFramePr>
            <a:graphicFrameLocks noChangeAspect="1"/>
          </p:cNvGraphicFramePr>
          <p:nvPr>
            <p:extLst>
              <p:ext uri="{D42A27DB-BD31-4B8C-83A1-F6EECF244321}">
                <p14:modId xmlns:p14="http://schemas.microsoft.com/office/powerpoint/2010/main" val="3566658508"/>
              </p:ext>
            </p:extLst>
          </p:nvPr>
        </p:nvGraphicFramePr>
        <p:xfrm>
          <a:off x="1676400" y="3103971"/>
          <a:ext cx="4419600" cy="520700"/>
        </p:xfrm>
        <a:graphic>
          <a:graphicData uri="http://schemas.openxmlformats.org/presentationml/2006/ole">
            <mc:AlternateContent xmlns:mc="http://schemas.openxmlformats.org/markup-compatibility/2006">
              <mc:Choice xmlns:v="urn:schemas-microsoft-com:vml" Requires="v">
                <p:oleObj spid="_x0000_s19461" name="Equation" r:id="rId3" imgW="2031840" imgH="241200" progId="Equation.3">
                  <p:embed/>
                </p:oleObj>
              </mc:Choice>
              <mc:Fallback>
                <p:oleObj name="Equation" r:id="rId3" imgW="20318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103971"/>
                        <a:ext cx="4419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0137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42199-8823-838B-5424-DDC8FED13F79}"/>
              </a:ext>
            </a:extLst>
          </p:cNvPr>
          <p:cNvSpPr>
            <a:spLocks noGrp="1"/>
          </p:cNvSpPr>
          <p:nvPr>
            <p:ph type="title"/>
          </p:nvPr>
        </p:nvSpPr>
        <p:spPr>
          <a:xfrm>
            <a:off x="7305575" y="3137201"/>
            <a:ext cx="4389120" cy="2031566"/>
          </a:xfrm>
        </p:spPr>
        <p:txBody>
          <a:bodyPr>
            <a:normAutofit fontScale="90000"/>
          </a:bodyPr>
          <a:lstStyle/>
          <a:p>
            <a:r>
              <a:rPr lang="en-US" altLang="en-US" sz="4400" dirty="0">
                <a:solidFill>
                  <a:srgbClr val="FF0000"/>
                </a:solidFill>
              </a:rPr>
              <a:t>Comparing Learning Algorithms L</a:t>
            </a:r>
            <a:r>
              <a:rPr lang="en-US" altLang="en-US" sz="4400" baseline="-25000" dirty="0">
                <a:solidFill>
                  <a:srgbClr val="FF0000"/>
                </a:solidFill>
              </a:rPr>
              <a:t>A</a:t>
            </a:r>
            <a:r>
              <a:rPr lang="en-US" altLang="en-US" sz="4400" dirty="0">
                <a:solidFill>
                  <a:srgbClr val="FF0000"/>
                </a:solidFill>
              </a:rPr>
              <a:t> and L</a:t>
            </a:r>
            <a:r>
              <a:rPr lang="en-US" altLang="en-US" sz="4400" baseline="-25000" dirty="0">
                <a:solidFill>
                  <a:srgbClr val="FF0000"/>
                </a:solidFill>
              </a:rPr>
              <a:t>B</a:t>
            </a:r>
            <a:endParaRPr lang="en-IN" dirty="0">
              <a:solidFill>
                <a:srgbClr val="FF0000"/>
              </a:solidFill>
            </a:endParaRPr>
          </a:p>
        </p:txBody>
      </p:sp>
      <p:graphicFrame>
        <p:nvGraphicFramePr>
          <p:cNvPr id="4" name="Object 3">
            <a:extLst>
              <a:ext uri="{FF2B5EF4-FFF2-40B4-BE49-F238E27FC236}">
                <a16:creationId xmlns:a16="http://schemas.microsoft.com/office/drawing/2014/main" xmlns="" id="{21E10128-8EA4-A2C5-E939-0D99D20AB998}"/>
              </a:ext>
            </a:extLst>
          </p:cNvPr>
          <p:cNvGraphicFramePr>
            <a:graphicFrameLocks noChangeAspect="1"/>
          </p:cNvGraphicFramePr>
          <p:nvPr>
            <p:extLst/>
          </p:nvPr>
        </p:nvGraphicFramePr>
        <p:xfrm>
          <a:off x="651308" y="365125"/>
          <a:ext cx="8882795" cy="5660290"/>
        </p:xfrm>
        <a:graphic>
          <a:graphicData uri="http://schemas.openxmlformats.org/presentationml/2006/ole">
            <mc:AlternateContent xmlns:mc="http://schemas.openxmlformats.org/markup-compatibility/2006">
              <mc:Choice xmlns:v="urn:schemas-microsoft-com:vml" Requires="v">
                <p:oleObj spid="_x0000_s17414" name="Equation" r:id="rId3" imgW="7924911" imgH="5049181" progId="Equation.DSMT4">
                  <p:embed/>
                </p:oleObj>
              </mc:Choice>
              <mc:Fallback>
                <p:oleObj name="Equation" r:id="rId3" imgW="7924911" imgH="5049181" progId="Equation.DSMT4">
                  <p:embed/>
                  <p:pic>
                    <p:nvPicPr>
                      <p:cNvPr id="0" name=""/>
                      <p:cNvPicPr/>
                      <p:nvPr/>
                    </p:nvPicPr>
                    <p:blipFill>
                      <a:blip r:embed="rId4"/>
                      <a:stretch>
                        <a:fillRect/>
                      </a:stretch>
                    </p:blipFill>
                    <p:spPr>
                      <a:xfrm>
                        <a:off x="651308" y="365125"/>
                        <a:ext cx="8882795" cy="5660290"/>
                      </a:xfrm>
                      <a:prstGeom prst="rect">
                        <a:avLst/>
                      </a:prstGeom>
                    </p:spPr>
                  </p:pic>
                </p:oleObj>
              </mc:Fallback>
            </mc:AlternateContent>
          </a:graphicData>
        </a:graphic>
      </p:graphicFrame>
    </p:spTree>
    <p:extLst>
      <p:ext uri="{BB962C8B-B14F-4D97-AF65-F5344CB8AC3E}">
        <p14:creationId xmlns:p14="http://schemas.microsoft.com/office/powerpoint/2010/main" val="301247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Evaluating Hypotheses</a:t>
            </a:r>
            <a:endParaRPr lang="en-IN" dirty="0">
              <a:solidFill>
                <a:srgbClr val="FF0000"/>
              </a:solidFill>
            </a:endParaRPr>
          </a:p>
        </p:txBody>
      </p:sp>
      <p:sp>
        <p:nvSpPr>
          <p:cNvPr id="3" name="Content Placeholder 2"/>
          <p:cNvSpPr>
            <a:spLocks noGrp="1"/>
          </p:cNvSpPr>
          <p:nvPr>
            <p:ph idx="1"/>
          </p:nvPr>
        </p:nvSpPr>
        <p:spPr>
          <a:xfrm>
            <a:off x="838200" y="1825624"/>
            <a:ext cx="10515600" cy="3756309"/>
          </a:xfrm>
          <a:ln>
            <a:solidFill>
              <a:schemeClr val="accent1"/>
            </a:solidFill>
          </a:ln>
        </p:spPr>
        <p:txBody>
          <a:bodyPr>
            <a:normAutofit/>
          </a:bodyPr>
          <a:lstStyle/>
          <a:p>
            <a:pPr marL="0" indent="0">
              <a:buNone/>
            </a:pPr>
            <a:r>
              <a:rPr lang="en-US" sz="3200" dirty="0"/>
              <a:t>It is important to evaluate the performance of learned hypotheses</a:t>
            </a:r>
          </a:p>
          <a:p>
            <a:pPr marL="0" indent="0">
              <a:buNone/>
            </a:pPr>
            <a:endParaRPr lang="en-US" sz="1400" dirty="0"/>
          </a:p>
          <a:p>
            <a:pPr lvl="1"/>
            <a:r>
              <a:rPr lang="en-US" sz="2800" dirty="0"/>
              <a:t>One reason is simply </a:t>
            </a:r>
            <a:r>
              <a:rPr lang="en-US" sz="2800" dirty="0">
                <a:solidFill>
                  <a:srgbClr val="00B0F0"/>
                </a:solidFill>
              </a:rPr>
              <a:t>to understand </a:t>
            </a:r>
            <a:r>
              <a:rPr lang="en-US" sz="2800" dirty="0"/>
              <a:t>whether to use the hypothesis</a:t>
            </a:r>
          </a:p>
          <a:p>
            <a:pPr marL="457200" lvl="1" indent="0">
              <a:buNone/>
            </a:pPr>
            <a:endParaRPr lang="en-US" sz="2800" dirty="0"/>
          </a:p>
          <a:p>
            <a:pPr lvl="1"/>
            <a:r>
              <a:rPr lang="en-US" sz="2800" dirty="0"/>
              <a:t>Evaluating hypotheses is an </a:t>
            </a:r>
            <a:r>
              <a:rPr lang="en-US" sz="2800" dirty="0">
                <a:solidFill>
                  <a:srgbClr val="00B0F0"/>
                </a:solidFill>
              </a:rPr>
              <a:t>integral component </a:t>
            </a:r>
            <a:r>
              <a:rPr lang="en-US" sz="2800" dirty="0"/>
              <a:t>of many learning methods</a:t>
            </a:r>
            <a:endParaRPr lang="en-IN" sz="2800" dirty="0"/>
          </a:p>
        </p:txBody>
      </p:sp>
    </p:spTree>
    <p:extLst>
      <p:ext uri="{BB962C8B-B14F-4D97-AF65-F5344CB8AC3E}">
        <p14:creationId xmlns:p14="http://schemas.microsoft.com/office/powerpoint/2010/main" val="244644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4ECFE-69D1-8F00-0979-7F0BC714FB3A}"/>
              </a:ext>
            </a:extLst>
          </p:cNvPr>
          <p:cNvSpPr>
            <a:spLocks noGrp="1"/>
          </p:cNvSpPr>
          <p:nvPr>
            <p:ph type="title"/>
          </p:nvPr>
        </p:nvSpPr>
        <p:spPr>
          <a:xfrm>
            <a:off x="6862812" y="365125"/>
            <a:ext cx="4490987" cy="1325563"/>
          </a:xfrm>
        </p:spPr>
        <p:txBody>
          <a:bodyPr/>
          <a:lstStyle/>
          <a:p>
            <a:r>
              <a:rPr lang="en-US" altLang="en-US" b="1" dirty="0">
                <a:solidFill>
                  <a:srgbClr val="FF0000"/>
                </a:solidFill>
              </a:rPr>
              <a:t>Paired </a:t>
            </a:r>
            <a:r>
              <a:rPr lang="en-US" altLang="en-US" b="1" i="1" dirty="0">
                <a:solidFill>
                  <a:srgbClr val="FF0000"/>
                </a:solidFill>
              </a:rPr>
              <a:t>t</a:t>
            </a:r>
            <a:r>
              <a:rPr lang="en-US" altLang="en-US" b="1" dirty="0">
                <a:solidFill>
                  <a:srgbClr val="FF0000"/>
                </a:solidFill>
              </a:rPr>
              <a:t> test to Compare </a:t>
            </a:r>
            <a:r>
              <a:rPr lang="en-US" altLang="en-US" b="1" i="1" dirty="0" err="1">
                <a:solidFill>
                  <a:srgbClr val="FF0000"/>
                </a:solidFill>
              </a:rPr>
              <a:t>h</a:t>
            </a:r>
            <a:r>
              <a:rPr lang="en-US" altLang="en-US" b="1" i="1" baseline="-25000" dirty="0" err="1">
                <a:solidFill>
                  <a:srgbClr val="FF0000"/>
                </a:solidFill>
              </a:rPr>
              <a:t>A</a:t>
            </a:r>
            <a:r>
              <a:rPr lang="en-US" altLang="en-US" b="1" dirty="0" err="1">
                <a:solidFill>
                  <a:srgbClr val="FF0000"/>
                </a:solidFill>
              </a:rPr>
              <a:t>,</a:t>
            </a:r>
            <a:r>
              <a:rPr lang="en-US" altLang="en-US" b="1" i="1" dirty="0" err="1">
                <a:solidFill>
                  <a:srgbClr val="FF0000"/>
                </a:solidFill>
              </a:rPr>
              <a:t>h</a:t>
            </a:r>
            <a:r>
              <a:rPr lang="en-US" altLang="en-US" b="1" i="1" baseline="-25000" dirty="0" err="1">
                <a:solidFill>
                  <a:srgbClr val="FF0000"/>
                </a:solidFill>
              </a:rPr>
              <a:t>B</a:t>
            </a:r>
            <a:endParaRPr lang="en-IN" b="1" dirty="0">
              <a:solidFill>
                <a:srgbClr val="FF0000"/>
              </a:solidFill>
            </a:endParaRPr>
          </a:p>
        </p:txBody>
      </p:sp>
      <p:graphicFrame>
        <p:nvGraphicFramePr>
          <p:cNvPr id="6" name="Object 5">
            <a:extLst>
              <a:ext uri="{FF2B5EF4-FFF2-40B4-BE49-F238E27FC236}">
                <a16:creationId xmlns:a16="http://schemas.microsoft.com/office/drawing/2014/main" xmlns="" id="{BF3005FB-A568-CD74-1FD4-117CBB07618E}"/>
              </a:ext>
            </a:extLst>
          </p:cNvPr>
          <p:cNvGraphicFramePr>
            <a:graphicFrameLocks noChangeAspect="1"/>
          </p:cNvGraphicFramePr>
          <p:nvPr>
            <p:extLst>
              <p:ext uri="{D42A27DB-BD31-4B8C-83A1-F6EECF244321}">
                <p14:modId xmlns:p14="http://schemas.microsoft.com/office/powerpoint/2010/main" val="936106557"/>
              </p:ext>
            </p:extLst>
          </p:nvPr>
        </p:nvGraphicFramePr>
        <p:xfrm>
          <a:off x="621230" y="649070"/>
          <a:ext cx="5867400" cy="5210175"/>
        </p:xfrm>
        <a:graphic>
          <a:graphicData uri="http://schemas.openxmlformats.org/presentationml/2006/ole">
            <mc:AlternateContent xmlns:mc="http://schemas.openxmlformats.org/markup-compatibility/2006">
              <mc:Choice xmlns:v="urn:schemas-microsoft-com:vml" Requires="v">
                <p:oleObj spid="_x0000_s15368" name="Equation" r:id="rId3" imgW="5867718" imgH="5210827" progId="Equation.DSMT4">
                  <p:embed/>
                </p:oleObj>
              </mc:Choice>
              <mc:Fallback>
                <p:oleObj name="Equation" r:id="rId3" imgW="5867718" imgH="5210827" progId="Equation.DSMT4">
                  <p:embed/>
                  <p:pic>
                    <p:nvPicPr>
                      <p:cNvPr id="0" name=""/>
                      <p:cNvPicPr/>
                      <p:nvPr/>
                    </p:nvPicPr>
                    <p:blipFill>
                      <a:blip r:embed="rId4"/>
                      <a:stretch>
                        <a:fillRect/>
                      </a:stretch>
                    </p:blipFill>
                    <p:spPr>
                      <a:xfrm>
                        <a:off x="621230" y="649070"/>
                        <a:ext cx="5867400" cy="5210175"/>
                      </a:xfrm>
                      <a:prstGeom prst="rect">
                        <a:avLst/>
                      </a:prstGeom>
                    </p:spPr>
                  </p:pic>
                </p:oleObj>
              </mc:Fallback>
            </mc:AlternateContent>
          </a:graphicData>
        </a:graphic>
      </p:graphicFrame>
    </p:spTree>
    <p:extLst>
      <p:ext uri="{BB962C8B-B14F-4D97-AF65-F5344CB8AC3E}">
        <p14:creationId xmlns:p14="http://schemas.microsoft.com/office/powerpoint/2010/main" val="56390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Evaluating Hypotheses</a:t>
            </a:r>
            <a:endParaRPr lang="en-IN" dirty="0">
              <a:solidFill>
                <a:srgbClr val="FF0000"/>
              </a:solidFill>
            </a:endParaRPr>
          </a:p>
        </p:txBody>
      </p:sp>
      <p:sp>
        <p:nvSpPr>
          <p:cNvPr id="3" name="Content Placeholder 2"/>
          <p:cNvSpPr>
            <a:spLocks noGrp="1"/>
          </p:cNvSpPr>
          <p:nvPr>
            <p:ph idx="1"/>
          </p:nvPr>
        </p:nvSpPr>
        <p:spPr>
          <a:xfrm>
            <a:off x="838200" y="1825624"/>
            <a:ext cx="10515600" cy="2787319"/>
          </a:xfrm>
          <a:ln>
            <a:solidFill>
              <a:schemeClr val="accent1"/>
            </a:solidFill>
          </a:ln>
        </p:spPr>
        <p:txBody>
          <a:bodyPr>
            <a:normAutofit/>
          </a:bodyPr>
          <a:lstStyle/>
          <a:p>
            <a:pPr algn="just"/>
            <a:r>
              <a:rPr lang="en-US" sz="3200" dirty="0"/>
              <a:t>Estimating the accuracy of a hypothesis is relatively straightforward when data is plentiful. </a:t>
            </a:r>
          </a:p>
          <a:p>
            <a:pPr algn="just"/>
            <a:endParaRPr lang="en-US" sz="3200" dirty="0"/>
          </a:p>
          <a:p>
            <a:pPr algn="just"/>
            <a:r>
              <a:rPr lang="en-US" sz="3200" dirty="0"/>
              <a:t>However, when we must learn a hypothesis and estimate its future accuracy given only a </a:t>
            </a:r>
            <a:r>
              <a:rPr lang="en-US" sz="3200" dirty="0">
                <a:solidFill>
                  <a:srgbClr val="00B0F0"/>
                </a:solidFill>
              </a:rPr>
              <a:t>limited set of data.</a:t>
            </a:r>
            <a:endParaRPr lang="en-IN" sz="3200" dirty="0">
              <a:solidFill>
                <a:srgbClr val="00B0F0"/>
              </a:solidFill>
            </a:endParaRPr>
          </a:p>
        </p:txBody>
      </p:sp>
    </p:spTree>
    <p:extLst>
      <p:ext uri="{BB962C8B-B14F-4D97-AF65-F5344CB8AC3E}">
        <p14:creationId xmlns:p14="http://schemas.microsoft.com/office/powerpoint/2010/main" val="29815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Two key difficulties arise in the accuracy estimation</a:t>
            </a:r>
            <a:endParaRPr lang="en-IN" dirty="0"/>
          </a:p>
        </p:txBody>
      </p:sp>
      <p:sp>
        <p:nvSpPr>
          <p:cNvPr id="3" name="Content Placeholder 2"/>
          <p:cNvSpPr>
            <a:spLocks noGrp="1"/>
          </p:cNvSpPr>
          <p:nvPr>
            <p:ph idx="1"/>
          </p:nvPr>
        </p:nvSpPr>
        <p:spPr>
          <a:xfrm>
            <a:off x="3444922" y="2617196"/>
            <a:ext cx="5835555" cy="1640906"/>
          </a:xfrm>
          <a:ln>
            <a:solidFill>
              <a:schemeClr val="accent1"/>
            </a:solidFill>
          </a:ln>
        </p:spPr>
        <p:txBody>
          <a:bodyPr/>
          <a:lstStyle/>
          <a:p>
            <a:pPr marL="0" indent="0" algn="ctr">
              <a:buNone/>
            </a:pPr>
            <a:r>
              <a:rPr lang="en-US" sz="4000" dirty="0"/>
              <a:t>Bias in the estimate</a:t>
            </a:r>
          </a:p>
          <a:p>
            <a:pPr marL="0" indent="0" algn="ctr">
              <a:buNone/>
            </a:pPr>
            <a:r>
              <a:rPr lang="en-US" sz="4000" dirty="0"/>
              <a:t>Variance in the estimate</a:t>
            </a:r>
          </a:p>
          <a:p>
            <a:pPr marL="0" indent="0">
              <a:buNone/>
            </a:pPr>
            <a:endParaRPr lang="en-US" dirty="0">
              <a:solidFill>
                <a:srgbClr val="00B0F0"/>
              </a:solidFill>
            </a:endParaRPr>
          </a:p>
          <a:p>
            <a:endParaRPr lang="en-IN" dirty="0"/>
          </a:p>
        </p:txBody>
      </p:sp>
    </p:spTree>
    <p:extLst>
      <p:ext uri="{BB962C8B-B14F-4D97-AF65-F5344CB8AC3E}">
        <p14:creationId xmlns:p14="http://schemas.microsoft.com/office/powerpoint/2010/main" val="251980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Two key difficulties arise in the accuracy estimation</a:t>
            </a:r>
            <a:endParaRPr lang="en-IN" dirty="0">
              <a:solidFill>
                <a:srgbClr val="C00000"/>
              </a:solidFill>
            </a:endParaRPr>
          </a:p>
        </p:txBody>
      </p:sp>
      <p:sp>
        <p:nvSpPr>
          <p:cNvPr id="3" name="Content Placeholder 2"/>
          <p:cNvSpPr>
            <a:spLocks noGrp="1"/>
          </p:cNvSpPr>
          <p:nvPr>
            <p:ph idx="1"/>
          </p:nvPr>
        </p:nvSpPr>
        <p:spPr/>
        <p:txBody>
          <a:bodyPr/>
          <a:lstStyle/>
          <a:p>
            <a:pPr marL="0" indent="0">
              <a:buNone/>
            </a:pPr>
            <a:r>
              <a:rPr lang="en-US" sz="3200" dirty="0">
                <a:solidFill>
                  <a:srgbClr val="00B0F0"/>
                </a:solidFill>
              </a:rPr>
              <a:t>Bias in the estimate</a:t>
            </a:r>
          </a:p>
          <a:p>
            <a:pPr lvl="1" algn="just"/>
            <a:r>
              <a:rPr lang="en-US" sz="2800" dirty="0"/>
              <a:t>The observed accuracy of </a:t>
            </a:r>
            <a:r>
              <a:rPr lang="en-US" sz="2800" b="1" dirty="0"/>
              <a:t>the learned hypothesis over the training examples is often poor estimator of its accuracy over future examples</a:t>
            </a:r>
            <a:r>
              <a:rPr lang="en-US" sz="2800" dirty="0"/>
              <a:t>. Because the learned hypothesis was derived from these examples, they will typically provide an optimistically biased estimate of hypothesis accuracy over future examples</a:t>
            </a:r>
          </a:p>
          <a:p>
            <a:pPr lvl="1" algn="just"/>
            <a:endParaRPr lang="en-US" dirty="0"/>
          </a:p>
          <a:p>
            <a:pPr lvl="1" algn="just"/>
            <a:r>
              <a:rPr lang="en-US" sz="2800" dirty="0"/>
              <a:t>To </a:t>
            </a:r>
            <a:r>
              <a:rPr lang="en-US" sz="2800" b="1" dirty="0"/>
              <a:t>obtain an unbiased estimate of future accuracy</a:t>
            </a:r>
            <a:r>
              <a:rPr lang="en-US" sz="2800" dirty="0"/>
              <a:t>, we typically test the hypothesis on some set of </a:t>
            </a:r>
            <a:r>
              <a:rPr lang="en-US" sz="2800" b="1" dirty="0"/>
              <a:t>test examples chosen independently of the training examples </a:t>
            </a:r>
            <a:r>
              <a:rPr lang="en-US" sz="2800" dirty="0"/>
              <a:t>and the hypothesis</a:t>
            </a:r>
          </a:p>
          <a:p>
            <a:pPr marL="0" indent="0">
              <a:buNone/>
            </a:pPr>
            <a:endParaRPr lang="en-IN" dirty="0"/>
          </a:p>
        </p:txBody>
      </p:sp>
    </p:spTree>
    <p:extLst>
      <p:ext uri="{BB962C8B-B14F-4D97-AF65-F5344CB8AC3E}">
        <p14:creationId xmlns:p14="http://schemas.microsoft.com/office/powerpoint/2010/main" val="260690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Two key difficulties arise in the accuracy estimation</a:t>
            </a:r>
            <a:endParaRPr lang="en-IN" dirty="0"/>
          </a:p>
        </p:txBody>
      </p:sp>
      <p:sp>
        <p:nvSpPr>
          <p:cNvPr id="3" name="Content Placeholder 2"/>
          <p:cNvSpPr>
            <a:spLocks noGrp="1"/>
          </p:cNvSpPr>
          <p:nvPr>
            <p:ph idx="1"/>
          </p:nvPr>
        </p:nvSpPr>
        <p:spPr/>
        <p:txBody>
          <a:bodyPr/>
          <a:lstStyle/>
          <a:p>
            <a:pPr marL="0" indent="0">
              <a:buNone/>
            </a:pPr>
            <a:r>
              <a:rPr lang="en-US" sz="3200" dirty="0">
                <a:solidFill>
                  <a:srgbClr val="00B0F0"/>
                </a:solidFill>
              </a:rPr>
              <a:t>Variance in the estimate</a:t>
            </a:r>
          </a:p>
          <a:p>
            <a:pPr marL="0" indent="0">
              <a:buNone/>
            </a:pPr>
            <a:endParaRPr lang="en-US" sz="1100" dirty="0">
              <a:solidFill>
                <a:srgbClr val="00B0F0"/>
              </a:solidFill>
            </a:endParaRPr>
          </a:p>
          <a:p>
            <a:pPr lvl="1" algn="just"/>
            <a:r>
              <a:rPr lang="en-US" sz="2800" dirty="0"/>
              <a:t>Even if the hypothesis accuracy is measured over an unbiased set of test examples independent of the learning examples, the measured accuracy can still vary from the true accuracy, depending on the makeup of the particular set of test examples.</a:t>
            </a:r>
          </a:p>
          <a:p>
            <a:pPr marL="457200" lvl="1" indent="0" algn="just">
              <a:buNone/>
            </a:pPr>
            <a:endParaRPr lang="en-US" sz="2800" dirty="0"/>
          </a:p>
          <a:p>
            <a:pPr lvl="1" algn="just"/>
            <a:r>
              <a:rPr lang="en-US" sz="2800" dirty="0"/>
              <a:t>The smaller the set of test examples, the greater the expected variance</a:t>
            </a:r>
          </a:p>
          <a:p>
            <a:pPr lvl="1" algn="just"/>
            <a:endParaRPr lang="en-IN" sz="2800" dirty="0"/>
          </a:p>
        </p:txBody>
      </p:sp>
    </p:spTree>
    <p:extLst>
      <p:ext uri="{BB962C8B-B14F-4D97-AF65-F5344CB8AC3E}">
        <p14:creationId xmlns:p14="http://schemas.microsoft.com/office/powerpoint/2010/main" val="3477452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Estimating Hypothesis Accuracy </a:t>
            </a:r>
            <a:endParaRPr lang="en-IN" dirty="0">
              <a:solidFill>
                <a:srgbClr val="C00000"/>
              </a:solidFill>
            </a:endParaRPr>
          </a:p>
        </p:txBody>
      </p:sp>
      <p:sp>
        <p:nvSpPr>
          <p:cNvPr id="3" name="Content Placeholder 2"/>
          <p:cNvSpPr>
            <a:spLocks noGrp="1"/>
          </p:cNvSpPr>
          <p:nvPr>
            <p:ph idx="1"/>
          </p:nvPr>
        </p:nvSpPr>
        <p:spPr>
          <a:xfrm>
            <a:off x="838200" y="2276000"/>
            <a:ext cx="10515600" cy="3606185"/>
          </a:xfrm>
          <a:ln>
            <a:solidFill>
              <a:schemeClr val="accent1"/>
            </a:solidFill>
          </a:ln>
        </p:spPr>
        <p:txBody>
          <a:bodyPr>
            <a:normAutofit/>
          </a:bodyPr>
          <a:lstStyle/>
          <a:p>
            <a:pPr marL="0" indent="0" algn="just">
              <a:buNone/>
            </a:pPr>
            <a:r>
              <a:rPr lang="en-US" sz="3200" dirty="0"/>
              <a:t>Given a hypothesis h and a data sample containing n example drawn at random according to the distribution D, </a:t>
            </a:r>
          </a:p>
          <a:p>
            <a:pPr marL="0" indent="0" algn="just">
              <a:buNone/>
            </a:pPr>
            <a:endParaRPr lang="en-US" sz="3200" dirty="0"/>
          </a:p>
          <a:p>
            <a:pPr lvl="1" algn="just"/>
            <a:r>
              <a:rPr lang="en-US" sz="3000" dirty="0"/>
              <a:t>What is the best estimate of the accuracy of h over future instances drawn from the same distribution</a:t>
            </a:r>
            <a:r>
              <a:rPr lang="en-US" dirty="0"/>
              <a:t>?</a:t>
            </a:r>
          </a:p>
          <a:p>
            <a:pPr marL="457200" lvl="1" indent="0" algn="just">
              <a:buNone/>
            </a:pPr>
            <a:endParaRPr lang="en-US" dirty="0"/>
          </a:p>
          <a:p>
            <a:pPr lvl="1" algn="just"/>
            <a:r>
              <a:rPr lang="en-US" sz="3000" dirty="0"/>
              <a:t>What is the probable error in this accuracy estimate?</a:t>
            </a:r>
            <a:endParaRPr lang="en-IN" sz="3000" dirty="0"/>
          </a:p>
        </p:txBody>
      </p:sp>
    </p:spTree>
    <p:extLst>
      <p:ext uri="{BB962C8B-B14F-4D97-AF65-F5344CB8AC3E}">
        <p14:creationId xmlns:p14="http://schemas.microsoft.com/office/powerpoint/2010/main" val="3600388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8015"/>
          </a:xfrm>
        </p:spPr>
        <p:txBody>
          <a:bodyPr>
            <a:normAutofit fontScale="90000"/>
          </a:bodyPr>
          <a:lstStyle/>
          <a:p>
            <a:pPr algn="ctr"/>
            <a:r>
              <a:rPr lang="en-US" dirty="0">
                <a:solidFill>
                  <a:srgbClr val="C00000"/>
                </a:solidFill>
              </a:rPr>
              <a:t>Two definition of Error </a:t>
            </a:r>
            <a:br>
              <a:rPr lang="en-US" dirty="0">
                <a:solidFill>
                  <a:srgbClr val="C00000"/>
                </a:solidFill>
              </a:rPr>
            </a:br>
            <a:r>
              <a:rPr lang="en-US" dirty="0">
                <a:solidFill>
                  <a:srgbClr val="0070C0"/>
                </a:solidFill>
              </a:rPr>
              <a:t>Sample Error </a:t>
            </a:r>
            <a:endParaRPr lang="en-IN" dirty="0">
              <a:solidFill>
                <a:srgbClr val="C00000"/>
              </a:solidFill>
            </a:endParaRPr>
          </a:p>
        </p:txBody>
      </p:sp>
      <p:sp>
        <p:nvSpPr>
          <p:cNvPr id="3" name="Content Placeholder 2"/>
          <p:cNvSpPr>
            <a:spLocks noGrp="1"/>
          </p:cNvSpPr>
          <p:nvPr>
            <p:ph idx="1"/>
          </p:nvPr>
        </p:nvSpPr>
        <p:spPr>
          <a:xfrm>
            <a:off x="1082722" y="1583141"/>
            <a:ext cx="10161895" cy="1485076"/>
          </a:xfrm>
          <a:solidFill>
            <a:schemeClr val="accent4">
              <a:lumMod val="20000"/>
              <a:lumOff val="80000"/>
            </a:schemeClr>
          </a:solidFill>
          <a:ln>
            <a:solidFill>
              <a:schemeClr val="accent1"/>
            </a:solidFill>
          </a:ln>
        </p:spPr>
        <p:txBody>
          <a:bodyPr>
            <a:normAutofit lnSpcReduction="10000"/>
          </a:bodyPr>
          <a:lstStyle/>
          <a:p>
            <a:pPr marL="0" indent="0" algn="just">
              <a:buNone/>
            </a:pPr>
            <a:r>
              <a:rPr lang="en-US" sz="3600" dirty="0"/>
              <a:t> </a:t>
            </a:r>
            <a:r>
              <a:rPr lang="en-US" sz="3400" dirty="0"/>
              <a:t>The sample error of h with respect to target function f and data sample S is the proportion of examples h misclassifies</a:t>
            </a:r>
          </a:p>
          <a:p>
            <a:pPr marL="0" indent="0" algn="just">
              <a:buNone/>
            </a:pPr>
            <a:endParaRPr lang="en-IN" sz="3400" dirty="0"/>
          </a:p>
        </p:txBody>
      </p:sp>
      <p:graphicFrame>
        <p:nvGraphicFramePr>
          <p:cNvPr id="4" name="Object 5"/>
          <p:cNvGraphicFramePr>
            <a:graphicFrameLocks noChangeAspect="1"/>
          </p:cNvGraphicFramePr>
          <p:nvPr>
            <p:extLst>
              <p:ext uri="{D42A27DB-BD31-4B8C-83A1-F6EECF244321}">
                <p14:modId xmlns:p14="http://schemas.microsoft.com/office/powerpoint/2010/main" val="906223466"/>
              </p:ext>
            </p:extLst>
          </p:nvPr>
        </p:nvGraphicFramePr>
        <p:xfrm>
          <a:off x="2854226" y="4453720"/>
          <a:ext cx="8499574" cy="1619535"/>
        </p:xfrm>
        <a:graphic>
          <a:graphicData uri="http://schemas.openxmlformats.org/presentationml/2006/ole">
            <mc:AlternateContent xmlns:mc="http://schemas.openxmlformats.org/markup-compatibility/2006">
              <mc:Choice xmlns:v="urn:schemas-microsoft-com:vml" Requires="v">
                <p:oleObj spid="_x0000_s1032" name="Equation" r:id="rId3" imgW="3466800" imgH="660240" progId="Equation.3">
                  <p:embed/>
                </p:oleObj>
              </mc:Choice>
              <mc:Fallback>
                <p:oleObj name="Equation" r:id="rId3" imgW="3466800" imgH="660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226" y="4453720"/>
                        <a:ext cx="8499574" cy="1619535"/>
                      </a:xfrm>
                      <a:prstGeom prst="rect">
                        <a:avLst/>
                      </a:prstGeom>
                      <a:noFill/>
                      <a:ln>
                        <a:noFill/>
                      </a:ln>
                      <a:effectLst/>
                    </p:spPr>
                  </p:pic>
                </p:oleObj>
              </mc:Fallback>
            </mc:AlternateContent>
          </a:graphicData>
        </a:graphic>
      </p:graphicFrame>
      <p:sp>
        <p:nvSpPr>
          <p:cNvPr id="5" name="Rectangle 4"/>
          <p:cNvSpPr/>
          <p:nvPr/>
        </p:nvSpPr>
        <p:spPr>
          <a:xfrm>
            <a:off x="1082723" y="3266363"/>
            <a:ext cx="10161894" cy="1508105"/>
          </a:xfrm>
          <a:prstGeom prst="rect">
            <a:avLst/>
          </a:prstGeom>
        </p:spPr>
        <p:txBody>
          <a:bodyPr wrap="square">
            <a:spAutoFit/>
          </a:bodyPr>
          <a:lstStyle/>
          <a:p>
            <a:r>
              <a:rPr lang="en-US" sz="3200" dirty="0"/>
              <a:t>The sample error (denoted </a:t>
            </a:r>
            <a:r>
              <a:rPr lang="en-US" sz="3200" dirty="0">
                <a:solidFill>
                  <a:srgbClr val="0070C0"/>
                </a:solidFill>
              </a:rPr>
              <a:t>error</a:t>
            </a:r>
            <a:r>
              <a:rPr lang="en-US" sz="4000" baseline="-25000" dirty="0">
                <a:solidFill>
                  <a:srgbClr val="0070C0"/>
                </a:solidFill>
              </a:rPr>
              <a:t>s</a:t>
            </a:r>
            <a:r>
              <a:rPr lang="en-US" sz="3200" dirty="0">
                <a:solidFill>
                  <a:srgbClr val="0070C0"/>
                </a:solidFill>
              </a:rPr>
              <a:t>(h)</a:t>
            </a:r>
            <a:r>
              <a:rPr lang="en-US" sz="3200" dirty="0"/>
              <a:t>) of hypothesis h with respect to target function f and data sample s is</a:t>
            </a:r>
          </a:p>
          <a:p>
            <a:endParaRPr lang="en-US" sz="2800" dirty="0"/>
          </a:p>
        </p:txBody>
      </p:sp>
    </p:spTree>
    <p:extLst>
      <p:ext uri="{BB962C8B-B14F-4D97-AF65-F5344CB8AC3E}">
        <p14:creationId xmlns:p14="http://schemas.microsoft.com/office/powerpoint/2010/main" val="378851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966</Words>
  <Application>Microsoft Office PowerPoint</Application>
  <PresentationFormat>Widescreen</PresentationFormat>
  <Paragraphs>147</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9" baseType="lpstr">
      <vt:lpstr>Arial</vt:lpstr>
      <vt:lpstr>Calibri</vt:lpstr>
      <vt:lpstr>Calibri Light</vt:lpstr>
      <vt:lpstr>SourceSansPro</vt:lpstr>
      <vt:lpstr>Times New Roman</vt:lpstr>
      <vt:lpstr>Office Theme</vt:lpstr>
      <vt:lpstr>Equation</vt:lpstr>
      <vt:lpstr>Worksheet</vt:lpstr>
      <vt:lpstr>Microsoft Equation 3.0</vt:lpstr>
      <vt:lpstr>Evaluating Hypotheses</vt:lpstr>
      <vt:lpstr>PowerPoint Presentation</vt:lpstr>
      <vt:lpstr>Evaluating Hypotheses</vt:lpstr>
      <vt:lpstr>Evaluating Hypotheses</vt:lpstr>
      <vt:lpstr>Two key difficulties arise in the accuracy estimation</vt:lpstr>
      <vt:lpstr>Two key difficulties arise in the accuracy estimation</vt:lpstr>
      <vt:lpstr>Two key difficulties arise in the accuracy estimation</vt:lpstr>
      <vt:lpstr>Estimating Hypothesis Accuracy </vt:lpstr>
      <vt:lpstr>Two definition of Error  Sample Error </vt:lpstr>
      <vt:lpstr>Two definition of Error  Ture Error</vt:lpstr>
      <vt:lpstr>PowerPoint Presentation</vt:lpstr>
      <vt:lpstr>Confidence Intervals for Discrete – Valued Hypotheses</vt:lpstr>
      <vt:lpstr>Confidence Intervals for Discrete – Valued Hypotheses</vt:lpstr>
      <vt:lpstr>PowerPoint Presentation</vt:lpstr>
      <vt:lpstr>Example</vt:lpstr>
      <vt:lpstr>errorS(h) is a Random Variable</vt:lpstr>
      <vt:lpstr>Binomial Distribution</vt:lpstr>
      <vt:lpstr>Binomial Probability Distribution</vt:lpstr>
      <vt:lpstr>Binomial Probability Distribution</vt:lpstr>
      <vt:lpstr>Example </vt:lpstr>
      <vt:lpstr>PowerPoint Presentation</vt:lpstr>
      <vt:lpstr>Example</vt:lpstr>
      <vt:lpstr>Normal Probability Distribution</vt:lpstr>
      <vt:lpstr>Normal Probability Distribution</vt:lpstr>
      <vt:lpstr>Central Limit Theorem</vt:lpstr>
      <vt:lpstr>Difference in error of two Hypotheses</vt:lpstr>
      <vt:lpstr>Comparing Learning Algorithms</vt:lpstr>
      <vt:lpstr>Comparing Learning Algorithms</vt:lpstr>
      <vt:lpstr>Comparing Learning Algorithms LA and LB</vt:lpstr>
      <vt:lpstr>Paired t test to Compare hA,hB</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Hypotheses</dc:title>
  <dc:creator>BMS</dc:creator>
  <cp:lastModifiedBy>BMS</cp:lastModifiedBy>
  <cp:revision>47</cp:revision>
  <dcterms:created xsi:type="dcterms:W3CDTF">2023-04-27T08:17:28Z</dcterms:created>
  <dcterms:modified xsi:type="dcterms:W3CDTF">2023-05-02T07:04:02Z</dcterms:modified>
</cp:coreProperties>
</file>