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bd58082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bd58082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b56907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b56907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what infrastructure nodes and middle nodes are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bd58082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bd58082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Onem2m defines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71a7a1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71a7a1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tree structure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b56907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b56907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shud we register?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b56907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b56907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b56907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b56907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b56907e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b56907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b56907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b56907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bd58082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bd58082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b56907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b56907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71a7a1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71a7a1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71a7a1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71a7a1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9ed032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9ed032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b5690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b5690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71a7a1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71a7a1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we say OneM2M eliminates these issues and proceed to introduce the framework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9ed03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9ed03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b56907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b56907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- across various application domains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 - middleware(</a:t>
            </a:r>
            <a:r>
              <a:rPr lang="en" sz="1050">
                <a:solidFill>
                  <a:srgbClr val="6E6E6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sitting between processing / communication hardware and IoT applications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b56907e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b56907e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E6E6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top of IP</a:t>
            </a:r>
            <a:r>
              <a:rPr lang="en" sz="1050">
                <a:solidFill>
                  <a:srgbClr val="6E6E6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 However, </a:t>
            </a:r>
            <a:r>
              <a:rPr b="1" lang="en" sz="1050">
                <a:solidFill>
                  <a:srgbClr val="6E6E6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non-IP transports</a:t>
            </a:r>
            <a:r>
              <a:rPr lang="en" sz="1050">
                <a:solidFill>
                  <a:srgbClr val="6E6E6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are also supported via interworking proxies.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b56907e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b56907e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bd58082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bd58082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E6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Example : a security application detects that when noboby is in the building, it triggers the switching off of the light and it stops the air conditioning.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NsiF5CjloOaOZJLg3hYdnm3uqEA5ISLs2rfaLnR32dc/edit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onem2m.org/images/files/oneM2M_WhitePaper_SmartCitiesDoneSmarter.pdf" TargetMode="External"/><Relationship Id="rId4" Type="http://schemas.openxmlformats.org/officeDocument/2006/relationships/hyperlink" Target="https://wiki.eclipse.org/OM2M/one/REST_API" TargetMode="External"/><Relationship Id="rId5" Type="http://schemas.openxmlformats.org/officeDocument/2006/relationships/hyperlink" Target="http://www.onem2m.org/application-developer-guide" TargetMode="External"/><Relationship Id="rId6" Type="http://schemas.openxmlformats.org/officeDocument/2006/relationships/hyperlink" Target="https://wiki.eclipse.org/OM2M/Public_documentation#NODE-RED_nodes_for_OM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4225"/>
            <a:ext cx="8520600" cy="25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OneM2M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Suraj and Lavanya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3rd April, 2019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IIIT-H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Interoperability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6910"/>
            <a:ext cx="8520601" cy="365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445300" y="4788550"/>
            <a:ext cx="42603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 : </a:t>
            </a:r>
            <a:r>
              <a:rPr lang="en" sz="800"/>
              <a:t>http://www.onem2m.org/images/app_dev_guide/tr-0057/cloud_provider.png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Ontology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8" y="673620"/>
            <a:ext cx="7775944" cy="42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937150" y="4629875"/>
            <a:ext cx="3269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http://www.onem2m.org/images/app_dev_guide/UseCase.png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" y="1005550"/>
            <a:ext cx="5995849" cy="3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063750" y="4796100"/>
            <a:ext cx="301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http://www.onem2m.org/images/app_dev_guide/UseCase.png</a:t>
            </a:r>
            <a:endParaRPr sz="800"/>
          </a:p>
        </p:txBody>
      </p:sp>
      <p:sp>
        <p:nvSpPr>
          <p:cNvPr id="133" name="Google Shape;133;p24"/>
          <p:cNvSpPr txBox="1"/>
          <p:nvPr/>
        </p:nvSpPr>
        <p:spPr>
          <a:xfrm>
            <a:off x="6387775" y="287925"/>
            <a:ext cx="25827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: Infrastructure Node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MN : Middle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: Common service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 : Application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 : Application Device Node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use OneM2M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Resource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Discovery of Container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Discovery and Retrieval of Light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Controlling the lights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83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Registration Call Flow</a:t>
            </a:r>
            <a:endParaRPr b="1" sz="1600">
              <a:solidFill>
                <a:srgbClr val="30303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1470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E6E6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50" y="398500"/>
            <a:ext cx="6585550" cy="49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" y="3105150"/>
            <a:ext cx="2450126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5" y="1441789"/>
            <a:ext cx="2450126" cy="134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2495500" y="55450"/>
            <a:ext cx="6502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  Lights                         Home Gateway                   Cloud               Mobile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-65168" y="4908600"/>
            <a:ext cx="3479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http://www.onem2m.org/images/app_dev_guide/RegistrationCallflow.png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Resource Creation</a:t>
            </a:r>
            <a:endParaRPr b="1" sz="1600">
              <a:solidFill>
                <a:srgbClr val="30303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450" y="125375"/>
            <a:ext cx="5657026" cy="489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" y="3105150"/>
            <a:ext cx="2450126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5" y="1441789"/>
            <a:ext cx="2450126" cy="134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-76200" y="4898100"/>
            <a:ext cx="3508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http://www.onem2m.org/images/app_dev_guide/InitResourceCreation.png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Container Discovery</a:t>
            </a:r>
            <a:endParaRPr b="1" sz="1600">
              <a:solidFill>
                <a:srgbClr val="30303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00" y="101975"/>
            <a:ext cx="6087551" cy="49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" y="3105150"/>
            <a:ext cx="2450126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5" y="1441789"/>
            <a:ext cx="2450126" cy="134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-71371" y="4925500"/>
            <a:ext cx="29805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http://www.onem2m.org/images/app_dev_guide/DiscCont.png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Discovery &amp; Content </a:t>
            </a:r>
            <a:b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Instance Retrieval</a:t>
            </a:r>
            <a:endParaRPr b="1" sz="1600">
              <a:solidFill>
                <a:srgbClr val="30303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1470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351" y="130263"/>
            <a:ext cx="5963952" cy="488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" y="3105150"/>
            <a:ext cx="2450126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5" y="1441789"/>
            <a:ext cx="2450126" cy="134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-60761" y="4925500"/>
            <a:ext cx="3436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http://www.onem2m.org/images/app_dev_guide/DiscoveryRetrieval.png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8181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600">
                <a:solidFill>
                  <a:srgbClr val="30303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Light Control</a:t>
            </a:r>
            <a:endParaRPr b="1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75" y="-116800"/>
            <a:ext cx="7163923" cy="40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" y="3105150"/>
            <a:ext cx="2450126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5" y="1441789"/>
            <a:ext cx="2450126" cy="134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-67995" y="4911032"/>
            <a:ext cx="314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http://www.onem2m.org/images/app_dev_guide/LightControl.png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OneM2M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authentication, authorization, encryption</a:t>
            </a:r>
            <a:endParaRPr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/>
              <a:t>remote provisioning &amp; activation</a:t>
            </a:r>
            <a:endParaRPr b="1"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/>
              <a:t>connectivity setup</a:t>
            </a:r>
            <a:endParaRPr b="1"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/>
              <a:t>buffering</a:t>
            </a:r>
            <a:endParaRPr b="1"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scheduling</a:t>
            </a:r>
            <a:endParaRPr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synchronization</a:t>
            </a:r>
            <a:endParaRPr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/>
              <a:t>aggregation</a:t>
            </a:r>
            <a:endParaRPr b="1"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/>
              <a:t>group communication</a:t>
            </a:r>
            <a:endParaRPr b="1" sz="1400"/>
          </a:p>
          <a:p>
            <a:pPr indent="-317500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/>
              <a:t>device management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: </a:t>
            </a:r>
            <a:r>
              <a:rPr lang="en"/>
              <a:t>Existing IoT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r>
              <a:rPr lang="en"/>
              <a:t> to OneM2M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OneM2M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Ontology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OneM2M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the upcoming lab experiment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OneM2M facilitates interoperability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procedures allow developers 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 scalable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on the idea/business rather than rewriting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IoT products Easily maintainable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Lab Session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will you be doing?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on the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Semi-Building OM2M methods on your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Establishing Communication with sensors and actuators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is the “Requirements” document: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Smart Cities with OneM2M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REST APIs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OneM2M Developer Guide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Node-RED : A Dashboard for visualizing data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case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42621" l="0" r="59150" t="0"/>
          <a:stretch/>
        </p:blipFill>
        <p:spPr>
          <a:xfrm>
            <a:off x="403923" y="962325"/>
            <a:ext cx="4168074" cy="39890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Highly fragmented market with limited vendor-specific applications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Re-inventing the wheel : Same services developed again and again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silo contains its own technologies without interoperability</a:t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4788550"/>
            <a:ext cx="42603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 : http://www.onem2m.org/images/app_dev_guide/tr-0057/sillos.png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Interoperability</a:t>
            </a:r>
            <a:endParaRPr/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Scalability</a:t>
            </a:r>
            <a:endParaRPr/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Device management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Layer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675" y="756875"/>
            <a:ext cx="4629850" cy="37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972525" y="2418025"/>
            <a:ext cx="2691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oneM2M Service layer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692800" y="4517025"/>
            <a:ext cx="42798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https://cdncontribute.geeksforgeeks.org/wp-content/uploads/computer-network-osi-model-layers.png</a:t>
            </a:r>
            <a:endParaRPr sz="1000"/>
          </a:p>
        </p:txBody>
      </p:sp>
      <p:sp>
        <p:nvSpPr>
          <p:cNvPr id="84" name="Google Shape;84;p17"/>
          <p:cNvSpPr/>
          <p:nvPr/>
        </p:nvSpPr>
        <p:spPr>
          <a:xfrm>
            <a:off x="2521350" y="2267675"/>
            <a:ext cx="2069400" cy="698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oneM2M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Global standardization for M2M and IoT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across all the layers of the networking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a software framework by creating a </a:t>
            </a:r>
            <a:r>
              <a:rPr b="1" lang="en"/>
              <a:t>horizontal</a:t>
            </a:r>
            <a:r>
              <a:rPr lang="en"/>
              <a:t> layer across domains.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service layer is located between applications and hardware infrastructure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Enables reusability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Members consist of various standard bodies, ICTs and companies.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was initiated in 2008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oneM2M IS NOT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Standardize interfaces, not entire environment across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Device interoperable but is not network agnostic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IP (Internet Protocol) is supported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913" y="2458213"/>
            <a:ext cx="33432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standardization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6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provide scalability and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Improves functionality-cost-quality trade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of APIs communicating with the service layer reduces: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Time-to-market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Development and on-boarding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Management of devices and applications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oneM2M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41290" l="55632" r="0" t="0"/>
          <a:stretch/>
        </p:blipFill>
        <p:spPr>
          <a:xfrm>
            <a:off x="311700" y="1116125"/>
            <a:ext cx="4260299" cy="384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End-to-end platform : common service capabilities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Interoperability at the level of data and control exchanges via uniform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 interaction between heterogeneous applications and devices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4788550"/>
            <a:ext cx="42603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 : http://www.onem2m.org/images/app_dev_guide/tr-0057/sillos.png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