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93" d="100"/>
          <a:sy n="93"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C7B7DF-B237-4D6C-A1DE-B98687307400}"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364701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7B7DF-B237-4D6C-A1DE-B98687307400}"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71532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7B7DF-B237-4D6C-A1DE-B98687307400}"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4080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7B7DF-B237-4D6C-A1DE-B98687307400}"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02455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C7B7DF-B237-4D6C-A1DE-B98687307400}"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3683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C7B7DF-B237-4D6C-A1DE-B98687307400}"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89841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C7B7DF-B237-4D6C-A1DE-B98687307400}"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3709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7B7DF-B237-4D6C-A1DE-B98687307400}"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237858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7B7DF-B237-4D6C-A1DE-B98687307400}"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224342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C7B7DF-B237-4D6C-A1DE-B98687307400}"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118049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C7B7DF-B237-4D6C-A1DE-B98687307400}"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1E64C-7936-46F7-96F4-7B5D3E32817E}" type="slidenum">
              <a:rPr lang="en-US" smtClean="0"/>
              <a:t>‹#›</a:t>
            </a:fld>
            <a:endParaRPr lang="en-US"/>
          </a:p>
        </p:txBody>
      </p:sp>
    </p:spTree>
    <p:extLst>
      <p:ext uri="{BB962C8B-B14F-4D97-AF65-F5344CB8AC3E}">
        <p14:creationId xmlns:p14="http://schemas.microsoft.com/office/powerpoint/2010/main" val="394471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7B7DF-B237-4D6C-A1DE-B98687307400}"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1E64C-7936-46F7-96F4-7B5D3E32817E}" type="slidenum">
              <a:rPr lang="en-US" smtClean="0"/>
              <a:t>‹#›</a:t>
            </a:fld>
            <a:endParaRPr lang="en-US"/>
          </a:p>
        </p:txBody>
      </p:sp>
    </p:spTree>
    <p:extLst>
      <p:ext uri="{BB962C8B-B14F-4D97-AF65-F5344CB8AC3E}">
        <p14:creationId xmlns:p14="http://schemas.microsoft.com/office/powerpoint/2010/main" val="14543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4" name="TextBox 3"/>
          <p:cNvSpPr txBox="1"/>
          <p:nvPr/>
        </p:nvSpPr>
        <p:spPr>
          <a:xfrm>
            <a:off x="4015408" y="616225"/>
            <a:ext cx="4224131" cy="523220"/>
          </a:xfrm>
          <a:prstGeom prst="rect">
            <a:avLst/>
          </a:prstGeom>
          <a:noFill/>
        </p:spPr>
        <p:txBody>
          <a:bodyPr wrap="square" rtlCol="0">
            <a:spAutoFit/>
          </a:bodyPr>
          <a:lstStyle/>
          <a:p>
            <a:r>
              <a:rPr lang="en-US" sz="2800" dirty="0" smtClean="0">
                <a:solidFill>
                  <a:schemeClr val="bg1"/>
                </a:solidFill>
                <a:latin typeface="Arial Rounded MT Bold" panose="020F0704030504030204" pitchFamily="34" charset="0"/>
                <a:cs typeface="Times New Roman" panose="02020603050405020304" pitchFamily="18" charset="0"/>
              </a:rPr>
              <a:t>Introduction  To  JSON</a:t>
            </a:r>
            <a:endParaRPr lang="en-US" sz="2800" dirty="0">
              <a:solidFill>
                <a:schemeClr val="bg1"/>
              </a:solidFill>
              <a:latin typeface="Arial Rounded MT Bold" panose="020F0704030504030204" pitchFamily="34" charset="0"/>
              <a:cs typeface="Times New Roman" panose="02020603050405020304" pitchFamily="18" charset="0"/>
            </a:endParaRPr>
          </a:p>
        </p:txBody>
      </p:sp>
      <p:cxnSp>
        <p:nvCxnSpPr>
          <p:cNvPr id="6" name="Straight Connector 5"/>
          <p:cNvCxnSpPr/>
          <p:nvPr/>
        </p:nvCxnSpPr>
        <p:spPr>
          <a:xfrm>
            <a:off x="4015408" y="1139445"/>
            <a:ext cx="401540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48269" y="1662665"/>
            <a:ext cx="6112565" cy="3078301"/>
          </a:xfrm>
          <a:prstGeom prst="rect">
            <a:avLst/>
          </a:prstGeom>
          <a:solidFill>
            <a:srgbClr val="1C1C1C"/>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a:latin typeface="Arial Rounded MT Bold" panose="020F0704030504030204" pitchFamily="34" charset="0"/>
              </a:rPr>
              <a:t>JSON </a:t>
            </a:r>
            <a:r>
              <a:rPr lang="en-US" sz="2000" dirty="0" smtClean="0">
                <a:latin typeface="Arial Rounded MT Bold" panose="020F0704030504030204" pitchFamily="34" charset="0"/>
              </a:rPr>
              <a:t>stands for </a:t>
            </a:r>
            <a:r>
              <a:rPr lang="en-US" sz="2000" b="1" dirty="0" smtClean="0">
                <a:latin typeface="Arial Rounded MT Bold" panose="020F0704030504030204" pitchFamily="34" charset="0"/>
              </a:rPr>
              <a:t>J</a:t>
            </a:r>
            <a:r>
              <a:rPr lang="en-US" sz="2000" dirty="0" smtClean="0">
                <a:latin typeface="Arial Rounded MT Bold" panose="020F0704030504030204" pitchFamily="34" charset="0"/>
              </a:rPr>
              <a:t>ava</a:t>
            </a:r>
            <a:r>
              <a:rPr lang="en-US" sz="2000" b="1" dirty="0" smtClean="0">
                <a:latin typeface="Arial Rounded MT Bold" panose="020F0704030504030204" pitchFamily="34" charset="0"/>
              </a:rPr>
              <a:t>S</a:t>
            </a:r>
            <a:r>
              <a:rPr lang="en-US" sz="2000" dirty="0" smtClean="0">
                <a:latin typeface="Arial Rounded MT Bold" panose="020F0704030504030204" pitchFamily="34" charset="0"/>
              </a:rPr>
              <a:t>cript </a:t>
            </a:r>
            <a:r>
              <a:rPr lang="en-US" sz="2000" b="1" dirty="0" smtClean="0">
                <a:latin typeface="Arial Rounded MT Bold" panose="020F0704030504030204" pitchFamily="34" charset="0"/>
              </a:rPr>
              <a:t>O</a:t>
            </a:r>
            <a:r>
              <a:rPr lang="en-US" sz="2000" dirty="0" smtClean="0">
                <a:latin typeface="Arial Rounded MT Bold" panose="020F0704030504030204" pitchFamily="34" charset="0"/>
              </a:rPr>
              <a:t>bject </a:t>
            </a:r>
            <a:r>
              <a:rPr lang="en-US" sz="2000" b="1" dirty="0" smtClean="0">
                <a:latin typeface="Arial Rounded MT Bold" panose="020F0704030504030204" pitchFamily="34" charset="0"/>
              </a:rPr>
              <a:t>N</a:t>
            </a:r>
            <a:r>
              <a:rPr lang="en-US" sz="2000" dirty="0" smtClean="0">
                <a:latin typeface="Arial Rounded MT Bold" panose="020F0704030504030204" pitchFamily="34" charset="0"/>
              </a:rPr>
              <a:t>otation</a:t>
            </a:r>
          </a:p>
          <a:p>
            <a:pPr marL="342900" indent="-342900">
              <a:buFont typeface="+mj-lt"/>
              <a:buAutoNum type="arabicPeriod"/>
            </a:pPr>
            <a:endParaRPr lang="en-US" sz="2000" dirty="0">
              <a:latin typeface="Arial Rounded MT Bold" panose="020F0704030504030204" pitchFamily="34" charset="0"/>
            </a:endParaRPr>
          </a:p>
          <a:p>
            <a:pPr marL="342900" indent="-342900">
              <a:buFont typeface="+mj-lt"/>
              <a:buAutoNum type="arabicPeriod"/>
            </a:pPr>
            <a:r>
              <a:rPr lang="en-US" sz="2000" dirty="0">
                <a:latin typeface="Arial Rounded MT Bold" panose="020F0704030504030204" pitchFamily="34" charset="0"/>
              </a:rPr>
              <a:t>JSON is a </a:t>
            </a:r>
            <a:r>
              <a:rPr lang="en-US" sz="2000" b="1" dirty="0">
                <a:latin typeface="Arial Rounded MT Bold" panose="020F0704030504030204" pitchFamily="34" charset="0"/>
              </a:rPr>
              <a:t>text format</a:t>
            </a:r>
            <a:r>
              <a:rPr lang="en-US" sz="2000" dirty="0">
                <a:latin typeface="Arial Rounded MT Bold" panose="020F0704030504030204" pitchFamily="34" charset="0"/>
              </a:rPr>
              <a:t> for storing and transporting </a:t>
            </a:r>
            <a:r>
              <a:rPr lang="en-US" sz="2000" dirty="0" smtClean="0">
                <a:latin typeface="Arial Rounded MT Bold" panose="020F0704030504030204" pitchFamily="34" charset="0"/>
              </a:rPr>
              <a:t>data</a:t>
            </a:r>
          </a:p>
          <a:p>
            <a:pPr marL="342900" indent="-342900">
              <a:buFont typeface="+mj-lt"/>
              <a:buAutoNum type="arabicPeriod"/>
            </a:pPr>
            <a:endParaRPr lang="en-US" sz="2000" dirty="0">
              <a:latin typeface="Arial Rounded MT Bold" panose="020F0704030504030204" pitchFamily="34" charset="0"/>
            </a:endParaRPr>
          </a:p>
          <a:p>
            <a:pPr marL="342900" indent="-342900">
              <a:buFont typeface="+mj-lt"/>
              <a:buAutoNum type="arabicPeriod"/>
            </a:pPr>
            <a:r>
              <a:rPr lang="en-US" sz="2000" dirty="0">
                <a:latin typeface="Arial Rounded MT Bold" panose="020F0704030504030204" pitchFamily="34" charset="0"/>
              </a:rPr>
              <a:t>JSON is "self-describing" and easy to </a:t>
            </a:r>
            <a:r>
              <a:rPr lang="en-US" sz="2000" dirty="0" smtClean="0">
                <a:latin typeface="Arial Rounded MT Bold" panose="020F0704030504030204" pitchFamily="34" charset="0"/>
              </a:rPr>
              <a:t>understand</a:t>
            </a:r>
          </a:p>
          <a:p>
            <a:pPr marL="342900" indent="-342900">
              <a:buFont typeface="+mj-lt"/>
              <a:buAutoNum type="arabicPeriod"/>
            </a:pPr>
            <a:r>
              <a:rPr lang="en-US" sz="2000" dirty="0" smtClean="0">
                <a:latin typeface="Arial Rounded MT Bold" panose="020F0704030504030204" pitchFamily="34" charset="0"/>
              </a:rPr>
              <a:t>JSON is mainly used to transfer data between server or web application.</a:t>
            </a:r>
            <a:endParaRPr lang="en-US" sz="2000" dirty="0">
              <a:latin typeface="Arial Rounded MT Bold" panose="020F0704030504030204" pitchFamily="34" charset="0"/>
            </a:endParaRPr>
          </a:p>
          <a:p>
            <a:endParaRPr lang="en-US" dirty="0"/>
          </a:p>
        </p:txBody>
      </p:sp>
      <p:sp>
        <p:nvSpPr>
          <p:cNvPr id="12" name="Oval 11"/>
          <p:cNvSpPr/>
          <p:nvPr/>
        </p:nvSpPr>
        <p:spPr>
          <a:xfrm>
            <a:off x="874643" y="1033670"/>
            <a:ext cx="954157" cy="954156"/>
          </a:xfrm>
          <a:prstGeom prst="ellipse">
            <a:avLst/>
          </a:prstGeom>
          <a:blipFill>
            <a:blip r:embed="rId2"/>
            <a:stretch>
              <a:fillRect/>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766854" y="6236042"/>
            <a:ext cx="387178"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Tree>
    <p:extLst>
      <p:ext uri="{BB962C8B-B14F-4D97-AF65-F5344CB8AC3E}">
        <p14:creationId xmlns:p14="http://schemas.microsoft.com/office/powerpoint/2010/main" val="1803564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497455" y="308113"/>
            <a:ext cx="3299791" cy="523220"/>
          </a:xfrm>
          <a:prstGeom prst="rect">
            <a:avLst/>
          </a:prstGeom>
          <a:noFill/>
        </p:spPr>
        <p:txBody>
          <a:bodyPr wrap="square" rtlCol="0">
            <a:spAutoFit/>
          </a:bodyPr>
          <a:lstStyle/>
          <a:p>
            <a:r>
              <a:rPr lang="en-US" sz="2800" dirty="0" smtClean="0">
                <a:solidFill>
                  <a:schemeClr val="bg2"/>
                </a:solidFill>
                <a:latin typeface="Arial Rounded MT Bold" panose="020F0704030504030204" pitchFamily="34" charset="0"/>
              </a:rPr>
              <a:t>Example Of JSON</a:t>
            </a:r>
            <a:endParaRPr lang="en-US" sz="2800" dirty="0">
              <a:solidFill>
                <a:schemeClr val="bg2"/>
              </a:solidFill>
              <a:latin typeface="Arial Rounded MT Bold" panose="020F0704030504030204" pitchFamily="34" charset="0"/>
            </a:endParaRPr>
          </a:p>
        </p:txBody>
      </p:sp>
      <p:cxnSp>
        <p:nvCxnSpPr>
          <p:cNvPr id="4" name="Straight Connector 3"/>
          <p:cNvCxnSpPr/>
          <p:nvPr/>
        </p:nvCxnSpPr>
        <p:spPr>
          <a:xfrm>
            <a:off x="4611754" y="831333"/>
            <a:ext cx="30711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41270" y="1354553"/>
            <a:ext cx="7812157" cy="4442790"/>
          </a:xfrm>
          <a:prstGeom prst="rect">
            <a:avLst/>
          </a:prstGeom>
          <a:blipFill dpi="0" rotWithShape="0">
            <a:blip r:embed="rId2">
              <a:alphaModFix amt="99000"/>
            </a:blip>
            <a:srcRect/>
            <a:stretch>
              <a:fillRect/>
            </a:stretch>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071654" y="6186616"/>
            <a:ext cx="329514" cy="369332"/>
          </a:xfrm>
          <a:prstGeom prst="rect">
            <a:avLst/>
          </a:prstGeom>
          <a:noFill/>
        </p:spPr>
        <p:txBody>
          <a:bodyPr wrap="square" rtlCol="0">
            <a:spAutoFit/>
          </a:bodyPr>
          <a:lstStyle/>
          <a:p>
            <a:r>
              <a:rPr lang="en-US" dirty="0">
                <a:solidFill>
                  <a:schemeClr val="bg1"/>
                </a:solidFill>
              </a:rPr>
              <a:t>2</a:t>
            </a:r>
          </a:p>
        </p:txBody>
      </p:sp>
    </p:spTree>
    <p:extLst>
      <p:ext uri="{BB962C8B-B14F-4D97-AF65-F5344CB8AC3E}">
        <p14:creationId xmlns:p14="http://schemas.microsoft.com/office/powerpoint/2010/main" val="3683471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143632" y="308113"/>
            <a:ext cx="4053017" cy="523220"/>
          </a:xfrm>
          <a:prstGeom prst="rect">
            <a:avLst/>
          </a:prstGeom>
          <a:noFill/>
        </p:spPr>
        <p:txBody>
          <a:bodyPr wrap="square" rtlCol="0">
            <a:spAutoFit/>
          </a:bodyPr>
          <a:lstStyle/>
          <a:p>
            <a:r>
              <a:rPr lang="en-US" sz="2800" dirty="0" smtClean="0">
                <a:solidFill>
                  <a:schemeClr val="bg2"/>
                </a:solidFill>
                <a:latin typeface="Arial Rounded MT Bold" panose="020F0704030504030204" pitchFamily="34" charset="0"/>
              </a:rPr>
              <a:t>JSON Function in PHP</a:t>
            </a:r>
            <a:endParaRPr lang="en-US" sz="2800" dirty="0">
              <a:solidFill>
                <a:schemeClr val="bg2"/>
              </a:solidFill>
              <a:latin typeface="Arial Rounded MT Bold" panose="020F0704030504030204" pitchFamily="34" charset="0"/>
            </a:endParaRPr>
          </a:p>
        </p:txBody>
      </p:sp>
      <p:cxnSp>
        <p:nvCxnSpPr>
          <p:cNvPr id="4" name="Straight Connector 3"/>
          <p:cNvCxnSpPr/>
          <p:nvPr/>
        </p:nvCxnSpPr>
        <p:spPr>
          <a:xfrm>
            <a:off x="4357816" y="831333"/>
            <a:ext cx="369055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4117" y="4940849"/>
            <a:ext cx="4670855" cy="923330"/>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latin typeface="Arial Rounded MT Bold" panose="020F0704030504030204" pitchFamily="34" charset="0"/>
              </a:rPr>
              <a:t>json_encodes </a:t>
            </a:r>
            <a:r>
              <a:rPr lang="en-US" dirty="0" smtClean="0">
                <a:solidFill>
                  <a:schemeClr val="bg1"/>
                </a:solidFill>
                <a:latin typeface="Arial Rounded MT Bold" panose="020F0704030504030204" pitchFamily="34" charset="0"/>
                <a:sym typeface="Wingdings" panose="05000000000000000000" pitchFamily="2" charset="2"/>
              </a:rPr>
              <a:t></a:t>
            </a:r>
            <a:r>
              <a:rPr lang="en-US" dirty="0" smtClean="0">
                <a:solidFill>
                  <a:schemeClr val="bg1"/>
                </a:solidFill>
                <a:latin typeface="Arial Rounded MT Bold" panose="020F0704030504030204" pitchFamily="34" charset="0"/>
              </a:rPr>
              <a:t> array into json file</a:t>
            </a:r>
          </a:p>
          <a:p>
            <a:pPr marL="342900" indent="-342900">
              <a:buFont typeface="+mj-lt"/>
              <a:buAutoNum type="arabicPeriod"/>
            </a:pPr>
            <a:endParaRPr lang="en-US" dirty="0">
              <a:solidFill>
                <a:schemeClr val="bg1"/>
              </a:solidFill>
              <a:latin typeface="Arial Rounded MT Bold" panose="020F0704030504030204" pitchFamily="34" charset="0"/>
            </a:endParaRPr>
          </a:p>
          <a:p>
            <a:pPr marL="342900" indent="-342900">
              <a:buFont typeface="+mj-lt"/>
              <a:buAutoNum type="arabicPeriod"/>
            </a:pPr>
            <a:r>
              <a:rPr lang="en-US" dirty="0" smtClean="0">
                <a:solidFill>
                  <a:schemeClr val="bg1"/>
                </a:solidFill>
                <a:latin typeface="Arial Rounded MT Bold" panose="020F0704030504030204" pitchFamily="34" charset="0"/>
              </a:rPr>
              <a:t>Json_decodes </a:t>
            </a:r>
            <a:r>
              <a:rPr lang="en-US" dirty="0" smtClean="0">
                <a:solidFill>
                  <a:schemeClr val="bg1"/>
                </a:solidFill>
                <a:latin typeface="Arial Rounded MT Bold" panose="020F0704030504030204" pitchFamily="34" charset="0"/>
                <a:sym typeface="Wingdings" panose="05000000000000000000" pitchFamily="2" charset="2"/>
              </a:rPr>
              <a:t></a:t>
            </a:r>
            <a:r>
              <a:rPr lang="en-US" dirty="0" smtClean="0">
                <a:solidFill>
                  <a:schemeClr val="bg1"/>
                </a:solidFill>
                <a:latin typeface="Arial Rounded MT Bold" panose="020F0704030504030204" pitchFamily="34" charset="0"/>
              </a:rPr>
              <a:t> json into array</a:t>
            </a:r>
            <a:endParaRPr lang="en-US" dirty="0">
              <a:solidFill>
                <a:schemeClr val="bg1"/>
              </a:solidFill>
              <a:latin typeface="Arial Rounded MT Bold" panose="020F0704030504030204" pitchFamily="34" charset="0"/>
            </a:endParaRPr>
          </a:p>
        </p:txBody>
      </p:sp>
      <p:sp>
        <p:nvSpPr>
          <p:cNvPr id="7" name="TextBox 6"/>
          <p:cNvSpPr txBox="1"/>
          <p:nvPr/>
        </p:nvSpPr>
        <p:spPr>
          <a:xfrm>
            <a:off x="3110948" y="1902479"/>
            <a:ext cx="6440555" cy="2554545"/>
          </a:xfrm>
          <a:prstGeom prst="rect">
            <a:avLst/>
          </a:prstGeom>
          <a:noFill/>
          <a:ln>
            <a:solidFill>
              <a:schemeClr val="accent2"/>
            </a:solidFill>
          </a:ln>
        </p:spPr>
        <p:txBody>
          <a:bodyPr wrap="square" rtlCol="0">
            <a:spAutoFit/>
          </a:bodyPr>
          <a:lstStyle/>
          <a:p>
            <a:r>
              <a:rPr lang="en-US" sz="2000" dirty="0" smtClean="0">
                <a:solidFill>
                  <a:schemeClr val="bg1"/>
                </a:solidFill>
                <a:latin typeface="Arial Rounded MT Bold" panose="020F0704030504030204" pitchFamily="34" charset="0"/>
              </a:rPr>
              <a:t>Json_encode and decode are  two  function available in php.</a:t>
            </a:r>
          </a:p>
          <a:p>
            <a:endParaRPr lang="en-US" sz="2000" dirty="0">
              <a:solidFill>
                <a:schemeClr val="bg1"/>
              </a:solidFill>
              <a:latin typeface="Arial Rounded MT Bold" panose="020F0704030504030204" pitchFamily="34" charset="0"/>
            </a:endParaRPr>
          </a:p>
          <a:p>
            <a:r>
              <a:rPr lang="en-US" sz="2000" dirty="0" smtClean="0">
                <a:solidFill>
                  <a:schemeClr val="bg1"/>
                </a:solidFill>
                <a:latin typeface="Arial Rounded MT Bold" panose="020F0704030504030204" pitchFamily="34" charset="0"/>
                <a:sym typeface="Wingdings" panose="05000000000000000000" pitchFamily="2" charset="2"/>
              </a:rPr>
              <a:t></a:t>
            </a:r>
            <a:r>
              <a:rPr lang="en-US" sz="2000" dirty="0" smtClean="0">
                <a:solidFill>
                  <a:schemeClr val="bg1"/>
                </a:solidFill>
                <a:latin typeface="Arial Rounded MT Bold" panose="020F0704030504030204" pitchFamily="34" charset="0"/>
              </a:rPr>
              <a:t>Json_encode takes array  as argument .</a:t>
            </a:r>
          </a:p>
          <a:p>
            <a:r>
              <a:rPr lang="en-US" sz="2000" dirty="0" smtClean="0">
                <a:solidFill>
                  <a:schemeClr val="bg1"/>
                </a:solidFill>
                <a:latin typeface="Arial Rounded MT Bold" panose="020F0704030504030204" pitchFamily="34" charset="0"/>
                <a:sym typeface="Wingdings" panose="05000000000000000000" pitchFamily="2" charset="2"/>
              </a:rPr>
              <a:t>json_decodes takes  two file as argaumnet one is json file and another is optional ,it return false when no optional value is given and return object if true value given it return associative array</a:t>
            </a:r>
            <a:endParaRPr lang="en-US" sz="2000" dirty="0">
              <a:solidFill>
                <a:schemeClr val="bg1"/>
              </a:solidFill>
              <a:latin typeface="Arial Rounded MT Bold" panose="020F0704030504030204" pitchFamily="34" charset="0"/>
            </a:endParaRPr>
          </a:p>
        </p:txBody>
      </p:sp>
      <p:sp>
        <p:nvSpPr>
          <p:cNvPr id="3" name="TextBox 2"/>
          <p:cNvSpPr txBox="1"/>
          <p:nvPr/>
        </p:nvSpPr>
        <p:spPr>
          <a:xfrm>
            <a:off x="11038703" y="6252519"/>
            <a:ext cx="313038" cy="369332"/>
          </a:xfrm>
          <a:prstGeom prst="rect">
            <a:avLst/>
          </a:prstGeom>
          <a:noFill/>
        </p:spPr>
        <p:txBody>
          <a:bodyPr wrap="square" rtlCol="0">
            <a:spAutoFit/>
          </a:bodyPr>
          <a:lstStyle/>
          <a:p>
            <a:r>
              <a:rPr lang="en-US" dirty="0" smtClean="0">
                <a:solidFill>
                  <a:schemeClr val="bg1"/>
                </a:solidFill>
              </a:rPr>
              <a:t>3</a:t>
            </a:r>
            <a:endParaRPr lang="en-US" dirty="0">
              <a:solidFill>
                <a:schemeClr val="bg1"/>
              </a:solidFill>
            </a:endParaRPr>
          </a:p>
        </p:txBody>
      </p:sp>
    </p:spTree>
    <p:extLst>
      <p:ext uri="{BB962C8B-B14F-4D97-AF65-F5344CB8AC3E}">
        <p14:creationId xmlns:p14="http://schemas.microsoft.com/office/powerpoint/2010/main" val="24854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143632" y="308113"/>
            <a:ext cx="4215177" cy="523220"/>
          </a:xfrm>
          <a:prstGeom prst="rect">
            <a:avLst/>
          </a:prstGeom>
          <a:noFill/>
        </p:spPr>
        <p:txBody>
          <a:bodyPr wrap="square" rtlCol="0">
            <a:spAutoFit/>
          </a:bodyPr>
          <a:lstStyle/>
          <a:p>
            <a:r>
              <a:rPr lang="en-US" sz="2800" dirty="0" smtClean="0">
                <a:solidFill>
                  <a:schemeClr val="bg2"/>
                </a:solidFill>
                <a:latin typeface="Arial Rounded MT Bold" panose="020F0704030504030204" pitchFamily="34" charset="0"/>
              </a:rPr>
              <a:t>json_encode Example</a:t>
            </a:r>
            <a:endParaRPr lang="en-US" sz="2800" dirty="0">
              <a:solidFill>
                <a:schemeClr val="bg2"/>
              </a:solidFill>
              <a:latin typeface="Arial Rounded MT Bold" panose="020F0704030504030204" pitchFamily="34" charset="0"/>
            </a:endParaRPr>
          </a:p>
        </p:txBody>
      </p:sp>
      <p:cxnSp>
        <p:nvCxnSpPr>
          <p:cNvPr id="4" name="Straight Connector 3"/>
          <p:cNvCxnSpPr/>
          <p:nvPr/>
        </p:nvCxnSpPr>
        <p:spPr>
          <a:xfrm>
            <a:off x="3994545" y="831333"/>
            <a:ext cx="421517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6749" y="2594113"/>
            <a:ext cx="5496338" cy="923330"/>
          </a:xfrm>
          <a:prstGeom prst="rect">
            <a:avLst/>
          </a:prstGeom>
          <a:noFill/>
        </p:spPr>
        <p:txBody>
          <a:bodyPr wrap="square" rtlCol="0">
            <a:spAutoFit/>
          </a:bodyPr>
          <a:lstStyle/>
          <a:p>
            <a:r>
              <a:rPr lang="en-US" dirty="0">
                <a:solidFill>
                  <a:srgbClr val="D6DEEB"/>
                </a:solidFill>
                <a:latin typeface="Consolas" panose="020B0609020204030204" pitchFamily="49" charset="0"/>
              </a:rPr>
              <a:t> </a:t>
            </a:r>
            <a:r>
              <a:rPr lang="en-US" dirty="0">
                <a:solidFill>
                  <a:srgbClr val="637777"/>
                </a:solidFill>
                <a:latin typeface="Consolas" panose="020B0609020204030204" pitchFamily="49" charset="0"/>
              </a:rPr>
              <a:t>//</a:t>
            </a:r>
            <a:r>
              <a:rPr lang="en-US" i="1" dirty="0">
                <a:solidFill>
                  <a:srgbClr val="637777"/>
                </a:solidFill>
                <a:latin typeface="Consolas" panose="020B0609020204030204" pitchFamily="49" charset="0"/>
              </a:rPr>
              <a:t> basic example json encode</a:t>
            </a:r>
            <a:endParaRPr lang="en-US" dirty="0">
              <a:solidFill>
                <a:srgbClr val="D6DEEB"/>
              </a:solidFill>
              <a:latin typeface="Consolas" panose="020B0609020204030204" pitchFamily="49" charset="0"/>
            </a:endParaRPr>
          </a:p>
          <a:p>
            <a:r>
              <a:rPr lang="en-US" dirty="0">
                <a:solidFill>
                  <a:srgbClr val="D6DEEB"/>
                </a:solidFill>
                <a:latin typeface="Consolas" panose="020B0609020204030204" pitchFamily="49" charset="0"/>
              </a:rPr>
              <a:t>  </a:t>
            </a:r>
            <a:r>
              <a:rPr lang="en-US" dirty="0" smtClean="0">
                <a:solidFill>
                  <a:srgbClr val="BEC5D4"/>
                </a:solidFill>
                <a:latin typeface="Consolas" panose="020B0609020204030204" pitchFamily="49" charset="0"/>
              </a:rPr>
              <a:t>$</a:t>
            </a:r>
            <a:r>
              <a:rPr lang="en-US" dirty="0" err="1" smtClean="0">
                <a:solidFill>
                  <a:srgbClr val="BEC5D4"/>
                </a:solidFill>
                <a:latin typeface="Consolas" panose="020B0609020204030204" pitchFamily="49" charset="0"/>
              </a:rPr>
              <a:t>arr</a:t>
            </a:r>
            <a:r>
              <a:rPr lang="en-US" dirty="0" smtClean="0">
                <a:solidFill>
                  <a:srgbClr val="C792EA"/>
                </a:solidFill>
                <a:latin typeface="Consolas" panose="020B0609020204030204" pitchFamily="49" charset="0"/>
              </a:rPr>
              <a:t>=</a:t>
            </a:r>
            <a:r>
              <a:rPr lang="en-US" dirty="0" smtClean="0">
                <a:solidFill>
                  <a:srgbClr val="C5E478"/>
                </a:solidFill>
                <a:latin typeface="Consolas" panose="020B0609020204030204" pitchFamily="49" charset="0"/>
              </a:rPr>
              <a:t>array</a:t>
            </a:r>
            <a:r>
              <a:rPr lang="en-US" dirty="0">
                <a:solidFill>
                  <a:srgbClr val="D6DEEB"/>
                </a:solidFill>
                <a:latin typeface="Consolas" panose="020B0609020204030204" pitchFamily="49" charset="0"/>
              </a:rPr>
              <a:t>(</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a</a:t>
            </a:r>
            <a:r>
              <a:rPr lang="en-US" dirty="0">
                <a:solidFill>
                  <a:srgbClr val="D9F5DD"/>
                </a:solidFill>
                <a:latin typeface="Consolas" panose="020B0609020204030204" pitchFamily="49" charset="0"/>
              </a:rPr>
              <a:t>'</a:t>
            </a:r>
            <a:r>
              <a:rPr lang="en-US" dirty="0">
                <a:solidFill>
                  <a:srgbClr val="7FDBCA"/>
                </a:solidFill>
                <a:latin typeface="Consolas" panose="020B0609020204030204" pitchFamily="49" charset="0"/>
              </a:rPr>
              <a:t>=&gt;</a:t>
            </a:r>
            <a:r>
              <a:rPr lang="en-US" dirty="0">
                <a:solidFill>
                  <a:srgbClr val="F78C6C"/>
                </a:solidFill>
                <a:latin typeface="Consolas" panose="020B0609020204030204" pitchFamily="49" charset="0"/>
              </a:rPr>
              <a:t>1</a:t>
            </a:r>
            <a:r>
              <a:rPr lang="en-US" dirty="0">
                <a:solidFill>
                  <a:srgbClr val="D6DEEB"/>
                </a:solidFill>
                <a:latin typeface="Consolas" panose="020B0609020204030204" pitchFamily="49" charset="0"/>
              </a:rPr>
              <a:t>,</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b</a:t>
            </a:r>
            <a:r>
              <a:rPr lang="en-US" dirty="0">
                <a:solidFill>
                  <a:srgbClr val="D9F5DD"/>
                </a:solidFill>
                <a:latin typeface="Consolas" panose="020B0609020204030204" pitchFamily="49" charset="0"/>
              </a:rPr>
              <a:t>'</a:t>
            </a:r>
            <a:r>
              <a:rPr lang="en-US" dirty="0">
                <a:solidFill>
                  <a:srgbClr val="7FDBCA"/>
                </a:solidFill>
                <a:latin typeface="Consolas" panose="020B0609020204030204" pitchFamily="49" charset="0"/>
              </a:rPr>
              <a:t>=&gt;</a:t>
            </a:r>
            <a:r>
              <a:rPr lang="en-US" dirty="0">
                <a:solidFill>
                  <a:srgbClr val="F78C6C"/>
                </a:solidFill>
                <a:latin typeface="Consolas" panose="020B0609020204030204" pitchFamily="49" charset="0"/>
              </a:rPr>
              <a:t>2</a:t>
            </a:r>
            <a:r>
              <a:rPr lang="en-US" dirty="0">
                <a:solidFill>
                  <a:srgbClr val="D6DEEB"/>
                </a:solidFill>
                <a:latin typeface="Consolas" panose="020B0609020204030204" pitchFamily="49" charset="0"/>
              </a:rPr>
              <a:t>,</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c</a:t>
            </a:r>
            <a:r>
              <a:rPr lang="en-US" dirty="0">
                <a:solidFill>
                  <a:srgbClr val="D9F5DD"/>
                </a:solidFill>
                <a:latin typeface="Consolas" panose="020B0609020204030204" pitchFamily="49" charset="0"/>
              </a:rPr>
              <a:t>'</a:t>
            </a:r>
            <a:r>
              <a:rPr lang="en-US" dirty="0">
                <a:solidFill>
                  <a:srgbClr val="7FDBCA"/>
                </a:solidFill>
                <a:latin typeface="Consolas" panose="020B0609020204030204" pitchFamily="49" charset="0"/>
              </a:rPr>
              <a:t>=&gt;</a:t>
            </a:r>
            <a:r>
              <a:rPr lang="en-US" dirty="0">
                <a:solidFill>
                  <a:srgbClr val="F78C6C"/>
                </a:solidFill>
                <a:latin typeface="Consolas" panose="020B0609020204030204" pitchFamily="49" charset="0"/>
              </a:rPr>
              <a:t>3</a:t>
            </a:r>
            <a:r>
              <a:rPr lang="en-US" dirty="0">
                <a:solidFill>
                  <a:srgbClr val="D6DEEB"/>
                </a:solidFill>
                <a:latin typeface="Consolas" panose="020B0609020204030204" pitchFamily="49" charset="0"/>
              </a:rPr>
              <a:t>,</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d</a:t>
            </a:r>
            <a:r>
              <a:rPr lang="en-US" dirty="0">
                <a:solidFill>
                  <a:srgbClr val="D9F5DD"/>
                </a:solidFill>
                <a:latin typeface="Consolas" panose="020B0609020204030204" pitchFamily="49" charset="0"/>
              </a:rPr>
              <a:t>'</a:t>
            </a:r>
            <a:r>
              <a:rPr lang="en-US" dirty="0">
                <a:solidFill>
                  <a:srgbClr val="7FDBCA"/>
                </a:solidFill>
                <a:latin typeface="Consolas" panose="020B0609020204030204" pitchFamily="49" charset="0"/>
              </a:rPr>
              <a:t>=&gt;</a:t>
            </a:r>
            <a:r>
              <a:rPr lang="en-US" dirty="0">
                <a:solidFill>
                  <a:srgbClr val="F78C6C"/>
                </a:solidFill>
                <a:latin typeface="Consolas" panose="020B0609020204030204" pitchFamily="49" charset="0"/>
              </a:rPr>
              <a:t>4</a:t>
            </a:r>
            <a:r>
              <a:rPr lang="en-US" dirty="0">
                <a:solidFill>
                  <a:srgbClr val="D6DEEB"/>
                </a:solidFill>
                <a:latin typeface="Consolas" panose="020B0609020204030204" pitchFamily="49" charset="0"/>
              </a:rPr>
              <a:t>);</a:t>
            </a:r>
          </a:p>
          <a:p>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echo</a:t>
            </a:r>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json_encode</a:t>
            </a:r>
            <a:r>
              <a:rPr lang="en-US" dirty="0">
                <a:solidFill>
                  <a:srgbClr val="D6DEEB"/>
                </a:solidFill>
                <a:latin typeface="Consolas" panose="020B0609020204030204" pitchFamily="49" charset="0"/>
              </a:rPr>
              <a:t>($</a:t>
            </a:r>
            <a:r>
              <a:rPr lang="en-US" dirty="0">
                <a:solidFill>
                  <a:srgbClr val="BEC5D4"/>
                </a:solidFill>
                <a:latin typeface="Consolas" panose="020B0609020204030204" pitchFamily="49" charset="0"/>
              </a:rPr>
              <a:t>arr</a:t>
            </a:r>
            <a:r>
              <a:rPr lang="en-US" dirty="0">
                <a:solidFill>
                  <a:srgbClr val="D6DEEB"/>
                </a:solidFill>
                <a:latin typeface="Consolas" panose="020B0609020204030204" pitchFamily="49" charset="0"/>
              </a:rPr>
              <a:t>);</a:t>
            </a:r>
            <a:endParaRPr lang="en-US" b="0" dirty="0">
              <a:solidFill>
                <a:srgbClr val="D6DEEB"/>
              </a:solidFill>
              <a:effectLst/>
              <a:latin typeface="Consolas" panose="020B0609020204030204" pitchFamily="49" charset="0"/>
            </a:endParaRPr>
          </a:p>
        </p:txBody>
      </p:sp>
      <p:sp>
        <p:nvSpPr>
          <p:cNvPr id="3" name="TextBox 2"/>
          <p:cNvSpPr txBox="1"/>
          <p:nvPr/>
        </p:nvSpPr>
        <p:spPr>
          <a:xfrm>
            <a:off x="11112843" y="6203092"/>
            <a:ext cx="345989" cy="369332"/>
          </a:xfrm>
          <a:prstGeom prst="rect">
            <a:avLst/>
          </a:prstGeom>
          <a:noFill/>
        </p:spPr>
        <p:txBody>
          <a:bodyPr wrap="square" rtlCol="0">
            <a:spAutoFit/>
          </a:bodyPr>
          <a:lstStyle/>
          <a:p>
            <a:r>
              <a:rPr lang="en-US" dirty="0">
                <a:solidFill>
                  <a:schemeClr val="bg1"/>
                </a:solidFill>
              </a:rPr>
              <a:t>4</a:t>
            </a:r>
          </a:p>
        </p:txBody>
      </p:sp>
    </p:spTree>
    <p:extLst>
      <p:ext uri="{BB962C8B-B14F-4D97-AF65-F5344CB8AC3E}">
        <p14:creationId xmlns:p14="http://schemas.microsoft.com/office/powerpoint/2010/main" val="24997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143632" y="308113"/>
            <a:ext cx="4215177" cy="523220"/>
          </a:xfrm>
          <a:prstGeom prst="rect">
            <a:avLst/>
          </a:prstGeom>
          <a:noFill/>
        </p:spPr>
        <p:txBody>
          <a:bodyPr wrap="square" rtlCol="0">
            <a:spAutoFit/>
          </a:bodyPr>
          <a:lstStyle/>
          <a:p>
            <a:r>
              <a:rPr lang="en-US" sz="2800" dirty="0" smtClean="0">
                <a:solidFill>
                  <a:schemeClr val="bg2"/>
                </a:solidFill>
                <a:latin typeface="Arial Rounded MT Bold" panose="020F0704030504030204" pitchFamily="34" charset="0"/>
              </a:rPr>
              <a:t>json_decode Example</a:t>
            </a:r>
            <a:endParaRPr lang="en-US" sz="2800" dirty="0">
              <a:solidFill>
                <a:schemeClr val="bg2"/>
              </a:solidFill>
              <a:latin typeface="Arial Rounded MT Bold" panose="020F0704030504030204" pitchFamily="34" charset="0"/>
            </a:endParaRPr>
          </a:p>
        </p:txBody>
      </p:sp>
      <p:cxnSp>
        <p:nvCxnSpPr>
          <p:cNvPr id="4" name="Straight Connector 3"/>
          <p:cNvCxnSpPr/>
          <p:nvPr/>
        </p:nvCxnSpPr>
        <p:spPr>
          <a:xfrm>
            <a:off x="3994545" y="831333"/>
            <a:ext cx="421517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94545" y="1709530"/>
            <a:ext cx="5496338" cy="3416320"/>
          </a:xfrm>
          <a:prstGeom prst="rect">
            <a:avLst/>
          </a:prstGeom>
          <a:noFill/>
        </p:spPr>
        <p:txBody>
          <a:bodyPr wrap="square" rtlCol="0">
            <a:spAutoFit/>
          </a:bodyPr>
          <a:lstStyle/>
          <a:p>
            <a:r>
              <a:rPr lang="en-US" dirty="0">
                <a:solidFill>
                  <a:srgbClr val="637777"/>
                </a:solidFill>
                <a:latin typeface="Consolas" panose="020B0609020204030204" pitchFamily="49" charset="0"/>
              </a:rPr>
              <a:t>//</a:t>
            </a:r>
            <a:r>
              <a:rPr lang="en-US" i="1" dirty="0">
                <a:solidFill>
                  <a:srgbClr val="637777"/>
                </a:solidFill>
                <a:latin typeface="Consolas" panose="020B0609020204030204" pitchFamily="49" charset="0"/>
              </a:rPr>
              <a:t> basic json decode</a:t>
            </a:r>
            <a:endParaRPr lang="en-US" dirty="0">
              <a:solidFill>
                <a:srgbClr val="D6DEEB"/>
              </a:solidFill>
              <a:latin typeface="Consolas" panose="020B0609020204030204" pitchFamily="49" charset="0"/>
            </a:endParaRPr>
          </a:p>
          <a:p>
            <a:r>
              <a:rPr lang="en-US" dirty="0">
                <a:solidFill>
                  <a:srgbClr val="D6DEEB"/>
                </a:solidFill>
                <a:latin typeface="Consolas" panose="020B0609020204030204" pitchFamily="49" charset="0"/>
              </a:rPr>
              <a:t>    </a:t>
            </a:r>
            <a:r>
              <a:rPr lang="en-US" dirty="0">
                <a:solidFill>
                  <a:srgbClr val="BEC5D4"/>
                </a:solidFill>
                <a:latin typeface="Consolas" panose="020B0609020204030204" pitchFamily="49" charset="0"/>
              </a:rPr>
              <a:t>$jsondata</a:t>
            </a:r>
            <a:r>
              <a:rPr lang="en-US" dirty="0">
                <a:solidFill>
                  <a:srgbClr val="D6DEEB"/>
                </a:solidFill>
                <a:latin typeface="Consolas" panose="020B0609020204030204" pitchFamily="49" charset="0"/>
              </a:rPr>
              <a:t> </a:t>
            </a:r>
            <a:r>
              <a:rPr lang="en-US" dirty="0">
                <a:solidFill>
                  <a:srgbClr val="C792EA"/>
                </a:solidFill>
                <a:latin typeface="Consolas" panose="020B0609020204030204" pitchFamily="49" charset="0"/>
              </a:rPr>
              <a:t>=</a:t>
            </a:r>
            <a:r>
              <a:rPr lang="en-US" dirty="0">
                <a:solidFill>
                  <a:srgbClr val="D6DEEB"/>
                </a:solidFill>
                <a:latin typeface="Consolas" panose="020B0609020204030204" pitchFamily="49" charset="0"/>
              </a:rPr>
              <a:t> </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a:t>
            </a:r>
            <a:endParaRPr lang="en-US" dirty="0">
              <a:solidFill>
                <a:srgbClr val="D6DEEB"/>
              </a:solidFill>
              <a:latin typeface="Consolas" panose="020B0609020204030204" pitchFamily="49" charset="0"/>
            </a:endParaRPr>
          </a:p>
          <a:p>
            <a:r>
              <a:rPr lang="en-US" dirty="0">
                <a:solidFill>
                  <a:srgbClr val="ECC48D"/>
                </a:solidFill>
                <a:latin typeface="Consolas" panose="020B0609020204030204" pitchFamily="49" charset="0"/>
              </a:rPr>
              <a:t>        "a": 1,</a:t>
            </a:r>
            <a:endParaRPr lang="en-US" dirty="0">
              <a:solidFill>
                <a:srgbClr val="D6DEEB"/>
              </a:solidFill>
              <a:latin typeface="Consolas" panose="020B0609020204030204" pitchFamily="49" charset="0"/>
            </a:endParaRPr>
          </a:p>
          <a:p>
            <a:r>
              <a:rPr lang="en-US" dirty="0">
                <a:solidFill>
                  <a:srgbClr val="ECC48D"/>
                </a:solidFill>
                <a:latin typeface="Consolas" panose="020B0609020204030204" pitchFamily="49" charset="0"/>
              </a:rPr>
              <a:t>        "b": 2,</a:t>
            </a:r>
            <a:endParaRPr lang="en-US" dirty="0">
              <a:solidFill>
                <a:srgbClr val="D6DEEB"/>
              </a:solidFill>
              <a:latin typeface="Consolas" panose="020B0609020204030204" pitchFamily="49" charset="0"/>
            </a:endParaRPr>
          </a:p>
          <a:p>
            <a:r>
              <a:rPr lang="en-US" dirty="0">
                <a:solidFill>
                  <a:srgbClr val="ECC48D"/>
                </a:solidFill>
                <a:latin typeface="Consolas" panose="020B0609020204030204" pitchFamily="49" charset="0"/>
              </a:rPr>
              <a:t>        "c": 3,</a:t>
            </a:r>
            <a:endParaRPr lang="en-US" dirty="0">
              <a:solidFill>
                <a:srgbClr val="D6DEEB"/>
              </a:solidFill>
              <a:latin typeface="Consolas" panose="020B0609020204030204" pitchFamily="49" charset="0"/>
            </a:endParaRPr>
          </a:p>
          <a:p>
            <a:r>
              <a:rPr lang="en-US" dirty="0">
                <a:solidFill>
                  <a:srgbClr val="ECC48D"/>
                </a:solidFill>
                <a:latin typeface="Consolas" panose="020B0609020204030204" pitchFamily="49" charset="0"/>
              </a:rPr>
              <a:t>        "d": 4</a:t>
            </a:r>
            <a:endParaRPr lang="en-US" dirty="0">
              <a:solidFill>
                <a:srgbClr val="D6DEEB"/>
              </a:solidFill>
              <a:latin typeface="Consolas" panose="020B0609020204030204" pitchFamily="49" charset="0"/>
            </a:endParaRPr>
          </a:p>
          <a:p>
            <a:r>
              <a:rPr lang="en-US" dirty="0">
                <a:solidFill>
                  <a:srgbClr val="ECC48D"/>
                </a:solidFill>
                <a:latin typeface="Consolas" panose="020B0609020204030204" pitchFamily="49" charset="0"/>
              </a:rPr>
              <a:t>      }</a:t>
            </a:r>
            <a:r>
              <a:rPr lang="en-US" dirty="0">
                <a:solidFill>
                  <a:srgbClr val="D9F5DD"/>
                </a:solidFill>
                <a:latin typeface="Consolas" panose="020B0609020204030204" pitchFamily="49" charset="0"/>
              </a:rPr>
              <a:t>'</a:t>
            </a:r>
            <a:r>
              <a:rPr lang="en-US" dirty="0">
                <a:solidFill>
                  <a:srgbClr val="D6DEEB"/>
                </a:solidFill>
                <a:latin typeface="Consolas" panose="020B0609020204030204" pitchFamily="49" charset="0"/>
              </a:rPr>
              <a:t>;</a:t>
            </a:r>
          </a:p>
          <a:p>
            <a:r>
              <a:rPr lang="en-US" dirty="0">
                <a:solidFill>
                  <a:srgbClr val="D6DEEB"/>
                </a:solidFill>
                <a:latin typeface="Consolas" panose="020B0609020204030204" pitchFamily="49" charset="0"/>
              </a:rPr>
              <a:t>    </a:t>
            </a:r>
          </a:p>
          <a:p>
            <a:r>
              <a:rPr lang="en-US" dirty="0">
                <a:solidFill>
                  <a:srgbClr val="D6DEEB"/>
                </a:solidFill>
                <a:latin typeface="Consolas" panose="020B0609020204030204" pitchFamily="49" charset="0"/>
              </a:rPr>
              <a:t>      </a:t>
            </a:r>
            <a:r>
              <a:rPr lang="en-US" dirty="0">
                <a:solidFill>
                  <a:srgbClr val="BEC5D4"/>
                </a:solidFill>
                <a:latin typeface="Consolas" panose="020B0609020204030204" pitchFamily="49" charset="0"/>
              </a:rPr>
              <a:t>$result</a:t>
            </a:r>
            <a:r>
              <a:rPr lang="en-US" dirty="0">
                <a:solidFill>
                  <a:srgbClr val="D6DEEB"/>
                </a:solidFill>
                <a:latin typeface="Consolas" panose="020B0609020204030204" pitchFamily="49" charset="0"/>
              </a:rPr>
              <a:t> </a:t>
            </a:r>
            <a:r>
              <a:rPr lang="en-US" dirty="0">
                <a:solidFill>
                  <a:srgbClr val="C792EA"/>
                </a:solidFill>
                <a:latin typeface="Consolas" panose="020B0609020204030204" pitchFamily="49" charset="0"/>
              </a:rPr>
              <a:t>=</a:t>
            </a:r>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json_decode</a:t>
            </a:r>
            <a:r>
              <a:rPr lang="en-US" dirty="0">
                <a:solidFill>
                  <a:srgbClr val="D6DEEB"/>
                </a:solidFill>
                <a:latin typeface="Consolas" panose="020B0609020204030204" pitchFamily="49" charset="0"/>
              </a:rPr>
              <a:t>($</a:t>
            </a:r>
            <a:r>
              <a:rPr lang="en-US" dirty="0">
                <a:solidFill>
                  <a:srgbClr val="BEC5D4"/>
                </a:solidFill>
                <a:latin typeface="Consolas" panose="020B0609020204030204" pitchFamily="49" charset="0"/>
              </a:rPr>
              <a:t>jsondata</a:t>
            </a:r>
            <a:r>
              <a:rPr lang="en-US" dirty="0">
                <a:solidFill>
                  <a:srgbClr val="D6DEEB"/>
                </a:solidFill>
                <a:latin typeface="Consolas" panose="020B0609020204030204" pitchFamily="49" charset="0"/>
              </a:rPr>
              <a:t>);</a:t>
            </a:r>
          </a:p>
          <a:p>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echo</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&lt;pre&gt;</a:t>
            </a:r>
            <a:r>
              <a:rPr lang="en-US" dirty="0">
                <a:solidFill>
                  <a:srgbClr val="D9F5DD"/>
                </a:solidFill>
                <a:latin typeface="Consolas" panose="020B0609020204030204" pitchFamily="49" charset="0"/>
              </a:rPr>
              <a:t>"</a:t>
            </a:r>
            <a:r>
              <a:rPr lang="en-US" dirty="0">
                <a:solidFill>
                  <a:srgbClr val="D6DEEB"/>
                </a:solidFill>
                <a:latin typeface="Consolas" panose="020B0609020204030204" pitchFamily="49" charset="0"/>
              </a:rPr>
              <a:t>;</a:t>
            </a:r>
          </a:p>
          <a:p>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print_r</a:t>
            </a:r>
            <a:r>
              <a:rPr lang="en-US" dirty="0">
                <a:solidFill>
                  <a:srgbClr val="D6DEEB"/>
                </a:solidFill>
                <a:latin typeface="Consolas" panose="020B0609020204030204" pitchFamily="49" charset="0"/>
              </a:rPr>
              <a:t>($</a:t>
            </a:r>
            <a:r>
              <a:rPr lang="en-US" dirty="0">
                <a:solidFill>
                  <a:srgbClr val="BEC5D4"/>
                </a:solidFill>
                <a:latin typeface="Consolas" panose="020B0609020204030204" pitchFamily="49" charset="0"/>
              </a:rPr>
              <a:t>result</a:t>
            </a:r>
            <a:r>
              <a:rPr lang="en-US" dirty="0">
                <a:solidFill>
                  <a:srgbClr val="D6DEEB"/>
                </a:solidFill>
                <a:latin typeface="Consolas" panose="020B0609020204030204" pitchFamily="49" charset="0"/>
              </a:rPr>
              <a:t>);</a:t>
            </a:r>
          </a:p>
          <a:p>
            <a:r>
              <a:rPr lang="en-US" dirty="0">
                <a:solidFill>
                  <a:srgbClr val="D6DEEB"/>
                </a:solidFill>
                <a:latin typeface="Consolas" panose="020B0609020204030204" pitchFamily="49" charset="0"/>
              </a:rPr>
              <a:t>      </a:t>
            </a:r>
            <a:r>
              <a:rPr lang="en-US" dirty="0">
                <a:solidFill>
                  <a:srgbClr val="C5E478"/>
                </a:solidFill>
                <a:latin typeface="Consolas" panose="020B0609020204030204" pitchFamily="49" charset="0"/>
              </a:rPr>
              <a:t>echo</a:t>
            </a:r>
            <a:r>
              <a:rPr lang="en-US" dirty="0">
                <a:solidFill>
                  <a:srgbClr val="D9F5DD"/>
                </a:solidFill>
                <a:latin typeface="Consolas" panose="020B0609020204030204" pitchFamily="49" charset="0"/>
              </a:rPr>
              <a:t>"</a:t>
            </a:r>
            <a:r>
              <a:rPr lang="en-US" dirty="0">
                <a:solidFill>
                  <a:srgbClr val="ECC48D"/>
                </a:solidFill>
                <a:latin typeface="Consolas" panose="020B0609020204030204" pitchFamily="49" charset="0"/>
              </a:rPr>
              <a:t>&lt;/pre&gt;</a:t>
            </a:r>
            <a:r>
              <a:rPr lang="en-US" dirty="0">
                <a:solidFill>
                  <a:srgbClr val="D9F5DD"/>
                </a:solidFill>
                <a:latin typeface="Consolas" panose="020B0609020204030204" pitchFamily="49" charset="0"/>
              </a:rPr>
              <a:t>"</a:t>
            </a:r>
            <a:r>
              <a:rPr lang="en-US" dirty="0">
                <a:solidFill>
                  <a:srgbClr val="D6DEEB"/>
                </a:solidFill>
                <a:latin typeface="Consolas" panose="020B0609020204030204" pitchFamily="49" charset="0"/>
              </a:rPr>
              <a:t>;</a:t>
            </a:r>
            <a:endParaRPr lang="en-US" b="0" dirty="0">
              <a:solidFill>
                <a:srgbClr val="D6DEEB"/>
              </a:solidFill>
              <a:effectLst/>
              <a:latin typeface="Consolas" panose="020B0609020204030204" pitchFamily="49" charset="0"/>
            </a:endParaRPr>
          </a:p>
        </p:txBody>
      </p:sp>
      <p:sp>
        <p:nvSpPr>
          <p:cNvPr id="3" name="TextBox 2"/>
          <p:cNvSpPr txBox="1"/>
          <p:nvPr/>
        </p:nvSpPr>
        <p:spPr>
          <a:xfrm>
            <a:off x="11055177" y="5939481"/>
            <a:ext cx="494271" cy="369332"/>
          </a:xfrm>
          <a:prstGeom prst="rect">
            <a:avLst/>
          </a:prstGeom>
          <a:noFill/>
        </p:spPr>
        <p:txBody>
          <a:bodyPr wrap="square" rtlCol="0">
            <a:spAutoFit/>
          </a:bodyPr>
          <a:lstStyle/>
          <a:p>
            <a:r>
              <a:rPr lang="en-US" dirty="0">
                <a:solidFill>
                  <a:schemeClr val="bg1"/>
                </a:solidFill>
              </a:rPr>
              <a:t>5</a:t>
            </a:r>
          </a:p>
        </p:txBody>
      </p:sp>
    </p:spTree>
    <p:extLst>
      <p:ext uri="{BB962C8B-B14F-4D97-AF65-F5344CB8AC3E}">
        <p14:creationId xmlns:p14="http://schemas.microsoft.com/office/powerpoint/2010/main" val="155971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3267634" y="2967335"/>
            <a:ext cx="5656741"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This much for now</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TextBox 1"/>
          <p:cNvSpPr txBox="1"/>
          <p:nvPr/>
        </p:nvSpPr>
        <p:spPr>
          <a:xfrm>
            <a:off x="10140778" y="5428734"/>
            <a:ext cx="527222" cy="369332"/>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Tree>
    <p:extLst>
      <p:ext uri="{BB962C8B-B14F-4D97-AF65-F5344CB8AC3E}">
        <p14:creationId xmlns:p14="http://schemas.microsoft.com/office/powerpoint/2010/main" val="119271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284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Rounded MT Bold</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shah</dc:creator>
  <cp:lastModifiedBy>suraj shah</cp:lastModifiedBy>
  <cp:revision>19</cp:revision>
  <dcterms:created xsi:type="dcterms:W3CDTF">2022-03-23T12:54:39Z</dcterms:created>
  <dcterms:modified xsi:type="dcterms:W3CDTF">2022-03-24T04:22:48Z</dcterms:modified>
</cp:coreProperties>
</file>