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Crimson Pro"/>
      <p:regular r:id="rId16"/>
    </p:embeddedFont>
    <p:embeddedFont>
      <p:font typeface="Crimson Pro"/>
      <p:regular r:id="rId17"/>
    </p:embeddedFont>
    <p:embeddedFont>
      <p:font typeface="Crimson Pro"/>
      <p:regular r:id="rId18"/>
    </p:embeddedFont>
    <p:embeddedFont>
      <p:font typeface="Crimson Pro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  <p:embeddedFont>
      <p:font typeface="Open Sans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147524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Advancements in Distributed Computing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4711779"/>
            <a:ext cx="7415927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Distributed computing allows multiple computers to collaborate in solving complex problems by breaking tasks into smaller pieces and distributing them across a network of machines. This approach harnesses the collective power of these systems, enabling more efficient and scalable processing than a single computer could achieve.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341352"/>
            <a:ext cx="4576048" cy="387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The Rise of Distributed Computing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750570" y="915233"/>
            <a:ext cx="15240" cy="6974324"/>
          </a:xfrm>
          <a:prstGeom prst="roundRect">
            <a:avLst>
              <a:gd name="adj" fmla="val 342101"/>
            </a:avLst>
          </a:prstGeom>
          <a:solidFill>
            <a:srgbClr val="D1C8C6"/>
          </a:solidFill>
          <a:ln/>
        </p:spPr>
      </p:sp>
      <p:sp>
        <p:nvSpPr>
          <p:cNvPr id="4" name="Shape 2"/>
          <p:cNvSpPr/>
          <p:nvPr/>
        </p:nvSpPr>
        <p:spPr>
          <a:xfrm>
            <a:off x="882551" y="1186696"/>
            <a:ext cx="434459" cy="15240"/>
          </a:xfrm>
          <a:prstGeom prst="roundRect">
            <a:avLst>
              <a:gd name="adj" fmla="val 342101"/>
            </a:avLst>
          </a:prstGeom>
          <a:solidFill>
            <a:srgbClr val="9C776D"/>
          </a:solidFill>
          <a:ln/>
        </p:spPr>
      </p:sp>
      <p:sp>
        <p:nvSpPr>
          <p:cNvPr id="5" name="Shape 3"/>
          <p:cNvSpPr/>
          <p:nvPr/>
        </p:nvSpPr>
        <p:spPr>
          <a:xfrm>
            <a:off x="618589" y="1054775"/>
            <a:ext cx="279202" cy="279202"/>
          </a:xfrm>
          <a:prstGeom prst="roundRect">
            <a:avLst>
              <a:gd name="adj" fmla="val 18673"/>
            </a:avLst>
          </a:prstGeom>
          <a:solidFill>
            <a:srgbClr val="835E54"/>
          </a:solidFill>
          <a:ln w="7620">
            <a:solidFill>
              <a:srgbClr val="9C776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3364" y="1101209"/>
            <a:ext cx="69652" cy="186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1440894" y="1039297"/>
            <a:ext cx="1947029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2004: The Rise of MapReduce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639491" y="1307544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Introduced by Dean and Ghemawat.</a:t>
            </a:r>
            <a:endParaRPr lang="en-US" sz="950" dirty="0"/>
          </a:p>
        </p:txBody>
      </p:sp>
      <p:sp>
        <p:nvSpPr>
          <p:cNvPr id="9" name="Text 7"/>
          <p:cNvSpPr/>
          <p:nvPr/>
        </p:nvSpPr>
        <p:spPr>
          <a:xfrm>
            <a:off x="1639491" y="1549479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MapReduce is a Java-based, distributed execution framework within the Apache Hadoop Ecosystem.</a:t>
            </a:r>
            <a:endParaRPr lang="en-US" sz="950" dirty="0"/>
          </a:p>
        </p:txBody>
      </p:sp>
      <p:sp>
        <p:nvSpPr>
          <p:cNvPr id="10" name="Text 8"/>
          <p:cNvSpPr/>
          <p:nvPr/>
        </p:nvSpPr>
        <p:spPr>
          <a:xfrm>
            <a:off x="1639491" y="1791414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Enabled scalable computation over large datasets; adopted by companies like Google for indexing web pages.</a:t>
            </a:r>
            <a:endParaRPr lang="en-US" sz="950" dirty="0"/>
          </a:p>
        </p:txBody>
      </p:sp>
      <p:sp>
        <p:nvSpPr>
          <p:cNvPr id="11" name="Shape 9"/>
          <p:cNvSpPr/>
          <p:nvPr/>
        </p:nvSpPr>
        <p:spPr>
          <a:xfrm>
            <a:off x="882551" y="2509599"/>
            <a:ext cx="434459" cy="15240"/>
          </a:xfrm>
          <a:prstGeom prst="roundRect">
            <a:avLst>
              <a:gd name="adj" fmla="val 342101"/>
            </a:avLst>
          </a:prstGeom>
          <a:solidFill>
            <a:srgbClr val="9C776D"/>
          </a:solidFill>
          <a:ln/>
        </p:spPr>
      </p:sp>
      <p:sp>
        <p:nvSpPr>
          <p:cNvPr id="12" name="Shape 10"/>
          <p:cNvSpPr/>
          <p:nvPr/>
        </p:nvSpPr>
        <p:spPr>
          <a:xfrm>
            <a:off x="618589" y="2377678"/>
            <a:ext cx="279202" cy="279202"/>
          </a:xfrm>
          <a:prstGeom prst="roundRect">
            <a:avLst>
              <a:gd name="adj" fmla="val 18673"/>
            </a:avLst>
          </a:prstGeom>
          <a:solidFill>
            <a:srgbClr val="835E54"/>
          </a:solidFill>
          <a:ln w="7620">
            <a:solidFill>
              <a:srgbClr val="9C776D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10744" y="2424113"/>
            <a:ext cx="94893" cy="186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1440894" y="2362200"/>
            <a:ext cx="2618184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2010: The Introduction of Apache Spark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639491" y="2630448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Developed by Zaharia et al.</a:t>
            </a:r>
            <a:endParaRPr lang="en-US" sz="950" dirty="0"/>
          </a:p>
        </p:txBody>
      </p:sp>
      <p:sp>
        <p:nvSpPr>
          <p:cNvPr id="16" name="Text 14"/>
          <p:cNvSpPr/>
          <p:nvPr/>
        </p:nvSpPr>
        <p:spPr>
          <a:xfrm>
            <a:off x="1639491" y="2872383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Addressed MapReduce's limitations with in-memory processing for faster data access.</a:t>
            </a:r>
            <a:endParaRPr lang="en-US" sz="950" dirty="0"/>
          </a:p>
        </p:txBody>
      </p:sp>
      <p:sp>
        <p:nvSpPr>
          <p:cNvPr id="17" name="Text 15"/>
          <p:cNvSpPr/>
          <p:nvPr/>
        </p:nvSpPr>
        <p:spPr>
          <a:xfrm>
            <a:off x="1639491" y="3114318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Ideal for iterative machine learning tasks.</a:t>
            </a:r>
            <a:endParaRPr lang="en-US" sz="950" dirty="0"/>
          </a:p>
        </p:txBody>
      </p:sp>
      <p:sp>
        <p:nvSpPr>
          <p:cNvPr id="18" name="Text 16"/>
          <p:cNvSpPr/>
          <p:nvPr/>
        </p:nvSpPr>
        <p:spPr>
          <a:xfrm>
            <a:off x="1639491" y="3356253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batch processing, stream processing, and graph analytics.</a:t>
            </a:r>
            <a:endParaRPr lang="en-US" sz="950" dirty="0"/>
          </a:p>
        </p:txBody>
      </p:sp>
      <p:sp>
        <p:nvSpPr>
          <p:cNvPr id="19" name="Shape 17"/>
          <p:cNvSpPr/>
          <p:nvPr/>
        </p:nvSpPr>
        <p:spPr>
          <a:xfrm>
            <a:off x="882551" y="4074438"/>
            <a:ext cx="434459" cy="15240"/>
          </a:xfrm>
          <a:prstGeom prst="roundRect">
            <a:avLst>
              <a:gd name="adj" fmla="val 342101"/>
            </a:avLst>
          </a:prstGeom>
          <a:solidFill>
            <a:srgbClr val="9C776D"/>
          </a:solidFill>
          <a:ln/>
        </p:spPr>
      </p:sp>
      <p:sp>
        <p:nvSpPr>
          <p:cNvPr id="20" name="Shape 18"/>
          <p:cNvSpPr/>
          <p:nvPr/>
        </p:nvSpPr>
        <p:spPr>
          <a:xfrm>
            <a:off x="618589" y="3942517"/>
            <a:ext cx="279202" cy="279202"/>
          </a:xfrm>
          <a:prstGeom prst="roundRect">
            <a:avLst>
              <a:gd name="adj" fmla="val 18673"/>
            </a:avLst>
          </a:prstGeom>
          <a:solidFill>
            <a:srgbClr val="835E54"/>
          </a:solidFill>
          <a:ln w="7620">
            <a:solidFill>
              <a:srgbClr val="9C776D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2649" y="3988951"/>
            <a:ext cx="90964" cy="186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1440894" y="3927038"/>
            <a:ext cx="3529132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2015: Distributed Machine Learning with TensorFlow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1639491" y="4195286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Introduced by Abadi et al.</a:t>
            </a:r>
            <a:endParaRPr lang="en-US" sz="950" dirty="0"/>
          </a:p>
        </p:txBody>
      </p:sp>
      <p:sp>
        <p:nvSpPr>
          <p:cNvPr id="24" name="Text 22"/>
          <p:cNvSpPr/>
          <p:nvPr/>
        </p:nvSpPr>
        <p:spPr>
          <a:xfrm>
            <a:off x="1639491" y="4437221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distributed training of deep learning models across GPUs and clusters.</a:t>
            </a:r>
            <a:endParaRPr lang="en-US" sz="950" dirty="0"/>
          </a:p>
        </p:txBody>
      </p:sp>
      <p:sp>
        <p:nvSpPr>
          <p:cNvPr id="25" name="Text 23"/>
          <p:cNvSpPr/>
          <p:nvPr/>
        </p:nvSpPr>
        <p:spPr>
          <a:xfrm>
            <a:off x="1639491" y="4679156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scalable AI tasks in natural language processing, computer vision, and more.</a:t>
            </a:r>
            <a:endParaRPr lang="en-US" sz="950" dirty="0"/>
          </a:p>
        </p:txBody>
      </p:sp>
      <p:sp>
        <p:nvSpPr>
          <p:cNvPr id="26" name="Text 24"/>
          <p:cNvSpPr/>
          <p:nvPr/>
        </p:nvSpPr>
        <p:spPr>
          <a:xfrm>
            <a:off x="1639491" y="4921091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Includes TensorFlow Serving for scalable model deployment in production environments.</a:t>
            </a:r>
            <a:endParaRPr lang="en-US" sz="950" dirty="0"/>
          </a:p>
        </p:txBody>
      </p:sp>
      <p:sp>
        <p:nvSpPr>
          <p:cNvPr id="27" name="Shape 25"/>
          <p:cNvSpPr/>
          <p:nvPr/>
        </p:nvSpPr>
        <p:spPr>
          <a:xfrm>
            <a:off x="882551" y="5639276"/>
            <a:ext cx="434459" cy="15240"/>
          </a:xfrm>
          <a:prstGeom prst="roundRect">
            <a:avLst>
              <a:gd name="adj" fmla="val 342101"/>
            </a:avLst>
          </a:prstGeom>
          <a:solidFill>
            <a:srgbClr val="9C776D"/>
          </a:solidFill>
          <a:ln/>
        </p:spPr>
      </p:sp>
      <p:sp>
        <p:nvSpPr>
          <p:cNvPr id="28" name="Shape 26"/>
          <p:cNvSpPr/>
          <p:nvPr/>
        </p:nvSpPr>
        <p:spPr>
          <a:xfrm>
            <a:off x="618589" y="5507355"/>
            <a:ext cx="279202" cy="279202"/>
          </a:xfrm>
          <a:prstGeom prst="roundRect">
            <a:avLst>
              <a:gd name="adj" fmla="val 18673"/>
            </a:avLst>
          </a:prstGeom>
          <a:solidFill>
            <a:srgbClr val="835E54"/>
          </a:solidFill>
          <a:ln w="7620">
            <a:solidFill>
              <a:srgbClr val="9C776D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708005" y="5553789"/>
            <a:ext cx="100370" cy="186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1450" dirty="0"/>
          </a:p>
        </p:txBody>
      </p:sp>
      <p:sp>
        <p:nvSpPr>
          <p:cNvPr id="30" name="Text 28"/>
          <p:cNvSpPr/>
          <p:nvPr/>
        </p:nvSpPr>
        <p:spPr>
          <a:xfrm>
            <a:off x="1440894" y="5491877"/>
            <a:ext cx="3756660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2016: Evolution of Distributed Frameworks with PyTorch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1639491" y="5760125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Developed by Facebook’s AI Research Lab.</a:t>
            </a:r>
            <a:endParaRPr lang="en-US" sz="950" dirty="0"/>
          </a:p>
        </p:txBody>
      </p:sp>
      <p:sp>
        <p:nvSpPr>
          <p:cNvPr id="32" name="Text 30"/>
          <p:cNvSpPr/>
          <p:nvPr/>
        </p:nvSpPr>
        <p:spPr>
          <a:xfrm>
            <a:off x="1639491" y="6002060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Dynamic computation graph, making it more flexible for research.</a:t>
            </a:r>
            <a:endParaRPr lang="en-US" sz="950" dirty="0"/>
          </a:p>
        </p:txBody>
      </p:sp>
      <p:sp>
        <p:nvSpPr>
          <p:cNvPr id="33" name="Text 31"/>
          <p:cNvSpPr/>
          <p:nvPr/>
        </p:nvSpPr>
        <p:spPr>
          <a:xfrm>
            <a:off x="1639491" y="6243995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PyTorch Distributed introduced in 2019, enabling scalable training across multiple GPUs and machines.</a:t>
            </a:r>
            <a:endParaRPr lang="en-US" sz="950" dirty="0"/>
          </a:p>
        </p:txBody>
      </p:sp>
      <p:sp>
        <p:nvSpPr>
          <p:cNvPr id="34" name="Shape 32"/>
          <p:cNvSpPr/>
          <p:nvPr/>
        </p:nvSpPr>
        <p:spPr>
          <a:xfrm>
            <a:off x="882551" y="6962180"/>
            <a:ext cx="434459" cy="15240"/>
          </a:xfrm>
          <a:prstGeom prst="roundRect">
            <a:avLst>
              <a:gd name="adj" fmla="val 342101"/>
            </a:avLst>
          </a:prstGeom>
          <a:solidFill>
            <a:srgbClr val="9C776D"/>
          </a:solidFill>
          <a:ln/>
        </p:spPr>
      </p:sp>
      <p:sp>
        <p:nvSpPr>
          <p:cNvPr id="35" name="Shape 33"/>
          <p:cNvSpPr/>
          <p:nvPr/>
        </p:nvSpPr>
        <p:spPr>
          <a:xfrm>
            <a:off x="618589" y="6830258"/>
            <a:ext cx="279202" cy="279202"/>
          </a:xfrm>
          <a:prstGeom prst="roundRect">
            <a:avLst>
              <a:gd name="adj" fmla="val 18673"/>
            </a:avLst>
          </a:prstGeom>
          <a:solidFill>
            <a:srgbClr val="835E54"/>
          </a:solidFill>
          <a:ln w="7620">
            <a:solidFill>
              <a:srgbClr val="9C776D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712530" y="6876693"/>
            <a:ext cx="91321" cy="186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5</a:t>
            </a:r>
            <a:endParaRPr lang="en-US" sz="1450" dirty="0"/>
          </a:p>
        </p:txBody>
      </p:sp>
      <p:sp>
        <p:nvSpPr>
          <p:cNvPr id="37" name="Text 35"/>
          <p:cNvSpPr/>
          <p:nvPr/>
        </p:nvSpPr>
        <p:spPr>
          <a:xfrm>
            <a:off x="1440894" y="6814780"/>
            <a:ext cx="2899172" cy="193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Recent Years: Kubernetes and Distributed AI</a:t>
            </a:r>
            <a:endParaRPr lang="en-US" sz="1200" dirty="0"/>
          </a:p>
        </p:txBody>
      </p:sp>
      <p:sp>
        <p:nvSpPr>
          <p:cNvPr id="38" name="Text 36"/>
          <p:cNvSpPr/>
          <p:nvPr/>
        </p:nvSpPr>
        <p:spPr>
          <a:xfrm>
            <a:off x="1639491" y="7083028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Kubernetes automates the deployment and scaling of containerized AI applications.</a:t>
            </a:r>
            <a:endParaRPr lang="en-US" sz="950" dirty="0"/>
          </a:p>
        </p:txBody>
      </p:sp>
      <p:sp>
        <p:nvSpPr>
          <p:cNvPr id="39" name="Text 37"/>
          <p:cNvSpPr/>
          <p:nvPr/>
        </p:nvSpPr>
        <p:spPr>
          <a:xfrm>
            <a:off x="1639491" y="7324963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When combined with TensorFlow and PyTorch, it efficiently orchestrates distributed workloads.</a:t>
            </a:r>
            <a:endParaRPr lang="en-US" sz="950" dirty="0"/>
          </a:p>
        </p:txBody>
      </p:sp>
      <p:sp>
        <p:nvSpPr>
          <p:cNvPr id="40" name="Text 38"/>
          <p:cNvSpPr/>
          <p:nvPr/>
        </p:nvSpPr>
        <p:spPr>
          <a:xfrm>
            <a:off x="1639491" y="7566898"/>
            <a:ext cx="12418814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Kubeflow integrates machine learning pipelines into Kubernetes, streamlining the deployment of AI models in production environments.</a:t>
            </a:r>
            <a:endParaRPr lang="en-US" sz="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895" y="537805"/>
            <a:ext cx="4885611" cy="610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Hadoop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996434" y="1441490"/>
            <a:ext cx="1295007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Apache Hadoop is an open-source software framework that enables the distributed storage and processing of large datasets across clusters of computers.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96434" y="2134910"/>
            <a:ext cx="1295007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It is designed to scale from a single machine to thousands, efficiently handling big data through parallel processing using the MapReduce programming model. 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996434" y="2828330"/>
            <a:ext cx="1295007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Hadoop allows organizations to store and analyze vast amounts of data in a cost-effective, scalable manner.</a:t>
            </a:r>
            <a:endParaRPr lang="en-US" sz="15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443" y="3360658"/>
            <a:ext cx="7925395" cy="43310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3199" y="669965"/>
            <a:ext cx="5951696" cy="743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Hadoop Ecosystem.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833199" y="1889998"/>
            <a:ext cx="4162663" cy="3663672"/>
          </a:xfrm>
          <a:prstGeom prst="roundRect">
            <a:avLst>
              <a:gd name="adj" fmla="val 272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78825" y="2135624"/>
            <a:ext cx="3671411" cy="743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Hadoop Distributed File System (HDFS)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78825" y="3022044"/>
            <a:ext cx="3671411" cy="190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HDFS is the primary storage component of the Hadoop ecosystem, providing distributed and fault-tolerant storage for large datasets.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3868" y="1889998"/>
            <a:ext cx="4162663" cy="3663672"/>
          </a:xfrm>
          <a:prstGeom prst="roundRect">
            <a:avLst>
              <a:gd name="adj" fmla="val 272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79494" y="2135624"/>
            <a:ext cx="3671411" cy="743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YARN (Yet Another Resource Negotiator)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79494" y="3022044"/>
            <a:ext cx="3671411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YARN is the resource management and job scheduling system in Hadoop, responsible for allocating resources and executing applications across the cluster.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4537" y="1889998"/>
            <a:ext cx="4162663" cy="3663672"/>
          </a:xfrm>
          <a:prstGeom prst="roundRect">
            <a:avLst>
              <a:gd name="adj" fmla="val 272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80163" y="2135624"/>
            <a:ext cx="2975848" cy="371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MapReduce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80163" y="2650212"/>
            <a:ext cx="3671411" cy="190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MapReduce is the programming model and software framework at the core of Hadoop, enabling the distributed processing of large datasets.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3199" y="5791676"/>
            <a:ext cx="12964001" cy="1767840"/>
          </a:xfrm>
          <a:prstGeom prst="roundRect">
            <a:avLst>
              <a:gd name="adj" fmla="val 5656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78825" y="6037302"/>
            <a:ext cx="2975848" cy="371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Ecosystem Tools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1078825" y="6551890"/>
            <a:ext cx="12472749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Hadoop ecosystem includes a wide range of tools and applications, such as Pig, Hive, HBase, Spark, and Zeppelin, to support various data processing and analytics tasks.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3050" y="466725"/>
            <a:ext cx="4906089" cy="529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Understanding MapReduce</a:t>
            </a:r>
            <a:endParaRPr lang="en-US" sz="3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50" y="1250513"/>
            <a:ext cx="3361015" cy="67782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2476" y="2182535"/>
            <a:ext cx="2118360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Input Data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62476" y="2548890"/>
            <a:ext cx="3022163" cy="1083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MapReduce process begins with the input data, which is divided into smaller chunks and distributed across the cluster.</a:t>
            </a:r>
            <a:endParaRPr lang="en-US" sz="13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66" y="1250513"/>
            <a:ext cx="3361134" cy="6778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3492" y="2182535"/>
            <a:ext cx="2118360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Map Phase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4123492" y="2548890"/>
            <a:ext cx="3022283" cy="1083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the Map phase, each node processes its assigned data chunk, generating intermediate key-value pairs as output.</a:t>
            </a:r>
            <a:endParaRPr lang="en-US" sz="13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250513"/>
            <a:ext cx="3361015" cy="6778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4626" y="2182535"/>
            <a:ext cx="2118360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Shuffle and Sort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7484626" y="2548890"/>
            <a:ext cx="3022163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intermediate key-value pairs are then shuffled and sorted, preparing them for the Reduce phase.</a:t>
            </a:r>
            <a:endParaRPr lang="en-US" sz="13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215" y="1250513"/>
            <a:ext cx="3361134" cy="67782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45641" y="2182535"/>
            <a:ext cx="2118360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Reduce Phase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10845641" y="2548890"/>
            <a:ext cx="3022283" cy="1083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Reduce phase aggregates the sorted data, producing the final output that is stored in the distributed file system.</a:t>
            </a:r>
            <a:endParaRPr lang="en-US" sz="13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939" y="4183499"/>
            <a:ext cx="4861560" cy="3388638"/>
          </a:xfrm>
          <a:prstGeom prst="rect">
            <a:avLst/>
          </a:prstGeom>
        </p:spPr>
      </p:pic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4802" y="5032058"/>
            <a:ext cx="3784878" cy="16915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058" y="517565"/>
            <a:ext cx="6286381" cy="587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Apache Spark: A Unified Engine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058" y="1481138"/>
            <a:ext cx="751999" cy="7519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8058" y="2468166"/>
            <a:ext cx="2350294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In-Memory Processing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58058" y="2874645"/>
            <a:ext cx="4250055" cy="1503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Spark's ability to perform in-memory computations drastically increases the speed of iterative tasks, such as machine learning algorithms, compared to disk-based frameworks like Hadoop MapReduce.</a:t>
            </a:r>
            <a:endParaRPr lang="en-US" sz="14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53" y="1481138"/>
            <a:ext cx="751999" cy="75199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190053" y="2468166"/>
            <a:ext cx="2350294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Unified Engine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5190053" y="2874645"/>
            <a:ext cx="4250174" cy="1503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Spark supports multiple types of data processing tasks, such as batch processing, stream processing, and interactive queries, all within a unified platform, providing flexibility and versatility.</a:t>
            </a:r>
            <a:endParaRPr lang="en-US" sz="14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168" y="1481138"/>
            <a:ext cx="751999" cy="7519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22168" y="2468166"/>
            <a:ext cx="2350294" cy="293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Ease of Use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9722168" y="2874645"/>
            <a:ext cx="4250055" cy="1203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Spark's simple and expressive API allows users to perform complex operations with fewer lines of code, making it accessible to a wide range of developers.</a:t>
            </a:r>
            <a:endParaRPr lang="en-US" sz="14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523" y="4712137"/>
            <a:ext cx="5873353" cy="2820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20" y="3185160"/>
            <a:ext cx="2880360" cy="18592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6997" y="580073"/>
            <a:ext cx="9112925" cy="658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Distributed Computing and Data Science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736997" y="1790700"/>
            <a:ext cx="473750" cy="473750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14757" y="1869638"/>
            <a:ext cx="118110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3"/>
          <p:cNvSpPr/>
          <p:nvPr/>
        </p:nvSpPr>
        <p:spPr>
          <a:xfrm>
            <a:off x="1421249" y="1790700"/>
            <a:ext cx="2726650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Handling Large Datasets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421249" y="2245995"/>
            <a:ext cx="8814554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i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Hadoop allows companies like Facebook to store and process massive datasets across servers.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736997" y="3367207"/>
            <a:ext cx="473750" cy="473750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93326" y="3446145"/>
            <a:ext cx="160973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7"/>
          <p:cNvSpPr/>
          <p:nvPr/>
        </p:nvSpPr>
        <p:spPr>
          <a:xfrm>
            <a:off x="1421249" y="3367207"/>
            <a:ext cx="5343525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Enhancing Machine Learning and AI Workflows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1421249" y="3822502"/>
            <a:ext cx="8814554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i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TensorFlow distributes deep learning model training across multiple GPUs for faster results.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36997" y="4943713"/>
            <a:ext cx="473750" cy="473750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96779" y="5022652"/>
            <a:ext cx="15418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1"/>
          <p:cNvSpPr/>
          <p:nvPr/>
        </p:nvSpPr>
        <p:spPr>
          <a:xfrm>
            <a:off x="1421249" y="4943713"/>
            <a:ext cx="2980849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Real-Time Data Processing</a:t>
            </a:r>
            <a:endParaRPr lang="en-US" sz="2050" dirty="0"/>
          </a:p>
        </p:txBody>
      </p:sp>
      <p:sp>
        <p:nvSpPr>
          <p:cNvPr id="16" name="Text 12"/>
          <p:cNvSpPr/>
          <p:nvPr/>
        </p:nvSpPr>
        <p:spPr>
          <a:xfrm>
            <a:off x="1421249" y="5399008"/>
            <a:ext cx="8814554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i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Apache Kafka processes live streaming data for real-time analytics, used by companies like Netflix.</a:t>
            </a:r>
            <a:endParaRPr lang="en-US" sz="1650" dirty="0"/>
          </a:p>
        </p:txBody>
      </p:sp>
      <p:sp>
        <p:nvSpPr>
          <p:cNvPr id="17" name="Shape 13"/>
          <p:cNvSpPr/>
          <p:nvPr/>
        </p:nvSpPr>
        <p:spPr>
          <a:xfrm>
            <a:off x="736997" y="6520220"/>
            <a:ext cx="473750" cy="473750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888683" y="6599158"/>
            <a:ext cx="170259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450" dirty="0"/>
          </a:p>
        </p:txBody>
      </p:sp>
      <p:sp>
        <p:nvSpPr>
          <p:cNvPr id="19" name="Text 15"/>
          <p:cNvSpPr/>
          <p:nvPr/>
        </p:nvSpPr>
        <p:spPr>
          <a:xfrm>
            <a:off x="1421249" y="6520220"/>
            <a:ext cx="283356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Scalability and Flexibility</a:t>
            </a:r>
            <a:endParaRPr lang="en-US" sz="2050" dirty="0"/>
          </a:p>
        </p:txBody>
      </p:sp>
      <p:sp>
        <p:nvSpPr>
          <p:cNvPr id="20" name="Text 16"/>
          <p:cNvSpPr/>
          <p:nvPr/>
        </p:nvSpPr>
        <p:spPr>
          <a:xfrm>
            <a:off x="1421249" y="6975515"/>
            <a:ext cx="8814554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i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Kubernetes scales AI models across cloud environments, adjusting resources as demand grows.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16600"/>
            <a:ext cx="6206014" cy="473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Limitations of Distributed Computing:</a:t>
            </a:r>
            <a:endParaRPr lang="en-US" sz="2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95" y="1193006"/>
            <a:ext cx="3127534" cy="19328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2095" y="3315176"/>
            <a:ext cx="2653546" cy="236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Network Latency and Bandwidth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572095" y="3642717"/>
            <a:ext cx="4343876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network latency and limited bandwidth can slow down data transfers and reduce system efficiency, especially in large-scale machine-learning tasks.</a:t>
            </a:r>
            <a:endParaRPr lang="en-US" sz="11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43" y="1193006"/>
            <a:ext cx="3127653" cy="19329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143143" y="3315295"/>
            <a:ext cx="2450902" cy="236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Fault Tolerance and Reliability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5143143" y="3642836"/>
            <a:ext cx="4343995" cy="969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Distributed systems are complex and prone to hardware failures, network issues, and software bugs, requiring additional overhead for fault tolerance like data replication and task retries.</a:t>
            </a:r>
            <a:endParaRPr lang="en-US" sz="11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309" y="1193006"/>
            <a:ext cx="3127653" cy="19329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4309" y="3315295"/>
            <a:ext cx="3094792" cy="236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Consistency and Synchronization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9714309" y="3642836"/>
            <a:ext cx="4343995" cy="969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real-time consistency across nodes is challenging, particularly in applications like financial transactions or real-time analytics, where frequent data synchronization is required.</a:t>
            </a:r>
            <a:endParaRPr lang="en-US" sz="11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95" y="5066943"/>
            <a:ext cx="3127534" cy="1932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2095" y="7189113"/>
            <a:ext cx="1893927" cy="236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Scalability Challenges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572095" y="7516654"/>
            <a:ext cx="4343876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Adding more nodes increases system complexity and communication overhead, and not all tasks, such as iterative machine learning algorithms, scale efficiently.</a:t>
            </a:r>
            <a:endParaRPr lang="en-US" sz="11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143" y="5066943"/>
            <a:ext cx="3127653" cy="193298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143143" y="7189232"/>
            <a:ext cx="2054781" cy="236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Security and Privacy</a:t>
            </a:r>
            <a:endParaRPr lang="en-US" sz="1450" dirty="0"/>
          </a:p>
        </p:txBody>
      </p:sp>
      <p:sp>
        <p:nvSpPr>
          <p:cNvPr id="17" name="Text 10"/>
          <p:cNvSpPr/>
          <p:nvPr/>
        </p:nvSpPr>
        <p:spPr>
          <a:xfrm>
            <a:off x="5143143" y="7516773"/>
            <a:ext cx="4343995" cy="727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secure data transmission and compliance with regional data privacy laws (e.g., GDPR) becomes more difficult as data is distributed across nodes in different locations.</a:t>
            </a:r>
            <a:endParaRPr lang="en-US" sz="1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07651"/>
            <a:ext cx="763095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New Trends in Distributed AI</a:t>
            </a:r>
            <a:endParaRPr lang="en-US" sz="4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472928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33369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Federated Learning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3870841"/>
            <a:ext cx="4053840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models are trained on data distributed across devices, protecting privacy, especially in sensitive fields like healthcare and finance.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2472928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3336965"/>
            <a:ext cx="4053959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Distributed Reinforcement Learning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4256603"/>
            <a:ext cx="4053959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Frameworks like Ray and RLlib enhance AI learning by allowing agents to interact with multiple simulated environments concurrently, improving performance in robotics and autonomous systems.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2472928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333696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Edge Computing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712404" y="3870841"/>
            <a:ext cx="4053840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Edge computing brings AI models closer to data sources, reducing latency and enabling real-time decisions for applications such as autonomous vehicles and smart cities.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2024-09-19T09:56:07Z</dcterms:created>
  <dcterms:modified xsi:type="dcterms:W3CDTF">2024-09-19T09:56:07Z</dcterms:modified>
</cp:coreProperties>
</file>