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82"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5/27/2024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5/27/2024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5/27/2024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5/27/2024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5/27/2024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5/27/2024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5/27/2024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5/27/2024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5/27/2024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5/27/2024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5/27/2024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5/27/2024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4800" dirty="0">
                <a:solidFill>
                  <a:srgbClr val="C00000"/>
                </a:solidFill>
                <a:latin typeface="Arial Rounded MT Bold" panose="020F0704030504030204" pitchFamily="34" charset="0"/>
              </a:rPr>
              <a:t>MOVIE RECOMMENDATION SYSTEM  </a:t>
            </a:r>
            <a:br>
              <a:rPr lang="en-US" sz="4800" dirty="0">
                <a:solidFill>
                  <a:srgbClr val="C00000"/>
                </a:solidFill>
                <a:latin typeface="Arial Rounded MT Bold" panose="020F0704030504030204" pitchFamily="34" charset="0"/>
              </a:rPr>
            </a:br>
            <a:r>
              <a:rPr lang="en-US" sz="4800" dirty="0">
                <a:solidFill>
                  <a:srgbClr val="C00000"/>
                </a:solidFill>
                <a:latin typeface="Arial Rounded MT Bold" panose="020F0704030504030204" pitchFamily="34" charset="0"/>
              </a:rPr>
              <a:t>                  </a:t>
            </a:r>
            <a:r>
              <a:rPr lang="en-US" sz="3200" dirty="0">
                <a:solidFill>
                  <a:srgbClr val="C00000"/>
                </a:solidFill>
                <a:latin typeface="Arial Rounded MT Bold" panose="020F0704030504030204" pitchFamily="34" charset="0"/>
              </a:rPr>
              <a:t> -</a:t>
            </a:r>
            <a:r>
              <a:rPr lang="en-US" sz="2400" dirty="0">
                <a:solidFill>
                  <a:srgbClr val="C00000"/>
                </a:solidFill>
                <a:latin typeface="+mn-lt"/>
              </a:rPr>
              <a:t>Using sentiment analysis</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CA6CB7-EFA0-237F-E247-9607BC791C04}"/>
              </a:ext>
            </a:extLst>
          </p:cNvPr>
          <p:cNvSpPr txBox="1"/>
          <p:nvPr/>
        </p:nvSpPr>
        <p:spPr>
          <a:xfrm>
            <a:off x="1847850" y="581025"/>
            <a:ext cx="9763125" cy="3908762"/>
          </a:xfrm>
          <a:prstGeom prst="rect">
            <a:avLst/>
          </a:prstGeom>
          <a:noFill/>
        </p:spPr>
        <p:txBody>
          <a:bodyPr wrap="square">
            <a:spAutoFit/>
          </a:bodyPr>
          <a:lstStyle/>
          <a:p>
            <a:pPr algn="l"/>
            <a:r>
              <a:rPr lang="en-US" sz="4800" b="1" i="0" dirty="0">
                <a:solidFill>
                  <a:srgbClr val="FF0000"/>
                </a:solidFill>
                <a:effectLst/>
                <a:highlight>
                  <a:srgbClr val="FFFFFF"/>
                </a:highlight>
                <a:latin typeface="Algerian" panose="04020705040A02060702" pitchFamily="82" charset="0"/>
              </a:rPr>
              <a:t>Evaluation</a:t>
            </a:r>
          </a:p>
          <a:p>
            <a:pPr algn="l">
              <a:buFont typeface="+mj-lt"/>
              <a:buAutoNum type="arabicPeriod"/>
            </a:pPr>
            <a:r>
              <a:rPr lang="en-US" sz="4000" b="1" i="0" dirty="0">
                <a:solidFill>
                  <a:srgbClr val="0070C0"/>
                </a:solidFill>
                <a:effectLst/>
                <a:highlight>
                  <a:srgbClr val="FFFFFF"/>
                </a:highlight>
                <a:latin typeface="ui-sans-serif"/>
              </a:rPr>
              <a:t>Metrics</a:t>
            </a:r>
          </a:p>
          <a:p>
            <a:pPr algn="l">
              <a:buFont typeface="+mj-lt"/>
              <a:buAutoNum type="arabicPeriod"/>
            </a:pPr>
            <a:r>
              <a:rPr lang="en-US" sz="4000" b="1" i="0" dirty="0">
                <a:solidFill>
                  <a:srgbClr val="0070C0"/>
                </a:solidFill>
                <a:effectLst/>
                <a:highlight>
                  <a:srgbClr val="FFFFFF"/>
                </a:highlight>
                <a:latin typeface="ui-sans-serif"/>
              </a:rPr>
              <a:t>User Feedback</a:t>
            </a:r>
          </a:p>
          <a:p>
            <a:pPr algn="l">
              <a:buFont typeface="+mj-lt"/>
              <a:buAutoNum type="arabicPeriod"/>
            </a:pPr>
            <a:r>
              <a:rPr lang="en-US" sz="4000" b="1" i="0" dirty="0">
                <a:solidFill>
                  <a:srgbClr val="0070C0"/>
                </a:solidFill>
                <a:effectLst/>
                <a:highlight>
                  <a:srgbClr val="FFFFFF"/>
                </a:highlight>
                <a:latin typeface="ui-sans-serif"/>
              </a:rPr>
              <a:t>A/B Testing</a:t>
            </a:r>
          </a:p>
          <a:p>
            <a:pPr algn="l">
              <a:buFont typeface="+mj-lt"/>
              <a:buAutoNum type="arabicPeriod"/>
            </a:pPr>
            <a:r>
              <a:rPr lang="en-US" sz="4000" b="1" i="0" dirty="0">
                <a:solidFill>
                  <a:srgbClr val="0070C0"/>
                </a:solidFill>
                <a:effectLst/>
                <a:highlight>
                  <a:srgbClr val="FFFFFF"/>
                </a:highlight>
                <a:latin typeface="ui-sans-serif"/>
              </a:rPr>
              <a:t>Continuous Assessment</a:t>
            </a:r>
          </a:p>
          <a:p>
            <a:pPr algn="l">
              <a:buFont typeface="+mj-lt"/>
              <a:buAutoNum type="arabicPeriod"/>
            </a:pPr>
            <a:r>
              <a:rPr lang="en-US" sz="4000" b="1" i="0" dirty="0">
                <a:solidFill>
                  <a:srgbClr val="0070C0"/>
                </a:solidFill>
                <a:effectLst/>
                <a:highlight>
                  <a:srgbClr val="FFFFFF"/>
                </a:highlight>
                <a:latin typeface="ui-sans-serif"/>
              </a:rPr>
              <a:t>Improvement Iteration</a:t>
            </a:r>
          </a:p>
        </p:txBody>
      </p:sp>
    </p:spTree>
    <p:extLst>
      <p:ext uri="{BB962C8B-B14F-4D97-AF65-F5344CB8AC3E}">
        <p14:creationId xmlns:p14="http://schemas.microsoft.com/office/powerpoint/2010/main" val="2546141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29425B-BAE9-7A57-35D8-1A5135D26E12}"/>
              </a:ext>
            </a:extLst>
          </p:cNvPr>
          <p:cNvSpPr txBox="1"/>
          <p:nvPr/>
        </p:nvSpPr>
        <p:spPr>
          <a:xfrm>
            <a:off x="1866900" y="1428750"/>
            <a:ext cx="8096250" cy="1846659"/>
          </a:xfrm>
          <a:prstGeom prst="rect">
            <a:avLst/>
          </a:prstGeom>
          <a:noFill/>
        </p:spPr>
        <p:txBody>
          <a:bodyPr wrap="square">
            <a:spAutoFit/>
          </a:bodyPr>
          <a:lstStyle/>
          <a:p>
            <a:r>
              <a:rPr lang="en-IN" sz="4800" b="1" dirty="0">
                <a:solidFill>
                  <a:srgbClr val="00B0F0"/>
                </a:solidFill>
              </a:rPr>
              <a:t>Conclusion:-</a:t>
            </a:r>
          </a:p>
          <a:p>
            <a:endParaRPr lang="en-IN" dirty="0"/>
          </a:p>
          <a:p>
            <a:r>
              <a:rPr lang="en-IN" sz="2400" b="1" dirty="0">
                <a:solidFill>
                  <a:srgbClr val="FF0000"/>
                </a:solidFill>
              </a:rPr>
              <a:t>Sentiment analysis enhances movie recommendations.</a:t>
            </a:r>
          </a:p>
          <a:p>
            <a:r>
              <a:rPr lang="en-IN" sz="2400" b="1" dirty="0">
                <a:solidFill>
                  <a:srgbClr val="FF0000"/>
                </a:solidFill>
              </a:rPr>
              <a:t>Future work: Incorporate more data and advanced models</a:t>
            </a:r>
            <a:r>
              <a:rPr lang="en-IN" dirty="0"/>
              <a:t>.</a:t>
            </a:r>
          </a:p>
        </p:txBody>
      </p:sp>
    </p:spTree>
    <p:extLst>
      <p:ext uri="{BB962C8B-B14F-4D97-AF65-F5344CB8AC3E}">
        <p14:creationId xmlns:p14="http://schemas.microsoft.com/office/powerpoint/2010/main" val="3931655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D039AC-D9C1-0F4E-4860-D67AB9B17B9E}"/>
              </a:ext>
            </a:extLst>
          </p:cNvPr>
          <p:cNvSpPr txBox="1"/>
          <p:nvPr/>
        </p:nvSpPr>
        <p:spPr>
          <a:xfrm>
            <a:off x="2752725" y="1800226"/>
            <a:ext cx="6391275" cy="1015663"/>
          </a:xfrm>
          <a:prstGeom prst="rect">
            <a:avLst/>
          </a:prstGeom>
          <a:noFill/>
        </p:spPr>
        <p:txBody>
          <a:bodyPr wrap="square">
            <a:spAutoFit/>
          </a:bodyPr>
          <a:lstStyle/>
          <a:p>
            <a:r>
              <a:rPr lang="en-IN" sz="6000" b="1" dirty="0">
                <a:solidFill>
                  <a:srgbClr val="0070C0"/>
                </a:solidFill>
                <a:latin typeface="Aptos Display" panose="020B0004020202020204" pitchFamily="34" charset="0"/>
              </a:rPr>
              <a:t>        </a:t>
            </a:r>
            <a:r>
              <a:rPr lang="en-IN" sz="6000" b="1" dirty="0">
                <a:solidFill>
                  <a:srgbClr val="FF0000"/>
                </a:solidFill>
                <a:latin typeface="Aptos Display" panose="020B0004020202020204" pitchFamily="34" charset="0"/>
              </a:rPr>
              <a:t>Thank You </a:t>
            </a:r>
          </a:p>
        </p:txBody>
      </p:sp>
    </p:spTree>
    <p:extLst>
      <p:ext uri="{BB962C8B-B14F-4D97-AF65-F5344CB8AC3E}">
        <p14:creationId xmlns:p14="http://schemas.microsoft.com/office/powerpoint/2010/main" val="924255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fontScale="90000"/>
          </a:bodyPr>
          <a:lstStyle/>
          <a:p>
            <a:pPr lvl="0"/>
            <a:r>
              <a:rPr lang="en-US" sz="4800" b="1" i="1" dirty="0">
                <a:solidFill>
                  <a:schemeClr val="tx1"/>
                </a:solidFill>
              </a:rPr>
              <a:t>Team Members:-</a:t>
            </a:r>
            <a:br>
              <a:rPr lang="en-US" sz="4800" i="1" dirty="0">
                <a:solidFill>
                  <a:srgbClr val="FFFFFF"/>
                </a:solidFill>
              </a:rPr>
            </a:br>
            <a:r>
              <a:rPr lang="en-US" sz="4800" i="1" dirty="0">
                <a:solidFill>
                  <a:srgbClr val="FFFFFF"/>
                </a:solidFill>
              </a:rPr>
              <a:t>                               </a:t>
            </a:r>
            <a:r>
              <a:rPr lang="en-US" sz="4800" i="1" dirty="0">
                <a:solidFill>
                  <a:schemeClr val="bg1">
                    <a:lumMod val="95000"/>
                  </a:schemeClr>
                </a:solidFill>
                <a:latin typeface="Arial" panose="020B0604020202020204" pitchFamily="34" charset="0"/>
                <a:cs typeface="Arial" panose="020B0604020202020204" pitchFamily="34" charset="0"/>
              </a:rPr>
              <a:t>-Robin Singh</a:t>
            </a:r>
            <a:br>
              <a:rPr lang="en-US" sz="4800" i="1" dirty="0">
                <a:solidFill>
                  <a:schemeClr val="bg1">
                    <a:lumMod val="95000"/>
                  </a:schemeClr>
                </a:solidFill>
                <a:latin typeface="Arial" panose="020B0604020202020204" pitchFamily="34" charset="0"/>
                <a:cs typeface="Arial" panose="020B0604020202020204" pitchFamily="34" charset="0"/>
              </a:rPr>
            </a:br>
            <a:r>
              <a:rPr lang="en-US" sz="4800" i="1" dirty="0">
                <a:solidFill>
                  <a:schemeClr val="bg1">
                    <a:lumMod val="95000"/>
                  </a:schemeClr>
                </a:solidFill>
                <a:latin typeface="Arial" panose="020B0604020202020204" pitchFamily="34" charset="0"/>
                <a:cs typeface="Arial" panose="020B0604020202020204" pitchFamily="34" charset="0"/>
              </a:rPr>
              <a:t>                                 -Rajan Yadav</a:t>
            </a:r>
            <a:br>
              <a:rPr lang="en-US" sz="4800" i="1" dirty="0">
                <a:solidFill>
                  <a:schemeClr val="bg1">
                    <a:lumMod val="95000"/>
                  </a:schemeClr>
                </a:solidFill>
                <a:latin typeface="Arial" panose="020B0604020202020204" pitchFamily="34" charset="0"/>
                <a:cs typeface="Arial" panose="020B0604020202020204" pitchFamily="34" charset="0"/>
              </a:rPr>
            </a:br>
            <a:r>
              <a:rPr lang="en-US" sz="4800" i="1" dirty="0">
                <a:solidFill>
                  <a:schemeClr val="bg1">
                    <a:lumMod val="95000"/>
                  </a:schemeClr>
                </a:solidFill>
                <a:latin typeface="Arial" panose="020B0604020202020204" pitchFamily="34" charset="0"/>
                <a:cs typeface="Arial" panose="020B0604020202020204" pitchFamily="34" charset="0"/>
              </a:rPr>
              <a:t>                                 -Suraj Singh </a:t>
            </a:r>
            <a:r>
              <a:rPr lang="en-US" sz="4800" i="1" dirty="0" err="1">
                <a:solidFill>
                  <a:schemeClr val="bg1">
                    <a:lumMod val="95000"/>
                  </a:schemeClr>
                </a:solidFill>
                <a:latin typeface="Arial" panose="020B0604020202020204" pitchFamily="34" charset="0"/>
                <a:cs typeface="Arial" panose="020B0604020202020204" pitchFamily="34" charset="0"/>
              </a:rPr>
              <a:t>Rathaur</a:t>
            </a:r>
            <a:br>
              <a:rPr lang="en-US" sz="4800" i="1" dirty="0">
                <a:solidFill>
                  <a:schemeClr val="bg1">
                    <a:lumMod val="95000"/>
                  </a:schemeClr>
                </a:solidFill>
                <a:latin typeface="Arial" panose="020B0604020202020204" pitchFamily="34" charset="0"/>
                <a:cs typeface="Arial" panose="020B0604020202020204" pitchFamily="34" charset="0"/>
              </a:rPr>
            </a:br>
            <a:r>
              <a:rPr lang="en-US" sz="4800" i="1" dirty="0">
                <a:solidFill>
                  <a:schemeClr val="bg1">
                    <a:lumMod val="95000"/>
                  </a:schemeClr>
                </a:solidFill>
                <a:latin typeface="Arial" panose="020B0604020202020204" pitchFamily="34" charset="0"/>
                <a:cs typeface="Arial" panose="020B0604020202020204" pitchFamily="34" charset="0"/>
              </a:rPr>
              <a:t>                                 -Sumit Kumar Verma</a:t>
            </a:r>
            <a:br>
              <a:rPr lang="en-US" sz="4800" i="1" dirty="0">
                <a:solidFill>
                  <a:srgbClr val="FFFFFF"/>
                </a:solidFill>
              </a:rPr>
            </a:br>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37010-F18C-D890-6286-2B1C264696C4}"/>
              </a:ext>
            </a:extLst>
          </p:cNvPr>
          <p:cNvSpPr>
            <a:spLocks noGrp="1"/>
          </p:cNvSpPr>
          <p:nvPr>
            <p:ph type="title"/>
          </p:nvPr>
        </p:nvSpPr>
        <p:spPr/>
        <p:txBody>
          <a:bodyPr/>
          <a:lstStyle/>
          <a:p>
            <a:r>
              <a:rPr lang="en-IN" b="1" dirty="0">
                <a:solidFill>
                  <a:srgbClr val="0070C0"/>
                </a:solidFill>
              </a:rPr>
              <a:t>Introduction</a:t>
            </a:r>
          </a:p>
        </p:txBody>
      </p:sp>
      <p:sp>
        <p:nvSpPr>
          <p:cNvPr id="3" name="Content Placeholder 2">
            <a:extLst>
              <a:ext uri="{FF2B5EF4-FFF2-40B4-BE49-F238E27FC236}">
                <a16:creationId xmlns:a16="http://schemas.microsoft.com/office/drawing/2014/main" id="{646F6D34-3A0D-5E10-DB31-884068B24A2C}"/>
              </a:ext>
            </a:extLst>
          </p:cNvPr>
          <p:cNvSpPr>
            <a:spLocks noGrp="1"/>
          </p:cNvSpPr>
          <p:nvPr>
            <p:ph idx="1"/>
          </p:nvPr>
        </p:nvSpPr>
        <p:spPr/>
        <p:txBody>
          <a:bodyPr/>
          <a:lstStyle/>
          <a:p>
            <a:r>
              <a:rPr lang="en-US" sz="2400" b="0" i="0" dirty="0">
                <a:solidFill>
                  <a:srgbClr val="0D0D0D"/>
                </a:solidFill>
                <a:effectLst/>
                <a:highlight>
                  <a:srgbClr val="FFFFFF"/>
                </a:highlight>
                <a:latin typeface="ui-sans-serif"/>
              </a:rPr>
              <a:t>A movie recommendation system suggests Movies to users based on their preferences and past interactions.</a:t>
            </a:r>
          </a:p>
          <a:p>
            <a:pPr algn="l">
              <a:buFont typeface="Arial" panose="020B0604020202020204" pitchFamily="34" charset="0"/>
              <a:buChar char="•"/>
            </a:pPr>
            <a:r>
              <a:rPr lang="en-US" sz="2400" b="1" i="0" dirty="0">
                <a:solidFill>
                  <a:schemeClr val="accent2"/>
                </a:solidFill>
                <a:effectLst/>
                <a:highlight>
                  <a:srgbClr val="FFFFFF"/>
                </a:highlight>
                <a:latin typeface="ui-sans-serif"/>
              </a:rPr>
              <a:t>Purpose</a:t>
            </a:r>
            <a:r>
              <a:rPr lang="en-US" sz="2400" b="0" i="0" dirty="0">
                <a:solidFill>
                  <a:schemeClr val="accent2"/>
                </a:solidFill>
                <a:effectLst/>
                <a:highlight>
                  <a:srgbClr val="FFFFFF"/>
                </a:highlight>
                <a:latin typeface="ui-sans-serif"/>
              </a:rPr>
              <a:t>: </a:t>
            </a:r>
            <a:r>
              <a:rPr lang="en-US" sz="2400" b="0" i="0" dirty="0">
                <a:solidFill>
                  <a:srgbClr val="0D0D0D"/>
                </a:solidFill>
                <a:effectLst/>
                <a:highlight>
                  <a:srgbClr val="FFFFFF"/>
                </a:highlight>
                <a:latin typeface="ui-sans-serif"/>
              </a:rPr>
              <a:t>Helps users discover new movies they might like without manually searching.</a:t>
            </a:r>
          </a:p>
          <a:p>
            <a:pPr algn="l">
              <a:buFont typeface="Arial" panose="020B0604020202020204" pitchFamily="34" charset="0"/>
              <a:buChar char="•"/>
            </a:pPr>
            <a:r>
              <a:rPr lang="en-US" sz="2400" b="1" i="0" dirty="0">
                <a:solidFill>
                  <a:schemeClr val="accent2"/>
                </a:solidFill>
                <a:effectLst/>
                <a:highlight>
                  <a:srgbClr val="FFFFFF"/>
                </a:highlight>
                <a:latin typeface="ui-sans-serif"/>
              </a:rPr>
              <a:t>Relevance</a:t>
            </a:r>
            <a:r>
              <a:rPr lang="en-US" sz="2400" b="0" i="0" dirty="0">
                <a:solidFill>
                  <a:schemeClr val="accent2"/>
                </a:solidFill>
                <a:effectLst/>
                <a:highlight>
                  <a:srgbClr val="FFFFFF"/>
                </a:highlight>
                <a:latin typeface="ui-sans-serif"/>
              </a:rPr>
              <a:t>: </a:t>
            </a:r>
            <a:r>
              <a:rPr lang="en-US" sz="2400" b="0" i="0" dirty="0">
                <a:solidFill>
                  <a:srgbClr val="0D0D0D"/>
                </a:solidFill>
                <a:effectLst/>
                <a:highlight>
                  <a:srgbClr val="FFFFFF"/>
                </a:highlight>
                <a:latin typeface="ui-sans-serif"/>
              </a:rPr>
              <a:t>Widely used in streaming services like Netflix, Amazon Prime, and </a:t>
            </a:r>
            <a:r>
              <a:rPr lang="en-US" sz="2400" b="0" i="0" dirty="0" err="1">
                <a:solidFill>
                  <a:srgbClr val="0D0D0D"/>
                </a:solidFill>
                <a:effectLst/>
                <a:highlight>
                  <a:srgbClr val="FFFFFF"/>
                </a:highlight>
                <a:latin typeface="ui-sans-serif"/>
              </a:rPr>
              <a:t>Hotstar</a:t>
            </a:r>
            <a:r>
              <a:rPr lang="en-US" sz="2400" b="0" i="0" dirty="0">
                <a:solidFill>
                  <a:srgbClr val="0D0D0D"/>
                </a:solidFill>
                <a:effectLst/>
                <a:highlight>
                  <a:srgbClr val="FFFFFF"/>
                </a:highlight>
                <a:latin typeface="ui-sans-serif"/>
              </a:rPr>
              <a:t> to enhance user experience</a:t>
            </a:r>
            <a:r>
              <a:rPr lang="en-US" b="0" i="0" dirty="0">
                <a:solidFill>
                  <a:srgbClr val="0D0D0D"/>
                </a:solidFill>
                <a:effectLst/>
                <a:highlight>
                  <a:srgbClr val="FFFFFF"/>
                </a:highlight>
                <a:latin typeface="ui-sans-serif"/>
              </a:rPr>
              <a:t>.</a:t>
            </a:r>
          </a:p>
          <a:p>
            <a:endParaRPr lang="en-IN" dirty="0"/>
          </a:p>
        </p:txBody>
      </p:sp>
    </p:spTree>
    <p:extLst>
      <p:ext uri="{BB962C8B-B14F-4D97-AF65-F5344CB8AC3E}">
        <p14:creationId xmlns:p14="http://schemas.microsoft.com/office/powerpoint/2010/main" val="2743240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819B4-802A-3331-E8B4-4A627EA7C469}"/>
              </a:ext>
            </a:extLst>
          </p:cNvPr>
          <p:cNvSpPr>
            <a:spLocks noGrp="1"/>
          </p:cNvSpPr>
          <p:nvPr>
            <p:ph type="title"/>
          </p:nvPr>
        </p:nvSpPr>
        <p:spPr/>
        <p:txBody>
          <a:bodyPr/>
          <a:lstStyle/>
          <a:p>
            <a:r>
              <a:rPr lang="en-IN" b="1" dirty="0">
                <a:solidFill>
                  <a:srgbClr val="0070C0"/>
                </a:solidFill>
              </a:rPr>
              <a:t>Objective</a:t>
            </a:r>
            <a:r>
              <a:rPr lang="en-IN" dirty="0">
                <a:solidFill>
                  <a:srgbClr val="0070C0"/>
                </a:solidFill>
              </a:rPr>
              <a:t> </a:t>
            </a:r>
          </a:p>
        </p:txBody>
      </p:sp>
      <p:sp>
        <p:nvSpPr>
          <p:cNvPr id="3" name="Content Placeholder 2">
            <a:extLst>
              <a:ext uri="{FF2B5EF4-FFF2-40B4-BE49-F238E27FC236}">
                <a16:creationId xmlns:a16="http://schemas.microsoft.com/office/drawing/2014/main" id="{D04B62AE-B115-C5C0-724D-8A6DA3ACBECA}"/>
              </a:ext>
            </a:extLst>
          </p:cNvPr>
          <p:cNvSpPr>
            <a:spLocks noGrp="1"/>
          </p:cNvSpPr>
          <p:nvPr>
            <p:ph idx="1"/>
          </p:nvPr>
        </p:nvSpPr>
        <p:spPr/>
        <p:txBody>
          <a:bodyPr/>
          <a:lstStyle/>
          <a:p>
            <a:pPr algn="l">
              <a:buFont typeface="Arial" panose="020B0604020202020204" pitchFamily="34" charset="0"/>
              <a:buChar char="•"/>
            </a:pPr>
            <a:r>
              <a:rPr lang="en-US" sz="2400" b="1" i="0" dirty="0">
                <a:solidFill>
                  <a:schemeClr val="accent2"/>
                </a:solidFill>
                <a:effectLst/>
                <a:highlight>
                  <a:srgbClr val="FFFFFF"/>
                </a:highlight>
                <a:latin typeface="ui-sans-serif"/>
              </a:rPr>
              <a:t>Personalize Recommendations: </a:t>
            </a:r>
            <a:r>
              <a:rPr lang="en-US" b="0" i="0" dirty="0">
                <a:solidFill>
                  <a:srgbClr val="0D0D0D"/>
                </a:solidFill>
                <a:effectLst/>
                <a:highlight>
                  <a:srgbClr val="FFFFFF"/>
                </a:highlight>
                <a:latin typeface="ui-sans-serif"/>
              </a:rPr>
              <a:t>Tailor movie suggestions to each user's tastes and preferences.</a:t>
            </a:r>
          </a:p>
          <a:p>
            <a:pPr algn="l">
              <a:buFont typeface="Arial" panose="020B0604020202020204" pitchFamily="34" charset="0"/>
              <a:buChar char="•"/>
            </a:pPr>
            <a:r>
              <a:rPr lang="en-US" sz="2400" b="1" i="0" dirty="0">
                <a:solidFill>
                  <a:schemeClr val="accent2"/>
                </a:solidFill>
                <a:effectLst/>
                <a:highlight>
                  <a:srgbClr val="FFFFFF"/>
                </a:highlight>
                <a:latin typeface="ui-sans-serif"/>
              </a:rPr>
              <a:t>Enhance User Satisfaction: </a:t>
            </a:r>
            <a:r>
              <a:rPr lang="en-US" b="0" i="0" dirty="0">
                <a:solidFill>
                  <a:srgbClr val="0D0D0D"/>
                </a:solidFill>
                <a:effectLst/>
                <a:highlight>
                  <a:srgbClr val="FFFFFF"/>
                </a:highlight>
                <a:latin typeface="ui-sans-serif"/>
              </a:rPr>
              <a:t>Improve the likelihood that users will enjoy the movies recommended to them.</a:t>
            </a:r>
          </a:p>
          <a:p>
            <a:pPr algn="l">
              <a:buFont typeface="Arial" panose="020B0604020202020204" pitchFamily="34" charset="0"/>
              <a:buChar char="•"/>
            </a:pPr>
            <a:r>
              <a:rPr lang="en-US" sz="2400" b="1" i="0" dirty="0">
                <a:solidFill>
                  <a:schemeClr val="accent2"/>
                </a:solidFill>
                <a:effectLst/>
                <a:highlight>
                  <a:srgbClr val="FFFFFF"/>
                </a:highlight>
                <a:latin typeface="ui-sans-serif"/>
              </a:rPr>
              <a:t>Use Sentiment Analysis</a:t>
            </a:r>
            <a:r>
              <a:rPr lang="en-US" sz="2400" b="0" i="0" dirty="0">
                <a:solidFill>
                  <a:schemeClr val="accent2"/>
                </a:solidFill>
                <a:effectLst/>
                <a:highlight>
                  <a:srgbClr val="FFFFFF"/>
                </a:highlight>
                <a:latin typeface="ui-sans-serif"/>
              </a:rPr>
              <a:t>: </a:t>
            </a:r>
            <a:r>
              <a:rPr lang="en-US" b="0" i="0" dirty="0">
                <a:solidFill>
                  <a:srgbClr val="0D0D0D"/>
                </a:solidFill>
                <a:effectLst/>
                <a:highlight>
                  <a:srgbClr val="FFFFFF"/>
                </a:highlight>
                <a:latin typeface="ui-sans-serif"/>
              </a:rPr>
              <a:t>Leverage the sentiment of user reviews to better understand user preferences and improve recommendation accuracy.</a:t>
            </a:r>
          </a:p>
          <a:p>
            <a:pPr algn="l">
              <a:buFont typeface="Arial" panose="020B0604020202020204" pitchFamily="34" charset="0"/>
              <a:buChar char="•"/>
            </a:pPr>
            <a:r>
              <a:rPr lang="en-US" sz="2400" b="1" i="0" dirty="0">
                <a:solidFill>
                  <a:schemeClr val="accent2"/>
                </a:solidFill>
                <a:effectLst/>
                <a:highlight>
                  <a:srgbClr val="FFFFFF"/>
                </a:highlight>
                <a:latin typeface="ui-sans-serif"/>
              </a:rPr>
              <a:t>Continuous Improvement: </a:t>
            </a:r>
            <a:r>
              <a:rPr lang="en-US" b="0" i="0" dirty="0">
                <a:solidFill>
                  <a:srgbClr val="0D0D0D"/>
                </a:solidFill>
                <a:effectLst/>
                <a:highlight>
                  <a:srgbClr val="FFFFFF"/>
                </a:highlight>
                <a:latin typeface="ui-sans-serif"/>
              </a:rPr>
              <a:t>Regularly update the recommendation system based on new data and feedback to keep it relevant and effective.</a:t>
            </a:r>
          </a:p>
          <a:p>
            <a:endParaRPr lang="en-IN" dirty="0"/>
          </a:p>
        </p:txBody>
      </p:sp>
    </p:spTree>
    <p:extLst>
      <p:ext uri="{BB962C8B-B14F-4D97-AF65-F5344CB8AC3E}">
        <p14:creationId xmlns:p14="http://schemas.microsoft.com/office/powerpoint/2010/main" val="630450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92AD9-5A37-781A-653C-BCBE8517F9E5}"/>
              </a:ext>
            </a:extLst>
          </p:cNvPr>
          <p:cNvSpPr>
            <a:spLocks noGrp="1"/>
          </p:cNvSpPr>
          <p:nvPr>
            <p:ph type="title"/>
          </p:nvPr>
        </p:nvSpPr>
        <p:spPr/>
        <p:txBody>
          <a:bodyPr/>
          <a:lstStyle/>
          <a:p>
            <a:r>
              <a:rPr lang="en-IN" dirty="0">
                <a:solidFill>
                  <a:srgbClr val="FF0000"/>
                </a:solidFill>
                <a:latin typeface="Arial Rounded MT Bold" panose="020F0704030504030204" pitchFamily="34" charset="0"/>
              </a:rPr>
              <a:t>Data Collection</a:t>
            </a:r>
          </a:p>
        </p:txBody>
      </p:sp>
      <p:sp>
        <p:nvSpPr>
          <p:cNvPr id="3" name="Content Placeholder 2">
            <a:extLst>
              <a:ext uri="{FF2B5EF4-FFF2-40B4-BE49-F238E27FC236}">
                <a16:creationId xmlns:a16="http://schemas.microsoft.com/office/drawing/2014/main" id="{2D822D94-1F72-EE4B-FA74-58A4E11210BE}"/>
              </a:ext>
            </a:extLst>
          </p:cNvPr>
          <p:cNvSpPr>
            <a:spLocks noGrp="1"/>
          </p:cNvSpPr>
          <p:nvPr>
            <p:ph idx="1"/>
          </p:nvPr>
        </p:nvSpPr>
        <p:spPr>
          <a:xfrm>
            <a:off x="659129" y="1737360"/>
            <a:ext cx="10208895" cy="4349115"/>
          </a:xfrm>
        </p:spPr>
        <p:txBody>
          <a:bodyPr>
            <a:normAutofit fontScale="25000" lnSpcReduction="20000"/>
          </a:bodyPr>
          <a:lstStyle/>
          <a:p>
            <a:pPr algn="l">
              <a:buFont typeface="+mj-lt"/>
              <a:buAutoNum type="arabicPeriod"/>
            </a:pPr>
            <a:r>
              <a:rPr lang="en-IN" sz="11200" b="1" i="0" dirty="0">
                <a:solidFill>
                  <a:srgbClr val="0D0D0D"/>
                </a:solidFill>
                <a:effectLst/>
                <a:highlight>
                  <a:srgbClr val="FFFFFF"/>
                </a:highlight>
                <a:latin typeface="ui-sans-serif"/>
              </a:rPr>
              <a:t>APIs:</a:t>
            </a:r>
          </a:p>
          <a:p>
            <a:pPr marL="742950" lvl="1" indent="-285750" algn="l">
              <a:buFont typeface="+mj-lt"/>
              <a:buAutoNum type="arabicPeriod"/>
            </a:pPr>
            <a:r>
              <a:rPr lang="en-IN" sz="8000" b="1" i="0" dirty="0" err="1">
                <a:solidFill>
                  <a:schemeClr val="accent2"/>
                </a:solidFill>
                <a:effectLst/>
                <a:highlight>
                  <a:srgbClr val="FFFFFF"/>
                </a:highlight>
                <a:latin typeface="ui-sans-serif"/>
              </a:rPr>
              <a:t>TMDb</a:t>
            </a:r>
            <a:r>
              <a:rPr lang="en-IN" sz="8000" b="1" i="0" dirty="0">
                <a:solidFill>
                  <a:schemeClr val="accent2"/>
                </a:solidFill>
                <a:effectLst/>
                <a:highlight>
                  <a:srgbClr val="FFFFFF"/>
                </a:highlight>
                <a:latin typeface="ui-sans-serif"/>
              </a:rPr>
              <a:t> API</a:t>
            </a:r>
            <a:r>
              <a:rPr lang="en-IN" sz="8000" b="0" i="0" dirty="0">
                <a:solidFill>
                  <a:schemeClr val="accent2"/>
                </a:solidFill>
                <a:effectLst/>
                <a:highlight>
                  <a:srgbClr val="FFFFFF"/>
                </a:highlight>
                <a:latin typeface="ui-sans-serif"/>
              </a:rPr>
              <a:t>: </a:t>
            </a:r>
            <a:r>
              <a:rPr lang="en-IN" sz="8000" b="0" i="0" dirty="0">
                <a:solidFill>
                  <a:srgbClr val="0D0D0D"/>
                </a:solidFill>
                <a:effectLst/>
                <a:highlight>
                  <a:srgbClr val="FFFFFF"/>
                </a:highlight>
                <a:latin typeface="ui-sans-serif"/>
              </a:rPr>
              <a:t>For comprehensive movie details and metadata.</a:t>
            </a:r>
          </a:p>
          <a:p>
            <a:pPr marL="742950" lvl="1" indent="-285750" algn="l">
              <a:buFont typeface="+mj-lt"/>
              <a:buAutoNum type="arabicPeriod"/>
            </a:pPr>
            <a:r>
              <a:rPr lang="en-IN" sz="8000" b="1" i="0" dirty="0" err="1">
                <a:solidFill>
                  <a:schemeClr val="accent2"/>
                </a:solidFill>
                <a:effectLst/>
                <a:highlight>
                  <a:srgbClr val="FFFFFF"/>
                </a:highlight>
                <a:latin typeface="ui-sans-serif"/>
              </a:rPr>
              <a:t>OMDb</a:t>
            </a:r>
            <a:r>
              <a:rPr lang="en-IN" sz="8000" b="1" i="0" dirty="0">
                <a:solidFill>
                  <a:schemeClr val="accent2"/>
                </a:solidFill>
                <a:effectLst/>
                <a:highlight>
                  <a:srgbClr val="FFFFFF"/>
                </a:highlight>
                <a:latin typeface="ui-sans-serif"/>
              </a:rPr>
              <a:t> API</a:t>
            </a:r>
            <a:r>
              <a:rPr lang="en-IN" sz="8000" b="0" i="0" dirty="0">
                <a:solidFill>
                  <a:schemeClr val="accent2"/>
                </a:solidFill>
                <a:effectLst/>
                <a:highlight>
                  <a:srgbClr val="FFFFFF"/>
                </a:highlight>
                <a:latin typeface="ui-sans-serif"/>
              </a:rPr>
              <a:t>: </a:t>
            </a:r>
            <a:r>
              <a:rPr lang="en-IN" sz="8000" b="0" i="0" dirty="0">
                <a:solidFill>
                  <a:srgbClr val="0D0D0D"/>
                </a:solidFill>
                <a:effectLst/>
                <a:highlight>
                  <a:srgbClr val="FFFFFF"/>
                </a:highlight>
                <a:latin typeface="ui-sans-serif"/>
              </a:rPr>
              <a:t>For movie information and user ratings.</a:t>
            </a:r>
          </a:p>
          <a:p>
            <a:pPr marL="742950" lvl="1" indent="-285750" algn="l">
              <a:buFont typeface="+mj-lt"/>
              <a:buAutoNum type="arabicPeriod"/>
            </a:pPr>
            <a:r>
              <a:rPr lang="en-IN" sz="8000" b="1" i="0" dirty="0">
                <a:solidFill>
                  <a:schemeClr val="accent2"/>
                </a:solidFill>
                <a:effectLst/>
                <a:highlight>
                  <a:srgbClr val="FFFFFF"/>
                </a:highlight>
                <a:latin typeface="ui-sans-serif"/>
              </a:rPr>
              <a:t>Rotten Tomatoes API</a:t>
            </a:r>
            <a:r>
              <a:rPr lang="en-IN" sz="8000" b="0" i="0" dirty="0">
                <a:solidFill>
                  <a:schemeClr val="accent2"/>
                </a:solidFill>
                <a:effectLst/>
                <a:highlight>
                  <a:srgbClr val="FFFFFF"/>
                </a:highlight>
                <a:latin typeface="ui-sans-serif"/>
              </a:rPr>
              <a:t>: </a:t>
            </a:r>
            <a:r>
              <a:rPr lang="en-IN" sz="8000" b="0" i="0" dirty="0">
                <a:solidFill>
                  <a:srgbClr val="0D0D0D"/>
                </a:solidFill>
                <a:effectLst/>
                <a:highlight>
                  <a:srgbClr val="FFFFFF"/>
                </a:highlight>
                <a:latin typeface="ui-sans-serif"/>
              </a:rPr>
              <a:t>For critic and audience reviews and scores.</a:t>
            </a:r>
          </a:p>
          <a:p>
            <a:pPr algn="l">
              <a:buFont typeface="+mj-lt"/>
              <a:buAutoNum type="arabicPeriod"/>
            </a:pPr>
            <a:r>
              <a:rPr lang="en-IN" sz="9600" b="1" i="0" dirty="0">
                <a:solidFill>
                  <a:srgbClr val="0D0D0D"/>
                </a:solidFill>
                <a:effectLst/>
                <a:highlight>
                  <a:srgbClr val="FFFFFF"/>
                </a:highlight>
                <a:latin typeface="ui-sans-serif"/>
              </a:rPr>
              <a:t>Scraping:</a:t>
            </a:r>
          </a:p>
          <a:p>
            <a:pPr marL="742950" lvl="1" indent="-285750" algn="l">
              <a:buFont typeface="+mj-lt"/>
              <a:buAutoNum type="arabicPeriod"/>
            </a:pPr>
            <a:r>
              <a:rPr lang="en-IN" sz="8000" b="1" i="0" dirty="0">
                <a:solidFill>
                  <a:schemeClr val="accent2"/>
                </a:solidFill>
                <a:effectLst/>
                <a:highlight>
                  <a:srgbClr val="FFFFFF"/>
                </a:highlight>
                <a:latin typeface="ui-sans-serif"/>
              </a:rPr>
              <a:t>IMDb</a:t>
            </a:r>
            <a:r>
              <a:rPr lang="en-IN" sz="8000" b="0" i="0" dirty="0">
                <a:solidFill>
                  <a:schemeClr val="accent2"/>
                </a:solidFill>
                <a:effectLst/>
                <a:highlight>
                  <a:srgbClr val="FFFFFF"/>
                </a:highlight>
                <a:latin typeface="ui-sans-serif"/>
              </a:rPr>
              <a:t>: </a:t>
            </a:r>
            <a:r>
              <a:rPr lang="en-IN" sz="8000" b="0" i="0" dirty="0">
                <a:solidFill>
                  <a:srgbClr val="0D0D0D"/>
                </a:solidFill>
                <a:effectLst/>
                <a:highlight>
                  <a:srgbClr val="FFFFFF"/>
                </a:highlight>
                <a:latin typeface="ui-sans-serif"/>
              </a:rPr>
              <a:t>Scrape user reviews, ratings, and movie details.</a:t>
            </a:r>
          </a:p>
          <a:p>
            <a:pPr marL="742950" lvl="1" indent="-285750" algn="l">
              <a:buFont typeface="+mj-lt"/>
              <a:buAutoNum type="arabicPeriod"/>
            </a:pPr>
            <a:r>
              <a:rPr lang="en-IN" sz="8000" b="1" i="0" dirty="0">
                <a:solidFill>
                  <a:schemeClr val="accent2"/>
                </a:solidFill>
                <a:effectLst/>
                <a:highlight>
                  <a:srgbClr val="FFFFFF"/>
                </a:highlight>
                <a:latin typeface="ui-sans-serif"/>
              </a:rPr>
              <a:t>Rotten Tomatoes</a:t>
            </a:r>
            <a:r>
              <a:rPr lang="en-IN" sz="8000" b="0" i="0" dirty="0">
                <a:solidFill>
                  <a:schemeClr val="accent2"/>
                </a:solidFill>
                <a:effectLst/>
                <a:highlight>
                  <a:srgbClr val="FFFFFF"/>
                </a:highlight>
                <a:latin typeface="ui-sans-serif"/>
              </a:rPr>
              <a:t>: </a:t>
            </a:r>
            <a:r>
              <a:rPr lang="en-IN" sz="8000" b="0" i="0" dirty="0">
                <a:solidFill>
                  <a:srgbClr val="0D0D0D"/>
                </a:solidFill>
                <a:effectLst/>
                <a:highlight>
                  <a:srgbClr val="FFFFFF"/>
                </a:highlight>
                <a:latin typeface="ui-sans-serif"/>
              </a:rPr>
              <a:t>Scrape critic reviews and audience comments.</a:t>
            </a:r>
          </a:p>
          <a:p>
            <a:pPr marL="742950" lvl="1" indent="-285750" algn="l">
              <a:buFont typeface="+mj-lt"/>
              <a:buAutoNum type="arabicPeriod"/>
            </a:pPr>
            <a:r>
              <a:rPr lang="en-IN" sz="8000" b="1" i="0" dirty="0" err="1">
                <a:solidFill>
                  <a:schemeClr val="accent2"/>
                </a:solidFill>
                <a:effectLst/>
                <a:highlight>
                  <a:srgbClr val="FFFFFF"/>
                </a:highlight>
                <a:latin typeface="ui-sans-serif"/>
              </a:rPr>
              <a:t>Letterboxd</a:t>
            </a:r>
            <a:r>
              <a:rPr lang="en-IN" sz="8000" b="0" i="0" dirty="0">
                <a:solidFill>
                  <a:schemeClr val="accent2"/>
                </a:solidFill>
                <a:effectLst/>
                <a:highlight>
                  <a:srgbClr val="FFFFFF"/>
                </a:highlight>
                <a:latin typeface="ui-sans-serif"/>
              </a:rPr>
              <a:t>: </a:t>
            </a:r>
            <a:r>
              <a:rPr lang="en-IN" sz="8000" b="0" i="0" dirty="0">
                <a:solidFill>
                  <a:srgbClr val="0D0D0D"/>
                </a:solidFill>
                <a:effectLst/>
                <a:highlight>
                  <a:srgbClr val="FFFFFF"/>
                </a:highlight>
                <a:latin typeface="ui-sans-serif"/>
              </a:rPr>
              <a:t>Scrape user reviews and ratings.</a:t>
            </a:r>
          </a:p>
          <a:p>
            <a:pPr algn="l">
              <a:buFont typeface="+mj-lt"/>
              <a:buAutoNum type="arabicPeriod"/>
            </a:pPr>
            <a:r>
              <a:rPr lang="en-IN" sz="9600" b="1" i="0" dirty="0">
                <a:solidFill>
                  <a:srgbClr val="0D0D0D"/>
                </a:solidFill>
                <a:effectLst/>
                <a:highlight>
                  <a:srgbClr val="FFFFFF"/>
                </a:highlight>
                <a:latin typeface="ui-sans-serif"/>
              </a:rPr>
              <a:t>Datasets</a:t>
            </a:r>
            <a:r>
              <a:rPr lang="en-IN" sz="9600" b="0" i="0" dirty="0">
                <a:solidFill>
                  <a:srgbClr val="0D0D0D"/>
                </a:solidFill>
                <a:effectLst/>
                <a:highlight>
                  <a:srgbClr val="FFFFFF"/>
                </a:highlight>
                <a:latin typeface="ui-sans-serif"/>
              </a:rPr>
              <a:t>:</a:t>
            </a:r>
          </a:p>
          <a:p>
            <a:pPr marL="742950" lvl="1" indent="-285750" algn="l">
              <a:buFont typeface="+mj-lt"/>
              <a:buAutoNum type="arabicPeriod"/>
            </a:pPr>
            <a:r>
              <a:rPr lang="en-IN" sz="8000" b="1" i="0" dirty="0" err="1">
                <a:solidFill>
                  <a:schemeClr val="accent2"/>
                </a:solidFill>
                <a:effectLst/>
                <a:highlight>
                  <a:srgbClr val="FFFFFF"/>
                </a:highlight>
                <a:latin typeface="ui-sans-serif"/>
              </a:rPr>
              <a:t>MovieLens</a:t>
            </a:r>
            <a:r>
              <a:rPr lang="en-IN" sz="8000" b="1" i="0" dirty="0">
                <a:solidFill>
                  <a:schemeClr val="accent2"/>
                </a:solidFill>
                <a:effectLst/>
                <a:highlight>
                  <a:srgbClr val="FFFFFF"/>
                </a:highlight>
                <a:latin typeface="ui-sans-serif"/>
              </a:rPr>
              <a:t> Dataset</a:t>
            </a:r>
            <a:r>
              <a:rPr lang="en-IN" sz="8000" b="0" i="0" dirty="0">
                <a:solidFill>
                  <a:schemeClr val="accent2"/>
                </a:solidFill>
                <a:effectLst/>
                <a:highlight>
                  <a:srgbClr val="FFFFFF"/>
                </a:highlight>
                <a:latin typeface="ui-sans-serif"/>
              </a:rPr>
              <a:t>: </a:t>
            </a:r>
            <a:r>
              <a:rPr lang="en-IN" sz="8000" b="0" i="0" dirty="0">
                <a:solidFill>
                  <a:srgbClr val="0D0D0D"/>
                </a:solidFill>
                <a:effectLst/>
                <a:highlight>
                  <a:srgbClr val="FFFFFF"/>
                </a:highlight>
                <a:latin typeface="ui-sans-serif"/>
              </a:rPr>
              <a:t>Contains user ratings and movie metadata.</a:t>
            </a:r>
          </a:p>
          <a:p>
            <a:pPr marL="742950" lvl="1" indent="-285750" algn="l">
              <a:buFont typeface="+mj-lt"/>
              <a:buAutoNum type="arabicPeriod"/>
            </a:pPr>
            <a:r>
              <a:rPr lang="en-IN" sz="8000" b="1" i="0" dirty="0">
                <a:solidFill>
                  <a:schemeClr val="accent2"/>
                </a:solidFill>
                <a:effectLst/>
                <a:highlight>
                  <a:srgbClr val="FFFFFF"/>
                </a:highlight>
                <a:latin typeface="ui-sans-serif"/>
              </a:rPr>
              <a:t>Netflix Prize Dataset</a:t>
            </a:r>
            <a:r>
              <a:rPr lang="en-IN" sz="8000" b="0" i="0" dirty="0">
                <a:solidFill>
                  <a:schemeClr val="accent2"/>
                </a:solidFill>
                <a:effectLst/>
                <a:highlight>
                  <a:srgbClr val="FFFFFF"/>
                </a:highlight>
                <a:latin typeface="ui-sans-serif"/>
              </a:rPr>
              <a:t>: </a:t>
            </a:r>
            <a:r>
              <a:rPr lang="en-IN" sz="8000" b="0" i="0" dirty="0">
                <a:solidFill>
                  <a:srgbClr val="0D0D0D"/>
                </a:solidFill>
                <a:effectLst/>
                <a:highlight>
                  <a:srgbClr val="FFFFFF"/>
                </a:highlight>
                <a:latin typeface="ui-sans-serif"/>
              </a:rPr>
              <a:t>Historical data of user ratings on Netflix.</a:t>
            </a:r>
          </a:p>
          <a:p>
            <a:pPr marL="742950" lvl="1" indent="-285750" algn="l">
              <a:buFont typeface="+mj-lt"/>
              <a:buAutoNum type="arabicPeriod"/>
            </a:pPr>
            <a:r>
              <a:rPr lang="en-IN" sz="8000" b="1" i="0" dirty="0">
                <a:solidFill>
                  <a:schemeClr val="accent2"/>
                </a:solidFill>
                <a:effectLst/>
                <a:highlight>
                  <a:srgbClr val="FFFFFF"/>
                </a:highlight>
                <a:latin typeface="ui-sans-serif"/>
              </a:rPr>
              <a:t>Kaggle Datasets</a:t>
            </a:r>
            <a:r>
              <a:rPr lang="en-IN" sz="8000" b="0" i="0" dirty="0">
                <a:solidFill>
                  <a:schemeClr val="accent2"/>
                </a:solidFill>
                <a:effectLst/>
                <a:highlight>
                  <a:srgbClr val="FFFFFF"/>
                </a:highlight>
                <a:latin typeface="ui-sans-serif"/>
              </a:rPr>
              <a:t>: </a:t>
            </a:r>
            <a:r>
              <a:rPr lang="en-IN" sz="8000" b="0" i="0" dirty="0">
                <a:solidFill>
                  <a:srgbClr val="0D0D0D"/>
                </a:solidFill>
                <a:effectLst/>
                <a:highlight>
                  <a:srgbClr val="FFFFFF"/>
                </a:highlight>
                <a:latin typeface="ui-sans-serif"/>
              </a:rPr>
              <a:t>Various movie-related datasets, including reviews and ratings.</a:t>
            </a:r>
          </a:p>
          <a:p>
            <a:br>
              <a:rPr lang="en-IN" dirty="0"/>
            </a:br>
            <a:endParaRPr lang="en-IN" dirty="0"/>
          </a:p>
        </p:txBody>
      </p:sp>
    </p:spTree>
    <p:extLst>
      <p:ext uri="{BB962C8B-B14F-4D97-AF65-F5344CB8AC3E}">
        <p14:creationId xmlns:p14="http://schemas.microsoft.com/office/powerpoint/2010/main" val="3307442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5C412-E77E-0857-B32C-0EF393F23012}"/>
              </a:ext>
            </a:extLst>
          </p:cNvPr>
          <p:cNvSpPr>
            <a:spLocks noGrp="1"/>
          </p:cNvSpPr>
          <p:nvPr>
            <p:ph type="title"/>
          </p:nvPr>
        </p:nvSpPr>
        <p:spPr/>
        <p:txBody>
          <a:bodyPr/>
          <a:lstStyle/>
          <a:p>
            <a:r>
              <a:rPr lang="en-IN" b="1" dirty="0">
                <a:solidFill>
                  <a:srgbClr val="C00000"/>
                </a:solidFill>
                <a:latin typeface="Aptos Display" panose="020B0004020202020204" pitchFamily="34" charset="0"/>
              </a:rPr>
              <a:t>Data Processing</a:t>
            </a:r>
          </a:p>
        </p:txBody>
      </p:sp>
      <p:sp>
        <p:nvSpPr>
          <p:cNvPr id="3" name="Content Placeholder 2">
            <a:extLst>
              <a:ext uri="{FF2B5EF4-FFF2-40B4-BE49-F238E27FC236}">
                <a16:creationId xmlns:a16="http://schemas.microsoft.com/office/drawing/2014/main" id="{E87574A7-1718-CAB2-B01D-B4EE56EC87D2}"/>
              </a:ext>
            </a:extLst>
          </p:cNvPr>
          <p:cNvSpPr>
            <a:spLocks noGrp="1"/>
          </p:cNvSpPr>
          <p:nvPr>
            <p:ph idx="1"/>
          </p:nvPr>
        </p:nvSpPr>
        <p:spPr/>
        <p:txBody>
          <a:bodyPr/>
          <a:lstStyle/>
          <a:p>
            <a:pPr algn="l">
              <a:buFont typeface="Arial" panose="020B0604020202020204" pitchFamily="34" charset="0"/>
              <a:buChar char="•"/>
            </a:pPr>
            <a:r>
              <a:rPr lang="en-US" sz="3200" b="1" i="0" dirty="0">
                <a:solidFill>
                  <a:schemeClr val="accent2"/>
                </a:solidFill>
                <a:effectLst/>
                <a:highlight>
                  <a:srgbClr val="FFFFFF"/>
                </a:highlight>
                <a:latin typeface="ui-sans-serif"/>
              </a:rPr>
              <a:t>Clean text: </a:t>
            </a:r>
            <a:r>
              <a:rPr lang="en-US" sz="2800" i="0" dirty="0">
                <a:solidFill>
                  <a:srgbClr val="0D0D0D"/>
                </a:solidFill>
                <a:effectLst/>
                <a:highlight>
                  <a:srgbClr val="FFFFFF"/>
                </a:highlight>
                <a:latin typeface="ui-sans-serif"/>
              </a:rPr>
              <a:t>remove unnecessary characters</a:t>
            </a:r>
            <a:r>
              <a:rPr lang="en-US" sz="3200" i="0" dirty="0">
                <a:solidFill>
                  <a:srgbClr val="0D0D0D"/>
                </a:solidFill>
                <a:effectLst/>
                <a:highlight>
                  <a:srgbClr val="FFFFFF"/>
                </a:highlight>
                <a:latin typeface="ui-sans-serif"/>
              </a:rPr>
              <a:t>.</a:t>
            </a:r>
          </a:p>
          <a:p>
            <a:pPr algn="l">
              <a:buFont typeface="Arial" panose="020B0604020202020204" pitchFamily="34" charset="0"/>
              <a:buChar char="•"/>
            </a:pPr>
            <a:r>
              <a:rPr lang="en-US" sz="3200" b="1" i="0" dirty="0">
                <a:solidFill>
                  <a:schemeClr val="accent2"/>
                </a:solidFill>
                <a:effectLst/>
                <a:highlight>
                  <a:srgbClr val="FFFFFF"/>
                </a:highlight>
                <a:latin typeface="ui-sans-serif"/>
              </a:rPr>
              <a:t>Tokenize: </a:t>
            </a:r>
            <a:r>
              <a:rPr lang="en-US" sz="2800" i="0" dirty="0">
                <a:solidFill>
                  <a:srgbClr val="0D0D0D"/>
                </a:solidFill>
                <a:effectLst/>
                <a:highlight>
                  <a:srgbClr val="FFFFFF"/>
                </a:highlight>
                <a:latin typeface="ui-sans-serif"/>
              </a:rPr>
              <a:t>split text into words.</a:t>
            </a:r>
          </a:p>
          <a:p>
            <a:pPr algn="l">
              <a:buFont typeface="Arial" panose="020B0604020202020204" pitchFamily="34" charset="0"/>
              <a:buChar char="•"/>
            </a:pPr>
            <a:r>
              <a:rPr lang="en-US" sz="3200" b="1" i="0" dirty="0">
                <a:solidFill>
                  <a:schemeClr val="accent2"/>
                </a:solidFill>
                <a:effectLst/>
                <a:highlight>
                  <a:srgbClr val="FFFFFF"/>
                </a:highlight>
                <a:latin typeface="ui-sans-serif"/>
              </a:rPr>
              <a:t>Lemmatize/Stem: </a:t>
            </a:r>
            <a:r>
              <a:rPr lang="en-US" sz="2800" i="0" dirty="0">
                <a:solidFill>
                  <a:srgbClr val="0D0D0D"/>
                </a:solidFill>
                <a:effectLst/>
                <a:highlight>
                  <a:srgbClr val="FFFFFF"/>
                </a:highlight>
                <a:latin typeface="ui-sans-serif"/>
              </a:rPr>
              <a:t>reduce words to root form.</a:t>
            </a:r>
          </a:p>
          <a:p>
            <a:endParaRPr lang="en-IN" dirty="0"/>
          </a:p>
        </p:txBody>
      </p:sp>
    </p:spTree>
    <p:extLst>
      <p:ext uri="{BB962C8B-B14F-4D97-AF65-F5344CB8AC3E}">
        <p14:creationId xmlns:p14="http://schemas.microsoft.com/office/powerpoint/2010/main" val="3047513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9BDD4-EB53-E86C-B83D-9C7E09923C0A}"/>
              </a:ext>
            </a:extLst>
          </p:cNvPr>
          <p:cNvSpPr>
            <a:spLocks noGrp="1"/>
          </p:cNvSpPr>
          <p:nvPr>
            <p:ph type="title"/>
          </p:nvPr>
        </p:nvSpPr>
        <p:spPr/>
        <p:txBody>
          <a:bodyPr/>
          <a:lstStyle/>
          <a:p>
            <a:r>
              <a:rPr lang="en-IN" b="1" dirty="0">
                <a:solidFill>
                  <a:srgbClr val="00B0F0"/>
                </a:solidFill>
              </a:rPr>
              <a:t>Sentiment Analysis</a:t>
            </a:r>
          </a:p>
        </p:txBody>
      </p:sp>
      <p:sp>
        <p:nvSpPr>
          <p:cNvPr id="3" name="Content Placeholder 2">
            <a:extLst>
              <a:ext uri="{FF2B5EF4-FFF2-40B4-BE49-F238E27FC236}">
                <a16:creationId xmlns:a16="http://schemas.microsoft.com/office/drawing/2014/main" id="{A1434C17-CC59-A76E-0DD6-88D47DCB10CA}"/>
              </a:ext>
            </a:extLst>
          </p:cNvPr>
          <p:cNvSpPr>
            <a:spLocks noGrp="1"/>
          </p:cNvSpPr>
          <p:nvPr>
            <p:ph idx="1"/>
          </p:nvPr>
        </p:nvSpPr>
        <p:spPr/>
        <p:txBody>
          <a:bodyPr>
            <a:normAutofit fontScale="92500" lnSpcReduction="20000"/>
          </a:bodyPr>
          <a:lstStyle/>
          <a:p>
            <a:pPr algn="l"/>
            <a:r>
              <a:rPr lang="en-US" sz="2600" b="1" i="0" dirty="0">
                <a:solidFill>
                  <a:schemeClr val="accent2"/>
                </a:solidFill>
                <a:effectLst/>
                <a:highlight>
                  <a:srgbClr val="FFFFFF"/>
                </a:highlight>
                <a:latin typeface="ui-sans-serif"/>
              </a:rPr>
              <a:t>Purpose:  </a:t>
            </a:r>
            <a:r>
              <a:rPr lang="en-US" b="0" i="0" dirty="0">
                <a:solidFill>
                  <a:srgbClr val="0D0D0D"/>
                </a:solidFill>
                <a:effectLst/>
                <a:highlight>
                  <a:srgbClr val="FFFFFF"/>
                </a:highlight>
                <a:latin typeface="ui-sans-serif"/>
              </a:rPr>
              <a:t>Sentiment analysis, also known as opinion mining, is the process of using natural language processing (NLP) to determine the sentiment expressed in a piece of text. It categorizes the text as positive, negative, or neutral.</a:t>
            </a:r>
          </a:p>
          <a:p>
            <a:pPr algn="l">
              <a:buFont typeface="Arial" panose="020B0604020202020204" pitchFamily="34" charset="0"/>
              <a:buChar char="•"/>
            </a:pPr>
            <a:r>
              <a:rPr lang="en-US" sz="2600" b="1" i="0" dirty="0">
                <a:solidFill>
                  <a:schemeClr val="accent2"/>
                </a:solidFill>
                <a:effectLst/>
                <a:highlight>
                  <a:srgbClr val="FFFFFF"/>
                </a:highlight>
                <a:latin typeface="ui-sans-serif"/>
              </a:rPr>
              <a:t>Why It's Important</a:t>
            </a:r>
            <a:r>
              <a:rPr lang="en-US" sz="2600" b="0" i="0" dirty="0">
                <a:solidFill>
                  <a:schemeClr val="accent2"/>
                </a:solidFill>
                <a:effectLst/>
                <a:highlight>
                  <a:srgbClr val="FFFFFF"/>
                </a:highlight>
                <a:latin typeface="ui-sans-serif"/>
              </a:rPr>
              <a:t>: </a:t>
            </a:r>
            <a:r>
              <a:rPr lang="en-US" b="0" i="0" dirty="0">
                <a:solidFill>
                  <a:srgbClr val="0D0D0D"/>
                </a:solidFill>
                <a:effectLst/>
                <a:highlight>
                  <a:srgbClr val="FFFFFF"/>
                </a:highlight>
                <a:latin typeface="ui-sans-serif"/>
              </a:rPr>
              <a:t>In the context of a movie recommendation system, sentiment analysis helps understand users' opinions and emotions towards movies. By analyzing reviews, we can gain insights into how users feel about different films, which can improve recommendation accuracy.</a:t>
            </a:r>
          </a:p>
          <a:p>
            <a:pPr algn="l">
              <a:buFont typeface="Arial" panose="020B0604020202020204" pitchFamily="34" charset="0"/>
              <a:buChar char="•"/>
            </a:pPr>
            <a:r>
              <a:rPr lang="en-US" sz="3200" b="1" dirty="0">
                <a:solidFill>
                  <a:srgbClr val="0D0D0D"/>
                </a:solidFill>
                <a:highlight>
                  <a:srgbClr val="FFFFFF"/>
                </a:highlight>
                <a:latin typeface="ui-sans-serif"/>
              </a:rPr>
              <a:t>Tools:-       </a:t>
            </a:r>
            <a:r>
              <a:rPr lang="en-US" sz="2400" b="1" dirty="0">
                <a:solidFill>
                  <a:srgbClr val="C00000"/>
                </a:solidFill>
                <a:highlight>
                  <a:srgbClr val="FFFFFF"/>
                </a:highlight>
                <a:latin typeface="ui-sans-serif"/>
              </a:rPr>
              <a:t>Vader</a:t>
            </a:r>
          </a:p>
          <a:p>
            <a:pPr algn="l">
              <a:buFont typeface="Arial" panose="020B0604020202020204" pitchFamily="34" charset="0"/>
              <a:buChar char="•"/>
            </a:pPr>
            <a:r>
              <a:rPr lang="en-US" sz="2400" b="1" i="0" dirty="0">
                <a:solidFill>
                  <a:srgbClr val="C00000"/>
                </a:solidFill>
                <a:effectLst/>
                <a:highlight>
                  <a:srgbClr val="FFFFFF"/>
                </a:highlight>
                <a:latin typeface="ui-sans-serif"/>
              </a:rPr>
              <a:t>                           </a:t>
            </a:r>
            <a:r>
              <a:rPr lang="en-US" sz="2400" b="1" i="0" dirty="0" err="1">
                <a:solidFill>
                  <a:srgbClr val="C00000"/>
                </a:solidFill>
                <a:effectLst/>
                <a:highlight>
                  <a:srgbClr val="FFFFFF"/>
                </a:highlight>
                <a:latin typeface="ui-sans-serif"/>
              </a:rPr>
              <a:t>TextBlob</a:t>
            </a:r>
            <a:endParaRPr lang="en-US" sz="2400" b="1" i="0" dirty="0">
              <a:solidFill>
                <a:srgbClr val="C00000"/>
              </a:solidFill>
              <a:effectLst/>
              <a:highlight>
                <a:srgbClr val="FFFFFF"/>
              </a:highlight>
              <a:latin typeface="ui-sans-serif"/>
            </a:endParaRPr>
          </a:p>
          <a:p>
            <a:pPr algn="l">
              <a:buFont typeface="Arial" panose="020B0604020202020204" pitchFamily="34" charset="0"/>
              <a:buChar char="•"/>
            </a:pPr>
            <a:r>
              <a:rPr lang="en-US" sz="2400" b="1" dirty="0">
                <a:solidFill>
                  <a:srgbClr val="C00000"/>
                </a:solidFill>
                <a:highlight>
                  <a:srgbClr val="FFFFFF"/>
                </a:highlight>
                <a:latin typeface="ui-sans-serif"/>
              </a:rPr>
              <a:t>                            Bert</a:t>
            </a:r>
            <a:endParaRPr lang="en-US" sz="2400" b="1" i="0" dirty="0">
              <a:solidFill>
                <a:srgbClr val="C00000"/>
              </a:solidFill>
              <a:effectLst/>
              <a:highlight>
                <a:srgbClr val="FFFFFF"/>
              </a:highlight>
              <a:latin typeface="ui-sans-serif"/>
            </a:endParaRPr>
          </a:p>
          <a:p>
            <a:endParaRPr lang="en-IN" dirty="0"/>
          </a:p>
        </p:txBody>
      </p:sp>
    </p:spTree>
    <p:extLst>
      <p:ext uri="{BB962C8B-B14F-4D97-AF65-F5344CB8AC3E}">
        <p14:creationId xmlns:p14="http://schemas.microsoft.com/office/powerpoint/2010/main" val="1449176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67E20D-E98E-1D28-CB04-7F2959DF13B9}"/>
              </a:ext>
            </a:extLst>
          </p:cNvPr>
          <p:cNvSpPr txBox="1"/>
          <p:nvPr/>
        </p:nvSpPr>
        <p:spPr>
          <a:xfrm>
            <a:off x="1038225" y="809624"/>
            <a:ext cx="9248775" cy="2092881"/>
          </a:xfrm>
          <a:prstGeom prst="rect">
            <a:avLst/>
          </a:prstGeom>
          <a:noFill/>
        </p:spPr>
        <p:txBody>
          <a:bodyPr wrap="square">
            <a:spAutoFit/>
          </a:bodyPr>
          <a:lstStyle/>
          <a:p>
            <a:r>
              <a:rPr lang="en-IN" sz="4000" b="1" dirty="0">
                <a:solidFill>
                  <a:srgbClr val="00B0F0"/>
                </a:solidFill>
                <a:latin typeface="Algerian" panose="04020705040A02060702" pitchFamily="82" charset="0"/>
              </a:rPr>
              <a:t>Sentiment Analysis Process</a:t>
            </a:r>
          </a:p>
          <a:p>
            <a:endParaRPr lang="en-IN" dirty="0"/>
          </a:p>
          <a:p>
            <a:r>
              <a:rPr lang="en-IN" sz="2400" dirty="0">
                <a:solidFill>
                  <a:srgbClr val="FF0000"/>
                </a:solidFill>
              </a:rPr>
              <a:t>-Collect reviews.</a:t>
            </a:r>
          </a:p>
          <a:p>
            <a:r>
              <a:rPr lang="en-IN" sz="2400" dirty="0">
                <a:solidFill>
                  <a:srgbClr val="FF0000"/>
                </a:solidFill>
              </a:rPr>
              <a:t>-Process text data.</a:t>
            </a:r>
          </a:p>
          <a:p>
            <a:r>
              <a:rPr lang="en-IN" sz="2400" dirty="0">
                <a:solidFill>
                  <a:srgbClr val="FF0000"/>
                </a:solidFill>
              </a:rPr>
              <a:t>-Apply sentiment analysis model</a:t>
            </a:r>
          </a:p>
        </p:txBody>
      </p:sp>
    </p:spTree>
    <p:extLst>
      <p:ext uri="{BB962C8B-B14F-4D97-AF65-F5344CB8AC3E}">
        <p14:creationId xmlns:p14="http://schemas.microsoft.com/office/powerpoint/2010/main" val="2716079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1EE564-4485-988D-49B3-D2E583DDB04A}"/>
              </a:ext>
            </a:extLst>
          </p:cNvPr>
          <p:cNvSpPr txBox="1"/>
          <p:nvPr/>
        </p:nvSpPr>
        <p:spPr>
          <a:xfrm>
            <a:off x="628650" y="542925"/>
            <a:ext cx="10134600" cy="2092881"/>
          </a:xfrm>
          <a:prstGeom prst="rect">
            <a:avLst/>
          </a:prstGeom>
          <a:noFill/>
        </p:spPr>
        <p:txBody>
          <a:bodyPr wrap="square">
            <a:spAutoFit/>
          </a:bodyPr>
          <a:lstStyle/>
          <a:p>
            <a:r>
              <a:rPr lang="en-IN" sz="4000" b="1" dirty="0">
                <a:solidFill>
                  <a:srgbClr val="00B050"/>
                </a:solidFill>
                <a:latin typeface="Arial Rounded MT Bold" panose="020F0704030504030204" pitchFamily="34" charset="0"/>
              </a:rPr>
              <a:t>Building the Recommendation System</a:t>
            </a:r>
          </a:p>
          <a:p>
            <a:endParaRPr lang="en-IN" dirty="0"/>
          </a:p>
          <a:p>
            <a:r>
              <a:rPr lang="en-IN" sz="2400" b="1" dirty="0">
                <a:solidFill>
                  <a:schemeClr val="accent2"/>
                </a:solidFill>
              </a:rPr>
              <a:t>Content-Based: </a:t>
            </a:r>
            <a:r>
              <a:rPr lang="en-IN" sz="2000" dirty="0"/>
              <a:t>uses movie features.</a:t>
            </a:r>
          </a:p>
          <a:p>
            <a:r>
              <a:rPr lang="en-IN" sz="2400" b="1" dirty="0">
                <a:solidFill>
                  <a:schemeClr val="accent2"/>
                </a:solidFill>
              </a:rPr>
              <a:t>Collaborative: </a:t>
            </a:r>
            <a:r>
              <a:rPr lang="en-IN" sz="2000" dirty="0"/>
              <a:t>uses user interactions.</a:t>
            </a:r>
          </a:p>
          <a:p>
            <a:r>
              <a:rPr lang="en-IN" sz="2400" b="1" dirty="0">
                <a:solidFill>
                  <a:schemeClr val="accent2"/>
                </a:solidFill>
              </a:rPr>
              <a:t>Hybrid: </a:t>
            </a:r>
            <a:r>
              <a:rPr lang="en-IN" sz="2000" dirty="0"/>
              <a:t>combines both methods.</a:t>
            </a:r>
          </a:p>
        </p:txBody>
      </p:sp>
    </p:spTree>
    <p:extLst>
      <p:ext uri="{BB962C8B-B14F-4D97-AF65-F5344CB8AC3E}">
        <p14:creationId xmlns:p14="http://schemas.microsoft.com/office/powerpoint/2010/main" val="2869838017"/>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{2183A3B4-68F6-4B6B-BC3D-492F9F635AFE}tf56160789_win32</Template>
  <TotalTime>59</TotalTime>
  <Words>462</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Algerian</vt:lpstr>
      <vt:lpstr>Aptos Display</vt:lpstr>
      <vt:lpstr>Arial</vt:lpstr>
      <vt:lpstr>Arial Rounded MT Bold</vt:lpstr>
      <vt:lpstr>Bookman Old Style</vt:lpstr>
      <vt:lpstr>Calibri</vt:lpstr>
      <vt:lpstr>Franklin Gothic Book</vt:lpstr>
      <vt:lpstr>ui-sans-serif</vt:lpstr>
      <vt:lpstr>Custom</vt:lpstr>
      <vt:lpstr>MOVIE RECOMMENDATION SYSTEM                      -Using sentiment analysis</vt:lpstr>
      <vt:lpstr>Team Members:-                                -Robin Singh                                  -Rajan Yadav                                  -Suraj Singh Rathaur                                  -Sumit Kumar Verma </vt:lpstr>
      <vt:lpstr>Introduction</vt:lpstr>
      <vt:lpstr>Objective </vt:lpstr>
      <vt:lpstr>Data Collection</vt:lpstr>
      <vt:lpstr>Data Processing</vt:lpstr>
      <vt:lpstr>Sentiment Analysis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                      -Using sentiment analysis</dc:title>
  <dc:creator>SUMIT VERMA</dc:creator>
  <cp:lastModifiedBy>SUMIT VERMA</cp:lastModifiedBy>
  <cp:revision>1</cp:revision>
  <dcterms:created xsi:type="dcterms:W3CDTF">2024-05-26T19:37:36Z</dcterms:created>
  <dcterms:modified xsi:type="dcterms:W3CDTF">2024-05-26T20:37:10Z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