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60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70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73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15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051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922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270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633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53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5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21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72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75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3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3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8FE7E-D1A7-4509-B787-B0469E961D06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2FF891-BC14-42B7-9781-9859FF444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958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AB3F6-25C5-31C9-D4E5-2229EA2B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234" y="923632"/>
            <a:ext cx="8596668" cy="1320800"/>
          </a:xfrm>
        </p:spPr>
        <p:txBody>
          <a:bodyPr/>
          <a:lstStyle/>
          <a:p>
            <a:pPr algn="ctr"/>
            <a:r>
              <a:rPr lang="en-IN" sz="4000" b="1" dirty="0">
                <a:latin typeface="Cooper Black" panose="0208090404030B020404" pitchFamily="18" charset="0"/>
              </a:rPr>
              <a:t>GLATHON</a:t>
            </a:r>
            <a:r>
              <a:rPr lang="en-IN" b="1" dirty="0">
                <a:latin typeface="Cooper Black" panose="0208090404030B0204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61B6F-74EC-6FB7-E33A-5FE3C0327362}"/>
              </a:ext>
            </a:extLst>
          </p:cNvPr>
          <p:cNvSpPr txBox="1"/>
          <p:nvPr/>
        </p:nvSpPr>
        <p:spPr>
          <a:xfrm>
            <a:off x="375646" y="2243749"/>
            <a:ext cx="11483843" cy="44135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 rtl="0">
              <a:lnSpc>
                <a:spcPct val="90000"/>
              </a:lnSpc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  </a:t>
            </a:r>
          </a:p>
          <a:p>
            <a:pPr marL="0" lvl="0" indent="0" rtl="0">
              <a:lnSpc>
                <a:spcPct val="90000"/>
              </a:lnSpc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   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PSID: </a:t>
            </a:r>
            <a:r>
              <a:rPr lang="en-US" sz="24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GLAPS11</a:t>
            </a:r>
          </a:p>
          <a:p>
            <a:pPr marL="0" lvl="0" indent="0" rtl="0">
              <a:lnSpc>
                <a:spcPct val="90000"/>
              </a:lnSpc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Franklin Gothic"/>
            </a:endParaRPr>
          </a:p>
          <a:p>
            <a:pPr marL="0" lvl="0" indent="0" rtl="0">
              <a:lnSpc>
                <a:spcPct val="90000"/>
              </a:lnSpc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   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Problem Statement: </a:t>
            </a:r>
            <a:r>
              <a:rPr lang="en-US" sz="24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To solve large dataset computation in cosmology using python</a:t>
            </a:r>
          </a:p>
          <a:p>
            <a:pPr marL="0" lvl="0" indent="0" rtl="0">
              <a:lnSpc>
                <a:spcPct val="90000"/>
              </a:lnSpc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4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Franklin Gothic"/>
            </a:endParaRPr>
          </a:p>
          <a:p>
            <a:pPr marL="0" lvl="0" indent="0" rtl="0">
              <a:lnSpc>
                <a:spcPct val="90000"/>
              </a:lnSpc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   Team Name: </a:t>
            </a:r>
            <a:r>
              <a:rPr lang="en-US" sz="24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Cookie Army</a:t>
            </a:r>
          </a:p>
          <a:p>
            <a:pPr marL="0" lvl="0" indent="0" rtl="0">
              <a:lnSpc>
                <a:spcPct val="90000"/>
              </a:lnSpc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4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</a:br>
            <a:r>
              <a:rPr lang="en-US" sz="24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   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Team Leader Name: </a:t>
            </a:r>
            <a:r>
              <a:rPr lang="en-US" sz="24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Suraj Omar</a:t>
            </a:r>
          </a:p>
          <a:p>
            <a:pPr marL="0" lvl="0" indent="0" rtl="0">
              <a:lnSpc>
                <a:spcPct val="90000"/>
              </a:lnSpc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4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</a:br>
            <a:r>
              <a:rPr lang="en-US" sz="24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   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Institute Code (AISHE): </a:t>
            </a:r>
            <a:r>
              <a:rPr lang="en-US" sz="24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U-0513</a:t>
            </a:r>
          </a:p>
          <a:p>
            <a:pPr marL="0" lvl="0" indent="0" rtl="0">
              <a:lnSpc>
                <a:spcPct val="90000"/>
              </a:lnSpc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4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</a:br>
            <a:r>
              <a:rPr lang="en-US" sz="24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   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Institute Name: </a:t>
            </a:r>
            <a:r>
              <a:rPr lang="en-US" sz="24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GLA University, Mathura</a:t>
            </a:r>
          </a:p>
          <a:p>
            <a:pPr marL="0" lvl="0" indent="0" rtl="0">
              <a:lnSpc>
                <a:spcPct val="90000"/>
              </a:lnSpc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4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7374A-031D-F07B-9786-16303502B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532430"/>
            <a:ext cx="1570759" cy="152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1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6D39CF-7C84-9097-BAB3-40CC4E29FE3E}"/>
              </a:ext>
            </a:extLst>
          </p:cNvPr>
          <p:cNvSpPr txBox="1"/>
          <p:nvPr/>
        </p:nvSpPr>
        <p:spPr>
          <a:xfrm>
            <a:off x="429240" y="1313543"/>
            <a:ext cx="742298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6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the cosmology dataset into Python using libraries such as Pandas and NumPy.</a:t>
            </a:r>
          </a:p>
          <a:p>
            <a:pPr marL="342900" indent="-34290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6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the data: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the data by removing any missing values and outliers.</a:t>
            </a:r>
          </a:p>
          <a:p>
            <a:pPr marL="342900" lvl="0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6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training and testing sets using Scikit-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Learn’s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traintestsplit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pPr marL="342900" indent="-34290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6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model: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suitable Machine Learning model such as Random Forest Regression or Gradient Boosting Regression.</a:t>
            </a:r>
          </a:p>
          <a:p>
            <a:pPr marL="342900" lvl="0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6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selected model on the training data using Scikit-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Learn’s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 function.</a:t>
            </a:r>
          </a:p>
          <a:p>
            <a:pPr marL="342900" indent="-34290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6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</a:t>
            </a: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Evaluate the model’s performance on the testing data using Scikit-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Learn’s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function.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6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new values: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 model is trained and evaluated, you can use it to predict new values.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86000"/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220942E8-78B6-CD80-3C90-FEEA2E40E462}"/>
              </a:ext>
            </a:extLst>
          </p:cNvPr>
          <p:cNvSpPr/>
          <p:nvPr/>
        </p:nvSpPr>
        <p:spPr>
          <a:xfrm>
            <a:off x="8061617" y="3008085"/>
            <a:ext cx="3701143" cy="2409372"/>
          </a:xfrm>
          <a:prstGeom prst="round2Diag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latin typeface="Cooper Black" panose="0208090404030B020404" pitchFamily="18" charset="0"/>
              </a:rPr>
              <a:t>Technology Stack: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Comic Sans MS" panose="030F0702030302020204" pitchFamily="66" charset="0"/>
              </a:rPr>
              <a:t>Python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Comic Sans MS" panose="030F0702030302020204" pitchFamily="66" charset="0"/>
              </a:rPr>
              <a:t>NumPy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omic Sans MS" panose="030F0702030302020204" pitchFamily="66" charset="0"/>
                <a:sym typeface="Libre Franklin"/>
              </a:rPr>
              <a:t>Scikit-Learn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omic Sans MS" panose="030F0702030302020204" pitchFamily="66" charset="0"/>
                <a:sym typeface="Libre Franklin"/>
              </a:rPr>
              <a:t>Astropy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A82F03-51BA-03A3-3FA5-B36ACDA82263}"/>
              </a:ext>
            </a:extLst>
          </p:cNvPr>
          <p:cNvSpPr/>
          <p:nvPr/>
        </p:nvSpPr>
        <p:spPr>
          <a:xfrm>
            <a:off x="-21762" y="259073"/>
            <a:ext cx="5929076" cy="1045028"/>
          </a:xfrm>
          <a:custGeom>
            <a:avLst/>
            <a:gdLst>
              <a:gd name="connsiteX0" fmla="*/ 0 w 2902857"/>
              <a:gd name="connsiteY0" fmla="*/ 0 h 1045028"/>
              <a:gd name="connsiteX1" fmla="*/ 2902857 w 2902857"/>
              <a:gd name="connsiteY1" fmla="*/ 0 h 1045028"/>
              <a:gd name="connsiteX2" fmla="*/ 2261755 w 2902857"/>
              <a:gd name="connsiteY2" fmla="*/ 522514 h 1045028"/>
              <a:gd name="connsiteX3" fmla="*/ 2902857 w 2902857"/>
              <a:gd name="connsiteY3" fmla="*/ 1045027 h 1045028"/>
              <a:gd name="connsiteX4" fmla="*/ 2902857 w 2902857"/>
              <a:gd name="connsiteY4" fmla="*/ 1045028 h 1045028"/>
              <a:gd name="connsiteX5" fmla="*/ 0 w 2902857"/>
              <a:gd name="connsiteY5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7" h="1045028">
                <a:moveTo>
                  <a:pt x="0" y="0"/>
                </a:moveTo>
                <a:lnTo>
                  <a:pt x="2902857" y="0"/>
                </a:lnTo>
                <a:lnTo>
                  <a:pt x="2261755" y="522514"/>
                </a:lnTo>
                <a:lnTo>
                  <a:pt x="2902857" y="1045027"/>
                </a:lnTo>
                <a:lnTo>
                  <a:pt x="2902857" y="1045028"/>
                </a:lnTo>
                <a:lnTo>
                  <a:pt x="0" y="104502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IN" sz="3000" dirty="0">
                <a:solidFill>
                  <a:schemeClr val="bg1"/>
                </a:solidFill>
                <a:latin typeface="Cooper Black" panose="0208090404030B020404" pitchFamily="18" charset="0"/>
              </a:rPr>
              <a:t>APPROACH DETAILS</a:t>
            </a:r>
          </a:p>
        </p:txBody>
      </p:sp>
    </p:spTree>
    <p:extLst>
      <p:ext uri="{BB962C8B-B14F-4D97-AF65-F5344CB8AC3E}">
        <p14:creationId xmlns:p14="http://schemas.microsoft.com/office/powerpoint/2010/main" val="258459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5A24786-EDC3-3220-D43C-22254B45D25D}"/>
              </a:ext>
            </a:extLst>
          </p:cNvPr>
          <p:cNvSpPr/>
          <p:nvPr/>
        </p:nvSpPr>
        <p:spPr>
          <a:xfrm>
            <a:off x="4461163" y="568036"/>
            <a:ext cx="1901536" cy="76200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START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CEF815C9-649D-9628-1319-DABA071E6615}"/>
              </a:ext>
            </a:extLst>
          </p:cNvPr>
          <p:cNvSpPr/>
          <p:nvPr/>
        </p:nvSpPr>
        <p:spPr>
          <a:xfrm>
            <a:off x="3247591" y="929977"/>
            <a:ext cx="1178502" cy="400060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55A31-E828-ABCC-1786-3B3E6BFA6BB0}"/>
              </a:ext>
            </a:extLst>
          </p:cNvPr>
          <p:cNvSpPr/>
          <p:nvPr/>
        </p:nvSpPr>
        <p:spPr>
          <a:xfrm>
            <a:off x="4618759" y="1899801"/>
            <a:ext cx="1586345" cy="58881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 Black" panose="020B0A04020102020204" pitchFamily="34" charset="0"/>
              </a:rPr>
              <a:t>LOAD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414329-5886-06F8-E13F-70DF8B939FAE}"/>
              </a:ext>
            </a:extLst>
          </p:cNvPr>
          <p:cNvSpPr/>
          <p:nvPr/>
        </p:nvSpPr>
        <p:spPr>
          <a:xfrm>
            <a:off x="7465005" y="2471290"/>
            <a:ext cx="1586345" cy="588817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 Black" panose="020B0A04020102020204" pitchFamily="34" charset="0"/>
              </a:rPr>
              <a:t>PREPARE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770517-0FA3-30CB-5A6B-2F5ED27CA85A}"/>
              </a:ext>
            </a:extLst>
          </p:cNvPr>
          <p:cNvSpPr/>
          <p:nvPr/>
        </p:nvSpPr>
        <p:spPr>
          <a:xfrm>
            <a:off x="7465005" y="3907847"/>
            <a:ext cx="1586345" cy="59574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 Black" panose="020B0A04020102020204" pitchFamily="34" charset="0"/>
              </a:rPr>
              <a:t>SPLIT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ABC2CC-7F51-AECE-23B4-3430BFFC01FE}"/>
              </a:ext>
            </a:extLst>
          </p:cNvPr>
          <p:cNvSpPr/>
          <p:nvPr/>
        </p:nvSpPr>
        <p:spPr>
          <a:xfrm>
            <a:off x="4461163" y="3831646"/>
            <a:ext cx="1586345" cy="74814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8900000" scaled="1"/>
            <a:tileRect/>
          </a:gradFill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 Black" panose="020B0A04020102020204" pitchFamily="34" charset="0"/>
              </a:rPr>
              <a:t>SELECT MODEL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1632A1-068F-23CA-2E9B-56A8B515ADC2}"/>
              </a:ext>
            </a:extLst>
          </p:cNvPr>
          <p:cNvSpPr/>
          <p:nvPr/>
        </p:nvSpPr>
        <p:spPr>
          <a:xfrm>
            <a:off x="7541201" y="5287239"/>
            <a:ext cx="1586345" cy="59574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PREDICT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9BBF31-AC2E-8153-7234-3E20BD254A77}"/>
              </a:ext>
            </a:extLst>
          </p:cNvPr>
          <p:cNvSpPr/>
          <p:nvPr/>
        </p:nvSpPr>
        <p:spPr>
          <a:xfrm>
            <a:off x="4461163" y="5287240"/>
            <a:ext cx="1586345" cy="59574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EVALUATE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97A1CB-12D0-EC2A-3DDD-23E9A89ACE24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411931" y="1330037"/>
            <a:ext cx="1" cy="569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2C0A5F4-1BB1-CD16-FEAB-663B6E1791DB}"/>
              </a:ext>
            </a:extLst>
          </p:cNvPr>
          <p:cNvSpPr/>
          <p:nvPr/>
        </p:nvSpPr>
        <p:spPr>
          <a:xfrm>
            <a:off x="4315691" y="2416764"/>
            <a:ext cx="193963" cy="1922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8A3D26-4230-3C7F-0A4F-A4C33B449199}"/>
              </a:ext>
            </a:extLst>
          </p:cNvPr>
          <p:cNvSpPr/>
          <p:nvPr/>
        </p:nvSpPr>
        <p:spPr>
          <a:xfrm>
            <a:off x="4017816" y="2417624"/>
            <a:ext cx="193963" cy="1922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A55240-6030-BDC8-C33F-E054B33F00B5}"/>
              </a:ext>
            </a:extLst>
          </p:cNvPr>
          <p:cNvSpPr/>
          <p:nvPr/>
        </p:nvSpPr>
        <p:spPr>
          <a:xfrm>
            <a:off x="3739861" y="2416764"/>
            <a:ext cx="193963" cy="1922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8094FB-DC03-399B-BE6E-E365BF6C289B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6205104" y="2194210"/>
            <a:ext cx="2053074" cy="2770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Hexagon 34">
            <a:extLst>
              <a:ext uri="{FF2B5EF4-FFF2-40B4-BE49-F238E27FC236}">
                <a16:creationId xmlns:a16="http://schemas.microsoft.com/office/drawing/2014/main" id="{AA868277-C7E2-2112-A8C4-3F01C188FCE7}"/>
              </a:ext>
            </a:extLst>
          </p:cNvPr>
          <p:cNvSpPr/>
          <p:nvPr/>
        </p:nvSpPr>
        <p:spPr>
          <a:xfrm>
            <a:off x="6362699" y="1713617"/>
            <a:ext cx="1178502" cy="400060"/>
          </a:xfrm>
          <a:prstGeom prst="hexagon">
            <a:avLst/>
          </a:prstGeom>
          <a:noFill/>
          <a:ln w="28575"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CE02C8-7BD8-8BE9-8B8A-42DB9DAC3A5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235664" y="3064428"/>
            <a:ext cx="22514" cy="843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8368E9-31B8-A27C-A1A1-322CAB6670F8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>
            <a:off x="6047508" y="4205720"/>
            <a:ext cx="1417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4EA6F7-EEFF-9BC0-0042-473841C86EF7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5254336" y="4579793"/>
            <a:ext cx="0" cy="707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1C5595-4FEA-DECC-AA53-AF74AADF006D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6047508" y="5585113"/>
            <a:ext cx="14936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1DB2711-C1BF-4ED3-319C-C4239D55236C}"/>
              </a:ext>
            </a:extLst>
          </p:cNvPr>
          <p:cNvSpPr/>
          <p:nvPr/>
        </p:nvSpPr>
        <p:spPr>
          <a:xfrm>
            <a:off x="-21762" y="259073"/>
            <a:ext cx="3269353" cy="1045028"/>
          </a:xfrm>
          <a:custGeom>
            <a:avLst/>
            <a:gdLst>
              <a:gd name="connsiteX0" fmla="*/ 0 w 2902857"/>
              <a:gd name="connsiteY0" fmla="*/ 0 h 1045028"/>
              <a:gd name="connsiteX1" fmla="*/ 2902857 w 2902857"/>
              <a:gd name="connsiteY1" fmla="*/ 0 h 1045028"/>
              <a:gd name="connsiteX2" fmla="*/ 2261755 w 2902857"/>
              <a:gd name="connsiteY2" fmla="*/ 522514 h 1045028"/>
              <a:gd name="connsiteX3" fmla="*/ 2902857 w 2902857"/>
              <a:gd name="connsiteY3" fmla="*/ 1045027 h 1045028"/>
              <a:gd name="connsiteX4" fmla="*/ 2902857 w 2902857"/>
              <a:gd name="connsiteY4" fmla="*/ 1045028 h 1045028"/>
              <a:gd name="connsiteX5" fmla="*/ 0 w 2902857"/>
              <a:gd name="connsiteY5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7" h="1045028">
                <a:moveTo>
                  <a:pt x="0" y="0"/>
                </a:moveTo>
                <a:lnTo>
                  <a:pt x="2902857" y="0"/>
                </a:lnTo>
                <a:lnTo>
                  <a:pt x="2261755" y="522514"/>
                </a:lnTo>
                <a:lnTo>
                  <a:pt x="2902857" y="1045027"/>
                </a:lnTo>
                <a:lnTo>
                  <a:pt x="2902857" y="1045028"/>
                </a:lnTo>
                <a:lnTo>
                  <a:pt x="0" y="104502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Cooper Black" panose="0208090404030B020404" pitchFamily="18" charset="0"/>
              </a:rPr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189925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00091 0.151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9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4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9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4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4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4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400"/>
                            </p:stCondLst>
                            <p:childTnLst>
                              <p:par>
                                <p:cTn id="4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900"/>
                            </p:stCondLst>
                            <p:childTnLst>
                              <p:par>
                                <p:cTn id="5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400"/>
                            </p:stCondLst>
                            <p:childTnLst>
                              <p:par>
                                <p:cTn id="5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900"/>
                            </p:stCondLst>
                            <p:childTnLst>
                              <p:par>
                                <p:cTn id="5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900"/>
                            </p:stCondLst>
                            <p:childTnLst>
                              <p:par>
                                <p:cTn id="6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90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50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4.81481E-6 L 0.15612 0.00208 " pathEditMode="relative" rAng="0" ptsTypes="AA">
                                      <p:cBhvr>
                                        <p:cTn id="79" dur="8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9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12 0.00208 L 0.15638 0.04606 " pathEditMode="relative" rAng="0" ptsTypes="AA">
                                      <p:cBhvr>
                                        <p:cTn id="85" dur="8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300"/>
                            </p:stCondLst>
                            <p:childTnLst>
                              <p:par>
                                <p:cTn id="8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38 0.04606 L 0.15821 0.2534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037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000"/>
                            </p:stCondLst>
                            <p:childTnLst>
                              <p:par>
                                <p:cTn id="97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8" grpId="2" animBg="1"/>
      <p:bldP spid="9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5" grpId="0" animBg="1"/>
      <p:bldP spid="35" grpId="1" animBg="1"/>
      <p:bldP spid="35" grpId="3" animBg="1"/>
      <p:bldP spid="35" grpId="4" animBg="1"/>
      <p:bldP spid="35" grpId="5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FB67ABE-1E6B-FF40-6873-2CEA079AA3EC}"/>
              </a:ext>
            </a:extLst>
          </p:cNvPr>
          <p:cNvSpPr/>
          <p:nvPr/>
        </p:nvSpPr>
        <p:spPr>
          <a:xfrm>
            <a:off x="-21763" y="259073"/>
            <a:ext cx="2997191" cy="1337498"/>
          </a:xfrm>
          <a:custGeom>
            <a:avLst/>
            <a:gdLst>
              <a:gd name="connsiteX0" fmla="*/ 0 w 2902857"/>
              <a:gd name="connsiteY0" fmla="*/ 0 h 1045028"/>
              <a:gd name="connsiteX1" fmla="*/ 2902857 w 2902857"/>
              <a:gd name="connsiteY1" fmla="*/ 0 h 1045028"/>
              <a:gd name="connsiteX2" fmla="*/ 2261755 w 2902857"/>
              <a:gd name="connsiteY2" fmla="*/ 522514 h 1045028"/>
              <a:gd name="connsiteX3" fmla="*/ 2902857 w 2902857"/>
              <a:gd name="connsiteY3" fmla="*/ 1045027 h 1045028"/>
              <a:gd name="connsiteX4" fmla="*/ 2902857 w 2902857"/>
              <a:gd name="connsiteY4" fmla="*/ 1045028 h 1045028"/>
              <a:gd name="connsiteX5" fmla="*/ 0 w 2902857"/>
              <a:gd name="connsiteY5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7" h="1045028">
                <a:moveTo>
                  <a:pt x="0" y="0"/>
                </a:moveTo>
                <a:lnTo>
                  <a:pt x="2902857" y="0"/>
                </a:lnTo>
                <a:lnTo>
                  <a:pt x="2261755" y="522514"/>
                </a:lnTo>
                <a:lnTo>
                  <a:pt x="2902857" y="1045027"/>
                </a:lnTo>
                <a:lnTo>
                  <a:pt x="2902857" y="1045028"/>
                </a:lnTo>
                <a:lnTo>
                  <a:pt x="0" y="104502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Cooper Black" panose="0208090404030B020404" pitchFamily="18" charset="0"/>
              </a:rPr>
              <a:t>  USECASE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20DD2DF-A615-E6DF-A3E1-02F37F61E779}"/>
              </a:ext>
            </a:extLst>
          </p:cNvPr>
          <p:cNvSpPr/>
          <p:nvPr/>
        </p:nvSpPr>
        <p:spPr>
          <a:xfrm>
            <a:off x="493486" y="1830203"/>
            <a:ext cx="6700158" cy="3786825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8000" lvl="0" indent="-342900">
              <a:spcBef>
                <a:spcPts val="120"/>
              </a:spcBef>
              <a:spcAft>
                <a:spcPts val="110"/>
              </a:spcAft>
              <a:buClr>
                <a:schemeClr val="tx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</a:p>
          <a:p>
            <a:pPr marL="468000" lvl="0" indent="-342900">
              <a:spcBef>
                <a:spcPts val="120"/>
              </a:spcBef>
              <a:spcAft>
                <a:spcPts val="110"/>
              </a:spcAft>
              <a:buClr>
                <a:schemeClr val="tx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preprocess </a:t>
            </a:r>
          </a:p>
          <a:p>
            <a:pPr marL="468000" lvl="0" indent="-342900">
              <a:spcBef>
                <a:spcPts val="120"/>
              </a:spcBef>
              <a:spcAft>
                <a:spcPts val="110"/>
              </a:spcAft>
              <a:buClr>
                <a:schemeClr val="tx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Cosmology dataset             </a:t>
            </a:r>
          </a:p>
          <a:p>
            <a:pPr marL="468000" lvl="0" indent="-342900">
              <a:spcBef>
                <a:spcPts val="120"/>
              </a:spcBef>
              <a:spcAft>
                <a:spcPts val="110"/>
              </a:spcAft>
              <a:buClr>
                <a:schemeClr val="tx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Choose a suitable machine learning model                                </a:t>
            </a:r>
          </a:p>
          <a:p>
            <a:pPr marL="468000" lvl="0" indent="-342900">
              <a:spcBef>
                <a:spcPts val="120"/>
              </a:spcBef>
              <a:spcAft>
                <a:spcPts val="110"/>
              </a:spcAft>
              <a:buClr>
                <a:schemeClr val="tx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Train the machine learning model using Python's libraries</a:t>
            </a:r>
          </a:p>
          <a:p>
            <a:pPr marL="468000" lvl="0" indent="-342900">
              <a:spcBef>
                <a:spcPts val="120"/>
              </a:spcBef>
              <a:spcAft>
                <a:spcPts val="110"/>
              </a:spcAft>
              <a:buClr>
                <a:schemeClr val="tx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Test the machine learning model on a separate testing set </a:t>
            </a:r>
          </a:p>
          <a:p>
            <a:pPr marL="468000" lvl="0" indent="-342900">
              <a:spcBef>
                <a:spcPts val="120"/>
              </a:spcBef>
              <a:spcAft>
                <a:spcPts val="110"/>
              </a:spcAft>
              <a:buClr>
                <a:schemeClr val="tx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the trained model to solve Cosmology problems                      </a:t>
            </a:r>
          </a:p>
          <a:p>
            <a:pPr marL="468000" lvl="0" indent="-342900">
              <a:spcBef>
                <a:spcPts val="120"/>
              </a:spcBef>
              <a:spcAft>
                <a:spcPts val="110"/>
              </a:spcAft>
              <a:buClr>
                <a:schemeClr val="tx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 of the model on new data</a:t>
            </a:r>
          </a:p>
          <a:p>
            <a:pPr marL="468000" lvl="0" indent="-342900">
              <a:spcBef>
                <a:spcPts val="120"/>
              </a:spcBef>
              <a:spcAft>
                <a:spcPts val="110"/>
              </a:spcAft>
              <a:buClr>
                <a:schemeClr val="tx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Refine the model and iterate as necessary </a:t>
            </a:r>
          </a:p>
          <a:p>
            <a:pPr marL="468000" lvl="0" indent="-342900">
              <a:spcBef>
                <a:spcPts val="120"/>
              </a:spcBef>
              <a:spcAft>
                <a:spcPts val="110"/>
              </a:spcAft>
              <a:buClr>
                <a:schemeClr val="tx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339DC0E-C86C-C132-7E90-2B9BE7066575}"/>
              </a:ext>
            </a:extLst>
          </p:cNvPr>
          <p:cNvSpPr/>
          <p:nvPr/>
        </p:nvSpPr>
        <p:spPr>
          <a:xfrm flipH="1">
            <a:off x="8128001" y="793496"/>
            <a:ext cx="4063999" cy="1337498"/>
          </a:xfrm>
          <a:custGeom>
            <a:avLst/>
            <a:gdLst>
              <a:gd name="connsiteX0" fmla="*/ 0 w 2902857"/>
              <a:gd name="connsiteY0" fmla="*/ 0 h 1045028"/>
              <a:gd name="connsiteX1" fmla="*/ 2902857 w 2902857"/>
              <a:gd name="connsiteY1" fmla="*/ 0 h 1045028"/>
              <a:gd name="connsiteX2" fmla="*/ 2261755 w 2902857"/>
              <a:gd name="connsiteY2" fmla="*/ 522514 h 1045028"/>
              <a:gd name="connsiteX3" fmla="*/ 2902857 w 2902857"/>
              <a:gd name="connsiteY3" fmla="*/ 1045027 h 1045028"/>
              <a:gd name="connsiteX4" fmla="*/ 2902857 w 2902857"/>
              <a:gd name="connsiteY4" fmla="*/ 1045028 h 1045028"/>
              <a:gd name="connsiteX5" fmla="*/ 0 w 2902857"/>
              <a:gd name="connsiteY5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7" h="1045028">
                <a:moveTo>
                  <a:pt x="0" y="0"/>
                </a:moveTo>
                <a:lnTo>
                  <a:pt x="2902857" y="0"/>
                </a:lnTo>
                <a:lnTo>
                  <a:pt x="2261755" y="522514"/>
                </a:lnTo>
                <a:lnTo>
                  <a:pt x="2902857" y="1045027"/>
                </a:lnTo>
                <a:lnTo>
                  <a:pt x="2902857" y="1045028"/>
                </a:lnTo>
                <a:lnTo>
                  <a:pt x="0" y="104502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en-IN" sz="2800" dirty="0">
                <a:solidFill>
                  <a:schemeClr val="bg1"/>
                </a:solidFill>
                <a:latin typeface="Cooper Black" panose="0208090404030B020404" pitchFamily="18" charset="0"/>
              </a:rPr>
              <a:t>DEPENDENCIES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23E44BF-DF66-1617-C0BB-BA0D5DDDF8D3}"/>
              </a:ext>
            </a:extLst>
          </p:cNvPr>
          <p:cNvSpPr/>
          <p:nvPr/>
        </p:nvSpPr>
        <p:spPr>
          <a:xfrm>
            <a:off x="7910286" y="2396298"/>
            <a:ext cx="3788228" cy="1603128"/>
          </a:xfrm>
          <a:prstGeom prst="round2DiagRect">
            <a:avLst>
              <a:gd name="adj1" fmla="val 0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Access to telescope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Data preprocessing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Algorithm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Performance optimization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9C1C32-4BBE-58F7-422A-B9824C450444}"/>
              </a:ext>
            </a:extLst>
          </p:cNvPr>
          <p:cNvSpPr/>
          <p:nvPr/>
        </p:nvSpPr>
        <p:spPr>
          <a:xfrm flipH="1">
            <a:off x="8403770" y="4281927"/>
            <a:ext cx="3788229" cy="890160"/>
          </a:xfrm>
          <a:custGeom>
            <a:avLst/>
            <a:gdLst>
              <a:gd name="connsiteX0" fmla="*/ 0 w 2902857"/>
              <a:gd name="connsiteY0" fmla="*/ 0 h 1045028"/>
              <a:gd name="connsiteX1" fmla="*/ 2902857 w 2902857"/>
              <a:gd name="connsiteY1" fmla="*/ 0 h 1045028"/>
              <a:gd name="connsiteX2" fmla="*/ 2261755 w 2902857"/>
              <a:gd name="connsiteY2" fmla="*/ 522514 h 1045028"/>
              <a:gd name="connsiteX3" fmla="*/ 2902857 w 2902857"/>
              <a:gd name="connsiteY3" fmla="*/ 1045027 h 1045028"/>
              <a:gd name="connsiteX4" fmla="*/ 2902857 w 2902857"/>
              <a:gd name="connsiteY4" fmla="*/ 1045028 h 1045028"/>
              <a:gd name="connsiteX5" fmla="*/ 0 w 2902857"/>
              <a:gd name="connsiteY5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7" h="1045028">
                <a:moveTo>
                  <a:pt x="0" y="0"/>
                </a:moveTo>
                <a:lnTo>
                  <a:pt x="2902857" y="0"/>
                </a:lnTo>
                <a:lnTo>
                  <a:pt x="2261755" y="522514"/>
                </a:lnTo>
                <a:lnTo>
                  <a:pt x="2902857" y="1045027"/>
                </a:lnTo>
                <a:lnTo>
                  <a:pt x="2902857" y="1045028"/>
                </a:lnTo>
                <a:lnTo>
                  <a:pt x="0" y="104502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en-IN" sz="2800" dirty="0">
                <a:solidFill>
                  <a:schemeClr val="bg1"/>
                </a:solidFill>
                <a:latin typeface="Cooper Black" panose="0208090404030B020404" pitchFamily="18" charset="0"/>
              </a:rPr>
              <a:t>STOPPERS     </a:t>
            </a:r>
            <a:r>
              <a:rPr lang="en-I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.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D58B16C5-8B0D-CC47-00B4-CCCE2FCB1FCA}"/>
              </a:ext>
            </a:extLst>
          </p:cNvPr>
          <p:cNvSpPr/>
          <p:nvPr/>
        </p:nvSpPr>
        <p:spPr>
          <a:xfrm>
            <a:off x="8128001" y="5395755"/>
            <a:ext cx="3236685" cy="1106645"/>
          </a:xfrm>
          <a:prstGeom prst="round2Diag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2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1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7;p4">
            <a:extLst>
              <a:ext uri="{FF2B5EF4-FFF2-40B4-BE49-F238E27FC236}">
                <a16:creationId xmlns:a16="http://schemas.microsoft.com/office/drawing/2014/main" id="{8E7957A9-623B-1584-ADF5-08518A2CCF98}"/>
              </a:ext>
            </a:extLst>
          </p:cNvPr>
          <p:cNvSpPr txBox="1">
            <a:spLocks/>
          </p:cNvSpPr>
          <p:nvPr/>
        </p:nvSpPr>
        <p:spPr>
          <a:xfrm>
            <a:off x="396080" y="544880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Details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9278DC-4C40-8CCE-343B-A486476F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59830"/>
              </p:ext>
            </p:extLst>
          </p:nvPr>
        </p:nvGraphicFramePr>
        <p:xfrm>
          <a:off x="252202" y="1564063"/>
          <a:ext cx="11687596" cy="372987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19032">
                  <a:extLst>
                    <a:ext uri="{9D8B030D-6E8A-4147-A177-3AD203B41FA5}">
                      <a16:colId xmlns:a16="http://schemas.microsoft.com/office/drawing/2014/main" val="2824836338"/>
                    </a:ext>
                  </a:extLst>
                </a:gridCol>
                <a:gridCol w="2894031">
                  <a:extLst>
                    <a:ext uri="{9D8B030D-6E8A-4147-A177-3AD203B41FA5}">
                      <a16:colId xmlns:a16="http://schemas.microsoft.com/office/drawing/2014/main" val="648567316"/>
                    </a:ext>
                  </a:extLst>
                </a:gridCol>
                <a:gridCol w="2030734">
                  <a:extLst>
                    <a:ext uri="{9D8B030D-6E8A-4147-A177-3AD203B41FA5}">
                      <a16:colId xmlns:a16="http://schemas.microsoft.com/office/drawing/2014/main" val="414414887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3526582794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79086586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32490559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Sr. No.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Name of Team Member</a:t>
                      </a:r>
                      <a:r>
                        <a:rPr lang="en-US" baseline="0" dirty="0"/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Branch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Stream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Position</a:t>
                      </a:r>
                      <a:r>
                        <a:rPr lang="en-US" baseline="0" dirty="0"/>
                        <a:t> in team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76814"/>
                  </a:ext>
                </a:extLst>
              </a:tr>
              <a:tr h="5082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Suraj Omar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B.Tech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 Leader</a:t>
                      </a:r>
                      <a:r>
                        <a:rPr lang="en-US" baseline="0" dirty="0"/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5727"/>
                  </a:ext>
                </a:extLst>
              </a:tr>
              <a:tr h="46143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Ankit Kumar Dwivedi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B.Tech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Developer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25522"/>
                  </a:ext>
                </a:extLst>
              </a:tr>
              <a:tr h="46143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Rohit Kumar Dwivedi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B.Tech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Developer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68005"/>
                  </a:ext>
                </a:extLst>
              </a:tr>
              <a:tr h="46143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Shagun Gupta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B.Tech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CSE(CSF)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Researcher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7208"/>
                  </a:ext>
                </a:extLst>
              </a:tr>
              <a:tr h="46143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Jiyanshu</a:t>
                      </a:r>
                      <a:r>
                        <a:rPr lang="en-US" dirty="0"/>
                        <a:t> Sharma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B.Tech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CSE(CSF)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30234"/>
                  </a:ext>
                </a:extLst>
              </a:tr>
              <a:tr h="46143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Vivek </a:t>
                      </a:r>
                      <a:r>
                        <a:rPr lang="en-US" dirty="0" err="1"/>
                        <a:t>Gurjar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B.Tech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CSE(CSF)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Support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24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221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58</TotalTime>
  <Words>361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Black</vt:lpstr>
      <vt:lpstr>Comic Sans MS</vt:lpstr>
      <vt:lpstr>Cooper Black</vt:lpstr>
      <vt:lpstr>Franklin Gothic</vt:lpstr>
      <vt:lpstr>Times New Roman</vt:lpstr>
      <vt:lpstr>Trebuchet MS</vt:lpstr>
      <vt:lpstr>Wingdings</vt:lpstr>
      <vt:lpstr>Wingdings 3</vt:lpstr>
      <vt:lpstr>Facet</vt:lpstr>
      <vt:lpstr>GLATHON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GLATHON </dc:title>
  <dc:creator>Shagun Gupta</dc:creator>
  <cp:lastModifiedBy>Shagun Gupta</cp:lastModifiedBy>
  <cp:revision>2</cp:revision>
  <dcterms:created xsi:type="dcterms:W3CDTF">2023-03-18T11:41:05Z</dcterms:created>
  <dcterms:modified xsi:type="dcterms:W3CDTF">2023-03-18T12:39:08Z</dcterms:modified>
</cp:coreProperties>
</file>