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DejaVu Sans Light" charset="1" panose="020B0603030804020204"/>
      <p:regular r:id="rId14"/>
    </p:embeddedFont>
    <p:embeddedFont>
      <p:font typeface="Arimo" charset="1" panose="020B0604020202020204"/>
      <p:regular r:id="rId15"/>
    </p:embeddedFont>
    <p:embeddedFont>
      <p:font typeface="Canva Sans" charset="1" panose="020B0503030501040103"/>
      <p:regular r:id="rId16"/>
    </p:embeddedFont>
    <p:embeddedFont>
      <p:font typeface="Canva Sans Bold" charset="1" panose="020B08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www.geeksforgeeks.org/what-are-the-advantages-of-react-js/"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https://react.dev/reference/react/useState" TargetMode="External" Type="http://schemas.openxmlformats.org/officeDocument/2006/relationships/hyperlink"/></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11157574" y="7674827"/>
            <a:ext cx="1311434" cy="1311434"/>
          </a:xfrm>
          <a:custGeom>
            <a:avLst/>
            <a:gdLst/>
            <a:ahLst/>
            <a:cxnLst/>
            <a:rect r="r" b="b" t="t" l="l"/>
            <a:pathLst>
              <a:path h="1311434" w="1311434">
                <a:moveTo>
                  <a:pt x="0" y="0"/>
                </a:moveTo>
                <a:lnTo>
                  <a:pt x="1311435" y="0"/>
                </a:lnTo>
                <a:lnTo>
                  <a:pt x="1311435" y="1311435"/>
                </a:lnTo>
                <a:lnTo>
                  <a:pt x="0" y="13114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32675" y="5393686"/>
            <a:ext cx="1197581" cy="1326369"/>
          </a:xfrm>
          <a:custGeom>
            <a:avLst/>
            <a:gdLst/>
            <a:ahLst/>
            <a:cxnLst/>
            <a:rect r="r" b="b" t="t" l="l"/>
            <a:pathLst>
              <a:path h="1326369" w="1197581">
                <a:moveTo>
                  <a:pt x="0" y="0"/>
                </a:moveTo>
                <a:lnTo>
                  <a:pt x="1197581" y="0"/>
                </a:lnTo>
                <a:lnTo>
                  <a:pt x="1197581" y="1326369"/>
                </a:lnTo>
                <a:lnTo>
                  <a:pt x="0" y="13263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2726746" y="6226635"/>
            <a:ext cx="1448192" cy="1448192"/>
          </a:xfrm>
          <a:custGeom>
            <a:avLst/>
            <a:gdLst/>
            <a:ahLst/>
            <a:cxnLst/>
            <a:rect r="r" b="b" t="t" l="l"/>
            <a:pathLst>
              <a:path h="1448192" w="1448192">
                <a:moveTo>
                  <a:pt x="0" y="0"/>
                </a:moveTo>
                <a:lnTo>
                  <a:pt x="1448192" y="0"/>
                </a:lnTo>
                <a:lnTo>
                  <a:pt x="1448192" y="1448192"/>
                </a:lnTo>
                <a:lnTo>
                  <a:pt x="0" y="14481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3070563" y="2414743"/>
            <a:ext cx="4201447" cy="466725"/>
          </a:xfrm>
          <a:prstGeom prst="rect">
            <a:avLst/>
          </a:prstGeom>
        </p:spPr>
        <p:txBody>
          <a:bodyPr anchor="t" rtlCol="false" tIns="0" lIns="0" bIns="0" rIns="0">
            <a:spAutoFit/>
          </a:bodyPr>
          <a:lstStyle/>
          <a:p>
            <a:pPr algn="l">
              <a:lnSpc>
                <a:spcPts val="3600"/>
              </a:lnSpc>
            </a:pPr>
            <a:r>
              <a:rPr lang="en-US" sz="3000" spc="-109">
                <a:solidFill>
                  <a:srgbClr val="626C75"/>
                </a:solidFill>
                <a:latin typeface="DejaVu Sans Light"/>
                <a:ea typeface="DejaVu Sans Light"/>
                <a:cs typeface="DejaVu Sans Light"/>
                <a:sym typeface="DejaVu Sans Light"/>
              </a:rPr>
              <a:t>on campus CVR</a:t>
            </a:r>
          </a:p>
        </p:txBody>
      </p:sp>
      <p:sp>
        <p:nvSpPr>
          <p:cNvPr name="TextBox 7" id="7"/>
          <p:cNvSpPr txBox="true"/>
          <p:nvPr/>
        </p:nvSpPr>
        <p:spPr>
          <a:xfrm rot="0">
            <a:off x="3070563" y="3972583"/>
            <a:ext cx="11960903" cy="801370"/>
          </a:xfrm>
          <a:prstGeom prst="rect">
            <a:avLst/>
          </a:prstGeom>
        </p:spPr>
        <p:txBody>
          <a:bodyPr anchor="t" rtlCol="false" tIns="0" lIns="0" bIns="0" rIns="0">
            <a:spAutoFit/>
          </a:bodyPr>
          <a:lstStyle/>
          <a:p>
            <a:pPr algn="l">
              <a:lnSpc>
                <a:spcPts val="6230"/>
              </a:lnSpc>
            </a:pPr>
            <a:r>
              <a:rPr lang="en-US" sz="5200" spc="-201">
                <a:solidFill>
                  <a:srgbClr val="0C0C0C"/>
                </a:solidFill>
                <a:latin typeface="DejaVu Sans Light"/>
                <a:ea typeface="DejaVu Sans Light"/>
                <a:cs typeface="DejaVu Sans Light"/>
                <a:sym typeface="DejaVu Sans Light"/>
              </a:rPr>
              <a:t>WEB OFFLINE SESSIONS</a:t>
            </a:r>
          </a:p>
        </p:txBody>
      </p:sp>
      <p:sp>
        <p:nvSpPr>
          <p:cNvPr name="TextBox 8" id="8"/>
          <p:cNvSpPr txBox="true"/>
          <p:nvPr/>
        </p:nvSpPr>
        <p:spPr>
          <a:xfrm rot="0">
            <a:off x="3070563" y="5294870"/>
            <a:ext cx="5626100" cy="762000"/>
          </a:xfrm>
          <a:prstGeom prst="rect">
            <a:avLst/>
          </a:prstGeom>
        </p:spPr>
        <p:txBody>
          <a:bodyPr anchor="t" rtlCol="false" tIns="0" lIns="0" bIns="0" rIns="0">
            <a:spAutoFit/>
          </a:bodyPr>
          <a:lstStyle/>
          <a:p>
            <a:pPr algn="l">
              <a:lnSpc>
                <a:spcPts val="5880"/>
              </a:lnSpc>
            </a:pPr>
            <a:r>
              <a:rPr lang="en-US" sz="4900">
                <a:solidFill>
                  <a:srgbClr val="80868B"/>
                </a:solidFill>
                <a:latin typeface="Arimo"/>
                <a:ea typeface="Arimo"/>
                <a:cs typeface="Arimo"/>
                <a:sym typeface="Arimo"/>
              </a:rPr>
              <a:t>Week-2</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583681" y="2638194"/>
            <a:ext cx="10766425" cy="801370"/>
          </a:xfrm>
          <a:prstGeom prst="rect">
            <a:avLst/>
          </a:prstGeom>
        </p:spPr>
        <p:txBody>
          <a:bodyPr anchor="t" rtlCol="false" tIns="0" lIns="0" bIns="0" rIns="0">
            <a:spAutoFit/>
          </a:bodyPr>
          <a:lstStyle/>
          <a:p>
            <a:pPr algn="l">
              <a:lnSpc>
                <a:spcPts val="6230"/>
              </a:lnSpc>
            </a:pPr>
            <a:r>
              <a:rPr lang="en-US" sz="5200" spc="-201">
                <a:solidFill>
                  <a:srgbClr val="0C0C0C"/>
                </a:solidFill>
                <a:latin typeface="DejaVu Sans Light"/>
                <a:ea typeface="DejaVu Sans Light"/>
                <a:cs typeface="DejaVu Sans Light"/>
                <a:sym typeface="DejaVu Sans Light"/>
              </a:rPr>
              <a:t>How are banches in github used?</a:t>
            </a:r>
          </a:p>
        </p:txBody>
      </p:sp>
      <p:sp>
        <p:nvSpPr>
          <p:cNvPr name="TextBox 4" id="4"/>
          <p:cNvSpPr txBox="true"/>
          <p:nvPr/>
        </p:nvSpPr>
        <p:spPr>
          <a:xfrm rot="0">
            <a:off x="1583681" y="3585826"/>
            <a:ext cx="14933321" cy="3199402"/>
          </a:xfrm>
          <a:prstGeom prst="rect">
            <a:avLst/>
          </a:prstGeom>
        </p:spPr>
        <p:txBody>
          <a:bodyPr anchor="t" rtlCol="false" tIns="0" lIns="0" bIns="0" rIns="0">
            <a:spAutoFit/>
          </a:bodyPr>
          <a:lstStyle/>
          <a:p>
            <a:pPr algn="l">
              <a:lnSpc>
                <a:spcPts val="3642"/>
              </a:lnSpc>
            </a:pPr>
            <a:r>
              <a:rPr lang="en-US" sz="3035">
                <a:solidFill>
                  <a:srgbClr val="000000"/>
                </a:solidFill>
                <a:latin typeface="Canva Sans"/>
                <a:ea typeface="Canva Sans"/>
                <a:cs typeface="Canva Sans"/>
                <a:sym typeface="Canva Sans"/>
              </a:rPr>
              <a:t>In GitHub, branches are used to manage parallel development and isolate changes within a repository. They allow you to work on features, bug fixes, or experiments independently without affecting the main codebase. This helps developers maintain a clean and stable main branch (often main or master) while testing and refining new ideas.</a:t>
            </a:r>
          </a:p>
          <a:p>
            <a:pPr algn="l">
              <a:lnSpc>
                <a:spcPts val="3399"/>
              </a:lnSpc>
            </a:pPr>
          </a:p>
          <a:p>
            <a:pPr algn="l">
              <a:lnSpc>
                <a:spcPts val="3642"/>
              </a:lnSpc>
            </a:pPr>
          </a:p>
        </p:txBody>
      </p:sp>
      <p:sp>
        <p:nvSpPr>
          <p:cNvPr name="TextBox 5" id="5"/>
          <p:cNvSpPr txBox="true"/>
          <p:nvPr/>
        </p:nvSpPr>
        <p:spPr>
          <a:xfrm rot="0">
            <a:off x="1583681" y="6198462"/>
            <a:ext cx="12060786" cy="2537612"/>
          </a:xfrm>
          <a:prstGeom prst="rect">
            <a:avLst/>
          </a:prstGeom>
        </p:spPr>
        <p:txBody>
          <a:bodyPr anchor="t" rtlCol="false" tIns="0" lIns="0" bIns="0" rIns="0">
            <a:spAutoFit/>
          </a:bodyPr>
          <a:lstStyle/>
          <a:p>
            <a:pPr algn="l">
              <a:lnSpc>
                <a:spcPts val="4067"/>
              </a:lnSpc>
              <a:spcBef>
                <a:spcPct val="0"/>
              </a:spcBef>
            </a:pPr>
            <a:r>
              <a:rPr lang="en-US" sz="2905">
                <a:solidFill>
                  <a:srgbClr val="000000"/>
                </a:solidFill>
                <a:latin typeface="Canva Sans"/>
                <a:ea typeface="Canva Sans"/>
                <a:cs typeface="Canva Sans"/>
                <a:sym typeface="Canva Sans"/>
              </a:rPr>
              <a:t>Branches also enable collaboration by letting team members work on separate tasks simultaneously. Changes made in a branch can be reviewed and discussed through pull requests before being merged into the main branch. This ensures code quality and reduces the risk of introducing bugs into the main project.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583681" y="2443177"/>
            <a:ext cx="10766425" cy="801370"/>
          </a:xfrm>
          <a:prstGeom prst="rect">
            <a:avLst/>
          </a:prstGeom>
        </p:spPr>
        <p:txBody>
          <a:bodyPr anchor="t" rtlCol="false" tIns="0" lIns="0" bIns="0" rIns="0">
            <a:spAutoFit/>
          </a:bodyPr>
          <a:lstStyle/>
          <a:p>
            <a:pPr algn="l">
              <a:lnSpc>
                <a:spcPts val="6230"/>
              </a:lnSpc>
            </a:pPr>
            <a:r>
              <a:rPr lang="en-US" sz="5200" spc="-201">
                <a:solidFill>
                  <a:srgbClr val="0C0C0C"/>
                </a:solidFill>
                <a:latin typeface="DejaVu Sans Light"/>
                <a:ea typeface="DejaVu Sans Light"/>
                <a:cs typeface="DejaVu Sans Light"/>
                <a:sym typeface="DejaVu Sans Light"/>
              </a:rPr>
              <a:t>What is a pull request?</a:t>
            </a:r>
          </a:p>
        </p:txBody>
      </p:sp>
      <p:sp>
        <p:nvSpPr>
          <p:cNvPr name="TextBox 4" id="4"/>
          <p:cNvSpPr txBox="true"/>
          <p:nvPr/>
        </p:nvSpPr>
        <p:spPr>
          <a:xfrm rot="0">
            <a:off x="1583681" y="3449089"/>
            <a:ext cx="14323894" cy="2997142"/>
          </a:xfrm>
          <a:prstGeom prst="rect">
            <a:avLst/>
          </a:prstGeom>
        </p:spPr>
        <p:txBody>
          <a:bodyPr anchor="t" rtlCol="false" tIns="0" lIns="0" bIns="0" rIns="0">
            <a:spAutoFit/>
          </a:bodyPr>
          <a:lstStyle/>
          <a:p>
            <a:pPr algn="l">
              <a:lnSpc>
                <a:spcPts val="3399"/>
              </a:lnSpc>
            </a:pPr>
            <a:r>
              <a:rPr lang="en-US" sz="2832">
                <a:solidFill>
                  <a:srgbClr val="000000"/>
                </a:solidFill>
                <a:latin typeface="Canva Sans"/>
                <a:ea typeface="Canva Sans"/>
                <a:cs typeface="Canva Sans"/>
                <a:sym typeface="Canva Sans"/>
              </a:rPr>
              <a:t>A pull request in GitHub is a feature used to propose and collaborate on changes before they are merged into the main branch or another target branch. When you create a pull request, you’re asking others to review your changes, which are usually made in a separate branch, and decide whether they should be merged. It’s a key tool for collaboration, as it allows team members to discuss and refine code before integrating it into the main project.</a:t>
            </a:r>
          </a:p>
          <a:p>
            <a:pPr algn="l">
              <a:lnSpc>
                <a:spcPts val="3642"/>
              </a:lnSpc>
            </a:pPr>
          </a:p>
        </p:txBody>
      </p:sp>
      <p:sp>
        <p:nvSpPr>
          <p:cNvPr name="TextBox 5" id="5"/>
          <p:cNvSpPr txBox="true"/>
          <p:nvPr/>
        </p:nvSpPr>
        <p:spPr>
          <a:xfrm rot="0">
            <a:off x="1583681" y="6115806"/>
            <a:ext cx="12523951" cy="2957697"/>
          </a:xfrm>
          <a:prstGeom prst="rect">
            <a:avLst/>
          </a:prstGeom>
        </p:spPr>
        <p:txBody>
          <a:bodyPr anchor="t" rtlCol="false" tIns="0" lIns="0" bIns="0" rIns="0">
            <a:spAutoFit/>
          </a:bodyPr>
          <a:lstStyle/>
          <a:p>
            <a:pPr algn="l">
              <a:lnSpc>
                <a:spcPts val="3927"/>
              </a:lnSpc>
              <a:spcBef>
                <a:spcPct val="0"/>
              </a:spcBef>
            </a:pPr>
            <a:r>
              <a:rPr lang="en-US" sz="2805">
                <a:solidFill>
                  <a:srgbClr val="000000"/>
                </a:solidFill>
                <a:latin typeface="Canva Sans"/>
                <a:ea typeface="Canva Sans"/>
                <a:cs typeface="Canva Sans"/>
                <a:sym typeface="Canva Sans"/>
              </a:rPr>
              <a:t>Pull requests often include features like code comments, automated testing, and approval requirements, ensuring that changes meet quality standards. They provide a centralized space for discussion, making it easy to address feedback and resolve conflicts. Once the pull request is approved and tests pass, it can be merged, updating the target branch with the proposed changes.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533246" y="2825941"/>
            <a:ext cx="10766425" cy="715498"/>
          </a:xfrm>
          <a:prstGeom prst="rect">
            <a:avLst/>
          </a:prstGeom>
        </p:spPr>
        <p:txBody>
          <a:bodyPr anchor="t" rtlCol="false" tIns="0" lIns="0" bIns="0" rIns="0">
            <a:spAutoFit/>
          </a:bodyPr>
          <a:lstStyle/>
          <a:p>
            <a:pPr algn="l">
              <a:lnSpc>
                <a:spcPts val="5511"/>
              </a:lnSpc>
            </a:pPr>
            <a:r>
              <a:rPr lang="en-US" sz="4600" spc="-178">
                <a:solidFill>
                  <a:srgbClr val="0C0C0C"/>
                </a:solidFill>
                <a:latin typeface="DejaVu Sans Light"/>
                <a:ea typeface="DejaVu Sans Light"/>
                <a:cs typeface="DejaVu Sans Light"/>
                <a:sym typeface="DejaVu Sans Light"/>
              </a:rPr>
              <a:t>Creating a react app</a:t>
            </a:r>
          </a:p>
        </p:txBody>
      </p:sp>
      <p:sp>
        <p:nvSpPr>
          <p:cNvPr name="TextBox 4" id="4"/>
          <p:cNvSpPr txBox="true"/>
          <p:nvPr/>
        </p:nvSpPr>
        <p:spPr>
          <a:xfrm rot="0">
            <a:off x="1851829" y="4044700"/>
            <a:ext cx="10477141" cy="628650"/>
          </a:xfrm>
          <a:prstGeom prst="rect">
            <a:avLst/>
          </a:prstGeom>
        </p:spPr>
        <p:txBody>
          <a:bodyPr anchor="t" rtlCol="false" tIns="0" lIns="0" bIns="0" rIns="0">
            <a:spAutoFit/>
          </a:bodyPr>
          <a:lstStyle/>
          <a:p>
            <a:pPr algn="l">
              <a:lnSpc>
                <a:spcPts val="4800"/>
              </a:lnSpc>
            </a:pPr>
            <a:r>
              <a:rPr lang="en-US" sz="4000">
                <a:solidFill>
                  <a:srgbClr val="80868B"/>
                </a:solidFill>
                <a:latin typeface="Arimo"/>
                <a:ea typeface="Arimo"/>
                <a:cs typeface="Arimo"/>
                <a:sym typeface="Arimo"/>
              </a:rPr>
              <a:t>&gt; npx create-react-app appname</a:t>
            </a:r>
          </a:p>
        </p:txBody>
      </p:sp>
      <p:sp>
        <p:nvSpPr>
          <p:cNvPr name="TextBox 5" id="5"/>
          <p:cNvSpPr txBox="true"/>
          <p:nvPr/>
        </p:nvSpPr>
        <p:spPr>
          <a:xfrm rot="0">
            <a:off x="1851829" y="4949575"/>
            <a:ext cx="13792426" cy="1209675"/>
          </a:xfrm>
          <a:prstGeom prst="rect">
            <a:avLst/>
          </a:prstGeom>
        </p:spPr>
        <p:txBody>
          <a:bodyPr anchor="t" rtlCol="false" tIns="0" lIns="0" bIns="0" rIns="0">
            <a:spAutoFit/>
          </a:bodyPr>
          <a:lstStyle/>
          <a:p>
            <a:pPr algn="l">
              <a:lnSpc>
                <a:spcPts val="4799"/>
              </a:lnSpc>
            </a:pPr>
            <a:r>
              <a:rPr lang="en-US" sz="3999">
                <a:solidFill>
                  <a:srgbClr val="80868B"/>
                </a:solidFill>
                <a:latin typeface="Arimo"/>
                <a:ea typeface="Arimo"/>
                <a:cs typeface="Arimo"/>
                <a:sym typeface="Arimo"/>
              </a:rPr>
              <a:t>&gt; Delete “reportWebVitals.js” and remove imports related to this from “index.js” in src directory</a:t>
            </a:r>
          </a:p>
        </p:txBody>
      </p:sp>
      <p:sp>
        <p:nvSpPr>
          <p:cNvPr name="TextBox 6" id="6"/>
          <p:cNvSpPr txBox="true"/>
          <p:nvPr/>
        </p:nvSpPr>
        <p:spPr>
          <a:xfrm rot="0">
            <a:off x="1851829" y="6425950"/>
            <a:ext cx="10477141" cy="628650"/>
          </a:xfrm>
          <a:prstGeom prst="rect">
            <a:avLst/>
          </a:prstGeom>
        </p:spPr>
        <p:txBody>
          <a:bodyPr anchor="t" rtlCol="false" tIns="0" lIns="0" bIns="0" rIns="0">
            <a:spAutoFit/>
          </a:bodyPr>
          <a:lstStyle/>
          <a:p>
            <a:pPr algn="l">
              <a:lnSpc>
                <a:spcPts val="4800"/>
              </a:lnSpc>
            </a:pPr>
            <a:r>
              <a:rPr lang="en-US" sz="4000">
                <a:solidFill>
                  <a:srgbClr val="80868B"/>
                </a:solidFill>
                <a:latin typeface="Arimo"/>
                <a:ea typeface="Arimo"/>
                <a:cs typeface="Arimo"/>
                <a:sym typeface="Arimo"/>
              </a:rPr>
              <a:t>&gt; npm start</a:t>
            </a:r>
          </a:p>
        </p:txBody>
      </p:sp>
      <p:sp>
        <p:nvSpPr>
          <p:cNvPr name="TextBox 7" id="7"/>
          <p:cNvSpPr txBox="true"/>
          <p:nvPr/>
        </p:nvSpPr>
        <p:spPr>
          <a:xfrm rot="0">
            <a:off x="1851829" y="7321300"/>
            <a:ext cx="10477141" cy="628650"/>
          </a:xfrm>
          <a:prstGeom prst="rect">
            <a:avLst/>
          </a:prstGeom>
        </p:spPr>
        <p:txBody>
          <a:bodyPr anchor="t" rtlCol="false" tIns="0" lIns="0" bIns="0" rIns="0">
            <a:spAutoFit/>
          </a:bodyPr>
          <a:lstStyle/>
          <a:p>
            <a:pPr algn="l">
              <a:lnSpc>
                <a:spcPts val="4800"/>
              </a:lnSpc>
            </a:pPr>
            <a:r>
              <a:rPr lang="en-US" sz="4000">
                <a:solidFill>
                  <a:srgbClr val="80868B"/>
                </a:solidFill>
                <a:latin typeface="Arimo"/>
                <a:ea typeface="Arimo"/>
                <a:cs typeface="Arimo"/>
                <a:sym typeface="Arimo"/>
              </a:rPr>
              <a:t>&gt; access your app at http://localhost:3000</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533246" y="2655302"/>
            <a:ext cx="10766425" cy="715498"/>
          </a:xfrm>
          <a:prstGeom prst="rect">
            <a:avLst/>
          </a:prstGeom>
        </p:spPr>
        <p:txBody>
          <a:bodyPr anchor="t" rtlCol="false" tIns="0" lIns="0" bIns="0" rIns="0">
            <a:spAutoFit/>
          </a:bodyPr>
          <a:lstStyle/>
          <a:p>
            <a:pPr algn="l">
              <a:lnSpc>
                <a:spcPts val="5511"/>
              </a:lnSpc>
            </a:pPr>
            <a:r>
              <a:rPr lang="en-US" sz="4600" spc="-178">
                <a:solidFill>
                  <a:srgbClr val="0C0C0C"/>
                </a:solidFill>
                <a:latin typeface="DejaVu Sans Light"/>
                <a:ea typeface="DejaVu Sans Light"/>
                <a:cs typeface="DejaVu Sans Light"/>
                <a:sym typeface="DejaVu Sans Light"/>
              </a:rPr>
              <a:t>Why should we use react.js?</a:t>
            </a:r>
          </a:p>
        </p:txBody>
      </p:sp>
      <p:sp>
        <p:nvSpPr>
          <p:cNvPr name="TextBox 4" id="4"/>
          <p:cNvSpPr txBox="true"/>
          <p:nvPr/>
        </p:nvSpPr>
        <p:spPr>
          <a:xfrm rot="0">
            <a:off x="2108191" y="4038075"/>
            <a:ext cx="13191480" cy="2209800"/>
          </a:xfrm>
          <a:prstGeom prst="rect">
            <a:avLst/>
          </a:prstGeom>
        </p:spPr>
        <p:txBody>
          <a:bodyPr anchor="t" rtlCol="false" tIns="0" lIns="0" bIns="0" rIns="0">
            <a:spAutoFit/>
          </a:bodyPr>
          <a:lstStyle/>
          <a:p>
            <a:pPr algn="l">
              <a:lnSpc>
                <a:spcPts val="4374"/>
              </a:lnSpc>
            </a:pPr>
            <a:r>
              <a:rPr lang="en-US" sz="3645" spc="-131">
                <a:solidFill>
                  <a:srgbClr val="000000"/>
                </a:solidFill>
                <a:latin typeface="Canva Sans"/>
                <a:ea typeface="Canva Sans"/>
                <a:cs typeface="Canva Sans"/>
                <a:sym typeface="Canva Sans"/>
              </a:rPr>
              <a:t>1. Component-Based Architecture</a:t>
            </a:r>
          </a:p>
          <a:p>
            <a:pPr algn="l">
              <a:lnSpc>
                <a:spcPts val="4374"/>
              </a:lnSpc>
            </a:pPr>
            <a:r>
              <a:rPr lang="en-US" sz="3645" spc="-131">
                <a:solidFill>
                  <a:srgbClr val="000000"/>
                </a:solidFill>
                <a:latin typeface="Canva Sans"/>
                <a:ea typeface="Canva Sans"/>
                <a:cs typeface="Canva Sans"/>
                <a:sym typeface="Canva Sans"/>
              </a:rPr>
              <a:t>2. Virtual DOM for Performance</a:t>
            </a:r>
          </a:p>
          <a:p>
            <a:pPr algn="l">
              <a:lnSpc>
                <a:spcPts val="4374"/>
              </a:lnSpc>
            </a:pPr>
            <a:r>
              <a:rPr lang="en-US" sz="3645" spc="-131">
                <a:solidFill>
                  <a:srgbClr val="000000"/>
                </a:solidFill>
                <a:latin typeface="Canva Sans"/>
                <a:ea typeface="Canva Sans"/>
                <a:cs typeface="Canva Sans"/>
                <a:sym typeface="Canva Sans"/>
              </a:rPr>
              <a:t>3. Declarative Syntax</a:t>
            </a:r>
          </a:p>
          <a:p>
            <a:pPr algn="l">
              <a:lnSpc>
                <a:spcPts val="4374"/>
              </a:lnSpc>
            </a:pPr>
            <a:r>
              <a:rPr lang="en-US" sz="3645" spc="-132">
                <a:solidFill>
                  <a:srgbClr val="000000"/>
                </a:solidFill>
                <a:latin typeface="Canva Sans"/>
                <a:ea typeface="Canva Sans"/>
                <a:cs typeface="Canva Sans"/>
                <a:sym typeface="Canva Sans"/>
              </a:rPr>
              <a:t>4. Strong Community and Support</a:t>
            </a:r>
          </a:p>
        </p:txBody>
      </p:sp>
      <p:sp>
        <p:nvSpPr>
          <p:cNvPr name="TextBox 5" id="5"/>
          <p:cNvSpPr txBox="true"/>
          <p:nvPr/>
        </p:nvSpPr>
        <p:spPr>
          <a:xfrm rot="0">
            <a:off x="2108191" y="6896100"/>
            <a:ext cx="10529118" cy="1238250"/>
          </a:xfrm>
          <a:prstGeom prst="rect">
            <a:avLst/>
          </a:prstGeom>
        </p:spPr>
        <p:txBody>
          <a:bodyPr anchor="t" rtlCol="false" tIns="0" lIns="0" bIns="0" rIns="0">
            <a:spAutoFit/>
          </a:bodyPr>
          <a:lstStyle/>
          <a:p>
            <a:pPr algn="l">
              <a:lnSpc>
                <a:spcPts val="4800"/>
              </a:lnSpc>
            </a:pPr>
            <a:r>
              <a:rPr lang="en-US" sz="4000" u="sng">
                <a:solidFill>
                  <a:srgbClr val="000000"/>
                </a:solidFill>
                <a:latin typeface="Arimo"/>
                <a:ea typeface="Arimo"/>
                <a:cs typeface="Arimo"/>
                <a:sym typeface="Arimo"/>
                <a:hlinkClick r:id="rId3" tooltip="https://www.geeksforgeeks.org/what-are-the-advantages-of-react-js/"/>
              </a:rPr>
              <a:t>https://www.geeksforgeeks.org/what-are-the-advantages-of-react-js/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4655132" y="2704056"/>
            <a:ext cx="10766425" cy="715498"/>
          </a:xfrm>
          <a:prstGeom prst="rect">
            <a:avLst/>
          </a:prstGeom>
        </p:spPr>
        <p:txBody>
          <a:bodyPr anchor="t" rtlCol="false" tIns="0" lIns="0" bIns="0" rIns="0">
            <a:spAutoFit/>
          </a:bodyPr>
          <a:lstStyle/>
          <a:p>
            <a:pPr algn="l">
              <a:lnSpc>
                <a:spcPts val="5511"/>
              </a:lnSpc>
            </a:pPr>
            <a:r>
              <a:rPr lang="en-US" sz="4600" spc="-178">
                <a:solidFill>
                  <a:srgbClr val="0C0C0C"/>
                </a:solidFill>
                <a:latin typeface="DejaVu Sans Light"/>
                <a:ea typeface="DejaVu Sans Light"/>
                <a:cs typeface="DejaVu Sans Light"/>
                <a:sym typeface="DejaVu Sans Light"/>
              </a:rPr>
              <a:t>What is useState hook?</a:t>
            </a:r>
          </a:p>
        </p:txBody>
      </p:sp>
      <p:sp>
        <p:nvSpPr>
          <p:cNvPr name="TextBox 4" id="4"/>
          <p:cNvSpPr txBox="true"/>
          <p:nvPr/>
        </p:nvSpPr>
        <p:spPr>
          <a:xfrm rot="0">
            <a:off x="1686881" y="3741643"/>
            <a:ext cx="14090278" cy="1607650"/>
          </a:xfrm>
          <a:prstGeom prst="rect">
            <a:avLst/>
          </a:prstGeom>
        </p:spPr>
        <p:txBody>
          <a:bodyPr anchor="t" rtlCol="false" tIns="0" lIns="0" bIns="0" rIns="0">
            <a:spAutoFit/>
          </a:bodyPr>
          <a:lstStyle/>
          <a:p>
            <a:pPr algn="l">
              <a:lnSpc>
                <a:spcPts val="4314"/>
              </a:lnSpc>
              <a:spcBef>
                <a:spcPct val="0"/>
              </a:spcBef>
            </a:pPr>
            <a:r>
              <a:rPr lang="en-US" sz="3081">
                <a:solidFill>
                  <a:srgbClr val="0C0C0C"/>
                </a:solidFill>
                <a:latin typeface="Canva Sans"/>
                <a:ea typeface="Canva Sans"/>
                <a:cs typeface="Canva Sans"/>
                <a:sym typeface="Canva Sans"/>
              </a:rPr>
              <a:t>The useState hook in React is used to manage state in functional components. It allows you to declare a state variable and provides a way to update its value, enabling dynamic behavior in your components.</a:t>
            </a:r>
          </a:p>
        </p:txBody>
      </p:sp>
      <p:sp>
        <p:nvSpPr>
          <p:cNvPr name="TextBox 5" id="5"/>
          <p:cNvSpPr txBox="true"/>
          <p:nvPr/>
        </p:nvSpPr>
        <p:spPr>
          <a:xfrm rot="0">
            <a:off x="1686881" y="5502012"/>
            <a:ext cx="12115734" cy="3581230"/>
          </a:xfrm>
          <a:prstGeom prst="rect">
            <a:avLst/>
          </a:prstGeom>
        </p:spPr>
        <p:txBody>
          <a:bodyPr anchor="t" rtlCol="false" tIns="0" lIns="0" bIns="0" rIns="0">
            <a:spAutoFit/>
          </a:bodyPr>
          <a:lstStyle/>
          <a:p>
            <a:pPr algn="l">
              <a:lnSpc>
                <a:spcPts val="4734"/>
              </a:lnSpc>
              <a:spcBef>
                <a:spcPct val="0"/>
              </a:spcBef>
            </a:pPr>
            <a:r>
              <a:rPr lang="en-US" b="true" sz="3381">
                <a:solidFill>
                  <a:srgbClr val="0C0C0C"/>
                </a:solidFill>
                <a:latin typeface="Canva Sans Bold"/>
                <a:ea typeface="Canva Sans Bold"/>
                <a:cs typeface="Canva Sans Bold"/>
                <a:sym typeface="Canva Sans Bold"/>
              </a:rPr>
              <a:t>Key Uses of useState:</a:t>
            </a:r>
          </a:p>
          <a:p>
            <a:pPr algn="l">
              <a:lnSpc>
                <a:spcPts val="4734"/>
              </a:lnSpc>
              <a:spcBef>
                <a:spcPct val="0"/>
              </a:spcBef>
            </a:pPr>
            <a:r>
              <a:rPr lang="en-US" b="true" sz="3381">
                <a:solidFill>
                  <a:srgbClr val="0C0C0C"/>
                </a:solidFill>
                <a:latin typeface="Canva Sans Bold"/>
                <a:ea typeface="Canva Sans Bold"/>
                <a:cs typeface="Canva Sans Bold"/>
                <a:sym typeface="Canva Sans Bold"/>
              </a:rPr>
              <a:t>State Management:</a:t>
            </a:r>
          </a:p>
          <a:p>
            <a:pPr algn="l">
              <a:lnSpc>
                <a:spcPts val="4734"/>
              </a:lnSpc>
              <a:spcBef>
                <a:spcPct val="0"/>
              </a:spcBef>
            </a:pPr>
            <a:r>
              <a:rPr lang="en-US" sz="3381">
                <a:solidFill>
                  <a:srgbClr val="0C0C0C"/>
                </a:solidFill>
                <a:latin typeface="Canva Sans"/>
                <a:ea typeface="Canva Sans"/>
                <a:cs typeface="Canva Sans"/>
                <a:sym typeface="Canva Sans"/>
              </a:rPr>
              <a:t>useState is used to store and manage values that can change over time, such as user input, UI toggles, counters, or fetched data.</a:t>
            </a:r>
          </a:p>
          <a:p>
            <a:pPr algn="l">
              <a:lnSpc>
                <a:spcPts val="4734"/>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730774" y="2899091"/>
            <a:ext cx="14067511" cy="1481229"/>
          </a:xfrm>
          <a:prstGeom prst="rect">
            <a:avLst/>
          </a:prstGeom>
        </p:spPr>
        <p:txBody>
          <a:bodyPr anchor="t" rtlCol="false" tIns="0" lIns="0" bIns="0" rIns="0">
            <a:spAutoFit/>
          </a:bodyPr>
          <a:lstStyle/>
          <a:p>
            <a:pPr algn="l">
              <a:lnSpc>
                <a:spcPts val="3939"/>
              </a:lnSpc>
              <a:spcBef>
                <a:spcPct val="0"/>
              </a:spcBef>
            </a:pPr>
            <a:r>
              <a:rPr lang="en-US" b="true" sz="3287" spc="-127">
                <a:solidFill>
                  <a:srgbClr val="000000"/>
                </a:solidFill>
                <a:latin typeface="Canva Sans Bold"/>
                <a:ea typeface="Canva Sans Bold"/>
                <a:cs typeface="Canva Sans Bold"/>
                <a:sym typeface="Canva Sans Bold"/>
              </a:rPr>
              <a:t>Reactiveness:</a:t>
            </a:r>
          </a:p>
          <a:p>
            <a:pPr algn="l">
              <a:lnSpc>
                <a:spcPts val="3939"/>
              </a:lnSpc>
              <a:spcBef>
                <a:spcPct val="0"/>
              </a:spcBef>
            </a:pPr>
            <a:r>
              <a:rPr lang="en-US" sz="3287" spc="-127">
                <a:solidFill>
                  <a:srgbClr val="000000"/>
                </a:solidFill>
                <a:latin typeface="Canva Sans"/>
                <a:ea typeface="Canva Sans"/>
                <a:cs typeface="Canva Sans"/>
                <a:sym typeface="Canva Sans"/>
              </a:rPr>
              <a:t>When the state changes, React automatically re-renders the component to reflect the updated value, ensuring the UI stays in sync with the data.</a:t>
            </a:r>
          </a:p>
        </p:txBody>
      </p:sp>
      <p:sp>
        <p:nvSpPr>
          <p:cNvPr name="TextBox 4" id="4"/>
          <p:cNvSpPr txBox="true"/>
          <p:nvPr/>
        </p:nvSpPr>
        <p:spPr>
          <a:xfrm rot="0">
            <a:off x="2006447" y="5410031"/>
            <a:ext cx="2013428" cy="715497"/>
          </a:xfrm>
          <a:prstGeom prst="rect">
            <a:avLst/>
          </a:prstGeom>
        </p:spPr>
        <p:txBody>
          <a:bodyPr anchor="t" rtlCol="false" tIns="0" lIns="0" bIns="0" rIns="0">
            <a:spAutoFit/>
          </a:bodyPr>
          <a:lstStyle/>
          <a:p>
            <a:pPr algn="l">
              <a:lnSpc>
                <a:spcPts val="5511"/>
              </a:lnSpc>
              <a:spcBef>
                <a:spcPct val="0"/>
              </a:spcBef>
            </a:pPr>
            <a:r>
              <a:rPr lang="en-US" sz="4600" spc="-178">
                <a:solidFill>
                  <a:srgbClr val="000000"/>
                </a:solidFill>
                <a:latin typeface="DejaVu Sans Light"/>
                <a:ea typeface="DejaVu Sans Light"/>
                <a:cs typeface="DejaVu Sans Light"/>
                <a:sym typeface="DejaVu Sans Light"/>
              </a:rPr>
              <a:t>Refer:</a:t>
            </a:r>
          </a:p>
        </p:txBody>
      </p:sp>
      <p:sp>
        <p:nvSpPr>
          <p:cNvPr name="TextBox 5" id="5"/>
          <p:cNvSpPr txBox="true"/>
          <p:nvPr/>
        </p:nvSpPr>
        <p:spPr>
          <a:xfrm rot="0">
            <a:off x="2006447" y="6502336"/>
            <a:ext cx="10646198" cy="636842"/>
          </a:xfrm>
          <a:prstGeom prst="rect">
            <a:avLst/>
          </a:prstGeom>
        </p:spPr>
        <p:txBody>
          <a:bodyPr anchor="t" rtlCol="false" tIns="0" lIns="0" bIns="0" rIns="0">
            <a:spAutoFit/>
          </a:bodyPr>
          <a:lstStyle/>
          <a:p>
            <a:pPr algn="ctr">
              <a:lnSpc>
                <a:spcPts val="4964"/>
              </a:lnSpc>
            </a:pPr>
            <a:r>
              <a:rPr lang="en-US" sz="4143" spc="-160" u="sng">
                <a:solidFill>
                  <a:srgbClr val="000000"/>
                </a:solidFill>
                <a:latin typeface="DejaVu Sans Light"/>
                <a:ea typeface="DejaVu Sans Light"/>
                <a:cs typeface="DejaVu Sans Light"/>
                <a:sym typeface="DejaVu Sans Light"/>
                <a:hlinkClick r:id="rId3" tooltip="https://react.dev/reference/react/useState"/>
              </a:rPr>
              <a:t>https://react.dev/reference/react/useState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851766" y="2869368"/>
            <a:ext cx="13326020" cy="601052"/>
          </a:xfrm>
          <a:prstGeom prst="rect">
            <a:avLst/>
          </a:prstGeom>
        </p:spPr>
        <p:txBody>
          <a:bodyPr anchor="t" rtlCol="false" tIns="0" lIns="0" bIns="0" rIns="0">
            <a:spAutoFit/>
          </a:bodyPr>
          <a:lstStyle/>
          <a:p>
            <a:pPr algn="l">
              <a:lnSpc>
                <a:spcPts val="4792"/>
              </a:lnSpc>
            </a:pPr>
            <a:r>
              <a:rPr lang="en-US" sz="3999" spc="-155">
                <a:solidFill>
                  <a:srgbClr val="0C0C0C"/>
                </a:solidFill>
                <a:latin typeface="DejaVu Sans Light"/>
                <a:ea typeface="DejaVu Sans Light"/>
                <a:cs typeface="DejaVu Sans Light"/>
                <a:sym typeface="DejaVu Sans Light"/>
              </a:rPr>
              <a:t>Example:</a:t>
            </a:r>
          </a:p>
        </p:txBody>
      </p:sp>
      <p:sp>
        <p:nvSpPr>
          <p:cNvPr name="TextBox 4" id="4"/>
          <p:cNvSpPr txBox="true"/>
          <p:nvPr/>
        </p:nvSpPr>
        <p:spPr>
          <a:xfrm rot="0">
            <a:off x="1851766" y="3688783"/>
            <a:ext cx="11591444" cy="5350124"/>
          </a:xfrm>
          <a:prstGeom prst="rect">
            <a:avLst/>
          </a:prstGeom>
        </p:spPr>
        <p:txBody>
          <a:bodyPr anchor="t" rtlCol="false" tIns="0" lIns="0" bIns="0" rIns="0">
            <a:spAutoFit/>
          </a:bodyPr>
          <a:lstStyle/>
          <a:p>
            <a:pPr algn="l">
              <a:lnSpc>
                <a:spcPts val="3287"/>
              </a:lnSpc>
            </a:pPr>
            <a:r>
              <a:rPr lang="en-US" sz="2744" spc="-104">
                <a:solidFill>
                  <a:srgbClr val="0C0C0C"/>
                </a:solidFill>
                <a:latin typeface="DejaVu Sans Light"/>
                <a:ea typeface="DejaVu Sans Light"/>
                <a:cs typeface="DejaVu Sans Light"/>
                <a:sym typeface="DejaVu Sans Light"/>
              </a:rPr>
              <a:t>import React, { useState } from "react";</a:t>
            </a:r>
          </a:p>
          <a:p>
            <a:pPr algn="l">
              <a:lnSpc>
                <a:spcPts val="3287"/>
              </a:lnSpc>
            </a:pPr>
          </a:p>
          <a:p>
            <a:pPr algn="l">
              <a:lnSpc>
                <a:spcPts val="3287"/>
              </a:lnSpc>
            </a:pPr>
            <a:r>
              <a:rPr lang="en-US" sz="2744" spc="-104">
                <a:solidFill>
                  <a:srgbClr val="0C0C0C"/>
                </a:solidFill>
                <a:latin typeface="DejaVu Sans Light"/>
                <a:ea typeface="DejaVu Sans Light"/>
                <a:cs typeface="DejaVu Sans Light"/>
                <a:sym typeface="DejaVu Sans Light"/>
              </a:rPr>
              <a:t>function Counter() {</a:t>
            </a:r>
          </a:p>
          <a:p>
            <a:pPr algn="l">
              <a:lnSpc>
                <a:spcPts val="3287"/>
              </a:lnSpc>
            </a:pPr>
            <a:r>
              <a:rPr lang="en-US" sz="2744" spc="-104">
                <a:solidFill>
                  <a:srgbClr val="0C0C0C"/>
                </a:solidFill>
                <a:latin typeface="DejaVu Sans Light"/>
                <a:ea typeface="DejaVu Sans Light"/>
                <a:cs typeface="DejaVu Sans Light"/>
                <a:sym typeface="DejaVu Sans Light"/>
              </a:rPr>
              <a:t>  const [count, setCount] = useState(0);</a:t>
            </a:r>
          </a:p>
          <a:p>
            <a:pPr algn="l">
              <a:lnSpc>
                <a:spcPts val="3287"/>
              </a:lnSpc>
            </a:pPr>
          </a:p>
          <a:p>
            <a:pPr algn="l">
              <a:lnSpc>
                <a:spcPts val="3287"/>
              </a:lnSpc>
            </a:pPr>
            <a:r>
              <a:rPr lang="en-US" sz="2744" spc="-104">
                <a:solidFill>
                  <a:srgbClr val="0C0C0C"/>
                </a:solidFill>
                <a:latin typeface="DejaVu Sans Light"/>
                <a:ea typeface="DejaVu Sans Light"/>
                <a:cs typeface="DejaVu Sans Light"/>
                <a:sym typeface="DejaVu Sans Light"/>
              </a:rPr>
              <a:t>  return (</a:t>
            </a:r>
          </a:p>
          <a:p>
            <a:pPr algn="l">
              <a:lnSpc>
                <a:spcPts val="3287"/>
              </a:lnSpc>
            </a:pPr>
            <a:r>
              <a:rPr lang="en-US" sz="2744" spc="-104">
                <a:solidFill>
                  <a:srgbClr val="0C0C0C"/>
                </a:solidFill>
                <a:latin typeface="DejaVu Sans Light"/>
                <a:ea typeface="DejaVu Sans Light"/>
                <a:cs typeface="DejaVu Sans Light"/>
                <a:sym typeface="DejaVu Sans Light"/>
              </a:rPr>
              <a:t>    &lt;div&gt;</a:t>
            </a:r>
          </a:p>
          <a:p>
            <a:pPr algn="l">
              <a:lnSpc>
                <a:spcPts val="3287"/>
              </a:lnSpc>
            </a:pPr>
            <a:r>
              <a:rPr lang="en-US" sz="2744" spc="-104">
                <a:solidFill>
                  <a:srgbClr val="0C0C0C"/>
                </a:solidFill>
                <a:latin typeface="DejaVu Sans Light"/>
                <a:ea typeface="DejaVu Sans Light"/>
                <a:cs typeface="DejaVu Sans Light"/>
                <a:sym typeface="DejaVu Sans Light"/>
              </a:rPr>
              <a:t>      &lt;p&gt;Count: {count}&lt;/p&gt;</a:t>
            </a:r>
          </a:p>
          <a:p>
            <a:pPr algn="l">
              <a:lnSpc>
                <a:spcPts val="3287"/>
              </a:lnSpc>
            </a:pPr>
            <a:r>
              <a:rPr lang="en-US" sz="2744" spc="-104">
                <a:solidFill>
                  <a:srgbClr val="0C0C0C"/>
                </a:solidFill>
                <a:latin typeface="DejaVu Sans Light"/>
                <a:ea typeface="DejaVu Sans Light"/>
                <a:cs typeface="DejaVu Sans Light"/>
                <a:sym typeface="DejaVu Sans Light"/>
              </a:rPr>
              <a:t>      &lt;button onClick={() =&gt; setCount(count + 1)}&gt;Increase&lt;/button&gt;</a:t>
            </a:r>
          </a:p>
          <a:p>
            <a:pPr algn="l">
              <a:lnSpc>
                <a:spcPts val="3287"/>
              </a:lnSpc>
            </a:pPr>
            <a:r>
              <a:rPr lang="en-US" sz="2744" spc="-104">
                <a:solidFill>
                  <a:srgbClr val="0C0C0C"/>
                </a:solidFill>
                <a:latin typeface="DejaVu Sans Light"/>
                <a:ea typeface="DejaVu Sans Light"/>
                <a:cs typeface="DejaVu Sans Light"/>
                <a:sym typeface="DejaVu Sans Light"/>
              </a:rPr>
              <a:t>    &lt;/div&gt;</a:t>
            </a:r>
          </a:p>
          <a:p>
            <a:pPr algn="l">
              <a:lnSpc>
                <a:spcPts val="3287"/>
              </a:lnSpc>
            </a:pPr>
            <a:r>
              <a:rPr lang="en-US" sz="2744" spc="-104">
                <a:solidFill>
                  <a:srgbClr val="0C0C0C"/>
                </a:solidFill>
                <a:latin typeface="DejaVu Sans Light"/>
                <a:ea typeface="DejaVu Sans Light"/>
                <a:cs typeface="DejaVu Sans Light"/>
                <a:sym typeface="DejaVu Sans Light"/>
              </a:rPr>
              <a:t>  );</a:t>
            </a:r>
          </a:p>
          <a:p>
            <a:pPr algn="l">
              <a:lnSpc>
                <a:spcPts val="3287"/>
              </a:lnSpc>
            </a:pPr>
            <a:r>
              <a:rPr lang="en-US" sz="2744" spc="-104">
                <a:solidFill>
                  <a:srgbClr val="0C0C0C"/>
                </a:solidFill>
                <a:latin typeface="DejaVu Sans Light"/>
                <a:ea typeface="DejaVu Sans Light"/>
                <a:cs typeface="DejaVu Sans Light"/>
                <a:sym typeface="DejaVu Sans Light"/>
              </a:rPr>
              <a:t>}</a:t>
            </a:r>
          </a:p>
          <a:p>
            <a:pPr algn="l">
              <a:lnSpc>
                <a:spcPts val="3287"/>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DAGdfVR3VMo</dc:identifier>
  <dcterms:modified xsi:type="dcterms:W3CDTF">2011-08-01T06:04:30Z</dcterms:modified>
  <cp:revision>1</cp:revision>
  <dc:title>week2</dc:title>
</cp:coreProperties>
</file>