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65" r:id="rId5"/>
    <p:sldId id="309" r:id="rId6"/>
    <p:sldId id="355" r:id="rId7"/>
    <p:sldId id="395" r:id="rId8"/>
    <p:sldId id="356" r:id="rId9"/>
    <p:sldId id="357" r:id="rId10"/>
    <p:sldId id="358" r:id="rId11"/>
    <p:sldId id="359" r:id="rId12"/>
    <p:sldId id="360" r:id="rId13"/>
    <p:sldId id="361" r:id="rId14"/>
    <p:sldId id="362" r:id="rId15"/>
    <p:sldId id="364" r:id="rId16"/>
    <p:sldId id="365" r:id="rId17"/>
    <p:sldId id="366" r:id="rId18"/>
    <p:sldId id="373" r:id="rId19"/>
    <p:sldId id="367" r:id="rId20"/>
    <p:sldId id="368" r:id="rId21"/>
    <p:sldId id="369" r:id="rId22"/>
    <p:sldId id="374" r:id="rId23"/>
    <p:sldId id="371" r:id="rId24"/>
    <p:sldId id="372" r:id="rId25"/>
    <p:sldId id="375" r:id="rId26"/>
    <p:sldId id="376" r:id="rId27"/>
    <p:sldId id="377" r:id="rId28"/>
    <p:sldId id="380" r:id="rId29"/>
    <p:sldId id="378" r:id="rId30"/>
    <p:sldId id="379" r:id="rId31"/>
    <p:sldId id="381" r:id="rId32"/>
    <p:sldId id="382" r:id="rId33"/>
    <p:sldId id="383" r:id="rId34"/>
    <p:sldId id="384" r:id="rId35"/>
    <p:sldId id="392" r:id="rId36"/>
    <p:sldId id="396" r:id="rId37"/>
    <p:sldId id="393" r:id="rId38"/>
    <p:sldId id="394" r:id="rId39"/>
    <p:sldId id="397" r:id="rId40"/>
    <p:sldId id="387" r:id="rId41"/>
    <p:sldId id="386" r:id="rId42"/>
    <p:sldId id="385" r:id="rId43"/>
    <p:sldId id="390" r:id="rId44"/>
    <p:sldId id="391" r:id="rId45"/>
    <p:sldId id="353" r:id="rId46"/>
    <p:sldId id="389" r:id="rId47"/>
    <p:sldId id="354" r:id="rId48"/>
    <p:sldId id="351" r:id="rId49"/>
    <p:sldId id="352"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hesh Nair" initials="M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a:srgbClr val="002942"/>
    <a:srgbClr val="002136"/>
    <a:srgbClr val="002F4C"/>
    <a:srgbClr val="004976"/>
    <a:srgbClr val="003399"/>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288"/>
      </p:cViewPr>
      <p:guideLst>
        <p:guide orient="horz" pos="2148"/>
        <p:guide orient="horz" pos="480"/>
        <p:guide orient="horz" pos="1482"/>
        <p:guide orient="horz" pos="1531"/>
        <p:guide pos="739"/>
        <p:guide pos="5520"/>
        <p:guide pos="2880"/>
        <p:guide pos="202"/>
        <p:guide pos="26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3" d="100"/>
          <a:sy n="83" d="100"/>
        </p:scale>
        <p:origin x="-204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r>
              <a:rPr lang="en-US"/>
              <a:t>SPEAKER NAME / Presentation</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981ED4EB-61B2-41C5-90F5-55CF47FB48EA}" type="datetime1">
              <a:rPr lang="en-US"/>
              <a:pPr>
                <a:defRPr/>
              </a:pPr>
              <a:t>8/10/2011</a:t>
            </a:fld>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AA4CBB5-971D-49A8-85D8-0EE5B4E366A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r>
              <a:rPr lang="en-US"/>
              <a:t>SPEAKER NAME /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F5C9DEB2-CF44-4115-9A23-0B2E3EA1F577}" type="datetime1">
              <a:rPr lang="en-US"/>
              <a:pPr>
                <a:defRPr/>
              </a:pPr>
              <a:t>8/10/2011</a:t>
            </a:fld>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306B04F-839E-4489-8F25-BA621012E4D6}" type="slidenum">
              <a:rPr lang="en-US"/>
              <a:pPr>
                <a:defRPr/>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SPEAKER NAME / Presentation</a:t>
            </a:r>
          </a:p>
        </p:txBody>
      </p:sp>
      <p:sp>
        <p:nvSpPr>
          <p:cNvPr id="41987" name="Rectangle 3"/>
          <p:cNvSpPr>
            <a:spLocks noGrp="1" noChangeArrowheads="1"/>
          </p:cNvSpPr>
          <p:nvPr>
            <p:ph type="dt" sz="quarter" idx="1"/>
          </p:nvPr>
        </p:nvSpPr>
        <p:spPr>
          <a:noFill/>
        </p:spPr>
        <p:txBody>
          <a:bodyPr/>
          <a:lstStyle/>
          <a:p>
            <a:fld id="{CEB45AD1-94BB-4F74-8554-808735B9E1C2}" type="datetime9">
              <a:rPr lang="en-US"/>
              <a:pPr/>
              <a:t>8/10/2011 1:59:51 PM</a:t>
            </a:fld>
            <a:endParaRPr lang="en-US"/>
          </a:p>
        </p:txBody>
      </p:sp>
      <p:sp>
        <p:nvSpPr>
          <p:cNvPr id="41988" name="Rectangle 7"/>
          <p:cNvSpPr>
            <a:spLocks noGrp="1" noChangeArrowheads="1"/>
          </p:cNvSpPr>
          <p:nvPr>
            <p:ph type="sldNum" sz="quarter" idx="5"/>
          </p:nvPr>
        </p:nvSpPr>
        <p:spPr>
          <a:noFill/>
        </p:spPr>
        <p:txBody>
          <a:bodyPr/>
          <a:lstStyle/>
          <a:p>
            <a:fld id="{DD2326E8-4C66-462B-9022-1D3CCE7D5DA8}" type="slidenum">
              <a:rPr lang="en-US"/>
              <a:pPr/>
              <a:t>1</a:t>
            </a:fld>
            <a:endParaRPr lang="en-US"/>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SPEAKER NAME / Presentation</a:t>
            </a:r>
            <a:endParaRPr lang="en-US"/>
          </a:p>
        </p:txBody>
      </p:sp>
      <p:sp>
        <p:nvSpPr>
          <p:cNvPr id="5" name="Date Placeholder 4"/>
          <p:cNvSpPr>
            <a:spLocks noGrp="1"/>
          </p:cNvSpPr>
          <p:nvPr>
            <p:ph type="dt" idx="11"/>
          </p:nvPr>
        </p:nvSpPr>
        <p:spPr/>
        <p:txBody>
          <a:bodyPr/>
          <a:lstStyle/>
          <a:p>
            <a:pPr>
              <a:defRPr/>
            </a:pPr>
            <a:fld id="{F5C9DEB2-CF44-4115-9A23-0B2E3EA1F577}" type="datetime1">
              <a:rPr lang="en-US" smtClean="0"/>
              <a:pPr>
                <a:defRPr/>
              </a:pPr>
              <a:t>8/10/2011</a:t>
            </a:fld>
            <a:endParaRPr lang="en-US"/>
          </a:p>
        </p:txBody>
      </p:sp>
      <p:sp>
        <p:nvSpPr>
          <p:cNvPr id="6" name="Slide Number Placeholder 5"/>
          <p:cNvSpPr>
            <a:spLocks noGrp="1"/>
          </p:cNvSpPr>
          <p:nvPr>
            <p:ph type="sldNum" sz="quarter" idx="12"/>
          </p:nvPr>
        </p:nvSpPr>
        <p:spPr/>
        <p:txBody>
          <a:bodyPr/>
          <a:lstStyle/>
          <a:p>
            <a:pPr>
              <a:defRPr/>
            </a:pPr>
            <a:fld id="{6306B04F-839E-4489-8F25-BA621012E4D6}" type="slidenum">
              <a:rPr lang="en-US" smtClean="0"/>
              <a:pPr>
                <a:defRPr/>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038600" y="1470025"/>
            <a:ext cx="4724400" cy="1470025"/>
          </a:xfrm>
          <a:effectLst>
            <a:outerShdw dist="35921" dir="2700000" algn="ctr" rotWithShape="0">
              <a:srgbClr val="002F4C">
                <a:alpha val="55000"/>
              </a:srgbClr>
            </a:outerShdw>
          </a:effectLst>
        </p:spPr>
        <p:txBody>
          <a:bodyPr anchor="b"/>
          <a:lstStyle>
            <a:lvl1pPr algn="ctr">
              <a:defRPr sz="4000"/>
            </a:lvl1pPr>
          </a:lstStyle>
          <a:p>
            <a:r>
              <a:rPr lang="en-US"/>
              <a:t>Click to edit Master title style</a:t>
            </a:r>
          </a:p>
        </p:txBody>
      </p:sp>
      <p:sp>
        <p:nvSpPr>
          <p:cNvPr id="3075" name="Rectangle 3"/>
          <p:cNvSpPr>
            <a:spLocks noGrp="1" noChangeArrowheads="1"/>
          </p:cNvSpPr>
          <p:nvPr>
            <p:ph type="subTitle" idx="1"/>
          </p:nvPr>
        </p:nvSpPr>
        <p:spPr>
          <a:xfrm>
            <a:off x="4038600" y="2940050"/>
            <a:ext cx="4740275" cy="914400"/>
          </a:xfrm>
        </p:spPr>
        <p:txBody>
          <a:bodyPr/>
          <a:lstStyle>
            <a:lvl1pPr marL="0" indent="0" algn="ctr">
              <a:buFont typeface="Arial" charset="0"/>
              <a:buNone/>
              <a:defRPr sz="2800">
                <a:solidFill>
                  <a:srgbClr val="FFFF00"/>
                </a:solidFill>
                <a:latin typeface="HelveticaNeue Condensed" pitchFamily="2" charset="0"/>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smtClean="0"/>
            </a:lvl1pPr>
          </a:lstStyle>
          <a:p>
            <a:pPr>
              <a:defRPr/>
            </a:pPr>
            <a:endParaRPr lang="en-US"/>
          </a:p>
        </p:txBody>
      </p:sp>
      <p:sp>
        <p:nvSpPr>
          <p:cNvPr id="5" name="Rectangle 5"/>
          <p:cNvSpPr>
            <a:spLocks noGrp="1" noChangeArrowheads="1"/>
          </p:cNvSpPr>
          <p:nvPr>
            <p:ph type="ftr" sz="quarter" idx="11"/>
          </p:nvPr>
        </p:nvSpPr>
        <p:spPr/>
        <p:txBody>
          <a:bodyPr/>
          <a:lstStyle>
            <a:lvl1pPr>
              <a:defRPr smtClean="0"/>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ACA24682-9732-4B26-B260-899DB870DF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167391F-2DCC-4FBE-A031-C65AACC174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627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5A3F9D52-4D93-4063-AC18-5BD2D24601D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2AD35A1-3A65-4E70-9CCF-06B0D328A8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E1D9A80-9130-473B-99E8-8607A75B73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6002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3F949249-89CF-46BC-80C4-4F5D80F87B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43DCE03F-97BE-42A6-BC48-B4CA7E1788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BFDC8D60-B0EA-4361-9107-F7D83304B9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D827A288-9D19-4058-AC49-5B566BC926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0169108A-FFE2-440B-8B54-B320EDC86B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E9C5B805-E9D4-4940-B54A-C84F6ED1223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46275" y="0"/>
            <a:ext cx="6435725" cy="1143000"/>
          </a:xfrm>
          <a:prstGeom prst="rect">
            <a:avLst/>
          </a:prstGeom>
          <a:noFill/>
          <a:ln w="9525">
            <a:noFill/>
            <a:miter lim="800000"/>
            <a:headEnd/>
            <a:tailEnd/>
          </a:ln>
          <a:effectLst>
            <a:outerShdw dist="35921" dir="2700000" algn="ctr" rotWithShape="0">
              <a:srgbClr val="006600">
                <a:alpha val="54999"/>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600200"/>
            <a:ext cx="8686800" cy="4525963"/>
          </a:xfrm>
          <a:prstGeom prst="rect">
            <a:avLst/>
          </a:prstGeom>
          <a:noFill/>
          <a:ln w="9525">
            <a:noFill/>
            <a:miter lim="800000"/>
            <a:headEnd/>
            <a:tailEnd/>
          </a:ln>
          <a:effectLst>
            <a:outerShdw dist="35921" dir="2700000" algn="ctr" rotWithShape="0">
              <a:srgbClr val="002F4C">
                <a:alpha val="50000"/>
              </a:srgbClr>
            </a:outerShdw>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Grp="1" noChangeArrowheads="1"/>
          </p:cNvSpPr>
          <p:nvPr>
            <p:ph type="dt" sz="half" idx="2"/>
          </p:nvPr>
        </p:nvSpPr>
        <p:spPr bwMode="auto">
          <a:xfrm>
            <a:off x="0" y="6477000"/>
            <a:ext cx="2819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smtClean="0"/>
            </a:lvl1pPr>
          </a:lstStyle>
          <a:p>
            <a:pPr>
              <a:defRPr/>
            </a:pPr>
            <a:endParaRPr lang="en-US"/>
          </a:p>
        </p:txBody>
      </p:sp>
      <p:sp>
        <p:nvSpPr>
          <p:cNvPr id="1033" name="Rectangle 9"/>
          <p:cNvSpPr>
            <a:spLocks noGrp="1" noChangeArrowheads="1"/>
          </p:cNvSpPr>
          <p:nvPr>
            <p:ph type="ftr" sz="quarter" idx="3"/>
          </p:nvPr>
        </p:nvSpPr>
        <p:spPr bwMode="auto">
          <a:xfrm>
            <a:off x="3124200" y="6477000"/>
            <a:ext cx="5105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smtClean="0"/>
            </a:lvl1pPr>
          </a:lstStyle>
          <a:p>
            <a:pPr>
              <a:defRPr/>
            </a:pPr>
            <a:endParaRPr lang="en-US"/>
          </a:p>
        </p:txBody>
      </p:sp>
      <p:sp>
        <p:nvSpPr>
          <p:cNvPr id="1034" name="Rectangle 10"/>
          <p:cNvSpPr>
            <a:spLocks noGrp="1" noChangeArrowheads="1"/>
          </p:cNvSpPr>
          <p:nvPr>
            <p:ph type="sldNum" sz="quarter" idx="4"/>
          </p:nvPr>
        </p:nvSpPr>
        <p:spPr bwMode="auto">
          <a:xfrm>
            <a:off x="8610600" y="6477000"/>
            <a:ext cx="533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vl1pPr>
          </a:lstStyle>
          <a:p>
            <a:pPr>
              <a:defRPr/>
            </a:pPr>
            <a:fld id="{8BCAF906-C75F-4200-8DA7-7D1EA29050B6}" type="slidenum">
              <a:rPr lang="en-US"/>
              <a:pPr>
                <a:defRPr/>
              </a:pPr>
              <a:t>‹#›</a:t>
            </a:fld>
            <a:endParaRPr lang="en-US"/>
          </a:p>
        </p:txBody>
      </p:sp>
      <p:pic>
        <p:nvPicPr>
          <p:cNvPr id="1031" name="Picture 11" descr="Perfecting the Customer_title area"/>
          <p:cNvPicPr>
            <a:picLocks noChangeAspect="1" noChangeArrowheads="1"/>
          </p:cNvPicPr>
          <p:nvPr userDrawn="1"/>
        </p:nvPicPr>
        <p:blipFill>
          <a:blip r:embed="rId14" cstate="print"/>
          <a:srcRect/>
          <a:stretch>
            <a:fillRect/>
          </a:stretch>
        </p:blipFill>
        <p:spPr bwMode="auto">
          <a:xfrm>
            <a:off x="190500" y="41275"/>
            <a:ext cx="1809750" cy="1065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txStyles>
    <p:titleStyle>
      <a:lvl1pPr algn="l" rtl="0" eaLnBrk="0" fontAlgn="base" hangingPunct="0">
        <a:lnSpc>
          <a:spcPct val="90000"/>
        </a:lnSpc>
        <a:spcBef>
          <a:spcPct val="15000"/>
        </a:spcBef>
        <a:spcAft>
          <a:spcPct val="15000"/>
        </a:spcAft>
        <a:defRPr sz="3600" b="1">
          <a:solidFill>
            <a:schemeClr val="bg1"/>
          </a:solidFill>
          <a:latin typeface="+mj-lt"/>
          <a:ea typeface="ＭＳ Ｐゴシック" charset="-128"/>
          <a:cs typeface="+mj-cs"/>
        </a:defRPr>
      </a:lvl1pPr>
      <a:lvl2pPr algn="l" rtl="0" eaLnBrk="0" fontAlgn="base" hangingPunct="0">
        <a:lnSpc>
          <a:spcPct val="90000"/>
        </a:lnSpc>
        <a:spcBef>
          <a:spcPct val="15000"/>
        </a:spcBef>
        <a:spcAft>
          <a:spcPct val="15000"/>
        </a:spcAft>
        <a:defRPr sz="3600" b="1">
          <a:solidFill>
            <a:schemeClr val="bg1"/>
          </a:solidFill>
          <a:latin typeface="HelveticaNeue Condensed" pitchFamily="2" charset="0"/>
          <a:ea typeface="ＭＳ Ｐゴシック" charset="-128"/>
        </a:defRPr>
      </a:lvl2pPr>
      <a:lvl3pPr algn="l" rtl="0" eaLnBrk="0" fontAlgn="base" hangingPunct="0">
        <a:lnSpc>
          <a:spcPct val="90000"/>
        </a:lnSpc>
        <a:spcBef>
          <a:spcPct val="15000"/>
        </a:spcBef>
        <a:spcAft>
          <a:spcPct val="15000"/>
        </a:spcAft>
        <a:defRPr sz="3600" b="1">
          <a:solidFill>
            <a:schemeClr val="bg1"/>
          </a:solidFill>
          <a:latin typeface="HelveticaNeue Condensed" pitchFamily="2" charset="0"/>
          <a:ea typeface="ＭＳ Ｐゴシック" charset="-128"/>
        </a:defRPr>
      </a:lvl3pPr>
      <a:lvl4pPr algn="l" rtl="0" eaLnBrk="0" fontAlgn="base" hangingPunct="0">
        <a:lnSpc>
          <a:spcPct val="90000"/>
        </a:lnSpc>
        <a:spcBef>
          <a:spcPct val="15000"/>
        </a:spcBef>
        <a:spcAft>
          <a:spcPct val="15000"/>
        </a:spcAft>
        <a:defRPr sz="3600" b="1">
          <a:solidFill>
            <a:schemeClr val="bg1"/>
          </a:solidFill>
          <a:latin typeface="HelveticaNeue Condensed" pitchFamily="2" charset="0"/>
          <a:ea typeface="ＭＳ Ｐゴシック" charset="-128"/>
        </a:defRPr>
      </a:lvl4pPr>
      <a:lvl5pPr algn="l" rtl="0" eaLnBrk="0" fontAlgn="base" hangingPunct="0">
        <a:lnSpc>
          <a:spcPct val="90000"/>
        </a:lnSpc>
        <a:spcBef>
          <a:spcPct val="15000"/>
        </a:spcBef>
        <a:spcAft>
          <a:spcPct val="15000"/>
        </a:spcAft>
        <a:defRPr sz="3600" b="1">
          <a:solidFill>
            <a:schemeClr val="bg1"/>
          </a:solidFill>
          <a:latin typeface="HelveticaNeue Condensed" pitchFamily="2" charset="0"/>
          <a:ea typeface="ＭＳ Ｐゴシック" charset="-128"/>
        </a:defRPr>
      </a:lvl5pPr>
      <a:lvl6pPr marL="457200" algn="l" rtl="0" fontAlgn="base">
        <a:lnSpc>
          <a:spcPct val="90000"/>
        </a:lnSpc>
        <a:spcBef>
          <a:spcPct val="15000"/>
        </a:spcBef>
        <a:spcAft>
          <a:spcPct val="15000"/>
        </a:spcAft>
        <a:defRPr sz="3600" b="1">
          <a:solidFill>
            <a:schemeClr val="bg1"/>
          </a:solidFill>
          <a:latin typeface="HelveticaNeue Condensed" pitchFamily="2" charset="0"/>
        </a:defRPr>
      </a:lvl6pPr>
      <a:lvl7pPr marL="914400" algn="l" rtl="0" fontAlgn="base">
        <a:lnSpc>
          <a:spcPct val="90000"/>
        </a:lnSpc>
        <a:spcBef>
          <a:spcPct val="15000"/>
        </a:spcBef>
        <a:spcAft>
          <a:spcPct val="15000"/>
        </a:spcAft>
        <a:defRPr sz="3600" b="1">
          <a:solidFill>
            <a:schemeClr val="bg1"/>
          </a:solidFill>
          <a:latin typeface="HelveticaNeue Condensed" pitchFamily="2" charset="0"/>
        </a:defRPr>
      </a:lvl7pPr>
      <a:lvl8pPr marL="1371600" algn="l" rtl="0" fontAlgn="base">
        <a:lnSpc>
          <a:spcPct val="90000"/>
        </a:lnSpc>
        <a:spcBef>
          <a:spcPct val="15000"/>
        </a:spcBef>
        <a:spcAft>
          <a:spcPct val="15000"/>
        </a:spcAft>
        <a:defRPr sz="3600" b="1">
          <a:solidFill>
            <a:schemeClr val="bg1"/>
          </a:solidFill>
          <a:latin typeface="HelveticaNeue Condensed" pitchFamily="2" charset="0"/>
        </a:defRPr>
      </a:lvl8pPr>
      <a:lvl9pPr marL="1828800" algn="l" rtl="0" fontAlgn="base">
        <a:lnSpc>
          <a:spcPct val="90000"/>
        </a:lnSpc>
        <a:spcBef>
          <a:spcPct val="15000"/>
        </a:spcBef>
        <a:spcAft>
          <a:spcPct val="15000"/>
        </a:spcAft>
        <a:defRPr sz="3600" b="1">
          <a:solidFill>
            <a:schemeClr val="bg1"/>
          </a:solidFill>
          <a:latin typeface="HelveticaNeue Condensed" pitchFamily="2" charset="0"/>
        </a:defRPr>
      </a:lvl9pPr>
    </p:titleStyle>
    <p:bodyStyle>
      <a:lvl1pPr marL="285750" indent="-285750" algn="l" rtl="0" eaLnBrk="0" fontAlgn="base" hangingPunct="0">
        <a:lnSpc>
          <a:spcPct val="90000"/>
        </a:lnSpc>
        <a:spcBef>
          <a:spcPct val="15000"/>
        </a:spcBef>
        <a:spcAft>
          <a:spcPct val="15000"/>
        </a:spcAft>
        <a:buClr>
          <a:schemeClr val="folHlink"/>
        </a:buClr>
        <a:buSzPct val="90000"/>
        <a:buFont typeface="Arial" charset="0"/>
        <a:buChar char="●"/>
        <a:defRPr sz="2200">
          <a:solidFill>
            <a:schemeClr val="bg1"/>
          </a:solidFill>
          <a:latin typeface="+mn-lt"/>
          <a:ea typeface="ＭＳ Ｐゴシック" charset="-128"/>
          <a:cs typeface="+mn-cs"/>
        </a:defRPr>
      </a:lvl1pPr>
      <a:lvl2pPr marL="803275" indent="-287338" algn="l" rtl="0" eaLnBrk="0" fontAlgn="base" hangingPunct="0">
        <a:lnSpc>
          <a:spcPct val="90000"/>
        </a:lnSpc>
        <a:spcBef>
          <a:spcPct val="15000"/>
        </a:spcBef>
        <a:spcAft>
          <a:spcPct val="15000"/>
        </a:spcAft>
        <a:buClr>
          <a:schemeClr val="folHlink"/>
        </a:buClr>
        <a:buFont typeface="Arial" charset="0"/>
        <a:buChar char="–"/>
        <a:defRPr sz="2200">
          <a:solidFill>
            <a:schemeClr val="bg1"/>
          </a:solidFill>
          <a:latin typeface="+mn-lt"/>
          <a:ea typeface="ＭＳ Ｐゴシック" charset="-128"/>
        </a:defRPr>
      </a:lvl2pPr>
      <a:lvl3pPr marL="1200150" indent="-230188" algn="l" rtl="0" eaLnBrk="0" fontAlgn="base" hangingPunct="0">
        <a:lnSpc>
          <a:spcPct val="90000"/>
        </a:lnSpc>
        <a:spcBef>
          <a:spcPct val="15000"/>
        </a:spcBef>
        <a:spcAft>
          <a:spcPct val="15000"/>
        </a:spcAft>
        <a:buClr>
          <a:schemeClr val="folHlink"/>
        </a:buClr>
        <a:buSzPct val="90000"/>
        <a:buFont typeface="Arial" charset="0"/>
        <a:buChar char="●"/>
        <a:defRPr sz="2200">
          <a:solidFill>
            <a:schemeClr val="bg1"/>
          </a:solidFill>
          <a:latin typeface="+mn-lt"/>
          <a:ea typeface="ＭＳ Ｐゴシック" charset="-128"/>
        </a:defRPr>
      </a:lvl3pPr>
      <a:lvl4pPr marL="1654175" indent="-282575" algn="l" rtl="0" eaLnBrk="0" fontAlgn="base" hangingPunct="0">
        <a:lnSpc>
          <a:spcPct val="90000"/>
        </a:lnSpc>
        <a:spcBef>
          <a:spcPct val="15000"/>
        </a:spcBef>
        <a:spcAft>
          <a:spcPct val="15000"/>
        </a:spcAft>
        <a:buClr>
          <a:schemeClr val="folHlink"/>
        </a:buClr>
        <a:buFont typeface="Arial" charset="0"/>
        <a:buChar char="–"/>
        <a:defRPr sz="2200">
          <a:solidFill>
            <a:schemeClr val="bg1"/>
          </a:solidFill>
          <a:latin typeface="+mn-lt"/>
          <a:ea typeface="ＭＳ Ｐゴシック" charset="-128"/>
        </a:defRPr>
      </a:lvl4pPr>
      <a:lvl5pPr marL="2057400" indent="-228600" algn="l" rtl="0" eaLnBrk="0" fontAlgn="base" hangingPunct="0">
        <a:lnSpc>
          <a:spcPct val="90000"/>
        </a:lnSpc>
        <a:spcBef>
          <a:spcPct val="15000"/>
        </a:spcBef>
        <a:spcAft>
          <a:spcPct val="15000"/>
        </a:spcAft>
        <a:buClr>
          <a:schemeClr val="folHlink"/>
        </a:buClr>
        <a:buSzPct val="90000"/>
        <a:buFont typeface="Arial" charset="0"/>
        <a:buChar char="●"/>
        <a:defRPr sz="2200">
          <a:solidFill>
            <a:schemeClr val="bg1"/>
          </a:solidFill>
          <a:latin typeface="+mn-lt"/>
          <a:ea typeface="ＭＳ Ｐゴシック" charset="-128"/>
        </a:defRPr>
      </a:lvl5pPr>
      <a:lvl6pPr marL="2514600" indent="-228600" algn="l" rtl="0" fontAlgn="base">
        <a:lnSpc>
          <a:spcPct val="90000"/>
        </a:lnSpc>
        <a:spcBef>
          <a:spcPct val="15000"/>
        </a:spcBef>
        <a:spcAft>
          <a:spcPct val="15000"/>
        </a:spcAft>
        <a:buClr>
          <a:schemeClr val="folHlink"/>
        </a:buClr>
        <a:buSzPct val="90000"/>
        <a:buFont typeface="Arial" charset="0"/>
        <a:buChar char="●"/>
        <a:defRPr sz="2200">
          <a:solidFill>
            <a:schemeClr val="bg1"/>
          </a:solidFill>
          <a:latin typeface="+mn-lt"/>
        </a:defRPr>
      </a:lvl6pPr>
      <a:lvl7pPr marL="2971800" indent="-228600" algn="l" rtl="0" fontAlgn="base">
        <a:lnSpc>
          <a:spcPct val="90000"/>
        </a:lnSpc>
        <a:spcBef>
          <a:spcPct val="15000"/>
        </a:spcBef>
        <a:spcAft>
          <a:spcPct val="15000"/>
        </a:spcAft>
        <a:buClr>
          <a:schemeClr val="folHlink"/>
        </a:buClr>
        <a:buSzPct val="90000"/>
        <a:buFont typeface="Arial" charset="0"/>
        <a:buChar char="●"/>
        <a:defRPr sz="2200">
          <a:solidFill>
            <a:schemeClr val="bg1"/>
          </a:solidFill>
          <a:latin typeface="+mn-lt"/>
        </a:defRPr>
      </a:lvl7pPr>
      <a:lvl8pPr marL="3429000" indent="-228600" algn="l" rtl="0" fontAlgn="base">
        <a:lnSpc>
          <a:spcPct val="90000"/>
        </a:lnSpc>
        <a:spcBef>
          <a:spcPct val="15000"/>
        </a:spcBef>
        <a:spcAft>
          <a:spcPct val="15000"/>
        </a:spcAft>
        <a:buClr>
          <a:schemeClr val="folHlink"/>
        </a:buClr>
        <a:buSzPct val="90000"/>
        <a:buFont typeface="Arial" charset="0"/>
        <a:buChar char="●"/>
        <a:defRPr sz="2200">
          <a:solidFill>
            <a:schemeClr val="bg1"/>
          </a:solidFill>
          <a:latin typeface="+mn-lt"/>
        </a:defRPr>
      </a:lvl8pPr>
      <a:lvl9pPr marL="3886200" indent="-228600" algn="l" rtl="0" fontAlgn="base">
        <a:lnSpc>
          <a:spcPct val="90000"/>
        </a:lnSpc>
        <a:spcBef>
          <a:spcPct val="15000"/>
        </a:spcBef>
        <a:spcAft>
          <a:spcPct val="15000"/>
        </a:spcAft>
        <a:buClr>
          <a:schemeClr val="folHlink"/>
        </a:buClr>
        <a:buSzPct val="90000"/>
        <a:buFont typeface="Arial" charset="0"/>
        <a:buChar char="●"/>
        <a:defRPr sz="2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jqia2.source/chapter5/lab.effect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rends.builtwith.com/" TargetMode="External"/><Relationship Id="rId2" Type="http://schemas.openxmlformats.org/officeDocument/2006/relationships/hyperlink" Target="http://en.wikipedia.org/wiki/JQuer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2" Type="http://schemas.openxmlformats.org/officeDocument/2006/relationships/hyperlink" Target="http://jqueryui.com/demo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rototypejs.org/" TargetMode="External"/><Relationship Id="rId2" Type="http://schemas.openxmlformats.org/officeDocument/2006/relationships/hyperlink" Target="http://code.google.com/p/swfobject/" TargetMode="External"/><Relationship Id="rId1" Type="http://schemas.openxmlformats.org/officeDocument/2006/relationships/slideLayout" Target="../slideLayouts/slideLayout2.xml"/><Relationship Id="rId5" Type="http://schemas.openxmlformats.org/officeDocument/2006/relationships/hyperlink" Target="http://code.google.com/gme/" TargetMode="External"/><Relationship Id="rId4" Type="http://schemas.openxmlformats.org/officeDocument/2006/relationships/hyperlink" Target="http://script.aculo.u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flexigrid.inf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jquerymobile.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docs.jquery.com/Main_Page" TargetMode="External"/><Relationship Id="rId13" Type="http://schemas.openxmlformats.org/officeDocument/2006/relationships/hyperlink" Target="http://www.manning.com/bibeault/" TargetMode="External"/><Relationship Id="rId3" Type="http://schemas.openxmlformats.org/officeDocument/2006/relationships/hyperlink" Target="http://nsreekanth.blogspot.com/search/label/JQuery%20plugin" TargetMode="External"/><Relationship Id="rId7" Type="http://schemas.openxmlformats.org/officeDocument/2006/relationships/hyperlink" Target="http://jquery.com/" TargetMode="External"/><Relationship Id="rId12" Type="http://schemas.openxmlformats.org/officeDocument/2006/relationships/hyperlink" Target="http://jquerymobile.com/" TargetMode="External"/><Relationship Id="rId2" Type="http://schemas.openxmlformats.org/officeDocument/2006/relationships/hyperlink" Target="http://docs.jquery.com/Plugins/Authoring" TargetMode="External"/><Relationship Id="rId1" Type="http://schemas.openxmlformats.org/officeDocument/2006/relationships/slideLayout" Target="../slideLayouts/slideLayout2.xml"/><Relationship Id="rId6" Type="http://schemas.openxmlformats.org/officeDocument/2006/relationships/hyperlink" Target="http://jqfundamentals.com/book/book.html" TargetMode="External"/><Relationship Id="rId11" Type="http://schemas.openxmlformats.org/officeDocument/2006/relationships/hyperlink" Target="http://jqueryui.com/" TargetMode="External"/><Relationship Id="rId5" Type="http://schemas.openxmlformats.org/officeDocument/2006/relationships/hyperlink" Target="http://msdn.microsoft.com/en-gb/scriptjunkie/ff848255.aspx" TargetMode="External"/><Relationship Id="rId10" Type="http://schemas.openxmlformats.org/officeDocument/2006/relationships/hyperlink" Target="http://plugins.jquery.com/" TargetMode="External"/><Relationship Id="rId4" Type="http://schemas.openxmlformats.org/officeDocument/2006/relationships/hyperlink" Target="http://msdn.microsoft.com/en-gb/scriptjunkie/ee730275.aspx" TargetMode="External"/><Relationship Id="rId9" Type="http://schemas.openxmlformats.org/officeDocument/2006/relationships/hyperlink" Target="http://docs.jquery.com/Tutorial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manning.com/bibeault/" TargetMode="External"/><Relationship Id="rId3" Type="http://schemas.openxmlformats.org/officeDocument/2006/relationships/hyperlink" Target="http://docs.jquery.com/Main_Page" TargetMode="External"/><Relationship Id="rId7" Type="http://schemas.openxmlformats.org/officeDocument/2006/relationships/hyperlink" Target="http://jquerymobile.com/"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6" Type="http://schemas.openxmlformats.org/officeDocument/2006/relationships/hyperlink" Target="http://jqueryui.com/" TargetMode="External"/><Relationship Id="rId5" Type="http://schemas.openxmlformats.org/officeDocument/2006/relationships/hyperlink" Target="http://plugins.jquery.com/" TargetMode="External"/><Relationship Id="rId4" Type="http://schemas.openxmlformats.org/officeDocument/2006/relationships/hyperlink" Target="http://docs.jquery.com/Tutorial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ode.jquery.com/jquery-1.4.1-vsdoc.js" TargetMode="External"/><Relationship Id="rId2" Type="http://schemas.openxmlformats.org/officeDocument/2006/relationships/hyperlink" Target="http://docs.jquery.com/Downloading_jQuery" TargetMode="External"/><Relationship Id="rId1" Type="http://schemas.openxmlformats.org/officeDocument/2006/relationships/slideLayout" Target="../slideLayouts/slideLayout2.xml"/><Relationship Id="rId5" Type="http://schemas.openxmlformats.org/officeDocument/2006/relationships/hyperlink" Target="http://jquerymobile.com/download/" TargetMode="External"/><Relationship Id="rId4" Type="http://schemas.openxmlformats.org/officeDocument/2006/relationships/hyperlink" Target="http://jqueryui.com/downloa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ctrTitle"/>
          </p:nvPr>
        </p:nvSpPr>
        <p:spPr>
          <a:xfrm>
            <a:off x="4128752" y="1210614"/>
            <a:ext cx="4724400" cy="686247"/>
          </a:xfrm>
          <a:effectLst>
            <a:outerShdw blurRad="63500" dist="35921" dir="2700000" algn="ctr" rotWithShape="0">
              <a:srgbClr val="002F4C">
                <a:alpha val="54999"/>
              </a:srgbClr>
            </a:outerShdw>
          </a:effectLst>
        </p:spPr>
        <p:txBody>
          <a:bodyPr/>
          <a:lstStyle/>
          <a:p>
            <a:pPr eaLnBrk="1" hangingPunct="1">
              <a:defRPr/>
            </a:pPr>
            <a:r>
              <a:rPr lang="en-US" dirty="0" smtClean="0"/>
              <a:t>Introduction to</a:t>
            </a:r>
          </a:p>
        </p:txBody>
      </p:sp>
      <p:sp>
        <p:nvSpPr>
          <p:cNvPr id="15367" name="Rectangle 7"/>
          <p:cNvSpPr>
            <a:spLocks noGrp="1" noChangeArrowheads="1"/>
          </p:cNvSpPr>
          <p:nvPr>
            <p:ph type="subTitle" idx="1"/>
          </p:nvPr>
        </p:nvSpPr>
        <p:spPr>
          <a:xfrm>
            <a:off x="4403725" y="4768850"/>
            <a:ext cx="4740275" cy="914400"/>
          </a:xfrm>
        </p:spPr>
        <p:txBody>
          <a:bodyPr/>
          <a:lstStyle/>
          <a:p>
            <a:pPr eaLnBrk="1" hangingPunct="1"/>
            <a:r>
              <a:rPr lang="en-US" dirty="0" smtClean="0">
                <a:solidFill>
                  <a:schemeClr val="bg1"/>
                </a:solidFill>
              </a:rPr>
              <a:t>Gunjan Kumar</a:t>
            </a:r>
          </a:p>
        </p:txBody>
      </p:sp>
      <p:pic>
        <p:nvPicPr>
          <p:cNvPr id="1026" name="Picture 2"/>
          <p:cNvPicPr>
            <a:picLocks noChangeAspect="1" noChangeArrowheads="1"/>
          </p:cNvPicPr>
          <p:nvPr/>
        </p:nvPicPr>
        <p:blipFill>
          <a:blip r:embed="rId3" cstate="print"/>
          <a:srcRect/>
          <a:stretch>
            <a:fillRect/>
          </a:stretch>
        </p:blipFill>
        <p:spPr bwMode="auto">
          <a:xfrm>
            <a:off x="4861708" y="2043247"/>
            <a:ext cx="3152898" cy="77722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367">
                                            <p:txEl>
                                              <p:pRg st="0" end="0"/>
                                            </p:txEl>
                                          </p:spTgt>
                                        </p:tgtEl>
                                        <p:attrNameLst>
                                          <p:attrName>style.visibility</p:attrName>
                                        </p:attrNameLst>
                                      </p:cBhvr>
                                      <p:to>
                                        <p:strVal val="visible"/>
                                      </p:to>
                                    </p:set>
                                    <p:animEffect transition="in" filter="fade">
                                      <p:cBhvr>
                                        <p:cTn id="12" dur="1000"/>
                                        <p:tgtEl>
                                          <p:spTgt spid="15367">
                                            <p:txEl>
                                              <p:pRg st="0" end="0"/>
                                            </p:txEl>
                                          </p:spTgt>
                                        </p:tgtEl>
                                      </p:cBhvr>
                                    </p:animEffect>
                                    <p:anim calcmode="lin" valueType="num">
                                      <p:cBhvr>
                                        <p:cTn id="13" dur="10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53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1536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CSS Selectors</a:t>
            </a:r>
            <a:endParaRPr lang="en-US" dirty="0"/>
          </a:p>
        </p:txBody>
      </p:sp>
      <p:sp>
        <p:nvSpPr>
          <p:cNvPr id="3" name="Content Placeholder 2"/>
          <p:cNvSpPr>
            <a:spLocks noGrp="1"/>
          </p:cNvSpPr>
          <p:nvPr>
            <p:ph idx="1"/>
          </p:nvPr>
        </p:nvSpPr>
        <p:spPr/>
        <p:txBody>
          <a:bodyPr/>
          <a:lstStyle/>
          <a:p>
            <a:r>
              <a:rPr lang="en-US" sz="1800" dirty="0" smtClean="0">
                <a:solidFill>
                  <a:srgbClr val="FF9900"/>
                </a:solidFill>
              </a:rPr>
              <a:t>$(“a”) 			</a:t>
            </a:r>
          </a:p>
          <a:p>
            <a:pPr lvl="1"/>
            <a:r>
              <a:rPr lang="en-US" sz="1800" dirty="0" smtClean="0"/>
              <a:t>This selector matches all link (&lt;a&gt;) elements.</a:t>
            </a:r>
          </a:p>
          <a:p>
            <a:r>
              <a:rPr lang="en-US" sz="1800" dirty="0" smtClean="0">
                <a:solidFill>
                  <a:srgbClr val="FF9900"/>
                </a:solidFill>
              </a:rPr>
              <a:t>$(“#</a:t>
            </a:r>
            <a:r>
              <a:rPr lang="en-US" sz="1800" dirty="0" err="1" smtClean="0">
                <a:solidFill>
                  <a:srgbClr val="FF9900"/>
                </a:solidFill>
              </a:rPr>
              <a:t>specialID</a:t>
            </a:r>
            <a:r>
              <a:rPr lang="en-US" sz="1800" dirty="0" smtClean="0">
                <a:solidFill>
                  <a:srgbClr val="FF9900"/>
                </a:solidFill>
              </a:rPr>
              <a:t>”)		</a:t>
            </a:r>
          </a:p>
          <a:p>
            <a:pPr lvl="1"/>
            <a:r>
              <a:rPr lang="en-US" sz="1800" dirty="0" smtClean="0"/>
              <a:t>This selector matches elements that have an id of </a:t>
            </a:r>
            <a:r>
              <a:rPr lang="en-US" sz="1800" dirty="0" err="1" smtClean="0"/>
              <a:t>specialID</a:t>
            </a:r>
            <a:endParaRPr lang="en-US" sz="1800" dirty="0" smtClean="0"/>
          </a:p>
          <a:p>
            <a:r>
              <a:rPr lang="en-US" sz="1800" dirty="0" smtClean="0">
                <a:solidFill>
                  <a:srgbClr val="FF9900"/>
                </a:solidFill>
              </a:rPr>
              <a:t>$(“.</a:t>
            </a:r>
            <a:r>
              <a:rPr lang="en-US" sz="1800" dirty="0" err="1" smtClean="0">
                <a:solidFill>
                  <a:srgbClr val="FF9900"/>
                </a:solidFill>
              </a:rPr>
              <a:t>specialClass</a:t>
            </a:r>
            <a:r>
              <a:rPr lang="en-US" sz="1800" dirty="0" smtClean="0">
                <a:solidFill>
                  <a:srgbClr val="FF9900"/>
                </a:solidFill>
              </a:rPr>
              <a:t>”)	</a:t>
            </a:r>
          </a:p>
          <a:p>
            <a:pPr lvl="1"/>
            <a:r>
              <a:rPr lang="en-US" sz="1800" dirty="0" smtClean="0"/>
              <a:t>This selector matches elements that have the class of </a:t>
            </a:r>
            <a:r>
              <a:rPr lang="en-US" sz="1800" dirty="0" err="1" smtClean="0"/>
              <a:t>specialClass</a:t>
            </a:r>
            <a:endParaRPr lang="en-US" sz="1800" dirty="0" smtClean="0"/>
          </a:p>
          <a:p>
            <a:r>
              <a:rPr lang="en-US" sz="1800" dirty="0" smtClean="0">
                <a:solidFill>
                  <a:srgbClr val="FF9900"/>
                </a:solidFill>
              </a:rPr>
              <a:t>$(“ </a:t>
            </a:r>
            <a:r>
              <a:rPr lang="en-US" sz="1800" dirty="0" err="1" smtClean="0">
                <a:solidFill>
                  <a:srgbClr val="FF9900"/>
                </a:solidFill>
              </a:rPr>
              <a:t>a#specialID.specialClass</a:t>
            </a:r>
            <a:r>
              <a:rPr lang="en-US" sz="1800" dirty="0" smtClean="0">
                <a:solidFill>
                  <a:srgbClr val="FF9900"/>
                </a:solidFill>
              </a:rPr>
              <a:t>”)</a:t>
            </a:r>
          </a:p>
          <a:p>
            <a:pPr lvl="1"/>
            <a:r>
              <a:rPr lang="en-US" sz="1800" dirty="0" smtClean="0"/>
              <a:t>This selector matches links with an id of </a:t>
            </a:r>
            <a:r>
              <a:rPr lang="en-US" sz="1800" dirty="0" err="1" smtClean="0"/>
              <a:t>specialID</a:t>
            </a:r>
            <a:r>
              <a:rPr lang="en-US" sz="1800" dirty="0" smtClean="0"/>
              <a:t> and a class of </a:t>
            </a:r>
            <a:r>
              <a:rPr lang="en-US" sz="1800" dirty="0" err="1" smtClean="0"/>
              <a:t>specialClass</a:t>
            </a:r>
            <a:endParaRPr lang="en-US" sz="1800" dirty="0" smtClean="0"/>
          </a:p>
          <a:p>
            <a:r>
              <a:rPr lang="en-US" sz="1800" dirty="0" smtClean="0">
                <a:solidFill>
                  <a:srgbClr val="FF9900"/>
                </a:solidFill>
              </a:rPr>
              <a:t>$(“p </a:t>
            </a:r>
            <a:r>
              <a:rPr lang="en-US" sz="1800" dirty="0" err="1" smtClean="0">
                <a:solidFill>
                  <a:srgbClr val="FF9900"/>
                </a:solidFill>
              </a:rPr>
              <a:t>a.specialClass</a:t>
            </a:r>
            <a:r>
              <a:rPr lang="en-US" sz="1800" dirty="0" smtClean="0">
                <a:solidFill>
                  <a:srgbClr val="FF9900"/>
                </a:solidFill>
              </a:rPr>
              <a:t>”)</a:t>
            </a:r>
          </a:p>
          <a:p>
            <a:pPr lvl="1"/>
            <a:r>
              <a:rPr lang="en-US" sz="1800" dirty="0" smtClean="0"/>
              <a:t>This selector matches links with a class of </a:t>
            </a:r>
            <a:r>
              <a:rPr lang="en-US" sz="1800" dirty="0" err="1" smtClean="0"/>
              <a:t>specialClass</a:t>
            </a:r>
            <a:r>
              <a:rPr lang="en-US" sz="1800" dirty="0" smtClean="0"/>
              <a:t> declared within &lt;p&gt; elements.</a:t>
            </a:r>
          </a:p>
          <a:p>
            <a:r>
              <a:rPr lang="en-US" sz="1800" dirty="0" smtClean="0">
                <a:solidFill>
                  <a:srgbClr val="FF9900"/>
                </a:solidFill>
              </a:rPr>
              <a:t>$("</a:t>
            </a:r>
            <a:r>
              <a:rPr lang="en-US" sz="1800" dirty="0" err="1" smtClean="0">
                <a:solidFill>
                  <a:srgbClr val="FF9900"/>
                </a:solidFill>
              </a:rPr>
              <a:t>div,span,p.myClass</a:t>
            </a:r>
            <a:r>
              <a:rPr lang="en-US" sz="1800" dirty="0" smtClean="0">
                <a:solidFill>
                  <a:srgbClr val="FF9900"/>
                </a:solidFill>
              </a:rPr>
              <a:t>") </a:t>
            </a:r>
            <a:r>
              <a:rPr lang="en-US" sz="1800" dirty="0" smtClean="0"/>
              <a:t>– selects all </a:t>
            </a:r>
            <a:r>
              <a:rPr lang="en-US" sz="1800" dirty="0" err="1" smtClean="0"/>
              <a:t>divs</a:t>
            </a:r>
            <a:r>
              <a:rPr lang="en-US" sz="1800" dirty="0" smtClean="0"/>
              <a:t>, spans and paragraphs which have class </a:t>
            </a:r>
            <a:r>
              <a:rPr lang="en-US" sz="1800" dirty="0" err="1" smtClean="0"/>
              <a:t>myClass</a:t>
            </a:r>
            <a:endParaRPr lang="en-US" sz="1800" dirty="0"/>
          </a:p>
        </p:txBody>
      </p:sp>
      <p:graphicFrame>
        <p:nvGraphicFramePr>
          <p:cNvPr id="27651" name="Object 3"/>
          <p:cNvGraphicFramePr>
            <a:graphicFrameLocks noChangeAspect="1"/>
          </p:cNvGraphicFramePr>
          <p:nvPr/>
        </p:nvGraphicFramePr>
        <p:xfrm>
          <a:off x="0" y="5858478"/>
          <a:ext cx="2371415" cy="999522"/>
        </p:xfrm>
        <a:graphic>
          <a:graphicData uri="http://schemas.openxmlformats.org/presentationml/2006/ole">
            <p:oleObj spid="_x0000_s27651" name="Package" r:id="rId3" imgW="1152360" imgH="485640" progId="Package">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Child, attributes, container selectors</a:t>
            </a:r>
            <a:endParaRPr lang="en-US" dirty="0"/>
          </a:p>
        </p:txBody>
      </p:sp>
      <p:sp>
        <p:nvSpPr>
          <p:cNvPr id="3" name="Content Placeholder 2"/>
          <p:cNvSpPr>
            <a:spLocks noGrp="1"/>
          </p:cNvSpPr>
          <p:nvPr>
            <p:ph idx="1"/>
          </p:nvPr>
        </p:nvSpPr>
        <p:spPr/>
        <p:txBody>
          <a:bodyPr/>
          <a:lstStyle/>
          <a:p>
            <a:r>
              <a:rPr lang="en-US" sz="1800" dirty="0" smtClean="0">
                <a:solidFill>
                  <a:srgbClr val="FF9900"/>
                </a:solidFill>
              </a:rPr>
              <a:t>$(“p &gt; a”)</a:t>
            </a:r>
            <a:r>
              <a:rPr lang="en-US" sz="1800" dirty="0" smtClean="0"/>
              <a:t>	 	matches links that are direct children of a &lt;p&gt; element</a:t>
            </a:r>
          </a:p>
          <a:p>
            <a:endParaRPr lang="en-US" sz="1800" dirty="0" smtClean="0"/>
          </a:p>
          <a:p>
            <a:r>
              <a:rPr lang="en-US" sz="1800" dirty="0" smtClean="0">
                <a:solidFill>
                  <a:srgbClr val="FF9900"/>
                </a:solidFill>
              </a:rPr>
              <a:t>$("a[</a:t>
            </a:r>
            <a:r>
              <a:rPr lang="en-US" sz="1800" dirty="0" err="1" smtClean="0">
                <a:solidFill>
                  <a:srgbClr val="FF9900"/>
                </a:solidFill>
              </a:rPr>
              <a:t>href</a:t>
            </a:r>
            <a:r>
              <a:rPr lang="en-US" sz="1800" dirty="0" smtClean="0">
                <a:solidFill>
                  <a:srgbClr val="FF9900"/>
                </a:solidFill>
              </a:rPr>
              <a:t>^='http://']")		</a:t>
            </a:r>
            <a:r>
              <a:rPr lang="en-US" sz="1800" dirty="0" smtClean="0"/>
              <a:t>matches links that start with http://</a:t>
            </a:r>
            <a:endParaRPr lang="en-US" sz="1800" dirty="0" smtClean="0">
              <a:solidFill>
                <a:srgbClr val="FF9900"/>
              </a:solidFill>
            </a:endParaRPr>
          </a:p>
          <a:p>
            <a:r>
              <a:rPr lang="en-US" sz="1800" dirty="0" smtClean="0">
                <a:solidFill>
                  <a:srgbClr val="FF9900"/>
                </a:solidFill>
              </a:rPr>
              <a:t>$("a[</a:t>
            </a:r>
            <a:r>
              <a:rPr lang="en-US" sz="1800" dirty="0" err="1" smtClean="0">
                <a:solidFill>
                  <a:srgbClr val="FF9900"/>
                </a:solidFill>
              </a:rPr>
              <a:t>href</a:t>
            </a:r>
            <a:r>
              <a:rPr lang="en-US" sz="1800" dirty="0" smtClean="0">
                <a:solidFill>
                  <a:srgbClr val="FF9900"/>
                </a:solidFill>
              </a:rPr>
              <a:t>$='.</a:t>
            </a:r>
            <a:r>
              <a:rPr lang="en-US" sz="1800" dirty="0" err="1" smtClean="0">
                <a:solidFill>
                  <a:srgbClr val="FF9900"/>
                </a:solidFill>
              </a:rPr>
              <a:t>pdf</a:t>
            </a:r>
            <a:r>
              <a:rPr lang="en-US" sz="1800" dirty="0" smtClean="0">
                <a:solidFill>
                  <a:srgbClr val="FF9900"/>
                </a:solidFill>
              </a:rPr>
              <a:t>']")		</a:t>
            </a:r>
            <a:r>
              <a:rPr lang="en-US" sz="1800" dirty="0" smtClean="0"/>
              <a:t>matches links that end with .</a:t>
            </a:r>
            <a:r>
              <a:rPr lang="en-US" sz="1800" dirty="0" err="1" smtClean="0"/>
              <a:t>pdf</a:t>
            </a:r>
            <a:endParaRPr lang="en-US" sz="1800" dirty="0" smtClean="0"/>
          </a:p>
          <a:p>
            <a:r>
              <a:rPr lang="en-US" sz="1800" dirty="0" smtClean="0">
                <a:solidFill>
                  <a:srgbClr val="FF9900"/>
                </a:solidFill>
              </a:rPr>
              <a:t>$("a[</a:t>
            </a:r>
            <a:r>
              <a:rPr lang="en-US" sz="1800" dirty="0" err="1" smtClean="0">
                <a:solidFill>
                  <a:srgbClr val="FF9900"/>
                </a:solidFill>
              </a:rPr>
              <a:t>href</a:t>
            </a:r>
            <a:r>
              <a:rPr lang="en-US" sz="1800" dirty="0" smtClean="0">
                <a:solidFill>
                  <a:srgbClr val="FF9900"/>
                </a:solidFill>
              </a:rPr>
              <a:t>*='google.com']")	</a:t>
            </a:r>
            <a:r>
              <a:rPr lang="en-US" sz="1800" dirty="0" smtClean="0"/>
              <a:t>matches links that contain google.com</a:t>
            </a:r>
          </a:p>
          <a:p>
            <a:r>
              <a:rPr lang="en-US" sz="1800" dirty="0" smtClean="0">
                <a:solidFill>
                  <a:srgbClr val="FF9900"/>
                </a:solidFill>
              </a:rPr>
              <a:t>$("a[</a:t>
            </a:r>
            <a:r>
              <a:rPr lang="en-US" sz="1800" dirty="0" err="1" smtClean="0">
                <a:solidFill>
                  <a:srgbClr val="FF9900"/>
                </a:solidFill>
              </a:rPr>
              <a:t>href</a:t>
            </a:r>
            <a:r>
              <a:rPr lang="en-US" sz="1800" dirty="0" smtClean="0">
                <a:solidFill>
                  <a:srgbClr val="FF9900"/>
                </a:solidFill>
              </a:rPr>
              <a:t>='append.htm']")	</a:t>
            </a:r>
            <a:r>
              <a:rPr lang="en-US" sz="1800" dirty="0" smtClean="0"/>
              <a:t>matches links that point to append.html</a:t>
            </a:r>
          </a:p>
          <a:p>
            <a:endParaRPr lang="en-US" sz="1800" dirty="0" smtClean="0"/>
          </a:p>
          <a:p>
            <a:r>
              <a:rPr lang="en-US" sz="1800" dirty="0" err="1" smtClean="0">
                <a:solidFill>
                  <a:srgbClr val="FF9900"/>
                </a:solidFill>
              </a:rPr>
              <a:t>li:has</a:t>
            </a:r>
            <a:r>
              <a:rPr lang="en-US" sz="1800" dirty="0" smtClean="0">
                <a:solidFill>
                  <a:srgbClr val="FF9900"/>
                </a:solidFill>
              </a:rPr>
              <a:t>(a)			</a:t>
            </a:r>
            <a:r>
              <a:rPr lang="en-US" sz="1800" dirty="0" smtClean="0"/>
              <a:t>matches all &lt;</a:t>
            </a:r>
            <a:r>
              <a:rPr lang="en-US" sz="1800" dirty="0" err="1" smtClean="0"/>
              <a:t>li</a:t>
            </a:r>
            <a:r>
              <a:rPr lang="en-US" sz="1800" dirty="0" smtClean="0"/>
              <a:t>&gt; elements that contain an &lt;a&gt;</a:t>
            </a:r>
            <a:endParaRPr lang="en-US" sz="1800" dirty="0"/>
          </a:p>
        </p:txBody>
      </p:sp>
      <p:graphicFrame>
        <p:nvGraphicFramePr>
          <p:cNvPr id="28674" name="Object 2"/>
          <p:cNvGraphicFramePr>
            <a:graphicFrameLocks noChangeAspect="1"/>
          </p:cNvGraphicFramePr>
          <p:nvPr/>
        </p:nvGraphicFramePr>
        <p:xfrm>
          <a:off x="0" y="5607341"/>
          <a:ext cx="2806838" cy="948005"/>
        </p:xfrm>
        <a:graphic>
          <a:graphicData uri="http://schemas.openxmlformats.org/presentationml/2006/ole">
            <p:oleObj spid="_x0000_s28674" name="Package" r:id="rId3" imgW="1438200" imgH="485640" progId="Package">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Position selectors</a:t>
            </a:r>
            <a:endParaRPr lang="en-US" dirty="0"/>
          </a:p>
        </p:txBody>
      </p:sp>
      <p:sp>
        <p:nvSpPr>
          <p:cNvPr id="3" name="Content Placeholder 2"/>
          <p:cNvSpPr>
            <a:spLocks noGrp="1"/>
          </p:cNvSpPr>
          <p:nvPr>
            <p:ph idx="1"/>
          </p:nvPr>
        </p:nvSpPr>
        <p:spPr/>
        <p:txBody>
          <a:bodyPr/>
          <a:lstStyle/>
          <a:p>
            <a:r>
              <a:rPr lang="en-US" sz="1800" dirty="0" smtClean="0"/>
              <a:t>$("</a:t>
            </a:r>
            <a:r>
              <a:rPr lang="en-US" sz="1800" dirty="0" err="1" smtClean="0"/>
              <a:t>td:first</a:t>
            </a:r>
            <a:r>
              <a:rPr lang="en-US" sz="1800" dirty="0" smtClean="0"/>
              <a:t>")		first td of the context (will select single element)</a:t>
            </a:r>
          </a:p>
          <a:p>
            <a:r>
              <a:rPr lang="en-US" sz="1800" dirty="0" smtClean="0"/>
              <a:t>$("</a:t>
            </a:r>
            <a:r>
              <a:rPr lang="en-US" sz="1800" dirty="0" err="1" smtClean="0"/>
              <a:t>td:last</a:t>
            </a:r>
            <a:r>
              <a:rPr lang="en-US" sz="1800" dirty="0" smtClean="0"/>
              <a:t>“)		last td of the context (will select single element)</a:t>
            </a:r>
          </a:p>
          <a:p>
            <a:r>
              <a:rPr lang="en-US" sz="1800" dirty="0" smtClean="0"/>
              <a:t>$("</a:t>
            </a:r>
            <a:r>
              <a:rPr lang="en-US" sz="1800" dirty="0" err="1" smtClean="0"/>
              <a:t>td:even</a:t>
            </a:r>
            <a:r>
              <a:rPr lang="en-US" sz="1800" dirty="0" smtClean="0"/>
              <a:t>“)		all even td of the context </a:t>
            </a:r>
          </a:p>
          <a:p>
            <a:r>
              <a:rPr lang="en-US" sz="1800" dirty="0" smtClean="0"/>
              <a:t>$("</a:t>
            </a:r>
            <a:r>
              <a:rPr lang="en-US" sz="1800" dirty="0" err="1" smtClean="0"/>
              <a:t>td:odd</a:t>
            </a:r>
            <a:r>
              <a:rPr lang="en-US" sz="1800" dirty="0" smtClean="0"/>
              <a:t>“)		all odd td in the context</a:t>
            </a:r>
          </a:p>
          <a:p>
            <a:r>
              <a:rPr lang="en-US" sz="1800" dirty="0" smtClean="0"/>
              <a:t>$("</a:t>
            </a:r>
            <a:r>
              <a:rPr lang="en-US" sz="1800" dirty="0" err="1" smtClean="0"/>
              <a:t>td:eq</a:t>
            </a:r>
            <a:r>
              <a:rPr lang="en-US" sz="1800" dirty="0" smtClean="0"/>
              <a:t>(5)“)		6</a:t>
            </a:r>
            <a:r>
              <a:rPr lang="en-US" sz="1800" baseline="30000" dirty="0" smtClean="0"/>
              <a:t>th</a:t>
            </a:r>
            <a:r>
              <a:rPr lang="en-US" sz="1800" dirty="0" smtClean="0"/>
              <a:t> td in the context (index from 0)</a:t>
            </a:r>
          </a:p>
          <a:p>
            <a:r>
              <a:rPr lang="en-US" sz="1800" dirty="0" smtClean="0"/>
              <a:t>$("</a:t>
            </a:r>
            <a:r>
              <a:rPr lang="en-US" sz="1800" dirty="0" err="1" smtClean="0"/>
              <a:t>td:gt</a:t>
            </a:r>
            <a:r>
              <a:rPr lang="en-US" sz="1800" dirty="0" smtClean="0"/>
              <a:t>(5)“)		7</a:t>
            </a:r>
            <a:r>
              <a:rPr lang="en-US" sz="1800" baseline="30000" dirty="0" smtClean="0"/>
              <a:t>th</a:t>
            </a:r>
            <a:r>
              <a:rPr lang="en-US" sz="1800" dirty="0" smtClean="0"/>
              <a:t> to last td in the context (index from 0)</a:t>
            </a:r>
          </a:p>
          <a:p>
            <a:r>
              <a:rPr lang="en-US" sz="1800" dirty="0" smtClean="0"/>
              <a:t>$("</a:t>
            </a:r>
            <a:r>
              <a:rPr lang="en-US" sz="1800" dirty="0" err="1" smtClean="0"/>
              <a:t>td:lt</a:t>
            </a:r>
            <a:r>
              <a:rPr lang="en-US" sz="1800" dirty="0" smtClean="0"/>
              <a:t>(5)“)		1</a:t>
            </a:r>
            <a:r>
              <a:rPr lang="en-US" sz="1800" baseline="30000" dirty="0" smtClean="0"/>
              <a:t>st</a:t>
            </a:r>
            <a:r>
              <a:rPr lang="en-US" sz="1800" dirty="0" smtClean="0"/>
              <a:t>  to 5</a:t>
            </a:r>
            <a:r>
              <a:rPr lang="en-US" sz="1800" baseline="30000" dirty="0" smtClean="0"/>
              <a:t>th</a:t>
            </a:r>
            <a:r>
              <a:rPr lang="en-US" sz="1800" dirty="0" smtClean="0"/>
              <a:t> td in the context (index from 0)</a:t>
            </a:r>
          </a:p>
          <a:p>
            <a:r>
              <a:rPr lang="en-US" sz="1800" dirty="0" smtClean="0"/>
              <a:t>$("</a:t>
            </a:r>
            <a:r>
              <a:rPr lang="en-US" sz="1800" dirty="0" err="1" smtClean="0"/>
              <a:t>td:first</a:t>
            </a:r>
            <a:r>
              <a:rPr lang="en-US" sz="1800" dirty="0" smtClean="0"/>
              <a:t>-child“)	first td of each row (will select first column)</a:t>
            </a:r>
          </a:p>
          <a:p>
            <a:r>
              <a:rPr lang="en-US" sz="1800" dirty="0" smtClean="0"/>
              <a:t>$("</a:t>
            </a:r>
            <a:r>
              <a:rPr lang="en-US" sz="1800" dirty="0" err="1" smtClean="0"/>
              <a:t>td:last</a:t>
            </a:r>
            <a:r>
              <a:rPr lang="en-US" sz="1800" dirty="0" smtClean="0"/>
              <a:t>-child“)	last td of each row (will select last column)</a:t>
            </a:r>
          </a:p>
          <a:p>
            <a:r>
              <a:rPr lang="en-US" sz="1800" dirty="0" smtClean="0"/>
              <a:t>$("</a:t>
            </a:r>
            <a:r>
              <a:rPr lang="en-US" sz="1800" dirty="0" err="1" smtClean="0"/>
              <a:t>td:nth</a:t>
            </a:r>
            <a:r>
              <a:rPr lang="en-US" sz="1800" dirty="0" smtClean="0"/>
              <a:t>-child(3)“)	3</a:t>
            </a:r>
            <a:r>
              <a:rPr lang="en-US" sz="1800" baseline="30000" dirty="0" smtClean="0"/>
              <a:t>rd</a:t>
            </a:r>
            <a:r>
              <a:rPr lang="en-US" sz="1800" dirty="0" smtClean="0"/>
              <a:t> td of each row (will select 3rd column, index from 1)</a:t>
            </a:r>
          </a:p>
          <a:p>
            <a:r>
              <a:rPr lang="en-US" sz="1800" dirty="0" smtClean="0"/>
              <a:t>$("</a:t>
            </a:r>
            <a:r>
              <a:rPr lang="en-US" sz="1800" dirty="0" err="1" smtClean="0"/>
              <a:t>td:nth</a:t>
            </a:r>
            <a:r>
              <a:rPr lang="en-US" sz="1800" dirty="0" smtClean="0"/>
              <a:t>-child(even)“) 	all even td in each row (will select all even columns)</a:t>
            </a:r>
          </a:p>
          <a:p>
            <a:r>
              <a:rPr lang="en-US" sz="1800" dirty="0" smtClean="0"/>
              <a:t>$("</a:t>
            </a:r>
            <a:r>
              <a:rPr lang="en-US" sz="1800" dirty="0" err="1" smtClean="0"/>
              <a:t>td:nth</a:t>
            </a:r>
            <a:r>
              <a:rPr lang="en-US" sz="1800" dirty="0" smtClean="0"/>
              <a:t>-child(odd)“)	 all odd td in each row (will select all odd columns)</a:t>
            </a:r>
          </a:p>
          <a:p>
            <a:endParaRPr lang="en-US" sz="1800" dirty="0" smtClean="0"/>
          </a:p>
          <a:p>
            <a:endParaRPr lang="en-US" dirty="0"/>
          </a:p>
        </p:txBody>
      </p:sp>
      <p:graphicFrame>
        <p:nvGraphicFramePr>
          <p:cNvPr id="31746" name="Object 2"/>
          <p:cNvGraphicFramePr>
            <a:graphicFrameLocks noChangeAspect="1"/>
          </p:cNvGraphicFramePr>
          <p:nvPr/>
        </p:nvGraphicFramePr>
        <p:xfrm>
          <a:off x="0" y="5808126"/>
          <a:ext cx="2820250" cy="1049874"/>
        </p:xfrm>
        <a:graphic>
          <a:graphicData uri="http://schemas.openxmlformats.org/presentationml/2006/ole">
            <p:oleObj spid="_x0000_s31746" name="Package" r:id="rId3" imgW="1305000" imgH="485640" progId="Package">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Custom selectors</a:t>
            </a:r>
            <a:endParaRPr lang="en-US" dirty="0"/>
          </a:p>
        </p:txBody>
      </p:sp>
      <p:sp>
        <p:nvSpPr>
          <p:cNvPr id="3" name="Content Placeholder 2"/>
          <p:cNvSpPr>
            <a:spLocks noGrp="1"/>
          </p:cNvSpPr>
          <p:nvPr>
            <p:ph idx="1"/>
          </p:nvPr>
        </p:nvSpPr>
        <p:spPr/>
        <p:txBody>
          <a:bodyPr/>
          <a:lstStyle/>
          <a:p>
            <a:r>
              <a:rPr lang="en-US" sz="1800" dirty="0" smtClean="0">
                <a:solidFill>
                  <a:srgbClr val="FF9900"/>
                </a:solidFill>
              </a:rPr>
              <a:t>$(“</a:t>
            </a:r>
            <a:r>
              <a:rPr lang="en-US" sz="1800" dirty="0" err="1" smtClean="0">
                <a:solidFill>
                  <a:srgbClr val="FF9900"/>
                </a:solidFill>
              </a:rPr>
              <a:t>input:checkbox</a:t>
            </a:r>
            <a:r>
              <a:rPr lang="en-US" sz="1800" dirty="0" smtClean="0">
                <a:solidFill>
                  <a:srgbClr val="FF9900"/>
                </a:solidFill>
              </a:rPr>
              <a:t>”)		</a:t>
            </a:r>
            <a:r>
              <a:rPr lang="en-US" sz="1800" dirty="0" smtClean="0"/>
              <a:t>all checkboxes</a:t>
            </a:r>
          </a:p>
          <a:p>
            <a:r>
              <a:rPr lang="en-US" sz="1800" dirty="0" smtClean="0">
                <a:solidFill>
                  <a:srgbClr val="FF9900"/>
                </a:solidFill>
              </a:rPr>
              <a:t>$(“</a:t>
            </a:r>
            <a:r>
              <a:rPr lang="en-US" sz="1800" dirty="0" err="1" smtClean="0">
                <a:solidFill>
                  <a:srgbClr val="FF9900"/>
                </a:solidFill>
              </a:rPr>
              <a:t>input:radio:checked</a:t>
            </a:r>
            <a:r>
              <a:rPr lang="en-US" sz="1800" dirty="0" smtClean="0">
                <a:solidFill>
                  <a:srgbClr val="FF9900"/>
                </a:solidFill>
              </a:rPr>
              <a:t>”)		</a:t>
            </a:r>
            <a:r>
              <a:rPr lang="en-US" sz="1800" dirty="0" smtClean="0"/>
              <a:t>all </a:t>
            </a:r>
            <a:r>
              <a:rPr lang="en-US" sz="1800" dirty="0" err="1" smtClean="0"/>
              <a:t>radiobuttons</a:t>
            </a:r>
            <a:r>
              <a:rPr lang="en-US" sz="1800" dirty="0" smtClean="0"/>
              <a:t> that are checked</a:t>
            </a:r>
          </a:p>
          <a:p>
            <a:r>
              <a:rPr lang="en-US" sz="1800" dirty="0" smtClean="0">
                <a:solidFill>
                  <a:srgbClr val="FF9900"/>
                </a:solidFill>
              </a:rPr>
              <a:t>$(“</a:t>
            </a:r>
            <a:r>
              <a:rPr lang="en-US" sz="1800" dirty="0" err="1" smtClean="0">
                <a:solidFill>
                  <a:srgbClr val="FF9900"/>
                </a:solidFill>
              </a:rPr>
              <a:t>input:checkbox:not</a:t>
            </a:r>
            <a:r>
              <a:rPr lang="en-US" sz="1800" dirty="0" smtClean="0">
                <a:solidFill>
                  <a:srgbClr val="FF9900"/>
                </a:solidFill>
              </a:rPr>
              <a:t>(:checked):enabled”)	</a:t>
            </a:r>
          </a:p>
          <a:p>
            <a:pPr>
              <a:buNone/>
            </a:pPr>
            <a:r>
              <a:rPr lang="en-US" sz="1800" dirty="0" smtClean="0">
                <a:solidFill>
                  <a:srgbClr val="FF9900"/>
                </a:solidFill>
              </a:rPr>
              <a:t>	</a:t>
            </a:r>
            <a:r>
              <a:rPr lang="en-US" sz="1800" dirty="0" smtClean="0"/>
              <a:t>all checkboxes that are not checked and are enabled</a:t>
            </a:r>
            <a:endParaRPr lang="en-US" sz="1800" dirty="0" smtClean="0">
              <a:solidFill>
                <a:srgbClr val="FF9900"/>
              </a:solidFill>
            </a:endParaRPr>
          </a:p>
          <a:p>
            <a:endParaRPr lang="en-US" sz="1800" dirty="0">
              <a:solidFill>
                <a:srgbClr val="FF9900"/>
              </a:solidFill>
            </a:endParaRPr>
          </a:p>
        </p:txBody>
      </p:sp>
      <p:graphicFrame>
        <p:nvGraphicFramePr>
          <p:cNvPr id="32770" name="Object 2"/>
          <p:cNvGraphicFramePr>
            <a:graphicFrameLocks noChangeAspect="1"/>
          </p:cNvGraphicFramePr>
          <p:nvPr/>
        </p:nvGraphicFramePr>
        <p:xfrm>
          <a:off x="0" y="5763810"/>
          <a:ext cx="2853476" cy="1094190"/>
        </p:xfrm>
        <a:graphic>
          <a:graphicData uri="http://schemas.openxmlformats.org/presentationml/2006/ole">
            <p:oleObj spid="_x0000_s32770" name="Package" r:id="rId3" imgW="1266840" imgH="485640" progId="Package">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Managing wrapped set</a:t>
            </a:r>
            <a:endParaRPr lang="en-US" dirty="0"/>
          </a:p>
        </p:txBody>
      </p:sp>
      <p:sp>
        <p:nvSpPr>
          <p:cNvPr id="3" name="Content Placeholder 2"/>
          <p:cNvSpPr>
            <a:spLocks noGrp="1"/>
          </p:cNvSpPr>
          <p:nvPr>
            <p:ph idx="1"/>
          </p:nvPr>
        </p:nvSpPr>
        <p:spPr>
          <a:xfrm>
            <a:off x="228600" y="1175197"/>
            <a:ext cx="8686800" cy="4525963"/>
          </a:xfrm>
        </p:spPr>
        <p:txBody>
          <a:bodyPr/>
          <a:lstStyle/>
          <a:p>
            <a:r>
              <a:rPr lang="en-US" sz="1600" dirty="0" smtClean="0"/>
              <a:t>$("td").get(0)		gets 1st element from wrapped set (index from 0)</a:t>
            </a:r>
          </a:p>
          <a:p>
            <a:r>
              <a:rPr lang="en-US" sz="1600" dirty="0" smtClean="0"/>
              <a:t>$("td").</a:t>
            </a:r>
            <a:r>
              <a:rPr lang="en-US" sz="1600" dirty="0" err="1" smtClean="0"/>
              <a:t>toArray</a:t>
            </a:r>
            <a:r>
              <a:rPr lang="en-US" sz="1600" dirty="0" smtClean="0"/>
              <a:t>()[1]	converts wrapped set to array of elements and gets 2nd element</a:t>
            </a:r>
          </a:p>
          <a:p>
            <a:r>
              <a:rPr lang="en-US" sz="1600" dirty="0" smtClean="0"/>
              <a:t>$("td").</a:t>
            </a:r>
            <a:r>
              <a:rPr lang="en-US" sz="1600" dirty="0" err="1" smtClean="0"/>
              <a:t>eq</a:t>
            </a:r>
            <a:r>
              <a:rPr lang="en-US" sz="1600" dirty="0" smtClean="0"/>
              <a:t>(2)		gets 3rd element from wrapped set but as wrapped element.</a:t>
            </a:r>
          </a:p>
          <a:p>
            <a:r>
              <a:rPr lang="en-US" sz="1600" dirty="0" smtClean="0"/>
              <a:t>$("td").first()		gets first element from wrapped set but as wrapped element.</a:t>
            </a:r>
          </a:p>
          <a:p>
            <a:r>
              <a:rPr lang="en-US" sz="1600" dirty="0" smtClean="0"/>
              <a:t>$("td").last()		gets last element from wrapped set but as wrapped element.</a:t>
            </a:r>
          </a:p>
          <a:p>
            <a:r>
              <a:rPr lang="en-US" sz="1600" dirty="0" smtClean="0"/>
              <a:t>$("td").size()		gets the size of the wrapped set</a:t>
            </a:r>
          </a:p>
          <a:p>
            <a:r>
              <a:rPr lang="en-US" sz="1600" dirty="0" smtClean="0"/>
              <a:t>$('</a:t>
            </a:r>
            <a:r>
              <a:rPr lang="en-US" sz="1600" dirty="0" err="1" smtClean="0"/>
              <a:t>img</a:t>
            </a:r>
            <a:r>
              <a:rPr lang="en-US" sz="1600" dirty="0" smtClean="0"/>
              <a:t>').index($('#</a:t>
            </a:r>
            <a:r>
              <a:rPr lang="en-US" sz="1600" dirty="0" err="1" smtClean="0"/>
              <a:t>findMe</a:t>
            </a:r>
            <a:r>
              <a:rPr lang="en-US" sz="1600" dirty="0" smtClean="0"/>
              <a:t>'))		gets the index of image with ID </a:t>
            </a:r>
            <a:r>
              <a:rPr lang="en-US" sz="1600" dirty="0" err="1" smtClean="0"/>
              <a:t>findMe</a:t>
            </a:r>
            <a:r>
              <a:rPr lang="en-US" sz="1600" dirty="0" smtClean="0"/>
              <a:t> in the set of all images</a:t>
            </a:r>
          </a:p>
          <a:p>
            <a:r>
              <a:rPr lang="en-US" sz="1600" dirty="0" smtClean="0"/>
              <a:t>$('</a:t>
            </a:r>
            <a:r>
              <a:rPr lang="en-US" sz="1600" dirty="0" err="1" smtClean="0"/>
              <a:t>img</a:t>
            </a:r>
            <a:r>
              <a:rPr lang="en-US" sz="1600" dirty="0" smtClean="0"/>
              <a:t>[alt]').add('</a:t>
            </a:r>
            <a:r>
              <a:rPr lang="en-US" sz="1600" dirty="0" err="1" smtClean="0"/>
              <a:t>img</a:t>
            </a:r>
            <a:r>
              <a:rPr lang="en-US" sz="1600" dirty="0" smtClean="0"/>
              <a:t>[title]') 		&lt;</a:t>
            </a:r>
            <a:r>
              <a:rPr lang="en-US" sz="1600" dirty="0" err="1" smtClean="0"/>
              <a:t>img</a:t>
            </a:r>
            <a:r>
              <a:rPr lang="en-US" sz="1600" dirty="0" smtClean="0"/>
              <a:t>&gt; elements that have either an alt or a title</a:t>
            </a:r>
          </a:p>
          <a:p>
            <a:r>
              <a:rPr lang="en-US" sz="1600" dirty="0" smtClean="0"/>
              <a:t>$('</a:t>
            </a:r>
            <a:r>
              <a:rPr lang="en-US" sz="1600" dirty="0" err="1" smtClean="0"/>
              <a:t>img</a:t>
            </a:r>
            <a:r>
              <a:rPr lang="en-US" sz="1600" dirty="0" smtClean="0"/>
              <a:t>[title]').not('[title*=puppy]')	gets all images with have title but not containing puppy</a:t>
            </a:r>
          </a:p>
          <a:p>
            <a:r>
              <a:rPr lang="en-US" sz="1600" dirty="0" smtClean="0"/>
              <a:t>$("</a:t>
            </a:r>
            <a:r>
              <a:rPr lang="en-US" sz="1600" dirty="0" err="1" smtClean="0"/>
              <a:t>input:checkbox</a:t>
            </a:r>
            <a:r>
              <a:rPr lang="en-US" sz="1600" dirty="0" smtClean="0"/>
              <a:t>").filter(":checked")  filters list of all checkboxes to give only the ones that are checked</a:t>
            </a:r>
          </a:p>
          <a:p>
            <a:r>
              <a:rPr lang="en-US" sz="1600" dirty="0" smtClean="0"/>
              <a:t>$("</a:t>
            </a:r>
            <a:r>
              <a:rPr lang="en-US" sz="1600" dirty="0" err="1" smtClean="0"/>
              <a:t>li</a:t>
            </a:r>
            <a:r>
              <a:rPr lang="en-US" sz="1600" dirty="0" smtClean="0"/>
              <a:t>").filter(".</a:t>
            </a:r>
            <a:r>
              <a:rPr lang="en-US" sz="1600" dirty="0" err="1" smtClean="0"/>
              <a:t>dummyClass</a:t>
            </a:r>
            <a:r>
              <a:rPr lang="en-US" sz="1600" dirty="0" smtClean="0"/>
              <a:t>").hide().end().</a:t>
            </a:r>
            <a:r>
              <a:rPr lang="en-US" sz="1600" dirty="0" err="1" smtClean="0"/>
              <a:t>addClass</a:t>
            </a:r>
            <a:r>
              <a:rPr lang="en-US" sz="1600" dirty="0" smtClean="0"/>
              <a:t>("</a:t>
            </a:r>
            <a:r>
              <a:rPr lang="en-US" sz="1600" dirty="0" err="1" smtClean="0"/>
              <a:t>selectedItem</a:t>
            </a:r>
            <a:r>
              <a:rPr lang="en-US" sz="1600" dirty="0" smtClean="0"/>
              <a:t>") hide the </a:t>
            </a:r>
            <a:r>
              <a:rPr lang="en-US" sz="1600" dirty="0" err="1" smtClean="0"/>
              <a:t>li</a:t>
            </a:r>
            <a:r>
              <a:rPr lang="en-US" sz="1600" dirty="0" smtClean="0"/>
              <a:t> with dummy class and add </a:t>
            </a:r>
            <a:r>
              <a:rPr lang="en-US" sz="1600" dirty="0" err="1" smtClean="0"/>
              <a:t>selectedItem</a:t>
            </a:r>
            <a:r>
              <a:rPr lang="en-US" sz="1600" dirty="0" smtClean="0"/>
              <a:t> class to all </a:t>
            </a:r>
            <a:r>
              <a:rPr lang="en-US" sz="1600" dirty="0" err="1" smtClean="0"/>
              <a:t>li</a:t>
            </a:r>
            <a:endParaRPr lang="en-US" sz="1600" dirty="0" smtClean="0"/>
          </a:p>
          <a:p>
            <a:endParaRPr lang="en-US" sz="1600" dirty="0" smtClean="0"/>
          </a:p>
          <a:p>
            <a:endParaRPr lang="en-US" sz="1600" dirty="0"/>
          </a:p>
        </p:txBody>
      </p:sp>
      <p:graphicFrame>
        <p:nvGraphicFramePr>
          <p:cNvPr id="33796" name="Object 4"/>
          <p:cNvGraphicFramePr>
            <a:graphicFrameLocks noChangeAspect="1"/>
          </p:cNvGraphicFramePr>
          <p:nvPr/>
        </p:nvGraphicFramePr>
        <p:xfrm>
          <a:off x="0" y="5839161"/>
          <a:ext cx="2656972" cy="1018839"/>
        </p:xfrm>
        <a:graphic>
          <a:graphicData uri="http://schemas.openxmlformats.org/presentationml/2006/ole">
            <p:oleObj spid="_x0000_s33796" name="Package" r:id="rId3" imgW="1266840" imgH="485640" progId="Package">
              <p:embed/>
            </p:oleObj>
          </a:graphicData>
        </a:graphic>
      </p:graphicFrame>
      <p:graphicFrame>
        <p:nvGraphicFramePr>
          <p:cNvPr id="33797" name="Object 5"/>
          <p:cNvGraphicFramePr>
            <a:graphicFrameLocks noChangeAspect="1"/>
          </p:cNvGraphicFramePr>
          <p:nvPr/>
        </p:nvGraphicFramePr>
        <p:xfrm>
          <a:off x="2477434" y="5864919"/>
          <a:ext cx="2416911" cy="1044597"/>
        </p:xfrm>
        <a:graphic>
          <a:graphicData uri="http://schemas.openxmlformats.org/presentationml/2006/ole">
            <p:oleObj spid="_x0000_s33797" name="Package" r:id="rId4" imgW="1123920" imgH="485640" progId="Package">
              <p:embed/>
            </p:oleObj>
          </a:graphicData>
        </a:graphic>
      </p:graphicFrame>
      <p:graphicFrame>
        <p:nvGraphicFramePr>
          <p:cNvPr id="33798" name="Object 6"/>
          <p:cNvGraphicFramePr>
            <a:graphicFrameLocks noChangeAspect="1"/>
          </p:cNvGraphicFramePr>
          <p:nvPr/>
        </p:nvGraphicFramePr>
        <p:xfrm>
          <a:off x="4417676" y="5859888"/>
          <a:ext cx="2381179" cy="1062507"/>
        </p:xfrm>
        <a:graphic>
          <a:graphicData uri="http://schemas.openxmlformats.org/presentationml/2006/ole">
            <p:oleObj spid="_x0000_s33798" name="Package" r:id="rId5" imgW="971640" imgH="485640" progId="Package">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.each()</a:t>
            </a:r>
            <a:endParaRPr lang="en-US" dirty="0"/>
          </a:p>
        </p:txBody>
      </p:sp>
      <p:sp>
        <p:nvSpPr>
          <p:cNvPr id="3" name="Content Placeholder 2"/>
          <p:cNvSpPr>
            <a:spLocks noGrp="1"/>
          </p:cNvSpPr>
          <p:nvPr>
            <p:ph idx="1"/>
          </p:nvPr>
        </p:nvSpPr>
        <p:spPr/>
        <p:txBody>
          <a:bodyPr/>
          <a:lstStyle/>
          <a:p>
            <a:r>
              <a:rPr lang="en-US" sz="1800" dirty="0" smtClean="0"/>
              <a:t>each(</a:t>
            </a:r>
            <a:r>
              <a:rPr lang="en-US" sz="1800" dirty="0" err="1" smtClean="0"/>
              <a:t>iterator</a:t>
            </a:r>
            <a:r>
              <a:rPr lang="en-US" sz="1800" dirty="0" smtClean="0"/>
              <a:t>)	Traverses all elements in the matched set invoking the passed </a:t>
            </a:r>
            <a:r>
              <a:rPr lang="en-US" sz="1800" dirty="0" err="1" smtClean="0"/>
              <a:t>iterator</a:t>
            </a:r>
            <a:r>
              <a:rPr lang="en-US" sz="1800" dirty="0" smtClean="0"/>
              <a:t> function for each.</a:t>
            </a:r>
          </a:p>
          <a:p>
            <a:pPr lvl="1"/>
            <a:r>
              <a:rPr lang="en-US" sz="1800" dirty="0" smtClean="0"/>
              <a:t>	</a:t>
            </a:r>
            <a:r>
              <a:rPr lang="en-US" sz="1800" dirty="0" err="1" smtClean="0"/>
              <a:t>iterator</a:t>
            </a:r>
            <a:r>
              <a:rPr lang="en-US" sz="1800" dirty="0" smtClean="0"/>
              <a:t> (Function) A function called for each element in the matched set. The parameter passed to this function is set to the zero-based index of the element within the set, and the element itself is available as the this property of the function.</a:t>
            </a:r>
          </a:p>
          <a:p>
            <a:pPr lvl="1"/>
            <a:r>
              <a:rPr lang="en-US" sz="1800" dirty="0" smtClean="0"/>
              <a:t>Returns wrapped set (important for chaining)</a:t>
            </a:r>
          </a:p>
          <a:p>
            <a:pPr lvl="1"/>
            <a:endParaRPr lang="en-US" sz="1800" dirty="0" smtClean="0"/>
          </a:p>
          <a:p>
            <a:pPr>
              <a:buNone/>
            </a:pPr>
            <a:r>
              <a:rPr lang="en-US" sz="1800" dirty="0" smtClean="0">
                <a:solidFill>
                  <a:srgbClr val="FF9900"/>
                </a:solidFill>
              </a:rPr>
              <a:t>$('</a:t>
            </a:r>
            <a:r>
              <a:rPr lang="en-US" sz="1800" dirty="0" err="1" smtClean="0">
                <a:solidFill>
                  <a:srgbClr val="FF9900"/>
                </a:solidFill>
              </a:rPr>
              <a:t>img</a:t>
            </a:r>
            <a:r>
              <a:rPr lang="en-US" sz="1800" dirty="0" smtClean="0">
                <a:solidFill>
                  <a:srgbClr val="FF9900"/>
                </a:solidFill>
              </a:rPr>
              <a:t>').each(function(n){</a:t>
            </a:r>
          </a:p>
          <a:p>
            <a:pPr>
              <a:buNone/>
            </a:pPr>
            <a:r>
              <a:rPr lang="en-US" sz="1800" dirty="0" smtClean="0">
                <a:solidFill>
                  <a:srgbClr val="FF9900"/>
                </a:solidFill>
              </a:rPr>
              <a:t>	this.alt='This is image['+n+'] with an id of '+this.id;</a:t>
            </a:r>
          </a:p>
          <a:p>
            <a:pPr>
              <a:buNone/>
            </a:pPr>
            <a:r>
              <a:rPr lang="en-US" sz="1800" dirty="0" smtClean="0">
                <a:solidFill>
                  <a:srgbClr val="FF9900"/>
                </a:solidFill>
              </a:rPr>
              <a:t>});</a:t>
            </a:r>
            <a:endParaRPr lang="en-US" sz="1800" dirty="0">
              <a:solidFill>
                <a:srgbClr val="FF99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Attributes</a:t>
            </a:r>
            <a:endParaRPr lang="en-US" dirty="0"/>
          </a:p>
        </p:txBody>
      </p:sp>
      <p:sp>
        <p:nvSpPr>
          <p:cNvPr id="3" name="Content Placeholder 2"/>
          <p:cNvSpPr>
            <a:spLocks noGrp="1"/>
          </p:cNvSpPr>
          <p:nvPr>
            <p:ph idx="1"/>
          </p:nvPr>
        </p:nvSpPr>
        <p:spPr>
          <a:xfrm>
            <a:off x="228600" y="1226713"/>
            <a:ext cx="8686800" cy="4525963"/>
          </a:xfrm>
        </p:spPr>
        <p:txBody>
          <a:bodyPr/>
          <a:lstStyle/>
          <a:p>
            <a:r>
              <a:rPr lang="en-US" sz="1800" dirty="0" smtClean="0">
                <a:solidFill>
                  <a:srgbClr val="FF9900"/>
                </a:solidFill>
              </a:rPr>
              <a:t>$("#</a:t>
            </a:r>
            <a:r>
              <a:rPr lang="en-US" sz="1800" dirty="0" err="1" smtClean="0">
                <a:solidFill>
                  <a:srgbClr val="FF9900"/>
                </a:solidFill>
              </a:rPr>
              <a:t>txtDemo</a:t>
            </a:r>
            <a:r>
              <a:rPr lang="en-US" sz="1800" dirty="0" smtClean="0">
                <a:solidFill>
                  <a:srgbClr val="FF9900"/>
                </a:solidFill>
              </a:rPr>
              <a:t>").</a:t>
            </a:r>
            <a:r>
              <a:rPr lang="en-US" sz="1800" dirty="0" err="1" smtClean="0">
                <a:solidFill>
                  <a:srgbClr val="FF9900"/>
                </a:solidFill>
              </a:rPr>
              <a:t>attr</a:t>
            </a:r>
            <a:r>
              <a:rPr lang="en-US" sz="1800" dirty="0" smtClean="0">
                <a:solidFill>
                  <a:srgbClr val="FF9900"/>
                </a:solidFill>
              </a:rPr>
              <a:t>("data-custom")</a:t>
            </a:r>
          </a:p>
          <a:p>
            <a:pPr>
              <a:buNone/>
            </a:pPr>
            <a:r>
              <a:rPr lang="en-US" sz="1800" dirty="0" smtClean="0"/>
              <a:t>		gets the value of attribute "data-custom"</a:t>
            </a:r>
          </a:p>
          <a:p>
            <a:r>
              <a:rPr lang="en-US" sz="1800" dirty="0" smtClean="0">
                <a:solidFill>
                  <a:srgbClr val="FF9900"/>
                </a:solidFill>
              </a:rPr>
              <a:t>$("#</a:t>
            </a:r>
            <a:r>
              <a:rPr lang="en-US" sz="1800" dirty="0" err="1" smtClean="0">
                <a:solidFill>
                  <a:srgbClr val="FF9900"/>
                </a:solidFill>
              </a:rPr>
              <a:t>txtDemo</a:t>
            </a:r>
            <a:r>
              <a:rPr lang="en-US" sz="1800" dirty="0" smtClean="0">
                <a:solidFill>
                  <a:srgbClr val="FF9900"/>
                </a:solidFill>
              </a:rPr>
              <a:t>").</a:t>
            </a:r>
            <a:r>
              <a:rPr lang="en-US" sz="1800" dirty="0" err="1" smtClean="0">
                <a:solidFill>
                  <a:srgbClr val="FF9900"/>
                </a:solidFill>
              </a:rPr>
              <a:t>removeAttr</a:t>
            </a:r>
            <a:r>
              <a:rPr lang="en-US" sz="1800" dirty="0" smtClean="0">
                <a:solidFill>
                  <a:srgbClr val="FF9900"/>
                </a:solidFill>
              </a:rPr>
              <a:t>("data-custom")</a:t>
            </a:r>
          </a:p>
          <a:p>
            <a:pPr>
              <a:buNone/>
            </a:pPr>
            <a:r>
              <a:rPr lang="en-US" sz="1800" dirty="0" smtClean="0"/>
              <a:t>		removes the attribute "data-custom"</a:t>
            </a:r>
          </a:p>
          <a:p>
            <a:r>
              <a:rPr lang="en-US" sz="1800" dirty="0" smtClean="0">
                <a:solidFill>
                  <a:srgbClr val="FF9900"/>
                </a:solidFill>
              </a:rPr>
              <a:t>$("#</a:t>
            </a:r>
            <a:r>
              <a:rPr lang="en-US" sz="1800" dirty="0" err="1" smtClean="0">
                <a:solidFill>
                  <a:srgbClr val="FF9900"/>
                </a:solidFill>
              </a:rPr>
              <a:t>txtDemo</a:t>
            </a:r>
            <a:r>
              <a:rPr lang="en-US" sz="1800" dirty="0" smtClean="0">
                <a:solidFill>
                  <a:srgbClr val="FF9900"/>
                </a:solidFill>
              </a:rPr>
              <a:t>").</a:t>
            </a:r>
            <a:r>
              <a:rPr lang="en-US" sz="1800" dirty="0" err="1" smtClean="0">
                <a:solidFill>
                  <a:srgbClr val="FF9900"/>
                </a:solidFill>
              </a:rPr>
              <a:t>attr</a:t>
            </a:r>
            <a:r>
              <a:rPr lang="en-US" sz="1800" dirty="0" smtClean="0">
                <a:solidFill>
                  <a:srgbClr val="FF9900"/>
                </a:solidFill>
              </a:rPr>
              <a:t>("data-custom", "updated value for attribute")</a:t>
            </a:r>
          </a:p>
          <a:p>
            <a:pPr>
              <a:buNone/>
            </a:pPr>
            <a:r>
              <a:rPr lang="en-US" sz="1800" dirty="0" smtClean="0"/>
              <a:t>		sets value of attribute "data-custom" to updated value for attribute"</a:t>
            </a:r>
          </a:p>
          <a:p>
            <a:pPr>
              <a:buNone/>
            </a:pPr>
            <a:r>
              <a:rPr lang="en-US" sz="1800" dirty="0" smtClean="0"/>
              <a:t>		this can be used to add an attribute OR update the value of existing attribute</a:t>
            </a:r>
          </a:p>
          <a:p>
            <a:r>
              <a:rPr lang="en-US" sz="1800" dirty="0" smtClean="0">
                <a:solidFill>
                  <a:srgbClr val="FF9900"/>
                </a:solidFill>
              </a:rPr>
              <a:t>$("#</a:t>
            </a:r>
            <a:r>
              <a:rPr lang="en-US" sz="1800" dirty="0" err="1" smtClean="0">
                <a:solidFill>
                  <a:srgbClr val="FF9900"/>
                </a:solidFill>
              </a:rPr>
              <a:t>txtDemo</a:t>
            </a:r>
            <a:r>
              <a:rPr lang="en-US" sz="1800" dirty="0" smtClean="0">
                <a:solidFill>
                  <a:srgbClr val="FF9900"/>
                </a:solidFill>
              </a:rPr>
              <a:t>").</a:t>
            </a:r>
            <a:r>
              <a:rPr lang="en-US" sz="1800" dirty="0" err="1" smtClean="0">
                <a:solidFill>
                  <a:srgbClr val="FF9900"/>
                </a:solidFill>
              </a:rPr>
              <a:t>attr</a:t>
            </a:r>
            <a:r>
              <a:rPr lang="en-US" sz="1800" dirty="0" smtClean="0">
                <a:solidFill>
                  <a:srgbClr val="FF9900"/>
                </a:solidFill>
              </a:rPr>
              <a:t>({ title: 'updated value for title', value: 'content changed as well', 'data-custom' : 'updated value of custom attrib again' }) </a:t>
            </a:r>
            <a:r>
              <a:rPr lang="en-US" sz="1800" dirty="0" smtClean="0"/>
              <a:t>sets multiple attributes</a:t>
            </a:r>
          </a:p>
          <a:p>
            <a:r>
              <a:rPr lang="en-US" sz="1800" dirty="0" smtClean="0">
                <a:solidFill>
                  <a:srgbClr val="FF9900"/>
                </a:solidFill>
              </a:rPr>
              <a:t>$("</a:t>
            </a:r>
            <a:r>
              <a:rPr lang="en-US" sz="1800" dirty="0" err="1" smtClean="0">
                <a:solidFill>
                  <a:srgbClr val="FF9900"/>
                </a:solidFill>
              </a:rPr>
              <a:t>input:checkbox</a:t>
            </a:r>
            <a:r>
              <a:rPr lang="en-US" sz="1800" dirty="0" smtClean="0">
                <a:solidFill>
                  <a:srgbClr val="FF9900"/>
                </a:solidFill>
              </a:rPr>
              <a:t>").</a:t>
            </a:r>
            <a:r>
              <a:rPr lang="en-US" sz="1800" dirty="0" err="1" smtClean="0">
                <a:solidFill>
                  <a:srgbClr val="FF9900"/>
                </a:solidFill>
              </a:rPr>
              <a:t>removeAttr</a:t>
            </a:r>
            <a:r>
              <a:rPr lang="en-US" sz="1800" dirty="0" smtClean="0">
                <a:solidFill>
                  <a:srgbClr val="FF9900"/>
                </a:solidFill>
              </a:rPr>
              <a:t>('disabled');	</a:t>
            </a:r>
            <a:r>
              <a:rPr lang="en-US" sz="1800" dirty="0" smtClean="0"/>
              <a:t>enables all checkbox</a:t>
            </a:r>
          </a:p>
          <a:p>
            <a:r>
              <a:rPr lang="en-US" sz="1800" dirty="0" smtClean="0">
                <a:solidFill>
                  <a:srgbClr val="FF9900"/>
                </a:solidFill>
              </a:rPr>
              <a:t>$("</a:t>
            </a:r>
            <a:r>
              <a:rPr lang="en-US" sz="1800" dirty="0" err="1" smtClean="0">
                <a:solidFill>
                  <a:srgbClr val="FF9900"/>
                </a:solidFill>
              </a:rPr>
              <a:t>input:checkbox</a:t>
            </a:r>
            <a:r>
              <a:rPr lang="en-US" sz="1800" dirty="0" smtClean="0">
                <a:solidFill>
                  <a:srgbClr val="FF9900"/>
                </a:solidFill>
              </a:rPr>
              <a:t>").</a:t>
            </a:r>
            <a:r>
              <a:rPr lang="en-US" sz="1800" dirty="0" err="1" smtClean="0">
                <a:solidFill>
                  <a:srgbClr val="FF9900"/>
                </a:solidFill>
              </a:rPr>
              <a:t>attr</a:t>
            </a:r>
            <a:r>
              <a:rPr lang="en-US" sz="1800" dirty="0" smtClean="0">
                <a:solidFill>
                  <a:srgbClr val="FF9900"/>
                </a:solidFill>
              </a:rPr>
              <a:t>('disabled', true);	</a:t>
            </a:r>
            <a:r>
              <a:rPr lang="en-US" sz="1800" dirty="0" smtClean="0"/>
              <a:t>disables all </a:t>
            </a:r>
            <a:r>
              <a:rPr lang="en-US" sz="1800" dirty="0" err="1" smtClean="0"/>
              <a:t>checkoxes</a:t>
            </a:r>
            <a:endParaRPr lang="en-US" sz="1800" dirty="0" smtClean="0"/>
          </a:p>
          <a:p>
            <a:r>
              <a:rPr lang="en-US" sz="1800" dirty="0" smtClean="0">
                <a:solidFill>
                  <a:srgbClr val="FF9900"/>
                </a:solidFill>
              </a:rPr>
              <a:t>$("a[</a:t>
            </a:r>
            <a:r>
              <a:rPr lang="en-US" sz="1800" dirty="0" err="1" smtClean="0">
                <a:solidFill>
                  <a:srgbClr val="FF9900"/>
                </a:solidFill>
              </a:rPr>
              <a:t>href</a:t>
            </a:r>
            <a:r>
              <a:rPr lang="en-US" sz="1800" dirty="0" smtClean="0">
                <a:solidFill>
                  <a:srgbClr val="FF9900"/>
                </a:solidFill>
              </a:rPr>
              <a:t>^=http://]").attr("target","_blank")	</a:t>
            </a:r>
            <a:r>
              <a:rPr lang="en-US" sz="1800" dirty="0" smtClean="0"/>
              <a:t>all links starting with http will open in new window</a:t>
            </a:r>
            <a:endParaRPr lang="en-US" sz="1800" dirty="0"/>
          </a:p>
        </p:txBody>
      </p:sp>
      <p:graphicFrame>
        <p:nvGraphicFramePr>
          <p:cNvPr id="35842" name="Object 2"/>
          <p:cNvGraphicFramePr>
            <a:graphicFrameLocks noChangeAspect="1"/>
          </p:cNvGraphicFramePr>
          <p:nvPr/>
        </p:nvGraphicFramePr>
        <p:xfrm>
          <a:off x="-1" y="5787645"/>
          <a:ext cx="1846887" cy="1070355"/>
        </p:xfrm>
        <a:graphic>
          <a:graphicData uri="http://schemas.openxmlformats.org/presentationml/2006/ole">
            <p:oleObj spid="_x0000_s35842" name="Package" r:id="rId3" imgW="838080" imgH="485640" progId="Package">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Styling</a:t>
            </a:r>
            <a:endParaRPr lang="en-US" dirty="0"/>
          </a:p>
        </p:txBody>
      </p:sp>
      <p:sp>
        <p:nvSpPr>
          <p:cNvPr id="3" name="Content Placeholder 2"/>
          <p:cNvSpPr>
            <a:spLocks noGrp="1"/>
          </p:cNvSpPr>
          <p:nvPr>
            <p:ph idx="1"/>
          </p:nvPr>
        </p:nvSpPr>
        <p:spPr>
          <a:xfrm>
            <a:off x="215721" y="1188076"/>
            <a:ext cx="8686800" cy="4525963"/>
          </a:xfrm>
        </p:spPr>
        <p:txBody>
          <a:bodyPr/>
          <a:lstStyle/>
          <a:p>
            <a:r>
              <a:rPr lang="en-US" sz="1600" dirty="0" smtClean="0"/>
              <a:t>$("#</a:t>
            </a:r>
            <a:r>
              <a:rPr lang="en-US" sz="1600" dirty="0" err="1" smtClean="0"/>
              <a:t>trFirstRow</a:t>
            </a:r>
            <a:r>
              <a:rPr lang="en-US" sz="1600" dirty="0" smtClean="0"/>
              <a:t>").</a:t>
            </a:r>
            <a:r>
              <a:rPr lang="en-US" sz="1600" dirty="0" err="1" smtClean="0"/>
              <a:t>addClass</a:t>
            </a:r>
            <a:r>
              <a:rPr lang="en-US" sz="1600" dirty="0" smtClean="0"/>
              <a:t>("</a:t>
            </a:r>
            <a:r>
              <a:rPr lang="en-US" sz="1600" dirty="0" err="1" smtClean="0"/>
              <a:t>selectedItem</a:t>
            </a:r>
            <a:r>
              <a:rPr lang="en-US" sz="1600" dirty="0" smtClean="0"/>
              <a:t>")		</a:t>
            </a:r>
          </a:p>
          <a:p>
            <a:pPr lvl="1">
              <a:buNone/>
            </a:pPr>
            <a:r>
              <a:rPr lang="en-US" sz="1600" dirty="0" smtClean="0"/>
              <a:t>add class </a:t>
            </a:r>
            <a:r>
              <a:rPr lang="en-US" sz="1600" dirty="0" err="1" smtClean="0"/>
              <a:t>selectedItem</a:t>
            </a:r>
            <a:r>
              <a:rPr lang="en-US" sz="1600" dirty="0" smtClean="0"/>
              <a:t> to </a:t>
            </a:r>
            <a:r>
              <a:rPr lang="en-US" sz="1600" dirty="0" err="1" smtClean="0"/>
              <a:t>trFirstRow</a:t>
            </a:r>
            <a:endParaRPr lang="en-US" sz="1600" dirty="0" smtClean="0"/>
          </a:p>
          <a:p>
            <a:r>
              <a:rPr lang="en-US" sz="1600" dirty="0" smtClean="0"/>
              <a:t>$("#</a:t>
            </a:r>
            <a:r>
              <a:rPr lang="en-US" sz="1600" dirty="0" err="1" smtClean="0"/>
              <a:t>trFirstRow</a:t>
            </a:r>
            <a:r>
              <a:rPr lang="en-US" sz="1600" dirty="0" smtClean="0"/>
              <a:t>").</a:t>
            </a:r>
            <a:r>
              <a:rPr lang="en-US" sz="1600" dirty="0" err="1" smtClean="0"/>
              <a:t>removeClass</a:t>
            </a:r>
            <a:r>
              <a:rPr lang="en-US" sz="1600" dirty="0" smtClean="0"/>
              <a:t>("</a:t>
            </a:r>
            <a:r>
              <a:rPr lang="en-US" sz="1600" dirty="0" err="1" smtClean="0"/>
              <a:t>selectedItem</a:t>
            </a:r>
            <a:r>
              <a:rPr lang="en-US" sz="1600" dirty="0" smtClean="0"/>
              <a:t>")		</a:t>
            </a:r>
          </a:p>
          <a:p>
            <a:pPr>
              <a:buNone/>
            </a:pPr>
            <a:r>
              <a:rPr lang="en-US" sz="1600" dirty="0" smtClean="0"/>
              <a:t>		remove class </a:t>
            </a:r>
            <a:r>
              <a:rPr lang="en-US" sz="1600" dirty="0" err="1" smtClean="0"/>
              <a:t>selectedItem</a:t>
            </a:r>
            <a:r>
              <a:rPr lang="en-US" sz="1600" dirty="0" smtClean="0"/>
              <a:t> to </a:t>
            </a:r>
            <a:r>
              <a:rPr lang="en-US" sz="1600" dirty="0" err="1" smtClean="0"/>
              <a:t>trFirstRow</a:t>
            </a:r>
            <a:r>
              <a:rPr lang="en-US" sz="1600" dirty="0" smtClean="0"/>
              <a:t>		</a:t>
            </a:r>
          </a:p>
          <a:p>
            <a:r>
              <a:rPr lang="en-US" sz="1600" dirty="0" smtClean="0"/>
              <a:t>$("#</a:t>
            </a:r>
            <a:r>
              <a:rPr lang="en-US" sz="1600" dirty="0" err="1" smtClean="0"/>
              <a:t>trFirstRow</a:t>
            </a:r>
            <a:r>
              <a:rPr lang="en-US" sz="1600" dirty="0" smtClean="0"/>
              <a:t>").</a:t>
            </a:r>
            <a:r>
              <a:rPr lang="en-US" sz="1600" dirty="0" err="1" smtClean="0"/>
              <a:t>addClass</a:t>
            </a:r>
            <a:r>
              <a:rPr lang="en-US" sz="1600" dirty="0" smtClean="0"/>
              <a:t>("</a:t>
            </a:r>
            <a:r>
              <a:rPr lang="en-US" sz="1600" dirty="0" err="1" smtClean="0"/>
              <a:t>customClass</a:t>
            </a:r>
            <a:r>
              <a:rPr lang="en-US" sz="1600" dirty="0" smtClean="0"/>
              <a:t>")		</a:t>
            </a:r>
          </a:p>
          <a:p>
            <a:pPr lvl="1">
              <a:buNone/>
            </a:pPr>
            <a:r>
              <a:rPr lang="en-US" sz="1600" dirty="0" smtClean="0"/>
              <a:t>add class </a:t>
            </a:r>
            <a:r>
              <a:rPr lang="en-US" sz="1600" dirty="0" err="1" smtClean="0"/>
              <a:t>customClass</a:t>
            </a:r>
            <a:r>
              <a:rPr lang="en-US" sz="1600" dirty="0" smtClean="0"/>
              <a:t> to </a:t>
            </a:r>
            <a:r>
              <a:rPr lang="en-US" sz="1600" dirty="0" err="1" smtClean="0"/>
              <a:t>trFirstRow</a:t>
            </a:r>
            <a:endParaRPr lang="en-US" sz="1600" dirty="0" smtClean="0"/>
          </a:p>
          <a:p>
            <a:r>
              <a:rPr lang="en-US" sz="1600" dirty="0" smtClean="0"/>
              <a:t>$("#</a:t>
            </a:r>
            <a:r>
              <a:rPr lang="en-US" sz="1600" dirty="0" err="1" smtClean="0"/>
              <a:t>trFirstRow</a:t>
            </a:r>
            <a:r>
              <a:rPr lang="en-US" sz="1600" dirty="0" smtClean="0"/>
              <a:t>").</a:t>
            </a:r>
            <a:r>
              <a:rPr lang="en-US" sz="1600" dirty="0" err="1" smtClean="0"/>
              <a:t>removeClass</a:t>
            </a:r>
            <a:r>
              <a:rPr lang="en-US" sz="1600" dirty="0" smtClean="0"/>
              <a:t>("</a:t>
            </a:r>
            <a:r>
              <a:rPr lang="en-US" sz="1600" dirty="0" err="1" smtClean="0"/>
              <a:t>customClass</a:t>
            </a:r>
            <a:r>
              <a:rPr lang="en-US" sz="1600" dirty="0" smtClean="0"/>
              <a:t>")		</a:t>
            </a:r>
          </a:p>
          <a:p>
            <a:pPr lvl="1">
              <a:buNone/>
            </a:pPr>
            <a:r>
              <a:rPr lang="en-US" sz="1600" dirty="0" smtClean="0"/>
              <a:t>remove class </a:t>
            </a:r>
            <a:r>
              <a:rPr lang="en-US" sz="1600" dirty="0" err="1" smtClean="0"/>
              <a:t>customClass</a:t>
            </a:r>
            <a:r>
              <a:rPr lang="en-US" sz="1600" dirty="0" smtClean="0"/>
              <a:t> to </a:t>
            </a:r>
            <a:r>
              <a:rPr lang="en-US" sz="1600" dirty="0" err="1" smtClean="0"/>
              <a:t>trFirstRow</a:t>
            </a:r>
            <a:endParaRPr lang="en-US" sz="1600" dirty="0" smtClean="0"/>
          </a:p>
          <a:p>
            <a:r>
              <a:rPr lang="en-US" sz="1600" dirty="0" smtClean="0"/>
              <a:t>$("#</a:t>
            </a:r>
            <a:r>
              <a:rPr lang="en-US" sz="1600" dirty="0" err="1" smtClean="0"/>
              <a:t>trFirstRow</a:t>
            </a:r>
            <a:r>
              <a:rPr lang="en-US" sz="1600" dirty="0" smtClean="0"/>
              <a:t>").</a:t>
            </a:r>
            <a:r>
              <a:rPr lang="en-US" sz="1600" dirty="0" err="1" smtClean="0"/>
              <a:t>toggleClass</a:t>
            </a:r>
            <a:r>
              <a:rPr lang="en-US" sz="1600" dirty="0" smtClean="0"/>
              <a:t>("</a:t>
            </a:r>
            <a:r>
              <a:rPr lang="en-US" sz="1600" dirty="0" err="1" smtClean="0"/>
              <a:t>customClass</a:t>
            </a:r>
            <a:r>
              <a:rPr lang="en-US" sz="1600" dirty="0" smtClean="0"/>
              <a:t>")		</a:t>
            </a:r>
          </a:p>
          <a:p>
            <a:pPr>
              <a:buNone/>
            </a:pPr>
            <a:r>
              <a:rPr lang="en-US" sz="1600" dirty="0" smtClean="0"/>
              <a:t>		toggles the class </a:t>
            </a:r>
            <a:r>
              <a:rPr lang="en-US" sz="1600" dirty="0" err="1" smtClean="0"/>
              <a:t>customClass</a:t>
            </a:r>
            <a:r>
              <a:rPr lang="en-US" sz="1600" dirty="0" smtClean="0"/>
              <a:t> to </a:t>
            </a:r>
            <a:r>
              <a:rPr lang="en-US" sz="1600" dirty="0" err="1" smtClean="0"/>
              <a:t>trFirstRow</a:t>
            </a:r>
            <a:r>
              <a:rPr lang="en-US" sz="1600" dirty="0" smtClean="0"/>
              <a:t> (add if not present, remove if present)</a:t>
            </a:r>
          </a:p>
          <a:p>
            <a:r>
              <a:rPr lang="en-US" sz="1600" dirty="0" smtClean="0"/>
              <a:t>$("#</a:t>
            </a:r>
            <a:r>
              <a:rPr lang="en-US" sz="1600" dirty="0" err="1" smtClean="0"/>
              <a:t>trFirstRow</a:t>
            </a:r>
            <a:r>
              <a:rPr lang="en-US" sz="1600" dirty="0" smtClean="0"/>
              <a:t>").</a:t>
            </a:r>
            <a:r>
              <a:rPr lang="en-US" sz="1600" dirty="0" err="1" smtClean="0"/>
              <a:t>css</a:t>
            </a:r>
            <a:r>
              <a:rPr lang="en-US" sz="1600" dirty="0" smtClean="0"/>
              <a:t>({border: '1px solid </a:t>
            </a:r>
            <a:r>
              <a:rPr lang="en-US" sz="1600" dirty="0" err="1" smtClean="0"/>
              <a:t>Black',background</a:t>
            </a:r>
            <a:r>
              <a:rPr lang="en-US" sz="1600" dirty="0" smtClean="0"/>
              <a:t>: '</a:t>
            </a:r>
            <a:r>
              <a:rPr lang="en-US" sz="1600" dirty="0" err="1" smtClean="0"/>
              <a:t>Blue',color</a:t>
            </a:r>
            <a:r>
              <a:rPr lang="en-US" sz="1600" dirty="0" smtClean="0"/>
              <a:t>: 'White'})	add multiple </a:t>
            </a:r>
            <a:r>
              <a:rPr lang="en-US" sz="1600" dirty="0" err="1" smtClean="0"/>
              <a:t>css</a:t>
            </a:r>
            <a:r>
              <a:rPr lang="en-US" sz="1600" dirty="0" smtClean="0"/>
              <a:t> attributes</a:t>
            </a:r>
          </a:p>
          <a:p>
            <a:r>
              <a:rPr lang="en-US" sz="1600" dirty="0" smtClean="0"/>
              <a:t>$("#</a:t>
            </a:r>
            <a:r>
              <a:rPr lang="en-US" sz="1600" dirty="0" err="1" smtClean="0"/>
              <a:t>trFirstRow</a:t>
            </a:r>
            <a:r>
              <a:rPr lang="en-US" sz="1600" dirty="0" smtClean="0"/>
              <a:t>").</a:t>
            </a:r>
            <a:r>
              <a:rPr lang="en-US" sz="1600" dirty="0" err="1" smtClean="0"/>
              <a:t>css</a:t>
            </a:r>
            <a:r>
              <a:rPr lang="en-US" sz="1600" dirty="0" smtClean="0"/>
              <a:t>("background-color")		gets the </a:t>
            </a:r>
            <a:r>
              <a:rPr lang="en-US" sz="1600" dirty="0" err="1" smtClean="0"/>
              <a:t>css</a:t>
            </a:r>
            <a:r>
              <a:rPr lang="en-US" sz="1600" dirty="0" smtClean="0"/>
              <a:t> attribute's value</a:t>
            </a:r>
          </a:p>
          <a:p>
            <a:r>
              <a:rPr lang="en-US" sz="1600" dirty="0" smtClean="0"/>
              <a:t>$("#</a:t>
            </a:r>
            <a:r>
              <a:rPr lang="en-US" sz="1600" dirty="0" err="1" smtClean="0"/>
              <a:t>trFirstRow</a:t>
            </a:r>
            <a:r>
              <a:rPr lang="en-US" sz="1600" dirty="0" smtClean="0"/>
              <a:t>").height(80)				sets height</a:t>
            </a:r>
          </a:p>
          <a:p>
            <a:r>
              <a:rPr lang="en-US" sz="1600" dirty="0" smtClean="0"/>
              <a:t>$("#</a:t>
            </a:r>
            <a:r>
              <a:rPr lang="en-US" sz="1600" dirty="0" err="1" smtClean="0"/>
              <a:t>trFirstRow</a:t>
            </a:r>
            <a:r>
              <a:rPr lang="en-US" sz="1600" dirty="0" smtClean="0"/>
              <a:t>").width() 				gets width</a:t>
            </a:r>
          </a:p>
          <a:p>
            <a:endParaRPr lang="en-US" sz="1600" dirty="0"/>
          </a:p>
        </p:txBody>
      </p:sp>
      <p:graphicFrame>
        <p:nvGraphicFramePr>
          <p:cNvPr id="36866" name="Object 2"/>
          <p:cNvGraphicFramePr>
            <a:graphicFrameLocks noChangeAspect="1"/>
          </p:cNvGraphicFramePr>
          <p:nvPr/>
        </p:nvGraphicFramePr>
        <p:xfrm>
          <a:off x="0" y="5728266"/>
          <a:ext cx="2215166" cy="1129734"/>
        </p:xfrm>
        <a:graphic>
          <a:graphicData uri="http://schemas.openxmlformats.org/presentationml/2006/ole">
            <p:oleObj spid="_x0000_s36866" name="Package" r:id="rId3" imgW="952560" imgH="485640" progId="Package">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Content</a:t>
            </a:r>
            <a:endParaRPr lang="en-US" dirty="0"/>
          </a:p>
        </p:txBody>
      </p:sp>
      <p:sp>
        <p:nvSpPr>
          <p:cNvPr id="3" name="Content Placeholder 2"/>
          <p:cNvSpPr>
            <a:spLocks noGrp="1"/>
          </p:cNvSpPr>
          <p:nvPr>
            <p:ph idx="1"/>
          </p:nvPr>
        </p:nvSpPr>
        <p:spPr>
          <a:xfrm>
            <a:off x="215721" y="1200955"/>
            <a:ext cx="8686800" cy="4525963"/>
          </a:xfrm>
        </p:spPr>
        <p:txBody>
          <a:bodyPr/>
          <a:lstStyle/>
          <a:p>
            <a:r>
              <a:rPr lang="en-US" sz="1800" dirty="0" smtClean="0"/>
              <a:t>$("#</a:t>
            </a:r>
            <a:r>
              <a:rPr lang="en-US" sz="1800" dirty="0" err="1" smtClean="0"/>
              <a:t>demoDiv</a:t>
            </a:r>
            <a:r>
              <a:rPr lang="en-US" sz="1800" dirty="0" smtClean="0"/>
              <a:t>").html()			gets the html content of the div (formatting info as well)</a:t>
            </a:r>
          </a:p>
          <a:p>
            <a:r>
              <a:rPr lang="en-US" sz="1800" dirty="0" smtClean="0"/>
              <a:t>$("#</a:t>
            </a:r>
            <a:r>
              <a:rPr lang="en-US" sz="1800" dirty="0" err="1" smtClean="0"/>
              <a:t>demoDiv</a:t>
            </a:r>
            <a:r>
              <a:rPr lang="en-US" sz="1800" dirty="0" smtClean="0"/>
              <a:t>").html("This is a formatted &lt;b&gt;HTML&lt;/b&gt; content which has some &lt;</a:t>
            </a:r>
            <a:r>
              <a:rPr lang="en-US" sz="1800" dirty="0" err="1" smtClean="0"/>
              <a:t>i</a:t>
            </a:r>
            <a:r>
              <a:rPr lang="en-US" sz="1800" dirty="0" smtClean="0"/>
              <a:t>&gt;random formatting.&lt;/</a:t>
            </a:r>
            <a:r>
              <a:rPr lang="en-US" sz="1800" dirty="0" err="1" smtClean="0"/>
              <a:t>i</a:t>
            </a:r>
            <a:r>
              <a:rPr lang="en-US" sz="1800" dirty="0" smtClean="0"/>
              <a:t>&gt; updated")</a:t>
            </a:r>
          </a:p>
          <a:p>
            <a:pPr>
              <a:buNone/>
            </a:pPr>
            <a:r>
              <a:rPr lang="en-US" sz="1800" dirty="0" smtClean="0"/>
              <a:t>		sets the html content of the div. So we will see HTML in bold</a:t>
            </a:r>
          </a:p>
          <a:p>
            <a:r>
              <a:rPr lang="en-US" sz="1800" dirty="0" smtClean="0"/>
              <a:t>$("#</a:t>
            </a:r>
            <a:r>
              <a:rPr lang="en-US" sz="1800" dirty="0" err="1" smtClean="0"/>
              <a:t>demoDiv</a:t>
            </a:r>
            <a:r>
              <a:rPr lang="en-US" sz="1800" dirty="0" smtClean="0"/>
              <a:t>").text()			gets the content as text (no formatting information)</a:t>
            </a:r>
          </a:p>
          <a:p>
            <a:r>
              <a:rPr lang="en-US" sz="1800" dirty="0" smtClean="0"/>
              <a:t>$("#</a:t>
            </a:r>
            <a:r>
              <a:rPr lang="en-US" sz="1800" dirty="0" err="1" smtClean="0"/>
              <a:t>demoDiv</a:t>
            </a:r>
            <a:r>
              <a:rPr lang="en-US" sz="1800" dirty="0" smtClean="0"/>
              <a:t>").text("This is a formatted &lt;b&gt;HTML&lt;/b&gt; content which has some &lt;</a:t>
            </a:r>
            <a:r>
              <a:rPr lang="en-US" sz="1800" dirty="0" err="1" smtClean="0"/>
              <a:t>i</a:t>
            </a:r>
            <a:r>
              <a:rPr lang="en-US" sz="1800" dirty="0" smtClean="0"/>
              <a:t>&gt;random formatting.&lt;/</a:t>
            </a:r>
            <a:r>
              <a:rPr lang="en-US" sz="1800" dirty="0" err="1" smtClean="0"/>
              <a:t>i</a:t>
            </a:r>
            <a:r>
              <a:rPr lang="en-US" sz="1800" dirty="0" smtClean="0"/>
              <a:t>&gt; updated but as you see, formatting is gone");</a:t>
            </a:r>
          </a:p>
          <a:p>
            <a:pPr>
              <a:buNone/>
            </a:pPr>
            <a:r>
              <a:rPr lang="en-US" sz="1800" dirty="0" smtClean="0"/>
              <a:t>		sets text content of div. No formatting</a:t>
            </a:r>
          </a:p>
          <a:p>
            <a:r>
              <a:rPr lang="en-US" sz="1800" dirty="0" smtClean="0"/>
              <a:t>$("</a:t>
            </a:r>
            <a:r>
              <a:rPr lang="en-US" sz="1800" dirty="0" err="1" smtClean="0"/>
              <a:t>input:text</a:t>
            </a:r>
            <a:r>
              <a:rPr lang="en-US" sz="1800" dirty="0" smtClean="0"/>
              <a:t>").</a:t>
            </a:r>
            <a:r>
              <a:rPr lang="en-US" sz="1800" dirty="0" err="1" smtClean="0"/>
              <a:t>val</a:t>
            </a:r>
            <a:r>
              <a:rPr lang="en-US" sz="1800" dirty="0" smtClean="0"/>
              <a:t>("Updated the content ") ; VAL is only for form elements</a:t>
            </a:r>
          </a:p>
          <a:p>
            <a:pPr lvl="1">
              <a:buNone/>
            </a:pPr>
            <a:r>
              <a:rPr lang="en-US" sz="1800" dirty="0" smtClean="0"/>
              <a:t>Sets the value of textboxes. .</a:t>
            </a:r>
            <a:r>
              <a:rPr lang="en-US" sz="1800" dirty="0" err="1" smtClean="0"/>
              <a:t>val</a:t>
            </a:r>
            <a:r>
              <a:rPr lang="en-US" sz="1800" dirty="0" smtClean="0"/>
              <a:t>() will get us the content</a:t>
            </a:r>
          </a:p>
          <a:p>
            <a:r>
              <a:rPr lang="en-US" sz="1800" dirty="0" smtClean="0"/>
              <a:t>$("</a:t>
            </a:r>
            <a:r>
              <a:rPr lang="en-US" sz="1800" dirty="0" err="1" smtClean="0"/>
              <a:t>input:button</a:t>
            </a:r>
            <a:r>
              <a:rPr lang="en-US" sz="1800" dirty="0" smtClean="0"/>
              <a:t>").</a:t>
            </a:r>
            <a:r>
              <a:rPr lang="en-US" sz="1800" dirty="0" err="1" smtClean="0"/>
              <a:t>eq</a:t>
            </a:r>
            <a:r>
              <a:rPr lang="en-US" sz="1800" dirty="0" smtClean="0"/>
              <a:t>(0).</a:t>
            </a:r>
            <a:r>
              <a:rPr lang="en-US" sz="1800" dirty="0" err="1" smtClean="0"/>
              <a:t>val</a:t>
            </a:r>
            <a:r>
              <a:rPr lang="en-US" sz="1800" dirty="0" smtClean="0"/>
              <a:t>("GET VALUE");</a:t>
            </a:r>
          </a:p>
          <a:p>
            <a:pPr marL="285750" lvl="1" indent="-285750">
              <a:buSzPct val="90000"/>
              <a:buNone/>
            </a:pPr>
            <a:r>
              <a:rPr lang="en-US" sz="1800" dirty="0" smtClean="0"/>
              <a:t>	   Sets the value of button (text that we see). .</a:t>
            </a:r>
            <a:r>
              <a:rPr lang="en-US" sz="1800" dirty="0" err="1" smtClean="0"/>
              <a:t>val</a:t>
            </a:r>
            <a:r>
              <a:rPr lang="en-US" sz="1800" dirty="0" smtClean="0"/>
              <a:t>() will get us the current content</a:t>
            </a:r>
          </a:p>
          <a:p>
            <a:r>
              <a:rPr lang="en-US" sz="1800" dirty="0" smtClean="0"/>
              <a:t>$("select").</a:t>
            </a:r>
            <a:r>
              <a:rPr lang="en-US" sz="1800" dirty="0" err="1" smtClean="0"/>
              <a:t>val</a:t>
            </a:r>
            <a:r>
              <a:rPr lang="en-US" sz="1800" dirty="0" smtClean="0"/>
              <a:t>("tiger");	selects the option with value tiger in the select control</a:t>
            </a:r>
          </a:p>
          <a:p>
            <a:endParaRPr lang="en-US" sz="1800" dirty="0"/>
          </a:p>
        </p:txBody>
      </p:sp>
      <p:graphicFrame>
        <p:nvGraphicFramePr>
          <p:cNvPr id="34818" name="Object 2"/>
          <p:cNvGraphicFramePr>
            <a:graphicFrameLocks noChangeAspect="1"/>
          </p:cNvGraphicFramePr>
          <p:nvPr/>
        </p:nvGraphicFramePr>
        <p:xfrm>
          <a:off x="0" y="5864918"/>
          <a:ext cx="1287718" cy="980203"/>
        </p:xfrm>
        <a:graphic>
          <a:graphicData uri="http://schemas.openxmlformats.org/presentationml/2006/ole">
            <p:oleObj spid="_x0000_s34818" name="Package" r:id="rId3" imgW="638280" imgH="485640" progId="Package">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Creating new element</a:t>
            </a:r>
            <a:endParaRPr lang="en-US" dirty="0"/>
          </a:p>
        </p:txBody>
      </p:sp>
      <p:sp>
        <p:nvSpPr>
          <p:cNvPr id="3" name="Content Placeholder 2"/>
          <p:cNvSpPr>
            <a:spLocks noGrp="1"/>
          </p:cNvSpPr>
          <p:nvPr>
            <p:ph idx="1"/>
          </p:nvPr>
        </p:nvSpPr>
        <p:spPr/>
        <p:txBody>
          <a:bodyPr/>
          <a:lstStyle/>
          <a:p>
            <a:r>
              <a:rPr lang="en-US" dirty="0" smtClean="0"/>
              <a:t>Html content within $(“”) generates a new element which then needs to be added to DOM using </a:t>
            </a:r>
            <a:r>
              <a:rPr lang="en-US" dirty="0" smtClean="0">
                <a:solidFill>
                  <a:srgbClr val="FF9900"/>
                </a:solidFill>
              </a:rPr>
              <a:t>append / </a:t>
            </a:r>
            <a:r>
              <a:rPr lang="en-US" dirty="0" err="1" smtClean="0">
                <a:solidFill>
                  <a:srgbClr val="FF9900"/>
                </a:solidFill>
              </a:rPr>
              <a:t>prepend</a:t>
            </a:r>
            <a:r>
              <a:rPr lang="en-US" dirty="0" smtClean="0"/>
              <a:t> or any such method</a:t>
            </a:r>
          </a:p>
          <a:p>
            <a:r>
              <a:rPr lang="en-US" dirty="0" smtClean="0"/>
              <a:t>Flavors</a:t>
            </a:r>
          </a:p>
          <a:p>
            <a:pPr lvl="1"/>
            <a:r>
              <a:rPr lang="en-US" dirty="0" smtClean="0"/>
              <a:t>Specifying the full html :</a:t>
            </a:r>
            <a:r>
              <a:rPr lang="en-US" dirty="0" smtClean="0">
                <a:solidFill>
                  <a:srgbClr val="FF9900"/>
                </a:solidFill>
              </a:rPr>
              <a:t> $('&lt;p&gt;This is a new paragraph&lt;/p&gt;');</a:t>
            </a:r>
          </a:p>
          <a:p>
            <a:pPr lvl="1"/>
            <a:r>
              <a:rPr lang="en-US" dirty="0" smtClean="0"/>
              <a:t>Specifying the attributes : </a:t>
            </a:r>
            <a:r>
              <a:rPr lang="en-US" dirty="0" smtClean="0">
                <a:solidFill>
                  <a:srgbClr val="FF9900"/>
                </a:solidFill>
              </a:rPr>
              <a:t>$('&lt;a/&gt;', { </a:t>
            </a:r>
          </a:p>
          <a:p>
            <a:pPr lvl="2">
              <a:buNone/>
            </a:pPr>
            <a:r>
              <a:rPr lang="en-US" dirty="0" smtClean="0">
                <a:solidFill>
                  <a:srgbClr val="FF9900"/>
                </a:solidFill>
              </a:rPr>
              <a:t>	html : 'This is a &lt;strong&gt;new&lt;/strong&gt; link',</a:t>
            </a:r>
          </a:p>
          <a:p>
            <a:pPr lvl="2">
              <a:buNone/>
            </a:pPr>
            <a:r>
              <a:rPr lang="en-US" dirty="0" smtClean="0">
                <a:solidFill>
                  <a:srgbClr val="FF9900"/>
                </a:solidFill>
              </a:rPr>
              <a:t>    'class' : 'new',</a:t>
            </a:r>
          </a:p>
          <a:p>
            <a:pPr lvl="2">
              <a:buNone/>
            </a:pPr>
            <a:r>
              <a:rPr lang="en-US" dirty="0" smtClean="0">
                <a:solidFill>
                  <a:srgbClr val="FF9900"/>
                </a:solidFill>
              </a:rPr>
              <a:t>    </a:t>
            </a:r>
            <a:r>
              <a:rPr lang="en-US" dirty="0" err="1" smtClean="0">
                <a:solidFill>
                  <a:srgbClr val="FF9900"/>
                </a:solidFill>
              </a:rPr>
              <a:t>href</a:t>
            </a:r>
            <a:r>
              <a:rPr lang="en-US" dirty="0" smtClean="0">
                <a:solidFill>
                  <a:srgbClr val="FF9900"/>
                </a:solidFill>
              </a:rPr>
              <a:t> : 'foo.html'</a:t>
            </a:r>
          </a:p>
          <a:p>
            <a:pPr lvl="2">
              <a:buNone/>
            </a:pPr>
            <a:r>
              <a:rPr lang="en-US" dirty="0" smtClean="0">
                <a:solidFill>
                  <a:srgbClr val="FF9900"/>
                </a:solidFill>
              </a:rPr>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Agenda</a:t>
            </a:r>
            <a:endParaRPr lang="en-US" dirty="0"/>
          </a:p>
        </p:txBody>
      </p:sp>
      <p:sp>
        <p:nvSpPr>
          <p:cNvPr id="3" name="Content Placeholder 2"/>
          <p:cNvSpPr>
            <a:spLocks noGrp="1"/>
          </p:cNvSpPr>
          <p:nvPr>
            <p:ph idx="1"/>
          </p:nvPr>
        </p:nvSpPr>
        <p:spPr>
          <a:xfrm>
            <a:off x="228600" y="1291104"/>
            <a:ext cx="8686800" cy="4916510"/>
          </a:xfrm>
        </p:spPr>
        <p:txBody>
          <a:bodyPr/>
          <a:lstStyle/>
          <a:p>
            <a:r>
              <a:rPr lang="en-US" dirty="0" smtClean="0"/>
              <a:t>JavaScript you need to know</a:t>
            </a:r>
          </a:p>
          <a:p>
            <a:pPr lvl="1"/>
            <a:r>
              <a:rPr lang="en-US" sz="1800" dirty="0" smtClean="0"/>
              <a:t>What is </a:t>
            </a:r>
            <a:r>
              <a:rPr lang="en-US" sz="1800" dirty="0" err="1" smtClean="0"/>
              <a:t>jQuery</a:t>
            </a:r>
            <a:r>
              <a:rPr lang="en-US" sz="1800" dirty="0" smtClean="0"/>
              <a:t> </a:t>
            </a:r>
          </a:p>
          <a:p>
            <a:pPr lvl="1"/>
            <a:r>
              <a:rPr lang="en-US" sz="1800" dirty="0" smtClean="0"/>
              <a:t>Getting Started</a:t>
            </a:r>
          </a:p>
          <a:p>
            <a:pPr lvl="1"/>
            <a:r>
              <a:rPr lang="en-US" sz="1800" dirty="0" smtClean="0"/>
              <a:t>the famous $ sign</a:t>
            </a:r>
          </a:p>
          <a:p>
            <a:pPr lvl="1"/>
            <a:r>
              <a:rPr lang="en-US" sz="1800" dirty="0" smtClean="0"/>
              <a:t>selectors  and managing wrapped set</a:t>
            </a:r>
          </a:p>
          <a:p>
            <a:pPr lvl="1"/>
            <a:r>
              <a:rPr lang="en-US" sz="1800" dirty="0" smtClean="0"/>
              <a:t>Manipulating attributes, class, content for elements</a:t>
            </a:r>
          </a:p>
          <a:p>
            <a:pPr lvl="1"/>
            <a:r>
              <a:rPr lang="en-US" sz="1800" dirty="0" smtClean="0"/>
              <a:t>DOM traversal and manipulation</a:t>
            </a:r>
          </a:p>
          <a:p>
            <a:pPr lvl="1"/>
            <a:r>
              <a:rPr lang="en-US" sz="1800" dirty="0" smtClean="0"/>
              <a:t>some utility functions</a:t>
            </a:r>
          </a:p>
          <a:p>
            <a:pPr lvl="1"/>
            <a:r>
              <a:rPr lang="en-US" sz="1800" dirty="0" smtClean="0"/>
              <a:t>effects provided by </a:t>
            </a:r>
            <a:r>
              <a:rPr lang="en-US" sz="1800" dirty="0" err="1" smtClean="0"/>
              <a:t>jQuery</a:t>
            </a:r>
            <a:r>
              <a:rPr lang="en-US" sz="1800" dirty="0" smtClean="0"/>
              <a:t> core</a:t>
            </a:r>
          </a:p>
          <a:p>
            <a:pPr lvl="1"/>
            <a:r>
              <a:rPr lang="en-US" sz="1800" dirty="0" smtClean="0"/>
              <a:t>events and getting close to unobtrusive JavaScript</a:t>
            </a:r>
          </a:p>
          <a:p>
            <a:pPr lvl="1"/>
            <a:r>
              <a:rPr lang="en-US" sz="1800" dirty="0" smtClean="0"/>
              <a:t>template</a:t>
            </a:r>
          </a:p>
          <a:p>
            <a:pPr lvl="1"/>
            <a:r>
              <a:rPr lang="en-US" sz="1800" dirty="0" smtClean="0"/>
              <a:t>Ajax</a:t>
            </a:r>
          </a:p>
          <a:p>
            <a:pPr lvl="1"/>
            <a:r>
              <a:rPr lang="en-US" sz="1800" dirty="0" err="1" smtClean="0"/>
              <a:t>jQuery</a:t>
            </a:r>
            <a:r>
              <a:rPr lang="en-US" sz="1800" dirty="0" smtClean="0"/>
              <a:t> </a:t>
            </a:r>
            <a:r>
              <a:rPr lang="en-US" sz="1800" dirty="0" err="1" smtClean="0"/>
              <a:t>Plugin</a:t>
            </a:r>
            <a:endParaRPr lang="en-US" sz="1800" dirty="0" smtClean="0"/>
          </a:p>
          <a:p>
            <a:pPr lvl="1"/>
            <a:r>
              <a:rPr lang="en-US" sz="1800" dirty="0" err="1" smtClean="0"/>
              <a:t>jQuery</a:t>
            </a:r>
            <a:r>
              <a:rPr lang="en-US" sz="1800" dirty="0" smtClean="0"/>
              <a:t> UI</a:t>
            </a:r>
          </a:p>
          <a:p>
            <a:pPr lvl="1"/>
            <a:r>
              <a:rPr lang="en-US" sz="1800" dirty="0" err="1" smtClean="0"/>
              <a:t>jQuery</a:t>
            </a:r>
            <a:r>
              <a:rPr lang="en-US" sz="1800" dirty="0" smtClean="0"/>
              <a:t> Mobile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Modifying the DOM tree</a:t>
            </a:r>
            <a:endParaRPr lang="en-US" dirty="0"/>
          </a:p>
        </p:txBody>
      </p:sp>
      <p:sp>
        <p:nvSpPr>
          <p:cNvPr id="3" name="Content Placeholder 2"/>
          <p:cNvSpPr>
            <a:spLocks noGrp="1"/>
          </p:cNvSpPr>
          <p:nvPr>
            <p:ph idx="1"/>
          </p:nvPr>
        </p:nvSpPr>
        <p:spPr/>
        <p:txBody>
          <a:bodyPr/>
          <a:lstStyle/>
          <a:p>
            <a:r>
              <a:rPr lang="en-US" sz="1800" dirty="0" smtClean="0">
                <a:solidFill>
                  <a:srgbClr val="FF9900"/>
                </a:solidFill>
              </a:rPr>
              <a:t>$("#coffee").append("&lt;</a:t>
            </a:r>
            <a:r>
              <a:rPr lang="en-US" sz="1800" dirty="0" err="1" smtClean="0">
                <a:solidFill>
                  <a:srgbClr val="FF9900"/>
                </a:solidFill>
              </a:rPr>
              <a:t>li</a:t>
            </a:r>
            <a:r>
              <a:rPr lang="en-US" sz="1800" dirty="0" smtClean="0">
                <a:solidFill>
                  <a:srgbClr val="FF9900"/>
                </a:solidFill>
              </a:rPr>
              <a:t>&gt;" + $("#</a:t>
            </a:r>
            <a:r>
              <a:rPr lang="en-US" sz="1800" dirty="0" err="1" smtClean="0">
                <a:solidFill>
                  <a:srgbClr val="FF9900"/>
                </a:solidFill>
              </a:rPr>
              <a:t>drinkName</a:t>
            </a:r>
            <a:r>
              <a:rPr lang="en-US" sz="1800" dirty="0" smtClean="0">
                <a:solidFill>
                  <a:srgbClr val="FF9900"/>
                </a:solidFill>
              </a:rPr>
              <a:t>").</a:t>
            </a:r>
            <a:r>
              <a:rPr lang="en-US" sz="1800" dirty="0" err="1" smtClean="0">
                <a:solidFill>
                  <a:srgbClr val="FF9900"/>
                </a:solidFill>
              </a:rPr>
              <a:t>val</a:t>
            </a:r>
            <a:r>
              <a:rPr lang="en-US" sz="1800" dirty="0" smtClean="0">
                <a:solidFill>
                  <a:srgbClr val="FF9900"/>
                </a:solidFill>
              </a:rPr>
              <a:t>() + "&lt;/</a:t>
            </a:r>
            <a:r>
              <a:rPr lang="en-US" sz="1800" dirty="0" err="1" smtClean="0">
                <a:solidFill>
                  <a:srgbClr val="FF9900"/>
                </a:solidFill>
              </a:rPr>
              <a:t>li</a:t>
            </a:r>
            <a:r>
              <a:rPr lang="en-US" sz="1800" dirty="0" smtClean="0">
                <a:solidFill>
                  <a:srgbClr val="FF9900"/>
                </a:solidFill>
              </a:rPr>
              <a:t>&gt;")</a:t>
            </a:r>
          </a:p>
          <a:p>
            <a:pPr lvl="1">
              <a:buNone/>
            </a:pPr>
            <a:r>
              <a:rPr lang="it-IT" sz="1800" dirty="0" smtClean="0"/>
              <a:t>&lt;li id="coffee"&gt;Coffee&lt;/li&gt; becomes &lt;li id="coffee"&gt;Coffee</a:t>
            </a:r>
            <a:r>
              <a:rPr lang="it-IT" sz="1800" dirty="0" smtClean="0">
                <a:solidFill>
                  <a:srgbClr val="FF0000"/>
                </a:solidFill>
              </a:rPr>
              <a:t>&lt;li&gt;test&lt;/li&gt;</a:t>
            </a:r>
            <a:r>
              <a:rPr lang="it-IT" sz="1800" dirty="0" smtClean="0"/>
              <a:t>&lt;/li&gt;</a:t>
            </a:r>
            <a:endParaRPr lang="en-US" sz="1800" dirty="0" smtClean="0"/>
          </a:p>
          <a:p>
            <a:r>
              <a:rPr lang="en-US" sz="1800" dirty="0" smtClean="0">
                <a:solidFill>
                  <a:srgbClr val="FF9900"/>
                </a:solidFill>
              </a:rPr>
              <a:t>$("#coffee").</a:t>
            </a:r>
            <a:r>
              <a:rPr lang="en-US" sz="1800" dirty="0" err="1" smtClean="0">
                <a:solidFill>
                  <a:srgbClr val="FF9900"/>
                </a:solidFill>
              </a:rPr>
              <a:t>prepend</a:t>
            </a:r>
            <a:r>
              <a:rPr lang="en-US" sz="1800" dirty="0" smtClean="0">
                <a:solidFill>
                  <a:srgbClr val="FF9900"/>
                </a:solidFill>
              </a:rPr>
              <a:t>("&lt;</a:t>
            </a:r>
            <a:r>
              <a:rPr lang="en-US" sz="1800" dirty="0" err="1" smtClean="0">
                <a:solidFill>
                  <a:srgbClr val="FF9900"/>
                </a:solidFill>
              </a:rPr>
              <a:t>li</a:t>
            </a:r>
            <a:r>
              <a:rPr lang="en-US" sz="1800" dirty="0" smtClean="0">
                <a:solidFill>
                  <a:srgbClr val="FF9900"/>
                </a:solidFill>
              </a:rPr>
              <a:t>&gt;" + $("#</a:t>
            </a:r>
            <a:r>
              <a:rPr lang="en-US" sz="1800" dirty="0" err="1" smtClean="0">
                <a:solidFill>
                  <a:srgbClr val="FF9900"/>
                </a:solidFill>
              </a:rPr>
              <a:t>drinkName</a:t>
            </a:r>
            <a:r>
              <a:rPr lang="en-US" sz="1800" dirty="0" smtClean="0">
                <a:solidFill>
                  <a:srgbClr val="FF9900"/>
                </a:solidFill>
              </a:rPr>
              <a:t>").</a:t>
            </a:r>
            <a:r>
              <a:rPr lang="en-US" sz="1800" dirty="0" err="1" smtClean="0">
                <a:solidFill>
                  <a:srgbClr val="FF9900"/>
                </a:solidFill>
              </a:rPr>
              <a:t>val</a:t>
            </a:r>
            <a:r>
              <a:rPr lang="en-US" sz="1800" dirty="0" smtClean="0">
                <a:solidFill>
                  <a:srgbClr val="FF9900"/>
                </a:solidFill>
              </a:rPr>
              <a:t>() + "&lt;/</a:t>
            </a:r>
            <a:r>
              <a:rPr lang="en-US" sz="1800" dirty="0" err="1" smtClean="0">
                <a:solidFill>
                  <a:srgbClr val="FF9900"/>
                </a:solidFill>
              </a:rPr>
              <a:t>li</a:t>
            </a:r>
            <a:r>
              <a:rPr lang="en-US" sz="1800" dirty="0" smtClean="0">
                <a:solidFill>
                  <a:srgbClr val="FF9900"/>
                </a:solidFill>
              </a:rPr>
              <a:t>&gt;");</a:t>
            </a:r>
          </a:p>
          <a:p>
            <a:pPr lvl="1">
              <a:buNone/>
            </a:pPr>
            <a:r>
              <a:rPr lang="it-IT" sz="1800" dirty="0" smtClean="0"/>
              <a:t>&lt;li id="coffee"&gt;Coffee&lt;/li&gt; becomes &lt;li id="coffee"&gt;</a:t>
            </a:r>
            <a:r>
              <a:rPr lang="it-IT" sz="1800" dirty="0" smtClean="0">
                <a:solidFill>
                  <a:srgbClr val="FF0000"/>
                </a:solidFill>
              </a:rPr>
              <a:t>&lt;li&gt;test&lt;/li&gt;</a:t>
            </a:r>
            <a:r>
              <a:rPr lang="it-IT" sz="1800" dirty="0" smtClean="0"/>
              <a:t>Coffee&lt;/li&gt;</a:t>
            </a:r>
            <a:endParaRPr lang="en-US" sz="1800" dirty="0" smtClean="0"/>
          </a:p>
          <a:p>
            <a:r>
              <a:rPr lang="en-US" sz="1800" dirty="0" smtClean="0">
                <a:solidFill>
                  <a:srgbClr val="FF9900"/>
                </a:solidFill>
              </a:rPr>
              <a:t>$("#coffee").after("&lt;</a:t>
            </a:r>
            <a:r>
              <a:rPr lang="en-US" sz="1800" dirty="0" err="1" smtClean="0">
                <a:solidFill>
                  <a:srgbClr val="FF9900"/>
                </a:solidFill>
              </a:rPr>
              <a:t>li</a:t>
            </a:r>
            <a:r>
              <a:rPr lang="en-US" sz="1800" dirty="0" smtClean="0">
                <a:solidFill>
                  <a:srgbClr val="FF9900"/>
                </a:solidFill>
              </a:rPr>
              <a:t>&gt;" + $("#</a:t>
            </a:r>
            <a:r>
              <a:rPr lang="en-US" sz="1800" dirty="0" err="1" smtClean="0">
                <a:solidFill>
                  <a:srgbClr val="FF9900"/>
                </a:solidFill>
              </a:rPr>
              <a:t>drinkName</a:t>
            </a:r>
            <a:r>
              <a:rPr lang="en-US" sz="1800" dirty="0" smtClean="0">
                <a:solidFill>
                  <a:srgbClr val="FF9900"/>
                </a:solidFill>
              </a:rPr>
              <a:t>").</a:t>
            </a:r>
            <a:r>
              <a:rPr lang="en-US" sz="1800" dirty="0" err="1" smtClean="0">
                <a:solidFill>
                  <a:srgbClr val="FF9900"/>
                </a:solidFill>
              </a:rPr>
              <a:t>val</a:t>
            </a:r>
            <a:r>
              <a:rPr lang="en-US" sz="1800" dirty="0" smtClean="0">
                <a:solidFill>
                  <a:srgbClr val="FF9900"/>
                </a:solidFill>
              </a:rPr>
              <a:t>() + "&lt;/</a:t>
            </a:r>
            <a:r>
              <a:rPr lang="en-US" sz="1800" dirty="0" err="1" smtClean="0">
                <a:solidFill>
                  <a:srgbClr val="FF9900"/>
                </a:solidFill>
              </a:rPr>
              <a:t>li</a:t>
            </a:r>
            <a:r>
              <a:rPr lang="en-US" sz="1800" dirty="0" smtClean="0">
                <a:solidFill>
                  <a:srgbClr val="FF9900"/>
                </a:solidFill>
              </a:rPr>
              <a:t>&gt;");</a:t>
            </a:r>
          </a:p>
          <a:p>
            <a:pPr>
              <a:buNone/>
            </a:pPr>
            <a:r>
              <a:rPr lang="en-US" sz="1800" dirty="0" smtClean="0">
                <a:solidFill>
                  <a:srgbClr val="FF9900"/>
                </a:solidFill>
              </a:rPr>
              <a:t>	</a:t>
            </a:r>
            <a:r>
              <a:rPr lang="it-IT" sz="1800" dirty="0" smtClean="0"/>
              <a:t> &lt;li id="coffee"&gt;Coffee&lt;/li&gt; becomes &lt;li id="coffee"&gt;Coffee&lt;/li&gt; </a:t>
            </a:r>
            <a:r>
              <a:rPr lang="it-IT" sz="1800" dirty="0" smtClean="0">
                <a:solidFill>
                  <a:srgbClr val="FF0000"/>
                </a:solidFill>
              </a:rPr>
              <a:t>&lt;li&gt;Test&lt;/li&gt; </a:t>
            </a:r>
            <a:endParaRPr lang="en-US" sz="1800" dirty="0" smtClean="0">
              <a:solidFill>
                <a:srgbClr val="FF0000"/>
              </a:solidFill>
            </a:endParaRPr>
          </a:p>
          <a:p>
            <a:r>
              <a:rPr lang="en-US" sz="1800" dirty="0" smtClean="0">
                <a:solidFill>
                  <a:srgbClr val="FF9900"/>
                </a:solidFill>
              </a:rPr>
              <a:t>$("#coffee").before("&lt;</a:t>
            </a:r>
            <a:r>
              <a:rPr lang="en-US" sz="1800" dirty="0" err="1" smtClean="0">
                <a:solidFill>
                  <a:srgbClr val="FF9900"/>
                </a:solidFill>
              </a:rPr>
              <a:t>li</a:t>
            </a:r>
            <a:r>
              <a:rPr lang="en-US" sz="1800" dirty="0" smtClean="0">
                <a:solidFill>
                  <a:srgbClr val="FF9900"/>
                </a:solidFill>
              </a:rPr>
              <a:t>&gt;" + $("#</a:t>
            </a:r>
            <a:r>
              <a:rPr lang="en-US" sz="1800" dirty="0" err="1" smtClean="0">
                <a:solidFill>
                  <a:srgbClr val="FF9900"/>
                </a:solidFill>
              </a:rPr>
              <a:t>drinkName</a:t>
            </a:r>
            <a:r>
              <a:rPr lang="en-US" sz="1800" dirty="0" smtClean="0">
                <a:solidFill>
                  <a:srgbClr val="FF9900"/>
                </a:solidFill>
              </a:rPr>
              <a:t>").</a:t>
            </a:r>
            <a:r>
              <a:rPr lang="en-US" sz="1800" dirty="0" err="1" smtClean="0">
                <a:solidFill>
                  <a:srgbClr val="FF9900"/>
                </a:solidFill>
              </a:rPr>
              <a:t>val</a:t>
            </a:r>
            <a:r>
              <a:rPr lang="en-US" sz="1800" dirty="0" smtClean="0">
                <a:solidFill>
                  <a:srgbClr val="FF9900"/>
                </a:solidFill>
              </a:rPr>
              <a:t>() + "&lt;/</a:t>
            </a:r>
            <a:r>
              <a:rPr lang="en-US" sz="1800" dirty="0" err="1" smtClean="0">
                <a:solidFill>
                  <a:srgbClr val="FF9900"/>
                </a:solidFill>
              </a:rPr>
              <a:t>li</a:t>
            </a:r>
            <a:r>
              <a:rPr lang="en-US" sz="1800" dirty="0" smtClean="0">
                <a:solidFill>
                  <a:srgbClr val="FF9900"/>
                </a:solidFill>
              </a:rPr>
              <a:t>&gt;");</a:t>
            </a:r>
          </a:p>
          <a:p>
            <a:pPr>
              <a:buNone/>
            </a:pPr>
            <a:r>
              <a:rPr lang="en-US" sz="1800" dirty="0" smtClean="0">
                <a:solidFill>
                  <a:srgbClr val="FF9900"/>
                </a:solidFill>
              </a:rPr>
              <a:t>	</a:t>
            </a:r>
            <a:r>
              <a:rPr lang="it-IT" sz="1800" dirty="0" smtClean="0"/>
              <a:t> &lt;li id="coffee"&gt;Coffee&lt;/li&gt; becomes </a:t>
            </a:r>
            <a:r>
              <a:rPr lang="it-IT" sz="1800" dirty="0" smtClean="0">
                <a:solidFill>
                  <a:srgbClr val="FF0000"/>
                </a:solidFill>
              </a:rPr>
              <a:t>&lt;li&gt;Test&lt;/li&gt; </a:t>
            </a:r>
            <a:r>
              <a:rPr lang="it-IT" sz="1800" dirty="0" smtClean="0"/>
              <a:t>&lt;li id="coffee"&gt;Coffee&lt;/li&gt;</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blackTea</a:t>
            </a:r>
            <a:r>
              <a:rPr lang="en-US" sz="1800" dirty="0" smtClean="0">
                <a:solidFill>
                  <a:srgbClr val="FF9900"/>
                </a:solidFill>
              </a:rPr>
              <a:t>").remove();</a:t>
            </a:r>
          </a:p>
          <a:p>
            <a:pPr>
              <a:buNone/>
            </a:pPr>
            <a:r>
              <a:rPr lang="en-US" sz="1800" dirty="0" smtClean="0">
                <a:solidFill>
                  <a:srgbClr val="FF9900"/>
                </a:solidFill>
              </a:rPr>
              <a:t>	</a:t>
            </a:r>
            <a:r>
              <a:rPr lang="en-US" sz="1800" dirty="0" smtClean="0"/>
              <a:t>removes the element from DOM</a:t>
            </a:r>
            <a:endParaRPr lang="en-US" sz="1800" dirty="0" smtClean="0">
              <a:solidFill>
                <a:srgbClr val="FF9900"/>
              </a:solidFill>
            </a:endParaRPr>
          </a:p>
          <a:p>
            <a:r>
              <a:rPr lang="en-US" sz="1800" dirty="0" smtClean="0">
                <a:solidFill>
                  <a:srgbClr val="FF9900"/>
                </a:solidFill>
              </a:rPr>
              <a:t>$("#tea").clone().</a:t>
            </a:r>
            <a:r>
              <a:rPr lang="en-US" sz="1800" dirty="0" err="1" smtClean="0">
                <a:solidFill>
                  <a:srgbClr val="FF9900"/>
                </a:solidFill>
              </a:rPr>
              <a:t>appendTo</a:t>
            </a:r>
            <a:r>
              <a:rPr lang="en-US" sz="1800" dirty="0" smtClean="0">
                <a:solidFill>
                  <a:srgbClr val="FF9900"/>
                </a:solidFill>
              </a:rPr>
              <a:t>("#milk") </a:t>
            </a:r>
            <a:r>
              <a:rPr lang="en-US" sz="1800" dirty="0" smtClean="0"/>
              <a:t>clones tea and appends to milk</a:t>
            </a:r>
            <a:endParaRPr lang="en-US" sz="1800" dirty="0" smtClean="0">
              <a:solidFill>
                <a:srgbClr val="FF9900"/>
              </a:solidFill>
            </a:endParaRPr>
          </a:p>
          <a:p>
            <a:r>
              <a:rPr lang="en-US" sz="1800" dirty="0" smtClean="0">
                <a:solidFill>
                  <a:srgbClr val="FF9900"/>
                </a:solidFill>
              </a:rPr>
              <a:t>$("#tea").wrap("&lt;div&gt;&lt;/div&gt;") </a:t>
            </a:r>
            <a:r>
              <a:rPr lang="en-US" sz="1800" dirty="0" smtClean="0"/>
              <a:t>adds a wrapper div element over tea (</a:t>
            </a:r>
            <a:r>
              <a:rPr lang="it-IT" sz="1800" dirty="0" smtClean="0">
                <a:solidFill>
                  <a:srgbClr val="FF0000"/>
                </a:solidFill>
              </a:rPr>
              <a:t>&lt;div&gt;</a:t>
            </a:r>
            <a:r>
              <a:rPr lang="it-IT" sz="1800" dirty="0" smtClean="0"/>
              <a:t>&lt;li id="tea"&gt;Tea&lt;/li&gt;</a:t>
            </a:r>
            <a:r>
              <a:rPr lang="it-IT" sz="1800" dirty="0" smtClean="0">
                <a:solidFill>
                  <a:srgbClr val="FF0000"/>
                </a:solidFill>
              </a:rPr>
              <a:t>&lt;/div&gt;</a:t>
            </a:r>
            <a:r>
              <a:rPr lang="en-US" sz="1800" dirty="0" smtClean="0"/>
              <a:t>)</a:t>
            </a:r>
            <a:endParaRPr lang="en-US" sz="1800" dirty="0" smtClean="0">
              <a:solidFill>
                <a:srgbClr val="FF9900"/>
              </a:solidFill>
            </a:endParaRPr>
          </a:p>
          <a:p>
            <a:endParaRPr lang="en-US" dirty="0"/>
          </a:p>
        </p:txBody>
      </p:sp>
      <p:graphicFrame>
        <p:nvGraphicFramePr>
          <p:cNvPr id="37891" name="Object 3"/>
          <p:cNvGraphicFramePr>
            <a:graphicFrameLocks noChangeAspect="1"/>
          </p:cNvGraphicFramePr>
          <p:nvPr/>
        </p:nvGraphicFramePr>
        <p:xfrm>
          <a:off x="-1" y="5800524"/>
          <a:ext cx="2736997" cy="1057476"/>
        </p:xfrm>
        <a:graphic>
          <a:graphicData uri="http://schemas.openxmlformats.org/presentationml/2006/ole">
            <p:oleObj spid="_x0000_s37891" name="Package" r:id="rId3" imgW="1257480" imgH="485640" progId="Package">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DOM Traversal</a:t>
            </a:r>
            <a:endParaRPr lang="en-US" dirty="0"/>
          </a:p>
        </p:txBody>
      </p:sp>
      <p:sp>
        <p:nvSpPr>
          <p:cNvPr id="3" name="Content Placeholder 2"/>
          <p:cNvSpPr>
            <a:spLocks noGrp="1"/>
          </p:cNvSpPr>
          <p:nvPr>
            <p:ph idx="1"/>
          </p:nvPr>
        </p:nvSpPr>
        <p:spPr/>
        <p:txBody>
          <a:bodyPr/>
          <a:lstStyle/>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").children()</a:t>
            </a:r>
            <a:r>
              <a:rPr lang="en-US" sz="1800" dirty="0" smtClean="0"/>
              <a:t>	gets all direct children</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").closest("</a:t>
            </a:r>
            <a:r>
              <a:rPr lang="en-US" sz="1800" dirty="0" err="1" smtClean="0">
                <a:solidFill>
                  <a:srgbClr val="FF9900"/>
                </a:solidFill>
              </a:rPr>
              <a:t>tr</a:t>
            </a:r>
            <a:r>
              <a:rPr lang="en-US" sz="1800" dirty="0" smtClean="0">
                <a:solidFill>
                  <a:srgbClr val="FF9900"/>
                </a:solidFill>
              </a:rPr>
              <a:t>")	</a:t>
            </a:r>
            <a:r>
              <a:rPr lang="en-US" sz="1800" dirty="0" smtClean="0"/>
              <a:t>gets closest </a:t>
            </a:r>
            <a:r>
              <a:rPr lang="en-US" sz="1800" dirty="0" err="1" smtClean="0"/>
              <a:t>tr</a:t>
            </a:r>
            <a:r>
              <a:rPr lang="en-US" sz="1800" dirty="0" smtClean="0"/>
              <a:t> in DOM hierarchy</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").parent()	</a:t>
            </a:r>
            <a:r>
              <a:rPr lang="en-US" sz="1800" dirty="0" smtClean="0"/>
              <a:t>gets immediate parent</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").parents("</a:t>
            </a:r>
            <a:r>
              <a:rPr lang="en-US" sz="1800" dirty="0" err="1" smtClean="0">
                <a:solidFill>
                  <a:srgbClr val="FF9900"/>
                </a:solidFill>
              </a:rPr>
              <a:t>ul</a:t>
            </a:r>
            <a:r>
              <a:rPr lang="en-US" sz="1800" dirty="0" smtClean="0">
                <a:solidFill>
                  <a:srgbClr val="FF9900"/>
                </a:solidFill>
              </a:rPr>
              <a:t>")	</a:t>
            </a:r>
            <a:r>
              <a:rPr lang="en-US" sz="1800" dirty="0" smtClean="0"/>
              <a:t>gets all </a:t>
            </a:r>
            <a:r>
              <a:rPr lang="en-US" sz="1800" dirty="0" err="1" smtClean="0"/>
              <a:t>ul</a:t>
            </a:r>
            <a:r>
              <a:rPr lang="en-US" sz="1800" dirty="0" smtClean="0"/>
              <a:t> parents in DOM hierarchy (filtered)</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").parents()	</a:t>
            </a:r>
            <a:r>
              <a:rPr lang="en-US" sz="1800" dirty="0" smtClean="0"/>
              <a:t>gets all parents in the DOM hierarchy</a:t>
            </a:r>
            <a:endParaRPr lang="en-US" sz="1800" dirty="0" smtClean="0">
              <a:solidFill>
                <a:srgbClr val="FF9900"/>
              </a:solidFill>
            </a:endParaRPr>
          </a:p>
          <a:p>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").siblings()	</a:t>
            </a:r>
            <a:r>
              <a:rPr lang="en-US" sz="1800" dirty="0" smtClean="0"/>
              <a:t>gets all siblings of selected element</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a:t>
            </a:r>
            <a:r>
              <a:rPr lang="en-US" sz="1800" dirty="0" err="1" smtClean="0">
                <a:solidFill>
                  <a:srgbClr val="FF9900"/>
                </a:solidFill>
              </a:rPr>
              <a:t>prev</a:t>
            </a:r>
            <a:r>
              <a:rPr lang="en-US" sz="1800" dirty="0" smtClean="0">
                <a:solidFill>
                  <a:srgbClr val="FF9900"/>
                </a:solidFill>
              </a:rPr>
              <a:t>()		</a:t>
            </a:r>
            <a:r>
              <a:rPr lang="en-US" sz="1800" dirty="0" smtClean="0"/>
              <a:t>gets previous sibling</a:t>
            </a:r>
            <a:endParaRPr lang="en-US" sz="1800" dirty="0" smtClean="0">
              <a:solidFill>
                <a:srgbClr val="FF9900"/>
              </a:solidFill>
            </a:endParaRPr>
          </a:p>
          <a:p>
            <a:r>
              <a:rPr lang="en-US" sz="1800" dirty="0" smtClean="0">
                <a:solidFill>
                  <a:srgbClr val="FF9900"/>
                </a:solidFill>
              </a:rPr>
              <a:t>$("#</a:t>
            </a:r>
            <a:r>
              <a:rPr lang="en-US" sz="1800" dirty="0" err="1" smtClean="0">
                <a:solidFill>
                  <a:srgbClr val="FF9900"/>
                </a:solidFill>
              </a:rPr>
              <a:t>subChildLI</a:t>
            </a:r>
            <a:r>
              <a:rPr lang="en-US" sz="1800" dirty="0" smtClean="0">
                <a:solidFill>
                  <a:srgbClr val="FF9900"/>
                </a:solidFill>
              </a:rPr>
              <a:t>").next()		</a:t>
            </a:r>
            <a:r>
              <a:rPr lang="en-US" sz="1800" dirty="0" smtClean="0"/>
              <a:t>gets next sibling</a:t>
            </a:r>
            <a:endParaRPr lang="en-US" sz="1800" dirty="0">
              <a:solidFill>
                <a:srgbClr val="FF9900"/>
              </a:solidFill>
            </a:endParaRPr>
          </a:p>
        </p:txBody>
      </p:sp>
      <p:graphicFrame>
        <p:nvGraphicFramePr>
          <p:cNvPr id="38914" name="Object 2"/>
          <p:cNvGraphicFramePr>
            <a:graphicFrameLocks noChangeAspect="1"/>
          </p:cNvGraphicFramePr>
          <p:nvPr/>
        </p:nvGraphicFramePr>
        <p:xfrm>
          <a:off x="0" y="5898525"/>
          <a:ext cx="2125898" cy="959476"/>
        </p:xfrm>
        <a:graphic>
          <a:graphicData uri="http://schemas.openxmlformats.org/presentationml/2006/ole">
            <p:oleObj spid="_x0000_s38914" name="Package" r:id="rId3" imgW="1076400" imgH="485640" progId="Package">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Utility functions</a:t>
            </a:r>
            <a:endParaRPr lang="en-US" dirty="0"/>
          </a:p>
        </p:txBody>
      </p:sp>
      <p:sp>
        <p:nvSpPr>
          <p:cNvPr id="3" name="Content Placeholder 2"/>
          <p:cNvSpPr>
            <a:spLocks noGrp="1"/>
          </p:cNvSpPr>
          <p:nvPr>
            <p:ph idx="1"/>
          </p:nvPr>
        </p:nvSpPr>
        <p:spPr/>
        <p:txBody>
          <a:bodyPr/>
          <a:lstStyle/>
          <a:p>
            <a:r>
              <a:rPr lang="en-US" sz="1800" dirty="0" smtClean="0"/>
              <a:t>Functions we looked at so far operated on </a:t>
            </a:r>
            <a:r>
              <a:rPr lang="en-US" sz="1800" dirty="0" err="1" smtClean="0"/>
              <a:t>jQuery</a:t>
            </a:r>
            <a:r>
              <a:rPr lang="en-US" sz="1800" dirty="0" smtClean="0"/>
              <a:t> object if you will</a:t>
            </a:r>
          </a:p>
          <a:p>
            <a:pPr lvl="1"/>
            <a:r>
              <a:rPr lang="en-US" sz="1600" dirty="0" smtClean="0"/>
              <a:t>These are all in the $.fn namespace</a:t>
            </a:r>
          </a:p>
          <a:p>
            <a:pPr lvl="1"/>
            <a:r>
              <a:rPr lang="en-US" sz="1600" dirty="0" smtClean="0"/>
              <a:t>called on </a:t>
            </a:r>
            <a:r>
              <a:rPr lang="en-US" sz="1600" dirty="0" err="1" smtClean="0"/>
              <a:t>jQuery</a:t>
            </a:r>
            <a:r>
              <a:rPr lang="en-US" sz="1600" dirty="0" smtClean="0"/>
              <a:t> selections</a:t>
            </a:r>
          </a:p>
          <a:p>
            <a:pPr lvl="1"/>
            <a:r>
              <a:rPr lang="en-US" sz="1600" dirty="0" smtClean="0"/>
              <a:t>automatically receive and return the selection as this</a:t>
            </a:r>
          </a:p>
          <a:p>
            <a:endParaRPr lang="en-US" sz="1800" dirty="0" smtClean="0"/>
          </a:p>
          <a:p>
            <a:r>
              <a:rPr lang="en-US" sz="1800" dirty="0" smtClean="0"/>
              <a:t>Another set of functions are called Utility methods</a:t>
            </a:r>
          </a:p>
          <a:p>
            <a:pPr lvl="1"/>
            <a:r>
              <a:rPr lang="en-US" sz="1600" dirty="0" smtClean="0"/>
              <a:t>These are in the $ namespace</a:t>
            </a:r>
          </a:p>
          <a:p>
            <a:pPr lvl="1"/>
            <a:r>
              <a:rPr lang="en-US" sz="1600" dirty="0" smtClean="0"/>
              <a:t>do not work with selections</a:t>
            </a:r>
          </a:p>
          <a:p>
            <a:pPr lvl="1"/>
            <a:r>
              <a:rPr lang="en-US" sz="1600" dirty="0" smtClean="0"/>
              <a:t>they are not automatically passed any arguments, and their return value will vary</a:t>
            </a:r>
          </a:p>
          <a:p>
            <a:endParaRPr lang="en-US" sz="1400" dirty="0" smtClean="0"/>
          </a:p>
        </p:txBody>
      </p:sp>
      <p:graphicFrame>
        <p:nvGraphicFramePr>
          <p:cNvPr id="40962" name="Object 2"/>
          <p:cNvGraphicFramePr>
            <a:graphicFrameLocks noChangeAspect="1"/>
          </p:cNvGraphicFramePr>
          <p:nvPr/>
        </p:nvGraphicFramePr>
        <p:xfrm>
          <a:off x="0" y="6027738"/>
          <a:ext cx="1839913" cy="830262"/>
        </p:xfrm>
        <a:graphic>
          <a:graphicData uri="http://schemas.openxmlformats.org/presentationml/2006/ole">
            <p:oleObj spid="_x0000_s40962" name="Package" r:id="rId3" imgW="1076400" imgH="485640" progId="Package">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Utility functions : browser support</a:t>
            </a:r>
            <a:endParaRPr lang="en-US" dirty="0"/>
          </a:p>
        </p:txBody>
      </p:sp>
      <p:sp>
        <p:nvSpPr>
          <p:cNvPr id="3" name="Content Placeholder 2"/>
          <p:cNvSpPr>
            <a:spLocks noGrp="1"/>
          </p:cNvSpPr>
          <p:nvPr>
            <p:ph idx="1"/>
          </p:nvPr>
        </p:nvSpPr>
        <p:spPr>
          <a:xfrm>
            <a:off x="267237" y="1188076"/>
            <a:ext cx="8686800" cy="4525963"/>
          </a:xfrm>
        </p:spPr>
        <p:txBody>
          <a:bodyPr/>
          <a:lstStyle/>
          <a:p>
            <a:r>
              <a:rPr lang="en-US" sz="1800" dirty="0" smtClean="0">
                <a:solidFill>
                  <a:srgbClr val="FF9900"/>
                </a:solidFill>
              </a:rPr>
              <a:t>$.browser	</a:t>
            </a:r>
            <a:r>
              <a:rPr lang="en-US" sz="1800" dirty="0" smtClean="0"/>
              <a:t>provides flags that help in determining the user agent</a:t>
            </a:r>
          </a:p>
          <a:p>
            <a:pPr lvl="1"/>
            <a:r>
              <a:rPr lang="en-US" sz="1800" dirty="0" smtClean="0">
                <a:solidFill>
                  <a:srgbClr val="FF9900"/>
                </a:solidFill>
              </a:rPr>
              <a:t>$.</a:t>
            </a:r>
            <a:r>
              <a:rPr lang="en-US" sz="1800" dirty="0" err="1" smtClean="0">
                <a:solidFill>
                  <a:srgbClr val="FF9900"/>
                </a:solidFill>
              </a:rPr>
              <a:t>browser.version</a:t>
            </a:r>
            <a:r>
              <a:rPr lang="en-US" sz="1800" dirty="0" smtClean="0">
                <a:solidFill>
                  <a:srgbClr val="FF9900"/>
                </a:solidFill>
              </a:rPr>
              <a:t>  </a:t>
            </a:r>
            <a:r>
              <a:rPr lang="en-US" sz="1800" dirty="0" smtClean="0"/>
              <a:t>gives the version of the browser’s rendering engine</a:t>
            </a:r>
          </a:p>
          <a:p>
            <a:pPr lvl="1"/>
            <a:r>
              <a:rPr lang="en-US" sz="1800" dirty="0" smtClean="0">
                <a:solidFill>
                  <a:srgbClr val="FF9900"/>
                </a:solidFill>
              </a:rPr>
              <a:t>$.</a:t>
            </a:r>
            <a:r>
              <a:rPr lang="en-US" sz="1800" dirty="0" err="1" smtClean="0">
                <a:solidFill>
                  <a:srgbClr val="FF9900"/>
                </a:solidFill>
              </a:rPr>
              <a:t>browser.msie</a:t>
            </a:r>
            <a:r>
              <a:rPr lang="en-US" sz="1800" dirty="0" smtClean="0">
                <a:solidFill>
                  <a:srgbClr val="FF9900"/>
                </a:solidFill>
              </a:rPr>
              <a:t> / </a:t>
            </a:r>
            <a:r>
              <a:rPr lang="en-US" sz="1800" dirty="0" err="1" smtClean="0">
                <a:solidFill>
                  <a:srgbClr val="FF9900"/>
                </a:solidFill>
              </a:rPr>
              <a:t>firefox</a:t>
            </a:r>
            <a:r>
              <a:rPr lang="en-US" sz="1800" dirty="0" smtClean="0">
                <a:solidFill>
                  <a:srgbClr val="FF9900"/>
                </a:solidFill>
              </a:rPr>
              <a:t> / opera / safari</a:t>
            </a:r>
            <a:r>
              <a:rPr lang="en-US" sz="1800" dirty="0" smtClean="0"/>
              <a:t> is set to true based on user agent</a:t>
            </a:r>
          </a:p>
          <a:p>
            <a:r>
              <a:rPr lang="en-US" sz="1800" dirty="0" smtClean="0">
                <a:solidFill>
                  <a:srgbClr val="FF9900"/>
                </a:solidFill>
              </a:rPr>
              <a:t>$.</a:t>
            </a:r>
            <a:r>
              <a:rPr lang="en-US" sz="1800" dirty="0" err="1" smtClean="0">
                <a:solidFill>
                  <a:srgbClr val="FF9900"/>
                </a:solidFill>
              </a:rPr>
              <a:t>cssFloat</a:t>
            </a:r>
            <a:r>
              <a:rPr lang="en-US" sz="1800" dirty="0" smtClean="0">
                <a:solidFill>
                  <a:srgbClr val="FF9900"/>
                </a:solidFill>
              </a:rPr>
              <a:t>, $.opacity</a:t>
            </a:r>
            <a:r>
              <a:rPr lang="en-US" sz="1800" dirty="0" smtClean="0"/>
              <a:t> etc used to determine browser’s support for various capabilities</a:t>
            </a:r>
          </a:p>
          <a:p>
            <a:r>
              <a:rPr lang="en-US" sz="1800" dirty="0" smtClean="0">
                <a:solidFill>
                  <a:srgbClr val="FF9900"/>
                </a:solidFill>
              </a:rPr>
              <a:t>$.</a:t>
            </a:r>
            <a:r>
              <a:rPr lang="en-US" sz="1800" dirty="0" err="1" smtClean="0">
                <a:solidFill>
                  <a:srgbClr val="FF9900"/>
                </a:solidFill>
              </a:rPr>
              <a:t>boxModel</a:t>
            </a:r>
            <a:r>
              <a:rPr lang="en-US" sz="1800" dirty="0" smtClean="0">
                <a:solidFill>
                  <a:srgbClr val="FF9900"/>
                </a:solidFill>
              </a:rPr>
              <a:t> </a:t>
            </a:r>
          </a:p>
          <a:p>
            <a:pPr lvl="1"/>
            <a:r>
              <a:rPr lang="en-US" sz="1800" dirty="0" smtClean="0"/>
              <a:t>Box model : true if the page is using the W3C standard box model and false if the page is using the Internet Explorer box model (traditional). </a:t>
            </a:r>
            <a:br>
              <a:rPr lang="en-US" sz="1800" dirty="0" smtClean="0"/>
            </a:br>
            <a:r>
              <a:rPr lang="en-US" sz="1800" dirty="0" smtClean="0"/>
              <a:t>Under the W3C box model, the size of the content of the element is 180 by 72 pixels exactly as specified by the width and height values. The padding and the border are applied outside this 180 by 72 pixel box, resulting in a total footprint of 210 by 102 pixels for the entire element. When the traditional box model is used, the entire element is rendered in the 180 by 72 pixel box defined by the width and height attributes, reducing the size of the content to 150 by 42 pixels</a:t>
            </a:r>
          </a:p>
          <a:p>
            <a:pPr lvl="1"/>
            <a:endParaRPr 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Utility functions (contd.)</a:t>
            </a:r>
            <a:endParaRPr lang="en-US" dirty="0"/>
          </a:p>
        </p:txBody>
      </p:sp>
      <p:sp>
        <p:nvSpPr>
          <p:cNvPr id="3" name="Content Placeholder 2"/>
          <p:cNvSpPr>
            <a:spLocks noGrp="1"/>
          </p:cNvSpPr>
          <p:nvPr>
            <p:ph idx="1"/>
          </p:nvPr>
        </p:nvSpPr>
        <p:spPr/>
        <p:txBody>
          <a:bodyPr/>
          <a:lstStyle/>
          <a:p>
            <a:r>
              <a:rPr lang="en-US" sz="1600" dirty="0" smtClean="0">
                <a:solidFill>
                  <a:srgbClr val="FF9900"/>
                </a:solidFill>
              </a:rPr>
              <a:t>$.</a:t>
            </a:r>
            <a:r>
              <a:rPr lang="en-US" sz="1600" dirty="0" err="1" smtClean="0">
                <a:solidFill>
                  <a:srgbClr val="FF9900"/>
                </a:solidFill>
              </a:rPr>
              <a:t>noConflict</a:t>
            </a:r>
            <a:r>
              <a:rPr lang="en-US" sz="1600" dirty="0" smtClean="0">
                <a:solidFill>
                  <a:srgbClr val="FF9900"/>
                </a:solidFill>
              </a:rPr>
              <a:t>()</a:t>
            </a:r>
            <a:r>
              <a:rPr lang="en-US" sz="1600" dirty="0" smtClean="0"/>
              <a:t>	sets $ free for usage by another library. Post this, use </a:t>
            </a:r>
            <a:r>
              <a:rPr lang="en-US" sz="1600" dirty="0" err="1" smtClean="0"/>
              <a:t>jQuery</a:t>
            </a:r>
            <a:r>
              <a:rPr lang="en-US" sz="1600" dirty="0" smtClean="0"/>
              <a:t> instead of $</a:t>
            </a:r>
          </a:p>
          <a:p>
            <a:r>
              <a:rPr lang="en-US" sz="1600" dirty="0" smtClean="0">
                <a:solidFill>
                  <a:srgbClr val="FF9900"/>
                </a:solidFill>
              </a:rPr>
              <a:t>$.</a:t>
            </a:r>
            <a:r>
              <a:rPr lang="en-US" sz="1600" dirty="0" err="1" smtClean="0">
                <a:solidFill>
                  <a:srgbClr val="FF9900"/>
                </a:solidFill>
              </a:rPr>
              <a:t>param</a:t>
            </a:r>
            <a:r>
              <a:rPr lang="en-US" sz="1600" dirty="0" smtClean="0">
                <a:solidFill>
                  <a:srgbClr val="FF9900"/>
                </a:solidFill>
              </a:rPr>
              <a:t> </a:t>
            </a:r>
            <a:r>
              <a:rPr lang="en-US" sz="1600" dirty="0" smtClean="0"/>
              <a:t>converts string / object to query string taking care of formatting and encoding</a:t>
            </a:r>
          </a:p>
          <a:p>
            <a:endParaRPr lang="en-US" sz="1600" dirty="0" smtClean="0"/>
          </a:p>
          <a:p>
            <a:pPr lvl="1"/>
            <a:r>
              <a:rPr lang="en-US" sz="1600" dirty="0" smtClean="0"/>
              <a:t>Original object	</a:t>
            </a:r>
          </a:p>
          <a:p>
            <a:pPr lvl="1">
              <a:buNone/>
            </a:pPr>
            <a:r>
              <a:rPr lang="en-US" sz="1600" dirty="0" smtClean="0"/>
              <a:t>	{</a:t>
            </a:r>
            <a:r>
              <a:rPr lang="en-US" sz="1600" dirty="0" err="1" smtClean="0"/>
              <a:t>firstName</a:t>
            </a:r>
            <a:r>
              <a:rPr lang="en-US" sz="1600" dirty="0" smtClean="0"/>
              <a:t>: '</a:t>
            </a:r>
            <a:r>
              <a:rPr lang="en-US" sz="1600" dirty="0" err="1" smtClean="0"/>
              <a:t>Yogi',lastName</a:t>
            </a:r>
            <a:r>
              <a:rPr lang="en-US" sz="1600" dirty="0" smtClean="0"/>
              <a:t>: '</a:t>
            </a:r>
            <a:r>
              <a:rPr lang="en-US" sz="1600" dirty="0" err="1" smtClean="0"/>
              <a:t>Bear',streetAddress</a:t>
            </a:r>
            <a:r>
              <a:rPr lang="en-US" sz="1600" dirty="0" smtClean="0"/>
              <a:t>: '123 Anywhere </a:t>
            </a:r>
            <a:r>
              <a:rPr lang="en-US" sz="1600" dirty="0" err="1" smtClean="0"/>
              <a:t>Lane',city</a:t>
            </a:r>
            <a:r>
              <a:rPr lang="en-US" sz="1600" dirty="0" smtClean="0"/>
              <a:t>: '</a:t>
            </a:r>
            <a:r>
              <a:rPr lang="en-US" sz="1600" dirty="0" err="1" smtClean="0"/>
              <a:t>Austin',state</a:t>
            </a:r>
            <a:r>
              <a:rPr lang="en-US" sz="1600" dirty="0" smtClean="0"/>
              <a:t>: '</a:t>
            </a:r>
            <a:r>
              <a:rPr lang="en-US" sz="1600" dirty="0" err="1" smtClean="0"/>
              <a:t>TX',postalCode</a:t>
            </a:r>
            <a:r>
              <a:rPr lang="en-US" sz="1600" dirty="0" smtClean="0"/>
              <a:t>: '78701'}</a:t>
            </a:r>
          </a:p>
          <a:p>
            <a:pPr lvl="1"/>
            <a:r>
              <a:rPr lang="en-US" sz="1600" dirty="0" smtClean="0"/>
              <a:t>serialized to query string</a:t>
            </a:r>
          </a:p>
          <a:p>
            <a:pPr lvl="1">
              <a:buNone/>
            </a:pPr>
            <a:r>
              <a:rPr lang="en-US" sz="1600" dirty="0" smtClean="0"/>
              <a:t>	</a:t>
            </a:r>
            <a:r>
              <a:rPr lang="en-US" sz="1600" dirty="0" err="1" smtClean="0"/>
              <a:t>firstName</a:t>
            </a:r>
            <a:r>
              <a:rPr lang="en-US" sz="1600" dirty="0" smtClean="0"/>
              <a:t>=</a:t>
            </a:r>
            <a:r>
              <a:rPr lang="en-US" sz="1600" dirty="0" err="1" smtClean="0"/>
              <a:t>Yogi&amp;lastName</a:t>
            </a:r>
            <a:r>
              <a:rPr lang="en-US" sz="1600" dirty="0" smtClean="0"/>
              <a:t>=</a:t>
            </a:r>
            <a:r>
              <a:rPr lang="en-US" sz="1600" dirty="0" err="1" smtClean="0"/>
              <a:t>Bear&amp;streetAddress</a:t>
            </a:r>
            <a:r>
              <a:rPr lang="en-US" sz="1600" dirty="0" smtClean="0"/>
              <a:t>=123+Anywhere+Lane&amp;city=</a:t>
            </a:r>
            <a:r>
              <a:rPr lang="en-US" sz="1600" dirty="0" err="1" smtClean="0"/>
              <a:t>Austin&amp;state</a:t>
            </a:r>
            <a:r>
              <a:rPr lang="en-US" sz="1600" dirty="0" smtClean="0"/>
              <a:t>=</a:t>
            </a:r>
            <a:r>
              <a:rPr lang="en-US" sz="1600" dirty="0" err="1" smtClean="0"/>
              <a:t>TX&amp;postalCode</a:t>
            </a:r>
            <a:r>
              <a:rPr lang="en-US" sz="1600" dirty="0" smtClean="0"/>
              <a:t>=78701</a:t>
            </a:r>
          </a:p>
          <a:p>
            <a:endParaRPr lang="en-US" sz="1600" dirty="0" smtClean="0"/>
          </a:p>
          <a:p>
            <a:r>
              <a:rPr lang="en-US" sz="1600" dirty="0" smtClean="0">
                <a:solidFill>
                  <a:srgbClr val="FF9900"/>
                </a:solidFill>
              </a:rPr>
              <a:t>$.</a:t>
            </a:r>
            <a:r>
              <a:rPr lang="en-US" sz="1600" dirty="0" err="1" smtClean="0">
                <a:solidFill>
                  <a:srgbClr val="FF9900"/>
                </a:solidFill>
              </a:rPr>
              <a:t>makeArray</a:t>
            </a:r>
            <a:r>
              <a:rPr lang="en-US" sz="1600" dirty="0" smtClean="0">
                <a:solidFill>
                  <a:srgbClr val="FF9900"/>
                </a:solidFill>
              </a:rPr>
              <a:t>(object) </a:t>
            </a:r>
            <a:r>
              <a:rPr lang="en-US" sz="1600" dirty="0" smtClean="0"/>
              <a:t> Converts the passed array-like object into a JavaScript array</a:t>
            </a:r>
          </a:p>
          <a:p>
            <a:r>
              <a:rPr lang="en-US" sz="1600" dirty="0" smtClean="0">
                <a:solidFill>
                  <a:srgbClr val="FF9900"/>
                </a:solidFill>
              </a:rPr>
              <a:t>$.unique(array) </a:t>
            </a:r>
            <a:r>
              <a:rPr lang="en-US" sz="1600" dirty="0" smtClean="0"/>
              <a:t> Given an array of DOM elements, returns an array of the unique elements in the original array </a:t>
            </a:r>
          </a:p>
          <a:p>
            <a:r>
              <a:rPr lang="en-US" sz="1600" dirty="0" smtClean="0">
                <a:solidFill>
                  <a:srgbClr val="FF9900"/>
                </a:solidFill>
              </a:rPr>
              <a:t>$.</a:t>
            </a:r>
            <a:r>
              <a:rPr lang="en-US" sz="1600" dirty="0" err="1" smtClean="0">
                <a:solidFill>
                  <a:srgbClr val="FF9900"/>
                </a:solidFill>
              </a:rPr>
              <a:t>parseJSON</a:t>
            </a:r>
            <a:r>
              <a:rPr lang="en-US" sz="1600" dirty="0" smtClean="0">
                <a:solidFill>
                  <a:srgbClr val="FF9900"/>
                </a:solidFill>
              </a:rPr>
              <a:t>(string)</a:t>
            </a:r>
            <a:r>
              <a:rPr lang="en-US" sz="1600" dirty="0" smtClean="0"/>
              <a:t> parses </a:t>
            </a:r>
            <a:r>
              <a:rPr lang="en-US" sz="1600" dirty="0" err="1" smtClean="0"/>
              <a:t>jsonString</a:t>
            </a:r>
            <a:r>
              <a:rPr lang="en-US" sz="1600" dirty="0" smtClean="0"/>
              <a:t> and gives object evaluating the string</a:t>
            </a:r>
          </a:p>
          <a:p>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Manipulating objects and collections</a:t>
            </a:r>
            <a:endParaRPr lang="en-US" dirty="0"/>
          </a:p>
        </p:txBody>
      </p:sp>
      <p:sp>
        <p:nvSpPr>
          <p:cNvPr id="3" name="Content Placeholder 2"/>
          <p:cNvSpPr>
            <a:spLocks noGrp="1"/>
          </p:cNvSpPr>
          <p:nvPr>
            <p:ph idx="1"/>
          </p:nvPr>
        </p:nvSpPr>
        <p:spPr/>
        <p:txBody>
          <a:bodyPr/>
          <a:lstStyle/>
          <a:p>
            <a:r>
              <a:rPr lang="en-US" sz="1600" dirty="0" smtClean="0">
                <a:solidFill>
                  <a:srgbClr val="FF9900"/>
                </a:solidFill>
              </a:rPr>
              <a:t>$.trim(“   text with spaces   “)</a:t>
            </a:r>
            <a:r>
              <a:rPr lang="en-US" sz="1600" dirty="0" smtClean="0"/>
              <a:t>		trims the string</a:t>
            </a:r>
          </a:p>
          <a:p>
            <a:r>
              <a:rPr lang="en-US" sz="1600" dirty="0" smtClean="0">
                <a:solidFill>
                  <a:srgbClr val="FF9900"/>
                </a:solidFill>
              </a:rPr>
              <a:t>$.each(</a:t>
            </a:r>
            <a:r>
              <a:rPr lang="en-US" sz="1600" dirty="0" err="1" smtClean="0">
                <a:solidFill>
                  <a:srgbClr val="FF9900"/>
                </a:solidFill>
              </a:rPr>
              <a:t>anyArray</a:t>
            </a:r>
            <a:r>
              <a:rPr lang="en-US" sz="1600" dirty="0" smtClean="0">
                <a:solidFill>
                  <a:srgbClr val="FF9900"/>
                </a:solidFill>
              </a:rPr>
              <a:t>, function (n, value){</a:t>
            </a:r>
          </a:p>
          <a:p>
            <a:pPr>
              <a:buNone/>
            </a:pPr>
            <a:r>
              <a:rPr lang="en-US" sz="1600" dirty="0" smtClean="0">
                <a:solidFill>
                  <a:srgbClr val="FF9900"/>
                </a:solidFill>
              </a:rPr>
              <a:t>	//here you get the index and value for each element</a:t>
            </a:r>
          </a:p>
          <a:p>
            <a:pPr>
              <a:buNone/>
            </a:pPr>
            <a:r>
              <a:rPr lang="en-US" sz="1600" dirty="0" smtClean="0">
                <a:solidFill>
                  <a:srgbClr val="FF9900"/>
                </a:solidFill>
              </a:rPr>
              <a:t>	});</a:t>
            </a:r>
          </a:p>
          <a:p>
            <a:r>
              <a:rPr lang="en-US" sz="1600" dirty="0" smtClean="0">
                <a:solidFill>
                  <a:srgbClr val="FF9900"/>
                </a:solidFill>
              </a:rPr>
              <a:t>$.each(</a:t>
            </a:r>
            <a:r>
              <a:rPr lang="en-US" sz="1600" dirty="0" err="1" smtClean="0">
                <a:solidFill>
                  <a:srgbClr val="FF9900"/>
                </a:solidFill>
              </a:rPr>
              <a:t>anyObject</a:t>
            </a:r>
            <a:r>
              <a:rPr lang="en-US" sz="1600" dirty="0" smtClean="0">
                <a:solidFill>
                  <a:srgbClr val="FF9900"/>
                </a:solidFill>
              </a:rPr>
              <a:t>, function (name, value){</a:t>
            </a:r>
          </a:p>
          <a:p>
            <a:pPr>
              <a:buNone/>
            </a:pPr>
            <a:r>
              <a:rPr lang="en-US" sz="1600" dirty="0" smtClean="0">
                <a:solidFill>
                  <a:srgbClr val="FF9900"/>
                </a:solidFill>
              </a:rPr>
              <a:t>	//here you get name and value one by one</a:t>
            </a:r>
          </a:p>
          <a:p>
            <a:pPr>
              <a:buNone/>
            </a:pPr>
            <a:r>
              <a:rPr lang="en-US" sz="1600" dirty="0" smtClean="0">
                <a:solidFill>
                  <a:srgbClr val="FF9900"/>
                </a:solidFill>
              </a:rPr>
              <a:t>	});</a:t>
            </a:r>
          </a:p>
          <a:p>
            <a:r>
              <a:rPr lang="en-US" sz="1600" dirty="0" smtClean="0">
                <a:solidFill>
                  <a:srgbClr val="FF9900"/>
                </a:solidFill>
              </a:rPr>
              <a:t>$.</a:t>
            </a:r>
            <a:r>
              <a:rPr lang="en-US" sz="1600" dirty="0" err="1" smtClean="0">
                <a:solidFill>
                  <a:srgbClr val="FF9900"/>
                </a:solidFill>
              </a:rPr>
              <a:t>inArray</a:t>
            </a:r>
            <a:r>
              <a:rPr lang="en-US" sz="1600" dirty="0" smtClean="0">
                <a:solidFill>
                  <a:srgbClr val="FF9900"/>
                </a:solidFill>
              </a:rPr>
              <a:t>(56, </a:t>
            </a:r>
            <a:r>
              <a:rPr lang="en-US" sz="1600" dirty="0" err="1" smtClean="0">
                <a:solidFill>
                  <a:srgbClr val="FF9900"/>
                </a:solidFill>
              </a:rPr>
              <a:t>originalArray</a:t>
            </a:r>
            <a:r>
              <a:rPr lang="en-US" sz="1600" dirty="0" smtClean="0">
                <a:solidFill>
                  <a:srgbClr val="FF9900"/>
                </a:solidFill>
              </a:rPr>
              <a:t>)</a:t>
            </a:r>
          </a:p>
          <a:p>
            <a:pPr lvl="1">
              <a:buNone/>
            </a:pPr>
            <a:r>
              <a:rPr lang="en-US" sz="1600" dirty="0" smtClean="0"/>
              <a:t>	checks for number 56 as an element in the array. If present, returns the index ELSE returns -1</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Manipulating objects and collections</a:t>
            </a:r>
            <a:endParaRPr lang="en-US" dirty="0"/>
          </a:p>
        </p:txBody>
      </p:sp>
      <p:sp>
        <p:nvSpPr>
          <p:cNvPr id="3" name="Content Placeholder 2"/>
          <p:cNvSpPr>
            <a:spLocks noGrp="1"/>
          </p:cNvSpPr>
          <p:nvPr>
            <p:ph idx="1"/>
          </p:nvPr>
        </p:nvSpPr>
        <p:spPr/>
        <p:txBody>
          <a:bodyPr/>
          <a:lstStyle/>
          <a:p>
            <a:r>
              <a:rPr lang="en-US" sz="1600" dirty="0" smtClean="0"/>
              <a:t>Filter an array using </a:t>
            </a:r>
            <a:r>
              <a:rPr lang="en-US" sz="1600" dirty="0" smtClean="0">
                <a:solidFill>
                  <a:srgbClr val="FF9900"/>
                </a:solidFill>
              </a:rPr>
              <a:t>$.</a:t>
            </a:r>
            <a:r>
              <a:rPr lang="en-US" sz="1600" dirty="0" err="1" smtClean="0">
                <a:solidFill>
                  <a:srgbClr val="FF9900"/>
                </a:solidFill>
              </a:rPr>
              <a:t>grep</a:t>
            </a:r>
            <a:endParaRPr lang="en-US" sz="1600" dirty="0" smtClean="0">
              <a:solidFill>
                <a:srgbClr val="FF9900"/>
              </a:solidFill>
            </a:endParaRPr>
          </a:p>
          <a:p>
            <a:pPr lvl="2">
              <a:buFontTx/>
              <a:buChar char="-"/>
            </a:pPr>
            <a:r>
              <a:rPr lang="en-US" sz="1600" dirty="0" err="1" smtClean="0">
                <a:solidFill>
                  <a:srgbClr val="FF9900"/>
                </a:solidFill>
              </a:rPr>
              <a:t>var</a:t>
            </a:r>
            <a:r>
              <a:rPr lang="en-US" sz="1600" dirty="0" smtClean="0">
                <a:solidFill>
                  <a:srgbClr val="FF9900"/>
                </a:solidFill>
              </a:rPr>
              <a:t> </a:t>
            </a:r>
            <a:r>
              <a:rPr lang="en-US" sz="1600" dirty="0" err="1" smtClean="0">
                <a:solidFill>
                  <a:srgbClr val="FF9900"/>
                </a:solidFill>
              </a:rPr>
              <a:t>grepArray</a:t>
            </a:r>
            <a:r>
              <a:rPr lang="en-US" sz="1600" dirty="0" smtClean="0">
                <a:solidFill>
                  <a:srgbClr val="FF9900"/>
                </a:solidFill>
              </a:rPr>
              <a:t> = $.</a:t>
            </a:r>
            <a:r>
              <a:rPr lang="en-US" sz="1600" dirty="0" err="1" smtClean="0">
                <a:solidFill>
                  <a:srgbClr val="FF9900"/>
                </a:solidFill>
              </a:rPr>
              <a:t>grep</a:t>
            </a:r>
            <a:r>
              <a:rPr lang="en-US" sz="1600" dirty="0" smtClean="0">
                <a:solidFill>
                  <a:srgbClr val="FF9900"/>
                </a:solidFill>
              </a:rPr>
              <a:t>(</a:t>
            </a:r>
            <a:r>
              <a:rPr lang="en-US" sz="1600" dirty="0" err="1" smtClean="0">
                <a:solidFill>
                  <a:srgbClr val="FF9900"/>
                </a:solidFill>
              </a:rPr>
              <a:t>originalArray</a:t>
            </a:r>
            <a:r>
              <a:rPr lang="en-US" sz="1600" dirty="0" smtClean="0">
                <a:solidFill>
                  <a:srgbClr val="FF9900"/>
                </a:solidFill>
              </a:rPr>
              <a:t>, function (a) { return a &gt; 50; });</a:t>
            </a:r>
          </a:p>
          <a:p>
            <a:pPr lvl="2">
              <a:buFontTx/>
              <a:buChar char="-"/>
            </a:pPr>
            <a:r>
              <a:rPr lang="en-US" sz="1600" dirty="0" err="1" smtClean="0">
                <a:solidFill>
                  <a:srgbClr val="FF9900"/>
                </a:solidFill>
              </a:rPr>
              <a:t>var</a:t>
            </a:r>
            <a:r>
              <a:rPr lang="en-US" sz="1600" dirty="0" smtClean="0">
                <a:solidFill>
                  <a:srgbClr val="FF9900"/>
                </a:solidFill>
              </a:rPr>
              <a:t> </a:t>
            </a:r>
            <a:r>
              <a:rPr lang="en-US" sz="1600" dirty="0" err="1" smtClean="0">
                <a:solidFill>
                  <a:srgbClr val="FF9900"/>
                </a:solidFill>
              </a:rPr>
              <a:t>anotherGrepArray</a:t>
            </a:r>
            <a:r>
              <a:rPr lang="en-US" sz="1600" dirty="0" smtClean="0">
                <a:solidFill>
                  <a:srgbClr val="FF9900"/>
                </a:solidFill>
              </a:rPr>
              <a:t> = $.</a:t>
            </a:r>
            <a:r>
              <a:rPr lang="en-US" sz="1600" dirty="0" err="1" smtClean="0">
                <a:solidFill>
                  <a:srgbClr val="FF9900"/>
                </a:solidFill>
              </a:rPr>
              <a:t>grep</a:t>
            </a:r>
            <a:r>
              <a:rPr lang="en-US" sz="1600" dirty="0" smtClean="0">
                <a:solidFill>
                  <a:srgbClr val="FF9900"/>
                </a:solidFill>
              </a:rPr>
              <a:t>(</a:t>
            </a:r>
            <a:r>
              <a:rPr lang="en-US" sz="1600" dirty="0" err="1" smtClean="0">
                <a:solidFill>
                  <a:srgbClr val="FF9900"/>
                </a:solidFill>
              </a:rPr>
              <a:t>originalArray</a:t>
            </a:r>
            <a:r>
              <a:rPr lang="en-US" sz="1600" dirty="0" smtClean="0">
                <a:solidFill>
                  <a:srgbClr val="FF9900"/>
                </a:solidFill>
              </a:rPr>
              <a:t>, function (value) {</a:t>
            </a:r>
          </a:p>
          <a:p>
            <a:pPr lvl="1">
              <a:buNone/>
            </a:pPr>
            <a:r>
              <a:rPr lang="en-US" sz="1600" dirty="0" smtClean="0">
                <a:solidFill>
                  <a:srgbClr val="FF9900"/>
                </a:solidFill>
              </a:rPr>
              <a:t>                return value &gt; 50;</a:t>
            </a:r>
          </a:p>
          <a:p>
            <a:pPr lvl="1">
              <a:buNone/>
            </a:pPr>
            <a:r>
              <a:rPr lang="en-US" sz="1600" dirty="0" smtClean="0">
                <a:solidFill>
                  <a:srgbClr val="FF9900"/>
                </a:solidFill>
              </a:rPr>
              <a:t>            }, true); </a:t>
            </a:r>
          </a:p>
          <a:p>
            <a:pPr lvl="1">
              <a:buNone/>
            </a:pPr>
            <a:r>
              <a:rPr lang="en-US" sz="1600" dirty="0" smtClean="0"/>
              <a:t>	Note that the filter is works as an </a:t>
            </a:r>
            <a:r>
              <a:rPr lang="en-US" sz="1600" dirty="0" err="1" smtClean="0"/>
              <a:t>iterator</a:t>
            </a:r>
            <a:r>
              <a:rPr lang="en-US" sz="1600" dirty="0" smtClean="0"/>
              <a:t> calling the function for each row and adding to the result set IF function returns TRUE</a:t>
            </a:r>
          </a:p>
          <a:p>
            <a:pPr lvl="1">
              <a:buNone/>
            </a:pPr>
            <a:r>
              <a:rPr lang="en-US" sz="1600" dirty="0" smtClean="0"/>
              <a:t>	In the second approach, we have option to say if we want to invert the filtering</a:t>
            </a:r>
          </a:p>
          <a:p>
            <a:r>
              <a:rPr lang="en-US" sz="1600" dirty="0" smtClean="0"/>
              <a:t>Translate an array using </a:t>
            </a:r>
            <a:r>
              <a:rPr lang="en-US" sz="1600" dirty="0" smtClean="0">
                <a:solidFill>
                  <a:srgbClr val="FF9900"/>
                </a:solidFill>
              </a:rPr>
              <a:t>$.map </a:t>
            </a:r>
            <a:r>
              <a:rPr lang="en-US" sz="1600" dirty="0" smtClean="0"/>
              <a:t>which applies a function to each element in the original array to get the result set</a:t>
            </a:r>
          </a:p>
          <a:p>
            <a:pPr>
              <a:buNone/>
            </a:pPr>
            <a:r>
              <a:rPr lang="en-US" sz="1400" dirty="0" err="1" smtClean="0">
                <a:solidFill>
                  <a:srgbClr val="FF9900"/>
                </a:solidFill>
              </a:rPr>
              <a:t>var</a:t>
            </a:r>
            <a:r>
              <a:rPr lang="en-US" sz="1400" dirty="0" smtClean="0">
                <a:solidFill>
                  <a:srgbClr val="FF9900"/>
                </a:solidFill>
              </a:rPr>
              <a:t> </a:t>
            </a:r>
            <a:r>
              <a:rPr lang="en-US" sz="1400" dirty="0" err="1" smtClean="0">
                <a:solidFill>
                  <a:srgbClr val="FF9900"/>
                </a:solidFill>
              </a:rPr>
              <a:t>valuesArray</a:t>
            </a:r>
            <a:r>
              <a:rPr lang="en-US" sz="1400" dirty="0" smtClean="0">
                <a:solidFill>
                  <a:srgbClr val="FF9900"/>
                </a:solidFill>
              </a:rPr>
              <a:t> = $.map(</a:t>
            </a:r>
            <a:r>
              <a:rPr lang="en-US" sz="1400" dirty="0" err="1" smtClean="0">
                <a:solidFill>
                  <a:srgbClr val="FF9900"/>
                </a:solidFill>
              </a:rPr>
              <a:t>stringArray</a:t>
            </a:r>
            <a:r>
              <a:rPr lang="en-US" sz="1400" dirty="0" smtClean="0">
                <a:solidFill>
                  <a:srgbClr val="FF9900"/>
                </a:solidFill>
              </a:rPr>
              <a:t>, function (value) {</a:t>
            </a:r>
          </a:p>
          <a:p>
            <a:pPr>
              <a:buNone/>
            </a:pPr>
            <a:r>
              <a:rPr lang="en-US" sz="1400" dirty="0" smtClean="0">
                <a:solidFill>
                  <a:srgbClr val="FF9900"/>
                </a:solidFill>
              </a:rPr>
              <a:t>                </a:t>
            </a:r>
            <a:r>
              <a:rPr lang="en-US" sz="1400" dirty="0" err="1" smtClean="0">
                <a:solidFill>
                  <a:srgbClr val="FF9900"/>
                </a:solidFill>
              </a:rPr>
              <a:t>var</a:t>
            </a:r>
            <a:r>
              <a:rPr lang="en-US" sz="1400" dirty="0" smtClean="0">
                <a:solidFill>
                  <a:srgbClr val="FF9900"/>
                </a:solidFill>
              </a:rPr>
              <a:t> result = new Number(value);</a:t>
            </a:r>
          </a:p>
          <a:p>
            <a:pPr>
              <a:buNone/>
            </a:pPr>
            <a:r>
              <a:rPr lang="en-US" sz="1400" dirty="0" smtClean="0">
                <a:solidFill>
                  <a:srgbClr val="FF9900"/>
                </a:solidFill>
              </a:rPr>
              <a:t>                return </a:t>
            </a:r>
            <a:r>
              <a:rPr lang="en-US" sz="1400" dirty="0" err="1" smtClean="0">
                <a:solidFill>
                  <a:srgbClr val="FF9900"/>
                </a:solidFill>
              </a:rPr>
              <a:t>isNaN</a:t>
            </a:r>
            <a:r>
              <a:rPr lang="en-US" sz="1400" dirty="0" smtClean="0">
                <a:solidFill>
                  <a:srgbClr val="FF9900"/>
                </a:solidFill>
              </a:rPr>
              <a:t>(result) ? null : 5*result;</a:t>
            </a:r>
          </a:p>
          <a:p>
            <a:pPr>
              <a:buNone/>
            </a:pPr>
            <a:r>
              <a:rPr lang="en-US" sz="1400" dirty="0" smtClean="0">
                <a:solidFill>
                  <a:srgbClr val="FF9900"/>
                </a:solidFill>
              </a:rPr>
              <a:t>});</a:t>
            </a:r>
            <a:endParaRPr lang="en-US" sz="1400" dirty="0">
              <a:solidFill>
                <a:srgbClr val="FF99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Animations and effects</a:t>
            </a:r>
            <a:endParaRPr lang="en-US" dirty="0"/>
          </a:p>
        </p:txBody>
      </p:sp>
      <p:sp>
        <p:nvSpPr>
          <p:cNvPr id="3" name="Content Placeholder 2"/>
          <p:cNvSpPr>
            <a:spLocks noGrp="1"/>
          </p:cNvSpPr>
          <p:nvPr>
            <p:ph idx="1"/>
          </p:nvPr>
        </p:nvSpPr>
        <p:spPr>
          <a:xfrm>
            <a:off x="254358" y="1252471"/>
            <a:ext cx="8686800" cy="4525963"/>
          </a:xfrm>
        </p:spPr>
        <p:txBody>
          <a:bodyPr/>
          <a:lstStyle/>
          <a:p>
            <a:r>
              <a:rPr lang="en-US" sz="1600" dirty="0" smtClean="0"/>
              <a:t>For examples, we will refer to source code from the book : </a:t>
            </a:r>
            <a:r>
              <a:rPr lang="en-US" sz="1600" dirty="0" smtClean="0">
                <a:hlinkClick r:id="rId2"/>
              </a:rPr>
              <a:t>http://localhost/jqia2.source/chapter5/lab.effects.html</a:t>
            </a:r>
            <a:endParaRPr lang="en-US" sz="1600" dirty="0" smtClean="0"/>
          </a:p>
          <a:p>
            <a:r>
              <a:rPr lang="en-US" sz="1600" dirty="0" smtClean="0"/>
              <a:t>Each of these methods optionally take </a:t>
            </a:r>
          </a:p>
          <a:p>
            <a:pPr lvl="1"/>
            <a:r>
              <a:rPr lang="en-US" sz="1400" dirty="0" smtClean="0"/>
              <a:t>a speed </a:t>
            </a:r>
            <a:r>
              <a:rPr lang="en-US" sz="1400" dirty="0" err="1" smtClean="0"/>
              <a:t>param</a:t>
            </a:r>
            <a:r>
              <a:rPr lang="en-US" sz="1400" dirty="0" smtClean="0"/>
              <a:t> – number in milliseconds or text like Slow, Normal, Fast</a:t>
            </a:r>
          </a:p>
          <a:p>
            <a:pPr lvl="1"/>
            <a:r>
              <a:rPr lang="en-US" sz="1400" dirty="0" smtClean="0"/>
              <a:t>call back function reference that will be invoked once effect is complete</a:t>
            </a:r>
          </a:p>
          <a:p>
            <a:pPr lvl="1"/>
            <a:r>
              <a:rPr lang="en-US" sz="1400" dirty="0" err="1" smtClean="0"/>
              <a:t>fadeTo</a:t>
            </a:r>
            <a:r>
              <a:rPr lang="en-US" sz="1400" dirty="0" smtClean="0"/>
              <a:t> needs opacity to be defined</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”).hide(“slow”) </a:t>
            </a:r>
            <a:r>
              <a:rPr lang="en-US" sz="1600" dirty="0" smtClean="0"/>
              <a:t>	hides the element</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”).show(“slow”)</a:t>
            </a:r>
            <a:r>
              <a:rPr lang="en-US" sz="1600" dirty="0" smtClean="0"/>
              <a:t> 	shows the element</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”).toggle(“slow”) </a:t>
            </a:r>
            <a:r>
              <a:rPr lang="en-US" sz="1600" dirty="0" smtClean="0"/>
              <a:t>	toggles the visibility state of the element</a:t>
            </a:r>
          </a:p>
          <a:p>
            <a:endParaRPr lang="en-US" sz="1600" dirty="0" smtClean="0"/>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a:t>
            </a:r>
            <a:r>
              <a:rPr lang="en-US" sz="1600" dirty="0" err="1" smtClean="0">
                <a:solidFill>
                  <a:srgbClr val="FF9900"/>
                </a:solidFill>
              </a:rPr>
              <a:t>fadeIn</a:t>
            </a:r>
            <a:r>
              <a:rPr lang="en-US" sz="1600" dirty="0" smtClean="0">
                <a:solidFill>
                  <a:srgbClr val="FF9900"/>
                </a:solidFill>
              </a:rPr>
              <a:t>(“slow”) </a:t>
            </a:r>
            <a:r>
              <a:rPr lang="en-US" sz="1600" dirty="0" smtClean="0"/>
              <a:t>	hidden element is shown by changing opacity</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a:t>
            </a:r>
            <a:r>
              <a:rPr lang="en-US" sz="1600" dirty="0" err="1" smtClean="0">
                <a:solidFill>
                  <a:srgbClr val="FF9900"/>
                </a:solidFill>
              </a:rPr>
              <a:t>fadeOut</a:t>
            </a:r>
            <a:r>
              <a:rPr lang="en-US" sz="1600" dirty="0" smtClean="0">
                <a:solidFill>
                  <a:srgbClr val="FF9900"/>
                </a:solidFill>
              </a:rPr>
              <a:t>(“slow”) </a:t>
            </a:r>
            <a:r>
              <a:rPr lang="en-US" sz="1600" dirty="0" smtClean="0"/>
              <a:t>	element is hidden by changing opacity</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a:t>
            </a:r>
            <a:r>
              <a:rPr lang="en-US" sz="1600" dirty="0" err="1" smtClean="0">
                <a:solidFill>
                  <a:srgbClr val="FF9900"/>
                </a:solidFill>
              </a:rPr>
              <a:t>fadeTo</a:t>
            </a:r>
            <a:r>
              <a:rPr lang="en-US" sz="1600" dirty="0" smtClean="0">
                <a:solidFill>
                  <a:srgbClr val="FF9900"/>
                </a:solidFill>
              </a:rPr>
              <a:t>(“slow”, 0.5)</a:t>
            </a:r>
            <a:r>
              <a:rPr lang="en-US" sz="1600" dirty="0" smtClean="0"/>
              <a:t> 	changes the opacity to 0.5</a:t>
            </a:r>
          </a:p>
          <a:p>
            <a:endParaRPr lang="en-US" sz="1600" dirty="0" smtClean="0"/>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a:t>
            </a:r>
            <a:r>
              <a:rPr lang="en-US" sz="1600" dirty="0" err="1" smtClean="0">
                <a:solidFill>
                  <a:srgbClr val="FF9900"/>
                </a:solidFill>
              </a:rPr>
              <a:t>slideUp</a:t>
            </a:r>
            <a:r>
              <a:rPr lang="en-US" sz="1600" dirty="0" smtClean="0">
                <a:solidFill>
                  <a:srgbClr val="FF9900"/>
                </a:solidFill>
              </a:rPr>
              <a:t>(“slow”) </a:t>
            </a:r>
            <a:r>
              <a:rPr lang="en-US" sz="1600" dirty="0" smtClean="0"/>
              <a:t>	collapses the element</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a:t>
            </a:r>
            <a:r>
              <a:rPr lang="en-US" sz="1600" dirty="0" err="1" smtClean="0">
                <a:solidFill>
                  <a:srgbClr val="FF9900"/>
                </a:solidFill>
              </a:rPr>
              <a:t>slideDown</a:t>
            </a:r>
            <a:r>
              <a:rPr lang="en-US" sz="1600" dirty="0" smtClean="0">
                <a:solidFill>
                  <a:srgbClr val="FF9900"/>
                </a:solidFill>
              </a:rPr>
              <a:t>(“slow”) </a:t>
            </a:r>
            <a:r>
              <a:rPr lang="en-US" sz="1600" dirty="0" smtClean="0"/>
              <a:t>	expands the element</a:t>
            </a:r>
          </a:p>
          <a:p>
            <a:r>
              <a:rPr lang="en-US" sz="1600" dirty="0" smtClean="0">
                <a:solidFill>
                  <a:srgbClr val="FF9900"/>
                </a:solidFill>
              </a:rPr>
              <a:t>$(“#</a:t>
            </a:r>
            <a:r>
              <a:rPr lang="en-US" sz="1600" dirty="0" err="1" smtClean="0">
                <a:solidFill>
                  <a:srgbClr val="FF9900"/>
                </a:solidFill>
              </a:rPr>
              <a:t>sampleDiv</a:t>
            </a:r>
            <a:r>
              <a:rPr lang="en-US" sz="1600" dirty="0" smtClean="0">
                <a:solidFill>
                  <a:srgbClr val="FF9900"/>
                </a:solidFill>
              </a:rPr>
              <a:t>”).</a:t>
            </a:r>
            <a:r>
              <a:rPr lang="en-US" sz="1600" dirty="0" err="1" smtClean="0">
                <a:solidFill>
                  <a:srgbClr val="FF9900"/>
                </a:solidFill>
              </a:rPr>
              <a:t>slideToggle</a:t>
            </a:r>
            <a:r>
              <a:rPr lang="en-US" sz="1600" dirty="0" smtClean="0">
                <a:solidFill>
                  <a:srgbClr val="FF9900"/>
                </a:solidFill>
              </a:rPr>
              <a:t>(“slow”) </a:t>
            </a:r>
            <a:r>
              <a:rPr lang="en-US" sz="1600" dirty="0" smtClean="0"/>
              <a:t>	toggles the slide of the element</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Creating custom effects</a:t>
            </a:r>
            <a:endParaRPr lang="en-US" dirty="0"/>
          </a:p>
        </p:txBody>
      </p:sp>
      <p:sp>
        <p:nvSpPr>
          <p:cNvPr id="3" name="Content Placeholder 2"/>
          <p:cNvSpPr>
            <a:spLocks noGrp="1"/>
          </p:cNvSpPr>
          <p:nvPr>
            <p:ph idx="1"/>
          </p:nvPr>
        </p:nvSpPr>
        <p:spPr/>
        <p:txBody>
          <a:bodyPr/>
          <a:lstStyle/>
          <a:p>
            <a:r>
              <a:rPr lang="en-US" sz="1600" dirty="0" smtClean="0">
                <a:solidFill>
                  <a:srgbClr val="FF9900"/>
                </a:solidFill>
              </a:rPr>
              <a:t>animate(properties, speed) </a:t>
            </a:r>
            <a:r>
              <a:rPr lang="en-US" sz="1600" dirty="0" smtClean="0"/>
              <a:t>can be used to make custom effects</a:t>
            </a:r>
          </a:p>
          <a:p>
            <a:pPr lvl="1"/>
            <a:r>
              <a:rPr lang="en-US" sz="1400" dirty="0" smtClean="0"/>
              <a:t>Properties is an object specifying the target values for various </a:t>
            </a:r>
            <a:r>
              <a:rPr lang="en-US" sz="1400" dirty="0" err="1" smtClean="0"/>
              <a:t>css</a:t>
            </a:r>
            <a:r>
              <a:rPr lang="en-US" sz="1400" dirty="0" smtClean="0"/>
              <a:t> properties</a:t>
            </a:r>
          </a:p>
          <a:p>
            <a:pPr lvl="1"/>
            <a:r>
              <a:rPr lang="en-US" sz="1400" dirty="0" smtClean="0"/>
              <a:t>Speed specifies the time needed to reach this target state</a:t>
            </a:r>
          </a:p>
          <a:p>
            <a:pPr lvl="1"/>
            <a:r>
              <a:rPr lang="en-US" sz="1400" dirty="0" smtClean="0"/>
              <a:t>Additionally, we can specify callback as well</a:t>
            </a:r>
          </a:p>
        </p:txBody>
      </p:sp>
      <p:sp>
        <p:nvSpPr>
          <p:cNvPr id="4" name="Rectangle 3"/>
          <p:cNvSpPr/>
          <p:nvPr/>
        </p:nvSpPr>
        <p:spPr>
          <a:xfrm>
            <a:off x="2253803" y="2997668"/>
            <a:ext cx="4572000" cy="2585323"/>
          </a:xfrm>
          <a:prstGeom prst="rect">
            <a:avLst/>
          </a:prstGeom>
        </p:spPr>
        <p:txBody>
          <a:bodyPr>
            <a:spAutoFit/>
          </a:bodyPr>
          <a:lstStyle/>
          <a:p>
            <a:r>
              <a:rPr lang="en-US" dirty="0" smtClean="0">
                <a:solidFill>
                  <a:srgbClr val="FF9900"/>
                </a:solidFill>
              </a:rPr>
              <a:t>$('.</a:t>
            </a:r>
            <a:r>
              <a:rPr lang="en-US" dirty="0" err="1" smtClean="0">
                <a:solidFill>
                  <a:srgbClr val="FF9900"/>
                </a:solidFill>
              </a:rPr>
              <a:t>animateMe</a:t>
            </a:r>
            <a:r>
              <a:rPr lang="en-US" dirty="0" smtClean="0">
                <a:solidFill>
                  <a:srgbClr val="FF9900"/>
                </a:solidFill>
              </a:rPr>
              <a:t>').each(function(){</a:t>
            </a:r>
          </a:p>
          <a:p>
            <a:pPr lvl="1"/>
            <a:r>
              <a:rPr lang="en-US" dirty="0" smtClean="0">
                <a:solidFill>
                  <a:srgbClr val="FF9900"/>
                </a:solidFill>
              </a:rPr>
              <a:t>$(this).animate(</a:t>
            </a:r>
          </a:p>
          <a:p>
            <a:pPr lvl="2"/>
            <a:r>
              <a:rPr lang="en-US" dirty="0" smtClean="0">
                <a:solidFill>
                  <a:srgbClr val="FF9900"/>
                </a:solidFill>
              </a:rPr>
              <a:t>{</a:t>
            </a:r>
          </a:p>
          <a:p>
            <a:pPr lvl="2"/>
            <a:r>
              <a:rPr lang="en-US" dirty="0" smtClean="0">
                <a:solidFill>
                  <a:srgbClr val="FF9900"/>
                </a:solidFill>
              </a:rPr>
              <a:t>width: $(this).width() * 2,</a:t>
            </a:r>
          </a:p>
          <a:p>
            <a:pPr lvl="2"/>
            <a:r>
              <a:rPr lang="en-US" dirty="0" smtClean="0">
                <a:solidFill>
                  <a:srgbClr val="FF9900"/>
                </a:solidFill>
              </a:rPr>
              <a:t>height: $(this).height() * 2</a:t>
            </a:r>
          </a:p>
          <a:p>
            <a:pPr lvl="2"/>
            <a:r>
              <a:rPr lang="en-US" dirty="0" smtClean="0">
                <a:solidFill>
                  <a:srgbClr val="FF9900"/>
                </a:solidFill>
              </a:rPr>
              <a:t>},</a:t>
            </a:r>
          </a:p>
          <a:p>
            <a:pPr lvl="1"/>
            <a:r>
              <a:rPr lang="en-US" dirty="0" smtClean="0">
                <a:solidFill>
                  <a:srgbClr val="FF9900"/>
                </a:solidFill>
              </a:rPr>
              <a:t>	2000</a:t>
            </a:r>
          </a:p>
          <a:p>
            <a:pPr lvl="1"/>
            <a:r>
              <a:rPr lang="en-US" dirty="0" smtClean="0">
                <a:solidFill>
                  <a:srgbClr val="FF9900"/>
                </a:solidFill>
              </a:rPr>
              <a:t>);</a:t>
            </a:r>
          </a:p>
          <a:p>
            <a:r>
              <a:rPr lang="en-US" dirty="0" smtClean="0">
                <a:solidFill>
                  <a:srgbClr val="FF9900"/>
                </a:solidFill>
              </a:rPr>
              <a:t>});</a:t>
            </a:r>
            <a:endParaRPr lang="en-US" dirty="0">
              <a:solidFill>
                <a:srgbClr val="FF99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Events</a:t>
            </a:r>
            <a:endParaRPr lang="en-US" dirty="0"/>
          </a:p>
        </p:txBody>
      </p:sp>
      <p:sp>
        <p:nvSpPr>
          <p:cNvPr id="3" name="Content Placeholder 2"/>
          <p:cNvSpPr>
            <a:spLocks noGrp="1"/>
          </p:cNvSpPr>
          <p:nvPr>
            <p:ph idx="1"/>
          </p:nvPr>
        </p:nvSpPr>
        <p:spPr/>
        <p:txBody>
          <a:bodyPr/>
          <a:lstStyle/>
          <a:p>
            <a:r>
              <a:rPr lang="en-US" sz="1800" dirty="0" smtClean="0"/>
              <a:t>Binding events, handling event object and passing data to events have been chaotic conventionally</a:t>
            </a:r>
          </a:p>
          <a:p>
            <a:r>
              <a:rPr lang="en-US" sz="1800" dirty="0" err="1" smtClean="0"/>
              <a:t>jQuery</a:t>
            </a:r>
            <a:r>
              <a:rPr lang="en-US" sz="1800" dirty="0" smtClean="0"/>
              <a:t> gives multiple handy ways to make this simpler</a:t>
            </a:r>
          </a:p>
          <a:p>
            <a:pPr lvl="1"/>
            <a:r>
              <a:rPr lang="en-US" sz="1800" dirty="0" smtClean="0"/>
              <a:t>Bind, unbind</a:t>
            </a:r>
          </a:p>
          <a:p>
            <a:pPr lvl="1"/>
            <a:r>
              <a:rPr lang="en-US" sz="1800" dirty="0" smtClean="0"/>
              <a:t>Inspect event instance</a:t>
            </a:r>
          </a:p>
          <a:p>
            <a:pPr lvl="1"/>
            <a:r>
              <a:rPr lang="en-US" sz="1800" dirty="0" smtClean="0"/>
              <a:t>Trigger</a:t>
            </a:r>
          </a:p>
          <a:p>
            <a:r>
              <a:rPr lang="en-US" sz="1800" dirty="0" smtClean="0"/>
              <a:t>When binding, we can bind multiple handlers in two ways</a:t>
            </a:r>
          </a:p>
          <a:p>
            <a:pPr lvl="1"/>
            <a:r>
              <a:rPr lang="en-US" sz="1800" dirty="0" smtClean="0"/>
              <a:t>Specifying all of them by bind() will fire them all when the event is triggered</a:t>
            </a:r>
          </a:p>
          <a:p>
            <a:pPr lvl="1"/>
            <a:r>
              <a:rPr lang="en-US" sz="1800" dirty="0" smtClean="0"/>
              <a:t>Using toggle() will fire them as if a circular list – each trigger picks up the next handler</a:t>
            </a:r>
          </a:p>
          <a:p>
            <a:endParaRPr lang="en-US" sz="1800" dirty="0" smtClean="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a:t>
            </a:r>
            <a:r>
              <a:rPr lang="en-US" dirty="0" err="1" smtClean="0"/>
              <a:t>jQuery</a:t>
            </a:r>
            <a:endParaRPr lang="en-US" dirty="0"/>
          </a:p>
        </p:txBody>
      </p:sp>
      <p:sp>
        <p:nvSpPr>
          <p:cNvPr id="3" name="Content Placeholder 2"/>
          <p:cNvSpPr>
            <a:spLocks noGrp="1"/>
          </p:cNvSpPr>
          <p:nvPr>
            <p:ph idx="1"/>
          </p:nvPr>
        </p:nvSpPr>
        <p:spPr/>
        <p:txBody>
          <a:bodyPr/>
          <a:lstStyle/>
          <a:p>
            <a:pPr eaLnBrk="1" hangingPunct="1"/>
            <a:r>
              <a:rPr lang="en-US" dirty="0" smtClean="0"/>
              <a:t>Per their website, “</a:t>
            </a:r>
            <a:r>
              <a:rPr lang="en-US" i="1" dirty="0" err="1" smtClean="0"/>
              <a:t>jQuery</a:t>
            </a:r>
            <a:r>
              <a:rPr lang="en-US" i="1" dirty="0" smtClean="0"/>
              <a:t> is a fast and concise JavaScript Library that simplifies HTML document traversing, event handling, animating, and Ajax interactions for rapid web development.</a:t>
            </a:r>
            <a:r>
              <a:rPr lang="en-US" dirty="0" smtClean="0"/>
              <a:t>”</a:t>
            </a:r>
          </a:p>
          <a:p>
            <a:pPr eaLnBrk="1" hangingPunct="1"/>
            <a:r>
              <a:rPr lang="en-US" dirty="0" smtClean="0"/>
              <a:t>It was first released in Jan 2006, current release is 1.4.4</a:t>
            </a:r>
          </a:p>
          <a:p>
            <a:pPr eaLnBrk="1" hangingPunct="1"/>
            <a:r>
              <a:rPr lang="en-US" dirty="0" smtClean="0"/>
              <a:t>Lightweight (24KB), CSS3 compliant, Cross Browser</a:t>
            </a:r>
          </a:p>
          <a:p>
            <a:pPr eaLnBrk="1" hangingPunct="1"/>
            <a:r>
              <a:rPr lang="en-US" dirty="0" smtClean="0"/>
              <a:t>A separate UI library and Mobile Library</a:t>
            </a:r>
          </a:p>
          <a:p>
            <a:pPr eaLnBrk="1" hangingPunct="1"/>
            <a:r>
              <a:rPr lang="en-US" dirty="0" smtClean="0"/>
              <a:t>Per </a:t>
            </a:r>
            <a:r>
              <a:rPr lang="en-US" dirty="0" smtClean="0">
                <a:hlinkClick r:id="rId2"/>
              </a:rPr>
              <a:t>http://en.wikipedia.org/wiki/JQuery</a:t>
            </a:r>
            <a:r>
              <a:rPr lang="en-US" dirty="0" smtClean="0"/>
              <a:t>, used by over 41% of the 10,000 most visited websites (majors like Google, Dell, Bank of America, NBC, Netflix … )</a:t>
            </a:r>
          </a:p>
          <a:p>
            <a:pPr eaLnBrk="1" hangingPunct="1"/>
            <a:r>
              <a:rPr lang="en-US" dirty="0" smtClean="0"/>
              <a:t>Supported by Microsoft as well </a:t>
            </a:r>
            <a:r>
              <a:rPr lang="en-US" dirty="0" smtClean="0">
                <a:sym typeface="Wingdings" pitchFamily="2" charset="2"/>
              </a:rPr>
              <a:t></a:t>
            </a:r>
          </a:p>
          <a:p>
            <a:pPr eaLnBrk="1" hangingPunct="1"/>
            <a:r>
              <a:rPr lang="en-US" dirty="0" smtClean="0">
                <a:sym typeface="Wingdings" pitchFamily="2" charset="2"/>
              </a:rPr>
              <a:t>Per </a:t>
            </a:r>
            <a:r>
              <a:rPr lang="en-US" dirty="0" smtClean="0">
                <a:sym typeface="Wingdings" pitchFamily="2" charset="2"/>
                <a:hlinkClick r:id="rId3"/>
              </a:rPr>
              <a:t>http://trends.builtwith.com/</a:t>
            </a:r>
            <a:r>
              <a:rPr lang="en-US" dirty="0" smtClean="0">
                <a:sym typeface="Wingdings" pitchFamily="2" charset="2"/>
              </a:rPr>
              <a:t>, </a:t>
            </a:r>
            <a:r>
              <a:rPr lang="en-US" dirty="0" err="1" smtClean="0">
                <a:sym typeface="Wingdings" pitchFamily="2" charset="2"/>
              </a:rPr>
              <a:t>jQuery</a:t>
            </a:r>
            <a:r>
              <a:rPr lang="en-US" dirty="0" smtClean="0">
                <a:sym typeface="Wingdings" pitchFamily="2" charset="2"/>
              </a:rPr>
              <a:t> and </a:t>
            </a:r>
            <a:r>
              <a:rPr lang="en-US" dirty="0" err="1" smtClean="0">
                <a:sym typeface="Wingdings" pitchFamily="2" charset="2"/>
              </a:rPr>
              <a:t>jQuery</a:t>
            </a:r>
            <a:r>
              <a:rPr lang="en-US" dirty="0" smtClean="0">
                <a:sym typeface="Wingdings" pitchFamily="2" charset="2"/>
              </a:rPr>
              <a:t> UI constitute around 50% of all JS libraries used on the web</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Binding events</a:t>
            </a:r>
            <a:endParaRPr lang="en-US" dirty="0"/>
          </a:p>
        </p:txBody>
      </p:sp>
      <p:sp>
        <p:nvSpPr>
          <p:cNvPr id="4" name="Content Placeholder 3"/>
          <p:cNvSpPr>
            <a:spLocks noGrp="1"/>
          </p:cNvSpPr>
          <p:nvPr>
            <p:ph idx="1"/>
          </p:nvPr>
        </p:nvSpPr>
        <p:spPr>
          <a:xfrm>
            <a:off x="2817255" y="1171977"/>
            <a:ext cx="6429777" cy="3292811"/>
          </a:xfrm>
        </p:spPr>
        <p:txBody>
          <a:bodyPr/>
          <a:lstStyle/>
          <a:p>
            <a:r>
              <a:rPr lang="en-US" sz="1800" dirty="0" smtClean="0"/>
              <a:t>Bind a function directly to the event</a:t>
            </a:r>
          </a:p>
          <a:p>
            <a:r>
              <a:rPr lang="en-US" sz="1800" dirty="0" smtClean="0">
                <a:solidFill>
                  <a:srgbClr val="FF9900"/>
                </a:solidFill>
              </a:rPr>
              <a:t>bind</a:t>
            </a:r>
            <a:r>
              <a:rPr lang="en-US" sz="1800" dirty="0" smtClean="0"/>
              <a:t>  method that takes event name(s), data to be passed to event handler and callback function (reference or inline definition)</a:t>
            </a:r>
          </a:p>
          <a:p>
            <a:r>
              <a:rPr lang="en-US" sz="1800" dirty="0" smtClean="0"/>
              <a:t>Many common events are present by name to be either specified in bind method OR use the first approach – </a:t>
            </a:r>
            <a:r>
              <a:rPr lang="en-US" sz="1800" dirty="0" smtClean="0">
                <a:solidFill>
                  <a:srgbClr val="FF9900"/>
                </a:solidFill>
              </a:rPr>
              <a:t>blur, click, </a:t>
            </a:r>
            <a:r>
              <a:rPr lang="en-US" sz="1800" dirty="0" err="1" smtClean="0">
                <a:solidFill>
                  <a:srgbClr val="FF9900"/>
                </a:solidFill>
              </a:rPr>
              <a:t>dblclick</a:t>
            </a:r>
            <a:r>
              <a:rPr lang="en-US" sz="1800" dirty="0" smtClean="0">
                <a:solidFill>
                  <a:srgbClr val="FF9900"/>
                </a:solidFill>
              </a:rPr>
              <a:t>, change, focus</a:t>
            </a:r>
            <a:r>
              <a:rPr lang="en-US" sz="1800" dirty="0" smtClean="0"/>
              <a:t> etc</a:t>
            </a:r>
          </a:p>
          <a:p>
            <a:r>
              <a:rPr lang="en-US" sz="1800" dirty="0" smtClean="0"/>
              <a:t>Similar to </a:t>
            </a:r>
            <a:r>
              <a:rPr lang="en-US" sz="1800" dirty="0" smtClean="0">
                <a:solidFill>
                  <a:srgbClr val="FF9900"/>
                </a:solidFill>
              </a:rPr>
              <a:t>bind(), one() </a:t>
            </a:r>
            <a:r>
              <a:rPr lang="en-US" sz="1800" dirty="0" smtClean="0"/>
              <a:t>can be used – this unbinds the handler after being called once</a:t>
            </a:r>
          </a:p>
          <a:p>
            <a:r>
              <a:rPr lang="en-US" sz="1800" dirty="0" smtClean="0"/>
              <a:t>Remove a handler by </a:t>
            </a:r>
            <a:r>
              <a:rPr lang="en-US" sz="1800" dirty="0" smtClean="0">
                <a:solidFill>
                  <a:srgbClr val="FF9900"/>
                </a:solidFill>
              </a:rPr>
              <a:t>unbind()</a:t>
            </a:r>
            <a:r>
              <a:rPr lang="en-US" sz="1800" dirty="0" smtClean="0"/>
              <a:t> method</a:t>
            </a:r>
          </a:p>
          <a:p>
            <a:endParaRPr lang="en-US" sz="1800" dirty="0"/>
          </a:p>
        </p:txBody>
      </p:sp>
      <p:sp>
        <p:nvSpPr>
          <p:cNvPr id="5" name="Rectangle 4"/>
          <p:cNvSpPr/>
          <p:nvPr/>
        </p:nvSpPr>
        <p:spPr>
          <a:xfrm>
            <a:off x="0" y="4066412"/>
            <a:ext cx="8912180" cy="2862322"/>
          </a:xfrm>
          <a:prstGeom prst="rect">
            <a:avLst/>
          </a:prstGeom>
        </p:spPr>
        <p:txBody>
          <a:bodyPr wrap="square">
            <a:spAutoFit/>
          </a:bodyPr>
          <a:lstStyle/>
          <a:p>
            <a:r>
              <a:rPr lang="en-US" dirty="0" smtClean="0">
                <a:solidFill>
                  <a:srgbClr val="FF9900"/>
                </a:solidFill>
              </a:rPr>
              <a:t>$('p').click(function() {    console.log('click');});</a:t>
            </a:r>
          </a:p>
          <a:p>
            <a:endParaRPr lang="en-US" dirty="0" smtClean="0">
              <a:solidFill>
                <a:srgbClr val="FF9900"/>
              </a:solidFill>
            </a:endParaRPr>
          </a:p>
          <a:p>
            <a:r>
              <a:rPr lang="en-US" dirty="0" smtClean="0">
                <a:solidFill>
                  <a:srgbClr val="FF9900"/>
                </a:solidFill>
              </a:rPr>
              <a:t>$('p').bind('click', function() {    console.log('click');})</a:t>
            </a:r>
          </a:p>
          <a:p>
            <a:endParaRPr lang="en-US" dirty="0" smtClean="0">
              <a:solidFill>
                <a:srgbClr val="FF9900"/>
              </a:solidFill>
            </a:endParaRPr>
          </a:p>
          <a:p>
            <a:r>
              <a:rPr lang="en-US" dirty="0" smtClean="0">
                <a:solidFill>
                  <a:srgbClr val="FF9900"/>
                </a:solidFill>
              </a:rPr>
              <a:t>$('input').bind(    'click change',  // bind to multiple events</a:t>
            </a:r>
          </a:p>
          <a:p>
            <a:r>
              <a:rPr lang="en-US" dirty="0" smtClean="0">
                <a:solidFill>
                  <a:srgbClr val="FF9900"/>
                </a:solidFill>
              </a:rPr>
              <a:t>    { </a:t>
            </a:r>
            <a:r>
              <a:rPr lang="en-US" dirty="0" err="1" smtClean="0">
                <a:solidFill>
                  <a:srgbClr val="FF9900"/>
                </a:solidFill>
              </a:rPr>
              <a:t>foo</a:t>
            </a:r>
            <a:r>
              <a:rPr lang="en-US" dirty="0" smtClean="0">
                <a:solidFill>
                  <a:srgbClr val="FF9900"/>
                </a:solidFill>
              </a:rPr>
              <a:t> : 'bar' }, // pass in data</a:t>
            </a:r>
          </a:p>
          <a:p>
            <a:r>
              <a:rPr lang="en-US" dirty="0" smtClean="0">
                <a:solidFill>
                  <a:srgbClr val="FF9900"/>
                </a:solidFill>
              </a:rPr>
              <a:t>    function(</a:t>
            </a:r>
            <a:r>
              <a:rPr lang="en-US" dirty="0" err="1" smtClean="0">
                <a:solidFill>
                  <a:srgbClr val="FF9900"/>
                </a:solidFill>
              </a:rPr>
              <a:t>eventObject</a:t>
            </a:r>
            <a:r>
              <a:rPr lang="en-US" dirty="0" smtClean="0">
                <a:solidFill>
                  <a:srgbClr val="FF9900"/>
                </a:solidFill>
              </a:rPr>
              <a:t>) {</a:t>
            </a:r>
          </a:p>
          <a:p>
            <a:r>
              <a:rPr lang="en-US" dirty="0" smtClean="0">
                <a:solidFill>
                  <a:srgbClr val="FF9900"/>
                </a:solidFill>
              </a:rPr>
              <a:t>        console.log(</a:t>
            </a:r>
            <a:r>
              <a:rPr lang="en-US" dirty="0" err="1" smtClean="0">
                <a:solidFill>
                  <a:srgbClr val="FF9900"/>
                </a:solidFill>
              </a:rPr>
              <a:t>eventObject.type</a:t>
            </a:r>
            <a:r>
              <a:rPr lang="en-US" dirty="0" smtClean="0">
                <a:solidFill>
                  <a:srgbClr val="FF9900"/>
                </a:solidFill>
              </a:rPr>
              <a:t>, </a:t>
            </a:r>
            <a:r>
              <a:rPr lang="en-US" dirty="0" err="1" smtClean="0">
                <a:solidFill>
                  <a:srgbClr val="FF9900"/>
                </a:solidFill>
              </a:rPr>
              <a:t>eventObject.data</a:t>
            </a:r>
            <a:r>
              <a:rPr lang="en-US" dirty="0" smtClean="0">
                <a:solidFill>
                  <a:srgbClr val="FF9900"/>
                </a:solidFill>
              </a:rPr>
              <a:t>);</a:t>
            </a:r>
          </a:p>
          <a:p>
            <a:r>
              <a:rPr lang="en-US" dirty="0" smtClean="0">
                <a:solidFill>
                  <a:srgbClr val="FF9900"/>
                </a:solidFill>
              </a:rPr>
              <a:t>    }</a:t>
            </a:r>
          </a:p>
          <a:p>
            <a:r>
              <a:rPr lang="en-US" dirty="0" smtClean="0">
                <a:solidFill>
                  <a:srgbClr val="FF9900"/>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Trigger events</a:t>
            </a:r>
            <a:endParaRPr lang="en-US" dirty="0"/>
          </a:p>
        </p:txBody>
      </p:sp>
      <p:sp>
        <p:nvSpPr>
          <p:cNvPr id="3" name="Content Placeholder 2"/>
          <p:cNvSpPr>
            <a:spLocks noGrp="1"/>
          </p:cNvSpPr>
          <p:nvPr>
            <p:ph idx="1"/>
          </p:nvPr>
        </p:nvSpPr>
        <p:spPr/>
        <p:txBody>
          <a:bodyPr/>
          <a:lstStyle/>
          <a:p>
            <a:r>
              <a:rPr lang="en-US" sz="1800" dirty="0" smtClean="0"/>
              <a:t>Broadly 3 ways </a:t>
            </a:r>
          </a:p>
          <a:p>
            <a:pPr lvl="1"/>
            <a:r>
              <a:rPr lang="en-US" sz="1800" dirty="0" smtClean="0"/>
              <a:t>Invoke the </a:t>
            </a:r>
            <a:r>
              <a:rPr lang="en-US" sz="1800" dirty="0" smtClean="0">
                <a:solidFill>
                  <a:srgbClr val="FF9900"/>
                </a:solidFill>
              </a:rPr>
              <a:t>trigger() </a:t>
            </a:r>
            <a:r>
              <a:rPr lang="en-US" sz="1800" dirty="0" smtClean="0"/>
              <a:t>method which accepts event name and data</a:t>
            </a:r>
          </a:p>
          <a:p>
            <a:pPr lvl="1"/>
            <a:r>
              <a:rPr lang="en-US" sz="1800" dirty="0" smtClean="0"/>
              <a:t>Invoke </a:t>
            </a:r>
            <a:r>
              <a:rPr lang="en-US" sz="1800" dirty="0" err="1" smtClean="0">
                <a:solidFill>
                  <a:srgbClr val="FF9900"/>
                </a:solidFill>
              </a:rPr>
              <a:t>triggerHandler</a:t>
            </a:r>
            <a:r>
              <a:rPr lang="en-US" sz="1800" dirty="0" smtClean="0">
                <a:solidFill>
                  <a:srgbClr val="FF9900"/>
                </a:solidFill>
              </a:rPr>
              <a:t>() </a:t>
            </a:r>
            <a:r>
              <a:rPr lang="en-US" sz="1800" dirty="0" smtClean="0"/>
              <a:t>method which operates as trigger() BUT </a:t>
            </a:r>
            <a:r>
              <a:rPr lang="en-US" sz="1800" dirty="0" err="1" smtClean="0"/>
              <a:t>doenst</a:t>
            </a:r>
            <a:r>
              <a:rPr lang="en-US" sz="1800" dirty="0" smtClean="0"/>
              <a:t> propagate the event</a:t>
            </a:r>
          </a:p>
          <a:p>
            <a:pPr lvl="1"/>
            <a:r>
              <a:rPr lang="en-US" sz="1800" dirty="0" smtClean="0"/>
              <a:t>As seen with binding, we can call the event name directly for some methods – click(), blur(), focus()</a:t>
            </a:r>
          </a:p>
          <a:p>
            <a:pPr lvl="1"/>
            <a:endParaRPr lang="en-US" sz="1800" dirty="0" smtClean="0"/>
          </a:p>
          <a:p>
            <a:r>
              <a:rPr lang="en-US" sz="1800" dirty="0" smtClean="0"/>
              <a:t>When binding, we can bind multiple handlers </a:t>
            </a:r>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Templates</a:t>
            </a:r>
            <a:endParaRPr lang="en-US" dirty="0"/>
          </a:p>
        </p:txBody>
      </p:sp>
      <p:sp>
        <p:nvSpPr>
          <p:cNvPr id="3" name="Content Placeholder 2"/>
          <p:cNvSpPr>
            <a:spLocks noGrp="1"/>
          </p:cNvSpPr>
          <p:nvPr>
            <p:ph idx="1"/>
          </p:nvPr>
        </p:nvSpPr>
        <p:spPr>
          <a:xfrm>
            <a:off x="228600" y="1200955"/>
            <a:ext cx="8686800" cy="4525963"/>
          </a:xfrm>
        </p:spPr>
        <p:txBody>
          <a:bodyPr/>
          <a:lstStyle/>
          <a:p>
            <a:r>
              <a:rPr lang="en-US" sz="1800" dirty="0" smtClean="0"/>
              <a:t>Helps create a HTML template that can be repeatedly used</a:t>
            </a:r>
          </a:p>
          <a:p>
            <a:r>
              <a:rPr lang="en-US" sz="1800" dirty="0" err="1" smtClean="0"/>
              <a:t>Plugin</a:t>
            </a:r>
            <a:r>
              <a:rPr lang="en-US" sz="1800" dirty="0" smtClean="0"/>
              <a:t> that you will need to download from https://github.com/jquery/jquery-tmpl/blob/master/jquery.tmpl.min.js</a:t>
            </a:r>
          </a:p>
          <a:p>
            <a:r>
              <a:rPr lang="en-US" sz="1800" dirty="0" smtClean="0"/>
              <a:t>Two small steps</a:t>
            </a:r>
          </a:p>
          <a:p>
            <a:pPr lvl="1"/>
            <a:r>
              <a:rPr lang="en-US" sz="1600" dirty="0" smtClean="0"/>
              <a:t>Define the markup and associate to a name</a:t>
            </a:r>
          </a:p>
          <a:p>
            <a:pPr lvl="1"/>
            <a:r>
              <a:rPr lang="en-US" sz="1600" dirty="0" smtClean="0"/>
              <a:t>Apply template </a:t>
            </a:r>
          </a:p>
          <a:p>
            <a:pPr lvl="2"/>
            <a:r>
              <a:rPr lang="en-US" sz="1600" dirty="0" smtClean="0"/>
              <a:t>When we pass an object, its properties can be accessed by ${NAME}</a:t>
            </a:r>
          </a:p>
          <a:p>
            <a:pPr lvl="2"/>
            <a:r>
              <a:rPr lang="en-US" sz="1600" dirty="0" smtClean="0"/>
              <a:t>When we pass a list, the template iterates over each object in the list</a:t>
            </a:r>
          </a:p>
          <a:p>
            <a:pPr lvl="1"/>
            <a:endParaRPr lang="en-US" sz="1800" dirty="0" smtClean="0"/>
          </a:p>
          <a:p>
            <a:pPr>
              <a:buNone/>
            </a:pPr>
            <a:r>
              <a:rPr lang="en-US" sz="1600" dirty="0" smtClean="0">
                <a:solidFill>
                  <a:srgbClr val="FF9900"/>
                </a:solidFill>
              </a:rPr>
              <a:t>&lt;script id="</a:t>
            </a:r>
            <a:r>
              <a:rPr lang="en-US" sz="1600" dirty="0" err="1" smtClean="0">
                <a:solidFill>
                  <a:srgbClr val="FF9900"/>
                </a:solidFill>
              </a:rPr>
              <a:t>summaryTemplate</a:t>
            </a:r>
            <a:r>
              <a:rPr lang="en-US" sz="1600" dirty="0" smtClean="0">
                <a:solidFill>
                  <a:srgbClr val="FF9900"/>
                </a:solidFill>
              </a:rPr>
              <a:t>" type="text/x-</a:t>
            </a:r>
            <a:r>
              <a:rPr lang="en-US" sz="1600" dirty="0" err="1" smtClean="0">
                <a:solidFill>
                  <a:srgbClr val="FF9900"/>
                </a:solidFill>
              </a:rPr>
              <a:t>jquery</a:t>
            </a:r>
            <a:r>
              <a:rPr lang="en-US" sz="1600" dirty="0" smtClean="0">
                <a:solidFill>
                  <a:srgbClr val="FF9900"/>
                </a:solidFill>
              </a:rPr>
              <a:t>-</a:t>
            </a:r>
            <a:r>
              <a:rPr lang="en-US" sz="1600" dirty="0" err="1" smtClean="0">
                <a:solidFill>
                  <a:srgbClr val="FF9900"/>
                </a:solidFill>
              </a:rPr>
              <a:t>tmpl</a:t>
            </a:r>
            <a:r>
              <a:rPr lang="en-US" sz="1600" dirty="0" smtClean="0">
                <a:solidFill>
                  <a:srgbClr val="FF9900"/>
                </a:solidFill>
              </a:rPr>
              <a:t>"&gt;</a:t>
            </a:r>
          </a:p>
          <a:p>
            <a:pPr>
              <a:buNone/>
            </a:pPr>
            <a:r>
              <a:rPr lang="en-US" sz="1600" dirty="0" smtClean="0">
                <a:solidFill>
                  <a:srgbClr val="FF9900"/>
                </a:solidFill>
              </a:rPr>
              <a:t>	&lt;</a:t>
            </a:r>
            <a:r>
              <a:rPr lang="en-US" sz="1600" dirty="0" err="1" smtClean="0">
                <a:solidFill>
                  <a:srgbClr val="FF9900"/>
                </a:solidFill>
              </a:rPr>
              <a:t>li</a:t>
            </a:r>
            <a:r>
              <a:rPr lang="en-US" sz="1600" dirty="0" smtClean="0">
                <a:solidFill>
                  <a:srgbClr val="FF9900"/>
                </a:solidFill>
              </a:rPr>
              <a:t>&gt;${Name}&lt;/</a:t>
            </a:r>
            <a:r>
              <a:rPr lang="en-US" sz="1600" dirty="0" err="1" smtClean="0">
                <a:solidFill>
                  <a:srgbClr val="FF9900"/>
                </a:solidFill>
              </a:rPr>
              <a:t>li</a:t>
            </a:r>
            <a:r>
              <a:rPr lang="en-US" sz="1600" dirty="0" smtClean="0">
                <a:solidFill>
                  <a:srgbClr val="FF9900"/>
                </a:solidFill>
              </a:rPr>
              <a:t>&gt; </a:t>
            </a:r>
          </a:p>
          <a:p>
            <a:pPr>
              <a:buNone/>
            </a:pPr>
            <a:r>
              <a:rPr lang="en-US" sz="1600" dirty="0" smtClean="0">
                <a:solidFill>
                  <a:srgbClr val="FF9900"/>
                </a:solidFill>
              </a:rPr>
              <a:t>&lt;/script&gt; </a:t>
            </a:r>
          </a:p>
          <a:p>
            <a:pPr>
              <a:buNone/>
            </a:pPr>
            <a:endParaRPr lang="en-US" sz="1600" dirty="0" smtClean="0">
              <a:solidFill>
                <a:srgbClr val="FF9900"/>
              </a:solidFill>
            </a:endParaRPr>
          </a:p>
          <a:p>
            <a:pPr>
              <a:buNone/>
            </a:pPr>
            <a:r>
              <a:rPr lang="en-US" sz="1600" dirty="0" smtClean="0">
                <a:solidFill>
                  <a:srgbClr val="FF9900"/>
                </a:solidFill>
              </a:rPr>
              <a:t>function </a:t>
            </a:r>
            <a:r>
              <a:rPr lang="en-US" sz="1600" dirty="0" err="1" smtClean="0">
                <a:solidFill>
                  <a:srgbClr val="FF9900"/>
                </a:solidFill>
              </a:rPr>
              <a:t>renderList</a:t>
            </a:r>
            <a:r>
              <a:rPr lang="en-US" sz="1600" dirty="0" smtClean="0">
                <a:solidFill>
                  <a:srgbClr val="FF9900"/>
                </a:solidFill>
              </a:rPr>
              <a:t>() { </a:t>
            </a:r>
          </a:p>
          <a:p>
            <a:pPr>
              <a:buNone/>
            </a:pPr>
            <a:r>
              <a:rPr lang="en-US" sz="1600" dirty="0" smtClean="0">
                <a:solidFill>
                  <a:srgbClr val="FF9900"/>
                </a:solidFill>
              </a:rPr>
              <a:t>	$( "#</a:t>
            </a:r>
            <a:r>
              <a:rPr lang="en-US" sz="1600" dirty="0" err="1" smtClean="0">
                <a:solidFill>
                  <a:srgbClr val="FF9900"/>
                </a:solidFill>
              </a:rPr>
              <a:t>summaryTemplate</a:t>
            </a:r>
            <a:r>
              <a:rPr lang="en-US" sz="1600" dirty="0" smtClean="0">
                <a:solidFill>
                  <a:srgbClr val="FF9900"/>
                </a:solidFill>
              </a:rPr>
              <a:t>" ).</a:t>
            </a:r>
            <a:r>
              <a:rPr lang="en-US" sz="1600" dirty="0" err="1" smtClean="0">
                <a:solidFill>
                  <a:srgbClr val="FF9900"/>
                </a:solidFill>
              </a:rPr>
              <a:t>tmpl</a:t>
            </a:r>
            <a:r>
              <a:rPr lang="en-US" sz="1600" dirty="0" smtClean="0">
                <a:solidFill>
                  <a:srgbClr val="FF9900"/>
                </a:solidFill>
              </a:rPr>
              <a:t>( movies ).</a:t>
            </a:r>
            <a:r>
              <a:rPr lang="en-US" sz="1600" dirty="0" err="1" smtClean="0">
                <a:solidFill>
                  <a:srgbClr val="FF9900"/>
                </a:solidFill>
              </a:rPr>
              <a:t>appendTo</a:t>
            </a:r>
            <a:r>
              <a:rPr lang="en-US" sz="1600" dirty="0" smtClean="0">
                <a:solidFill>
                  <a:srgbClr val="FF9900"/>
                </a:solidFill>
              </a:rPr>
              <a:t>( "#</a:t>
            </a:r>
            <a:r>
              <a:rPr lang="en-US" sz="1600" dirty="0" err="1" smtClean="0">
                <a:solidFill>
                  <a:srgbClr val="FF9900"/>
                </a:solidFill>
              </a:rPr>
              <a:t>moviesList</a:t>
            </a:r>
            <a:r>
              <a:rPr lang="en-US" sz="1600" dirty="0" smtClean="0">
                <a:solidFill>
                  <a:srgbClr val="FF9900"/>
                </a:solidFill>
              </a:rPr>
              <a:t>" ); </a:t>
            </a:r>
          </a:p>
          <a:p>
            <a:pPr>
              <a:buNone/>
            </a:pPr>
            <a:r>
              <a:rPr lang="en-US" sz="1600" dirty="0" smtClean="0">
                <a:solidFill>
                  <a:srgbClr val="FF9900"/>
                </a:solidFill>
              </a:rPr>
              <a:t>	//OR : $.</a:t>
            </a:r>
            <a:r>
              <a:rPr lang="en-US" sz="1600" dirty="0" err="1" smtClean="0">
                <a:solidFill>
                  <a:srgbClr val="FF9900"/>
                </a:solidFill>
              </a:rPr>
              <a:t>tmpl</a:t>
            </a:r>
            <a:r>
              <a:rPr lang="en-US" sz="1600" dirty="0" smtClean="0">
                <a:solidFill>
                  <a:srgbClr val="FF9900"/>
                </a:solidFill>
              </a:rPr>
              <a:t>( "</a:t>
            </a:r>
            <a:r>
              <a:rPr lang="en-US" sz="1600" dirty="0" err="1" smtClean="0">
                <a:solidFill>
                  <a:srgbClr val="FF9900"/>
                </a:solidFill>
              </a:rPr>
              <a:t>summaryTemplate</a:t>
            </a:r>
            <a:r>
              <a:rPr lang="en-US" sz="1600" dirty="0" smtClean="0">
                <a:solidFill>
                  <a:srgbClr val="FF9900"/>
                </a:solidFill>
              </a:rPr>
              <a:t>", movies ).</a:t>
            </a:r>
            <a:r>
              <a:rPr lang="en-US" sz="1600" dirty="0" err="1" smtClean="0">
                <a:solidFill>
                  <a:srgbClr val="FF9900"/>
                </a:solidFill>
              </a:rPr>
              <a:t>appendTo</a:t>
            </a:r>
            <a:r>
              <a:rPr lang="en-US" sz="1600" dirty="0" smtClean="0">
                <a:solidFill>
                  <a:srgbClr val="FF9900"/>
                </a:solidFill>
              </a:rPr>
              <a:t>( "#</a:t>
            </a:r>
            <a:r>
              <a:rPr lang="en-US" sz="1600" dirty="0" err="1" smtClean="0">
                <a:solidFill>
                  <a:srgbClr val="FF9900"/>
                </a:solidFill>
              </a:rPr>
              <a:t>movieList</a:t>
            </a:r>
            <a:r>
              <a:rPr lang="en-US" sz="1600" dirty="0" smtClean="0">
                <a:solidFill>
                  <a:srgbClr val="FF9900"/>
                </a:solidFill>
              </a:rPr>
              <a:t>" );</a:t>
            </a:r>
          </a:p>
          <a:p>
            <a:pPr>
              <a:buNone/>
            </a:pPr>
            <a:r>
              <a:rPr lang="en-US" sz="1600" dirty="0" smtClean="0">
                <a:solidFill>
                  <a:srgbClr val="FF9900"/>
                </a:solidFill>
              </a:rPr>
              <a:t>}</a:t>
            </a:r>
            <a:endParaRPr lang="en-US" sz="1600" dirty="0">
              <a:solidFill>
                <a:srgbClr val="FF9900"/>
              </a:solidFill>
            </a:endParaRPr>
          </a:p>
        </p:txBody>
      </p:sp>
      <p:graphicFrame>
        <p:nvGraphicFramePr>
          <p:cNvPr id="78850" name="Object 2"/>
          <p:cNvGraphicFramePr>
            <a:graphicFrameLocks noChangeAspect="1"/>
          </p:cNvGraphicFramePr>
          <p:nvPr/>
        </p:nvGraphicFramePr>
        <p:xfrm>
          <a:off x="0" y="6014435"/>
          <a:ext cx="2199888" cy="843566"/>
        </p:xfrm>
        <a:graphic>
          <a:graphicData uri="http://schemas.openxmlformats.org/presentationml/2006/ole">
            <p:oleObj spid="_x0000_s78850" name="Package" r:id="rId3" imgW="1266840" imgH="485640" progId="Package">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Ajax</a:t>
            </a:r>
            <a:endParaRPr lang="en-US" dirty="0"/>
          </a:p>
        </p:txBody>
      </p:sp>
      <p:sp>
        <p:nvSpPr>
          <p:cNvPr id="3" name="Content Placeholder 2"/>
          <p:cNvSpPr>
            <a:spLocks noGrp="1"/>
          </p:cNvSpPr>
          <p:nvPr>
            <p:ph idx="1"/>
          </p:nvPr>
        </p:nvSpPr>
        <p:spPr>
          <a:xfrm>
            <a:off x="228600" y="1175197"/>
            <a:ext cx="8686800" cy="4525963"/>
          </a:xfrm>
        </p:spPr>
        <p:txBody>
          <a:bodyPr/>
          <a:lstStyle/>
          <a:p>
            <a:r>
              <a:rPr lang="en-US" sz="1600" dirty="0" smtClean="0"/>
              <a:t>GET </a:t>
            </a:r>
            <a:r>
              <a:rPr lang="en-US" sz="1600" dirty="0" err="1" smtClean="0"/>
              <a:t>vs</a:t>
            </a:r>
            <a:r>
              <a:rPr lang="en-US" sz="1600" dirty="0" smtClean="0"/>
              <a:t> POST</a:t>
            </a:r>
          </a:p>
          <a:p>
            <a:pPr lvl="1"/>
            <a:r>
              <a:rPr lang="en-US" sz="1600" dirty="0" smtClean="0"/>
              <a:t>Use GET only for “getting” data, pass criteria as query string, typically gets cached</a:t>
            </a:r>
          </a:p>
          <a:p>
            <a:pPr lvl="1"/>
            <a:r>
              <a:rPr lang="en-US" sz="1600" dirty="0" smtClean="0"/>
              <a:t>Use POST for CUD (CRUD-R)</a:t>
            </a:r>
          </a:p>
          <a:p>
            <a:r>
              <a:rPr lang="en-US" sz="1600" dirty="0" smtClean="0"/>
              <a:t>Data types (for GET, this is return data, for POST this is send data)</a:t>
            </a:r>
          </a:p>
          <a:p>
            <a:pPr lvl="1"/>
            <a:r>
              <a:rPr lang="en-US" sz="1600" dirty="0" smtClean="0"/>
              <a:t>text, html, xml, </a:t>
            </a:r>
            <a:r>
              <a:rPr lang="en-US" sz="1600" dirty="0" err="1" smtClean="0"/>
              <a:t>json</a:t>
            </a:r>
            <a:r>
              <a:rPr lang="en-US" sz="1600" dirty="0" smtClean="0"/>
              <a:t>, </a:t>
            </a:r>
            <a:r>
              <a:rPr lang="en-US" sz="1600" dirty="0" err="1" smtClean="0"/>
              <a:t>jsonp</a:t>
            </a:r>
            <a:r>
              <a:rPr lang="en-US" sz="1600" dirty="0" smtClean="0"/>
              <a:t>, script</a:t>
            </a:r>
          </a:p>
          <a:p>
            <a:r>
              <a:rPr lang="en-US" sz="1600" dirty="0" smtClean="0"/>
              <a:t>Core method : </a:t>
            </a:r>
            <a:r>
              <a:rPr lang="en-US" sz="1600" dirty="0" smtClean="0">
                <a:solidFill>
                  <a:srgbClr val="FF9900"/>
                </a:solidFill>
              </a:rPr>
              <a:t>$.</a:t>
            </a:r>
            <a:r>
              <a:rPr lang="en-US" sz="1600" dirty="0" err="1" smtClean="0">
                <a:solidFill>
                  <a:srgbClr val="FF9900"/>
                </a:solidFill>
              </a:rPr>
              <a:t>ajax</a:t>
            </a:r>
            <a:r>
              <a:rPr lang="en-US" sz="1600" dirty="0" smtClean="0">
                <a:solidFill>
                  <a:srgbClr val="FF9900"/>
                </a:solidFill>
              </a:rPr>
              <a:t>({});</a:t>
            </a:r>
          </a:p>
          <a:p>
            <a:pPr lvl="1"/>
            <a:r>
              <a:rPr lang="en-US" sz="1600" dirty="0" err="1" smtClean="0">
                <a:solidFill>
                  <a:srgbClr val="FF9900"/>
                </a:solidFill>
              </a:rPr>
              <a:t>url</a:t>
            </a:r>
            <a:r>
              <a:rPr lang="en-US" sz="1600" dirty="0" smtClean="0"/>
              <a:t> specifies the URL for get / post</a:t>
            </a:r>
          </a:p>
          <a:p>
            <a:pPr lvl="1"/>
            <a:r>
              <a:rPr lang="en-US" sz="1600" dirty="0" err="1" smtClean="0">
                <a:solidFill>
                  <a:srgbClr val="FF9900"/>
                </a:solidFill>
              </a:rPr>
              <a:t>dataType</a:t>
            </a:r>
            <a:r>
              <a:rPr lang="en-US" sz="1600" dirty="0" smtClean="0"/>
              <a:t> specifies the type of data expected to be sent / received in POST / GET</a:t>
            </a:r>
          </a:p>
          <a:p>
            <a:pPr lvl="1"/>
            <a:r>
              <a:rPr lang="en-US" sz="1600" dirty="0" smtClean="0">
                <a:solidFill>
                  <a:srgbClr val="FF9900"/>
                </a:solidFill>
              </a:rPr>
              <a:t>data</a:t>
            </a:r>
            <a:r>
              <a:rPr lang="en-US" sz="1600" dirty="0" smtClean="0"/>
              <a:t> specifies the data being </a:t>
            </a:r>
            <a:r>
              <a:rPr lang="en-US" sz="1600" dirty="0" err="1" smtClean="0"/>
              <a:t>POSTed</a:t>
            </a:r>
            <a:r>
              <a:rPr lang="en-US" sz="1600" dirty="0" smtClean="0"/>
              <a:t>. Can also be query string</a:t>
            </a:r>
          </a:p>
          <a:p>
            <a:pPr lvl="1"/>
            <a:r>
              <a:rPr lang="en-US" sz="1600" dirty="0" smtClean="0">
                <a:solidFill>
                  <a:srgbClr val="FF9900"/>
                </a:solidFill>
              </a:rPr>
              <a:t>type</a:t>
            </a:r>
            <a:r>
              <a:rPr lang="en-US" sz="1600" dirty="0" smtClean="0"/>
              <a:t> specifies the type of call – POST / GET typically</a:t>
            </a:r>
          </a:p>
          <a:p>
            <a:pPr lvl="1"/>
            <a:r>
              <a:rPr lang="en-US" sz="1600" dirty="0" smtClean="0">
                <a:solidFill>
                  <a:srgbClr val="FF9900"/>
                </a:solidFill>
              </a:rPr>
              <a:t>success</a:t>
            </a:r>
            <a:r>
              <a:rPr lang="en-US" sz="1600" dirty="0" smtClean="0"/>
              <a:t> is a pointer to the callback function when response is 200 OK</a:t>
            </a:r>
          </a:p>
          <a:p>
            <a:pPr lvl="1"/>
            <a:r>
              <a:rPr lang="en-US" sz="1600" dirty="0" smtClean="0">
                <a:solidFill>
                  <a:srgbClr val="FF9900"/>
                </a:solidFill>
              </a:rPr>
              <a:t>error</a:t>
            </a:r>
            <a:r>
              <a:rPr lang="en-US" sz="1600" dirty="0" smtClean="0"/>
              <a:t> and </a:t>
            </a:r>
            <a:r>
              <a:rPr lang="en-US" sz="1600" dirty="0" smtClean="0">
                <a:solidFill>
                  <a:srgbClr val="FF9900"/>
                </a:solidFill>
              </a:rPr>
              <a:t>complete</a:t>
            </a:r>
            <a:r>
              <a:rPr lang="en-US" sz="1600" dirty="0" smtClean="0"/>
              <a:t> are pointers to functions on error and complete – more like catch and finally in try-catch blocks.</a:t>
            </a:r>
          </a:p>
          <a:p>
            <a:r>
              <a:rPr lang="en-US" sz="1600" dirty="0" smtClean="0"/>
              <a:t>Convenience methods that default some of the properties :</a:t>
            </a:r>
            <a:r>
              <a:rPr lang="en-US" sz="1600" dirty="0" smtClean="0">
                <a:solidFill>
                  <a:srgbClr val="FF9900"/>
                </a:solidFill>
              </a:rPr>
              <a:t> $.get, $.post, $.</a:t>
            </a:r>
            <a:r>
              <a:rPr lang="en-US" sz="1600" dirty="0" err="1" smtClean="0">
                <a:solidFill>
                  <a:srgbClr val="FF9900"/>
                </a:solidFill>
              </a:rPr>
              <a:t>getJSON</a:t>
            </a:r>
            <a:endParaRPr lang="en-US" sz="1600" dirty="0" smtClean="0">
              <a:solidFill>
                <a:srgbClr val="FF9900"/>
              </a:solidFill>
            </a:endParaRPr>
          </a:p>
          <a:p>
            <a:pPr lvl="1"/>
            <a:r>
              <a:rPr lang="en-US" sz="1600" dirty="0" smtClean="0"/>
              <a:t>Accept</a:t>
            </a:r>
            <a:r>
              <a:rPr lang="en-US" sz="1600" dirty="0" smtClean="0">
                <a:solidFill>
                  <a:srgbClr val="FF9900"/>
                </a:solidFill>
              </a:rPr>
              <a:t> </a:t>
            </a:r>
            <a:r>
              <a:rPr lang="en-US" sz="1600" dirty="0" err="1" smtClean="0">
                <a:solidFill>
                  <a:srgbClr val="FF9900"/>
                </a:solidFill>
              </a:rPr>
              <a:t>url</a:t>
            </a:r>
            <a:r>
              <a:rPr lang="en-US" sz="1600" dirty="0" smtClean="0">
                <a:solidFill>
                  <a:srgbClr val="FF9900"/>
                </a:solidFill>
              </a:rPr>
              <a:t> (mandatory), data, </a:t>
            </a:r>
            <a:r>
              <a:rPr lang="en-US" sz="1600" dirty="0" err="1" smtClean="0">
                <a:solidFill>
                  <a:srgbClr val="FF9900"/>
                </a:solidFill>
              </a:rPr>
              <a:t>dataType</a:t>
            </a:r>
            <a:r>
              <a:rPr lang="en-US" sz="1600" dirty="0" smtClean="0">
                <a:solidFill>
                  <a:srgbClr val="FF9900"/>
                </a:solidFill>
              </a:rPr>
              <a:t> and success </a:t>
            </a:r>
            <a:r>
              <a:rPr lang="en-US" sz="1600" dirty="0" smtClean="0"/>
              <a:t>as </a:t>
            </a:r>
            <a:r>
              <a:rPr lang="en-US" sz="1600" dirty="0" err="1" smtClean="0"/>
              <a:t>params</a:t>
            </a:r>
            <a:endParaRPr lang="en-US" sz="1600" dirty="0">
              <a:solidFill>
                <a:srgbClr val="FF99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Ajax GET</a:t>
            </a:r>
            <a:endParaRPr lang="en-US" dirty="0"/>
          </a:p>
        </p:txBody>
      </p:sp>
      <p:sp>
        <p:nvSpPr>
          <p:cNvPr id="4" name="Rectangle 3"/>
          <p:cNvSpPr/>
          <p:nvPr/>
        </p:nvSpPr>
        <p:spPr>
          <a:xfrm>
            <a:off x="0" y="1143428"/>
            <a:ext cx="9144000" cy="4832092"/>
          </a:xfrm>
          <a:prstGeom prst="rect">
            <a:avLst/>
          </a:prstGeom>
        </p:spPr>
        <p:txBody>
          <a:bodyPr wrap="square">
            <a:spAutoFit/>
          </a:bodyPr>
          <a:lstStyle/>
          <a:p>
            <a:r>
              <a:rPr lang="en-US" sz="1400" dirty="0" smtClean="0">
                <a:solidFill>
                  <a:srgbClr val="FF9900"/>
                </a:solidFill>
              </a:rPr>
              <a:t> </a:t>
            </a:r>
            <a:r>
              <a:rPr lang="en-US" sz="1400" dirty="0" err="1" smtClean="0">
                <a:solidFill>
                  <a:srgbClr val="FF9900"/>
                </a:solidFill>
              </a:rPr>
              <a:t>var</a:t>
            </a:r>
            <a:r>
              <a:rPr lang="en-US" sz="1400" dirty="0" smtClean="0">
                <a:solidFill>
                  <a:srgbClr val="FF9900"/>
                </a:solidFill>
              </a:rPr>
              <a:t> </a:t>
            </a:r>
            <a:r>
              <a:rPr lang="en-US" sz="1400" dirty="0" err="1" smtClean="0">
                <a:solidFill>
                  <a:srgbClr val="FF9900"/>
                </a:solidFill>
              </a:rPr>
              <a:t>noteData</a:t>
            </a:r>
            <a:r>
              <a:rPr lang="en-US" sz="1400" dirty="0" smtClean="0">
                <a:solidFill>
                  <a:srgbClr val="FF9900"/>
                </a:solidFill>
              </a:rPr>
              <a:t>;</a:t>
            </a:r>
          </a:p>
          <a:p>
            <a:endParaRPr lang="en-US" sz="1400" dirty="0" smtClean="0">
              <a:solidFill>
                <a:srgbClr val="FF9900"/>
              </a:solidFill>
            </a:endParaRPr>
          </a:p>
          <a:p>
            <a:r>
              <a:rPr lang="en-US" sz="1400" dirty="0" smtClean="0">
                <a:solidFill>
                  <a:srgbClr val="FF9900"/>
                </a:solidFill>
              </a:rPr>
              <a:t>function </a:t>
            </a:r>
            <a:r>
              <a:rPr lang="en-US" sz="1400" dirty="0" err="1" smtClean="0">
                <a:solidFill>
                  <a:srgbClr val="FF9900"/>
                </a:solidFill>
              </a:rPr>
              <a:t>DemoLoadData</a:t>
            </a:r>
            <a:r>
              <a:rPr lang="en-US" sz="1400" dirty="0" smtClean="0">
                <a:solidFill>
                  <a:srgbClr val="FF9900"/>
                </a:solidFill>
              </a:rPr>
              <a:t>() {</a:t>
            </a:r>
          </a:p>
          <a:p>
            <a:r>
              <a:rPr lang="en-US" sz="1400" dirty="0" smtClean="0">
                <a:solidFill>
                  <a:srgbClr val="FF9900"/>
                </a:solidFill>
              </a:rPr>
              <a:t>            $.</a:t>
            </a:r>
            <a:r>
              <a:rPr lang="en-US" sz="1400" dirty="0" err="1" smtClean="0">
                <a:solidFill>
                  <a:srgbClr val="FF9900"/>
                </a:solidFill>
              </a:rPr>
              <a:t>ajax</a:t>
            </a:r>
            <a:r>
              <a:rPr lang="en-US" sz="1400" dirty="0" smtClean="0">
                <a:solidFill>
                  <a:srgbClr val="FF9900"/>
                </a:solidFill>
              </a:rPr>
              <a:t>({</a:t>
            </a:r>
          </a:p>
          <a:p>
            <a:r>
              <a:rPr lang="en-US" sz="1400" dirty="0" smtClean="0">
                <a:solidFill>
                  <a:srgbClr val="FF9900"/>
                </a:solidFill>
              </a:rPr>
              <a:t>                type: "GET",</a:t>
            </a:r>
          </a:p>
          <a:p>
            <a:r>
              <a:rPr lang="en-US" sz="1400" dirty="0" smtClean="0">
                <a:solidFill>
                  <a:srgbClr val="FF9900"/>
                </a:solidFill>
              </a:rPr>
              <a:t>                </a:t>
            </a:r>
            <a:r>
              <a:rPr lang="en-US" sz="1400" dirty="0" err="1" smtClean="0">
                <a:solidFill>
                  <a:srgbClr val="FF9900"/>
                </a:solidFill>
              </a:rPr>
              <a:t>url</a:t>
            </a:r>
            <a:r>
              <a:rPr lang="en-US" sz="1400" dirty="0" smtClean="0">
                <a:solidFill>
                  <a:srgbClr val="FF9900"/>
                </a:solidFill>
              </a:rPr>
              <a:t>: "http://localhost/NoteApp/NoteService/Service.svc/GetNoteData",</a:t>
            </a:r>
          </a:p>
          <a:p>
            <a:r>
              <a:rPr lang="en-US" sz="1400" dirty="0" smtClean="0">
                <a:solidFill>
                  <a:srgbClr val="FF9900"/>
                </a:solidFill>
              </a:rPr>
              <a:t>                cache: false,</a:t>
            </a:r>
          </a:p>
          <a:p>
            <a:r>
              <a:rPr lang="en-US" sz="1400" dirty="0" smtClean="0">
                <a:solidFill>
                  <a:srgbClr val="FF9900"/>
                </a:solidFill>
              </a:rPr>
              <a:t>                success: </a:t>
            </a:r>
            <a:r>
              <a:rPr lang="en-US" sz="1400" dirty="0" err="1" smtClean="0">
                <a:solidFill>
                  <a:srgbClr val="FF9900"/>
                </a:solidFill>
              </a:rPr>
              <a:t>LoadDataSucceeded</a:t>
            </a:r>
            <a:r>
              <a:rPr lang="en-US" sz="1400" dirty="0" smtClean="0">
                <a:solidFill>
                  <a:srgbClr val="FF9900"/>
                </a:solidFill>
              </a:rPr>
              <a:t>,</a:t>
            </a:r>
          </a:p>
          <a:p>
            <a:r>
              <a:rPr lang="en-US" sz="1400" dirty="0" smtClean="0">
                <a:solidFill>
                  <a:srgbClr val="FF9900"/>
                </a:solidFill>
              </a:rPr>
              <a:t>                error: </a:t>
            </a:r>
            <a:r>
              <a:rPr lang="en-US" sz="1400" dirty="0" err="1" smtClean="0">
                <a:solidFill>
                  <a:srgbClr val="FF9900"/>
                </a:solidFill>
              </a:rPr>
              <a:t>LoadDataFailed</a:t>
            </a:r>
            <a:endParaRPr lang="en-US" sz="1400" dirty="0" smtClean="0">
              <a:solidFill>
                <a:srgbClr val="FF9900"/>
              </a:solidFill>
            </a:endParaRPr>
          </a:p>
          <a:p>
            <a:r>
              <a:rPr lang="en-US" sz="1400" dirty="0" smtClean="0">
                <a:solidFill>
                  <a:srgbClr val="FF9900"/>
                </a:solidFill>
              </a:rPr>
              <a:t>            });</a:t>
            </a:r>
          </a:p>
          <a:p>
            <a:r>
              <a:rPr lang="en-US" sz="1400" dirty="0" smtClean="0">
                <a:solidFill>
                  <a:srgbClr val="FF9900"/>
                </a:solidFill>
              </a:rPr>
              <a:t>}</a:t>
            </a:r>
          </a:p>
          <a:p>
            <a:endParaRPr lang="en-US" sz="1400" dirty="0" smtClean="0">
              <a:solidFill>
                <a:srgbClr val="FF9900"/>
              </a:solidFill>
            </a:endParaRPr>
          </a:p>
          <a:p>
            <a:r>
              <a:rPr lang="en-US" sz="1400" dirty="0" smtClean="0">
                <a:solidFill>
                  <a:srgbClr val="FF9900"/>
                </a:solidFill>
              </a:rPr>
              <a:t>function </a:t>
            </a:r>
            <a:r>
              <a:rPr lang="en-US" sz="1400" dirty="0" err="1" smtClean="0">
                <a:solidFill>
                  <a:srgbClr val="FF9900"/>
                </a:solidFill>
              </a:rPr>
              <a:t>LoadDataSucceeded</a:t>
            </a:r>
            <a:r>
              <a:rPr lang="en-US" sz="1400" dirty="0" smtClean="0">
                <a:solidFill>
                  <a:srgbClr val="FF9900"/>
                </a:solidFill>
              </a:rPr>
              <a:t>(</a:t>
            </a:r>
            <a:r>
              <a:rPr lang="en-US" sz="1400" dirty="0" err="1" smtClean="0">
                <a:solidFill>
                  <a:srgbClr val="FF9900"/>
                </a:solidFill>
              </a:rPr>
              <a:t>msg</a:t>
            </a:r>
            <a:r>
              <a:rPr lang="en-US" sz="1400" dirty="0" smtClean="0">
                <a:solidFill>
                  <a:srgbClr val="FF9900"/>
                </a:solidFill>
              </a:rPr>
              <a:t>) {</a:t>
            </a:r>
          </a:p>
          <a:p>
            <a:r>
              <a:rPr lang="en-US" sz="1400" dirty="0" smtClean="0">
                <a:solidFill>
                  <a:srgbClr val="FF9900"/>
                </a:solidFill>
              </a:rPr>
              <a:t>            alert(</a:t>
            </a:r>
            <a:r>
              <a:rPr lang="en-US" sz="1400" dirty="0" err="1" smtClean="0">
                <a:solidFill>
                  <a:srgbClr val="FF9900"/>
                </a:solidFill>
              </a:rPr>
              <a:t>msg</a:t>
            </a:r>
            <a:r>
              <a:rPr lang="en-US" sz="1400" dirty="0" smtClean="0">
                <a:solidFill>
                  <a:srgbClr val="FF9900"/>
                </a:solidFill>
              </a:rPr>
              <a:t>);</a:t>
            </a:r>
          </a:p>
          <a:p>
            <a:r>
              <a:rPr lang="en-US" sz="1400" dirty="0" smtClean="0">
                <a:solidFill>
                  <a:srgbClr val="FF9900"/>
                </a:solidFill>
              </a:rPr>
              <a:t>            $("#</a:t>
            </a:r>
            <a:r>
              <a:rPr lang="en-US" sz="1400" dirty="0" err="1" smtClean="0">
                <a:solidFill>
                  <a:srgbClr val="FF9900"/>
                </a:solidFill>
              </a:rPr>
              <a:t>jsonContainer</a:t>
            </a:r>
            <a:r>
              <a:rPr lang="en-US" sz="1400" dirty="0" smtClean="0">
                <a:solidFill>
                  <a:srgbClr val="FF9900"/>
                </a:solidFill>
              </a:rPr>
              <a:t>").</a:t>
            </a:r>
            <a:r>
              <a:rPr lang="en-US" sz="1400" dirty="0" err="1" smtClean="0">
                <a:solidFill>
                  <a:srgbClr val="FF9900"/>
                </a:solidFill>
              </a:rPr>
              <a:t>val</a:t>
            </a:r>
            <a:r>
              <a:rPr lang="en-US" sz="1400" dirty="0" smtClean="0">
                <a:solidFill>
                  <a:srgbClr val="FF9900"/>
                </a:solidFill>
              </a:rPr>
              <a:t>(</a:t>
            </a:r>
            <a:r>
              <a:rPr lang="en-US" sz="1400" dirty="0" err="1" smtClean="0">
                <a:solidFill>
                  <a:srgbClr val="FF9900"/>
                </a:solidFill>
              </a:rPr>
              <a:t>msg</a:t>
            </a:r>
            <a:r>
              <a:rPr lang="en-US" sz="1400" dirty="0" smtClean="0">
                <a:solidFill>
                  <a:srgbClr val="FF9900"/>
                </a:solidFill>
              </a:rPr>
              <a:t>);</a:t>
            </a:r>
          </a:p>
          <a:p>
            <a:r>
              <a:rPr lang="en-US" sz="1400" dirty="0" smtClean="0">
                <a:solidFill>
                  <a:srgbClr val="FF9900"/>
                </a:solidFill>
              </a:rPr>
              <a:t>            </a:t>
            </a:r>
            <a:r>
              <a:rPr lang="en-US" sz="1400" dirty="0" err="1" smtClean="0">
                <a:solidFill>
                  <a:srgbClr val="FF9900"/>
                </a:solidFill>
              </a:rPr>
              <a:t>noteData</a:t>
            </a:r>
            <a:r>
              <a:rPr lang="en-US" sz="1400" dirty="0" smtClean="0">
                <a:solidFill>
                  <a:srgbClr val="FF9900"/>
                </a:solidFill>
              </a:rPr>
              <a:t> = </a:t>
            </a:r>
            <a:r>
              <a:rPr lang="en-US" sz="1400" dirty="0" err="1" smtClean="0">
                <a:solidFill>
                  <a:srgbClr val="FF9900"/>
                </a:solidFill>
              </a:rPr>
              <a:t>JSON.parse</a:t>
            </a:r>
            <a:r>
              <a:rPr lang="en-US" sz="1400" dirty="0" smtClean="0">
                <a:solidFill>
                  <a:srgbClr val="FF9900"/>
                </a:solidFill>
              </a:rPr>
              <a:t>(</a:t>
            </a:r>
            <a:r>
              <a:rPr lang="en-US" sz="1400" dirty="0" err="1" smtClean="0">
                <a:solidFill>
                  <a:srgbClr val="FF9900"/>
                </a:solidFill>
              </a:rPr>
              <a:t>msg</a:t>
            </a:r>
            <a:r>
              <a:rPr lang="en-US" sz="1400" dirty="0" smtClean="0">
                <a:solidFill>
                  <a:srgbClr val="FF9900"/>
                </a:solidFill>
              </a:rPr>
              <a:t>);</a:t>
            </a:r>
          </a:p>
          <a:p>
            <a:r>
              <a:rPr lang="en-US" sz="1400" dirty="0" smtClean="0">
                <a:solidFill>
                  <a:srgbClr val="FF9900"/>
                </a:solidFill>
              </a:rPr>
              <a:t> }</a:t>
            </a:r>
          </a:p>
          <a:p>
            <a:endParaRPr lang="en-US" sz="1400" dirty="0" smtClean="0">
              <a:solidFill>
                <a:srgbClr val="FF9900"/>
              </a:solidFill>
            </a:endParaRPr>
          </a:p>
          <a:p>
            <a:r>
              <a:rPr lang="en-US" sz="1400" dirty="0" smtClean="0">
                <a:solidFill>
                  <a:srgbClr val="FF9900"/>
                </a:solidFill>
              </a:rPr>
              <a:t>function </a:t>
            </a:r>
            <a:r>
              <a:rPr lang="en-US" sz="1400" dirty="0" err="1" smtClean="0">
                <a:solidFill>
                  <a:srgbClr val="FF9900"/>
                </a:solidFill>
              </a:rPr>
              <a:t>LoadDataFailed</a:t>
            </a:r>
            <a:r>
              <a:rPr lang="en-US" sz="1400" dirty="0" smtClean="0">
                <a:solidFill>
                  <a:srgbClr val="FF9900"/>
                </a:solidFill>
              </a:rPr>
              <a:t>(result) {</a:t>
            </a:r>
          </a:p>
          <a:p>
            <a:r>
              <a:rPr lang="en-US" sz="1400" dirty="0" smtClean="0">
                <a:solidFill>
                  <a:srgbClr val="FF9900"/>
                </a:solidFill>
              </a:rPr>
              <a:t>            alert(</a:t>
            </a:r>
            <a:r>
              <a:rPr lang="en-US" sz="1400" dirty="0" err="1" smtClean="0">
                <a:solidFill>
                  <a:srgbClr val="FF9900"/>
                </a:solidFill>
              </a:rPr>
              <a:t>result.status</a:t>
            </a:r>
            <a:r>
              <a:rPr lang="en-US" sz="1400" dirty="0" smtClean="0">
                <a:solidFill>
                  <a:srgbClr val="FF9900"/>
                </a:solidFill>
              </a:rPr>
              <a:t> + ' ' + </a:t>
            </a:r>
            <a:r>
              <a:rPr lang="en-US" sz="1400" dirty="0" err="1" smtClean="0">
                <a:solidFill>
                  <a:srgbClr val="FF9900"/>
                </a:solidFill>
              </a:rPr>
              <a:t>result.statusText</a:t>
            </a:r>
            <a:r>
              <a:rPr lang="en-US" sz="1400" dirty="0" smtClean="0">
                <a:solidFill>
                  <a:srgbClr val="FF9900"/>
                </a:solidFill>
              </a:rPr>
              <a:t>);</a:t>
            </a:r>
          </a:p>
          <a:p>
            <a:r>
              <a:rPr lang="en-US" sz="1400" dirty="0" smtClean="0">
                <a:solidFill>
                  <a:srgbClr val="FF9900"/>
                </a:solidFill>
              </a:rPr>
              <a:t>}</a:t>
            </a:r>
          </a:p>
          <a:p>
            <a:endParaRPr lang="en-US" sz="1400" dirty="0" smtClean="0">
              <a:solidFill>
                <a:srgbClr val="FF99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Ajax POST</a:t>
            </a:r>
            <a:endParaRPr lang="en-US" dirty="0"/>
          </a:p>
        </p:txBody>
      </p:sp>
      <p:sp>
        <p:nvSpPr>
          <p:cNvPr id="4" name="Rectangle 3"/>
          <p:cNvSpPr/>
          <p:nvPr/>
        </p:nvSpPr>
        <p:spPr>
          <a:xfrm>
            <a:off x="0" y="1188628"/>
            <a:ext cx="9144000" cy="5755422"/>
          </a:xfrm>
          <a:prstGeom prst="rect">
            <a:avLst/>
          </a:prstGeom>
        </p:spPr>
        <p:txBody>
          <a:bodyPr wrap="square">
            <a:spAutoFit/>
          </a:bodyPr>
          <a:lstStyle/>
          <a:p>
            <a:r>
              <a:rPr lang="en-US" sz="1600" dirty="0" smtClean="0">
                <a:solidFill>
                  <a:srgbClr val="FF9900"/>
                </a:solidFill>
              </a:rPr>
              <a:t>function </a:t>
            </a:r>
            <a:r>
              <a:rPr lang="en-US" sz="1600" dirty="0" err="1" smtClean="0">
                <a:solidFill>
                  <a:srgbClr val="FF9900"/>
                </a:solidFill>
              </a:rPr>
              <a:t>SaveNoteData</a:t>
            </a:r>
            <a:r>
              <a:rPr lang="en-US" sz="1600" dirty="0" smtClean="0">
                <a:solidFill>
                  <a:srgbClr val="FF9900"/>
                </a:solidFill>
              </a:rPr>
              <a:t>() {</a:t>
            </a:r>
          </a:p>
          <a:p>
            <a:r>
              <a:rPr lang="en-US" sz="1600" dirty="0" smtClean="0">
                <a:solidFill>
                  <a:srgbClr val="FF9900"/>
                </a:solidFill>
              </a:rPr>
              <a:t>            </a:t>
            </a:r>
            <a:r>
              <a:rPr lang="en-US" sz="1600" dirty="0" err="1" smtClean="0">
                <a:solidFill>
                  <a:srgbClr val="FF9900"/>
                </a:solidFill>
              </a:rPr>
              <a:t>var</a:t>
            </a:r>
            <a:r>
              <a:rPr lang="en-US" sz="1600" dirty="0" smtClean="0">
                <a:solidFill>
                  <a:srgbClr val="FF9900"/>
                </a:solidFill>
              </a:rPr>
              <a:t> </a:t>
            </a:r>
            <a:r>
              <a:rPr lang="en-US" sz="1600" dirty="0" err="1" smtClean="0">
                <a:solidFill>
                  <a:srgbClr val="FF9900"/>
                </a:solidFill>
              </a:rPr>
              <a:t>objectData</a:t>
            </a:r>
            <a:r>
              <a:rPr lang="en-US" sz="1600" dirty="0" smtClean="0">
                <a:solidFill>
                  <a:srgbClr val="FF9900"/>
                </a:solidFill>
              </a:rPr>
              <a:t> = </a:t>
            </a:r>
            <a:r>
              <a:rPr lang="en-US" sz="1600" dirty="0" err="1" smtClean="0">
                <a:solidFill>
                  <a:srgbClr val="FF9900"/>
                </a:solidFill>
              </a:rPr>
              <a:t>JSON.stringify</a:t>
            </a:r>
            <a:r>
              <a:rPr lang="en-US" sz="1600" dirty="0" smtClean="0">
                <a:solidFill>
                  <a:srgbClr val="FF9900"/>
                </a:solidFill>
              </a:rPr>
              <a:t>(</a:t>
            </a:r>
            <a:r>
              <a:rPr lang="en-US" sz="1600" dirty="0" err="1" smtClean="0">
                <a:solidFill>
                  <a:srgbClr val="FF9900"/>
                </a:solidFill>
              </a:rPr>
              <a:t>noteData</a:t>
            </a:r>
            <a:r>
              <a:rPr lang="en-US" sz="1600" dirty="0" smtClean="0">
                <a:solidFill>
                  <a:srgbClr val="FF9900"/>
                </a:solidFill>
              </a:rPr>
              <a:t>);</a:t>
            </a:r>
          </a:p>
          <a:p>
            <a:r>
              <a:rPr lang="en-US" sz="1600" dirty="0" smtClean="0">
                <a:solidFill>
                  <a:srgbClr val="FF9900"/>
                </a:solidFill>
              </a:rPr>
              <a:t>            $.</a:t>
            </a:r>
            <a:r>
              <a:rPr lang="en-US" sz="1600" dirty="0" err="1" smtClean="0">
                <a:solidFill>
                  <a:srgbClr val="FF9900"/>
                </a:solidFill>
              </a:rPr>
              <a:t>ajax</a:t>
            </a:r>
            <a:r>
              <a:rPr lang="en-US" sz="1600" dirty="0" smtClean="0">
                <a:solidFill>
                  <a:srgbClr val="FF9900"/>
                </a:solidFill>
              </a:rPr>
              <a:t>({</a:t>
            </a:r>
          </a:p>
          <a:p>
            <a:r>
              <a:rPr lang="en-US" sz="1600" dirty="0" smtClean="0">
                <a:solidFill>
                  <a:srgbClr val="FF9900"/>
                </a:solidFill>
              </a:rPr>
              <a:t>                </a:t>
            </a:r>
            <a:r>
              <a:rPr lang="en-US" sz="1600" dirty="0" err="1" smtClean="0">
                <a:solidFill>
                  <a:srgbClr val="FF9900"/>
                </a:solidFill>
              </a:rPr>
              <a:t>url</a:t>
            </a:r>
            <a:r>
              <a:rPr lang="en-US" sz="1600" dirty="0" smtClean="0">
                <a:solidFill>
                  <a:srgbClr val="FF9900"/>
                </a:solidFill>
              </a:rPr>
              <a:t>: "http://localhost/NoteApp/NoteService/Service.svc/SaveNoteData",</a:t>
            </a:r>
          </a:p>
          <a:p>
            <a:r>
              <a:rPr lang="en-US" sz="1600" dirty="0" smtClean="0">
                <a:solidFill>
                  <a:srgbClr val="FF9900"/>
                </a:solidFill>
              </a:rPr>
              <a:t>                type: 'post',</a:t>
            </a:r>
          </a:p>
          <a:p>
            <a:r>
              <a:rPr lang="en-US" sz="1600" dirty="0" smtClean="0">
                <a:solidFill>
                  <a:srgbClr val="FF9900"/>
                </a:solidFill>
              </a:rPr>
              <a:t>                </a:t>
            </a:r>
            <a:r>
              <a:rPr lang="en-US" sz="1600" dirty="0" err="1" smtClean="0">
                <a:solidFill>
                  <a:srgbClr val="FF9900"/>
                </a:solidFill>
              </a:rPr>
              <a:t>dataType</a:t>
            </a:r>
            <a:r>
              <a:rPr lang="en-US" sz="1600" dirty="0" smtClean="0">
                <a:solidFill>
                  <a:srgbClr val="FF9900"/>
                </a:solidFill>
              </a:rPr>
              <a:t>: '</a:t>
            </a:r>
            <a:r>
              <a:rPr lang="en-US" sz="1600" dirty="0" err="1" smtClean="0">
                <a:solidFill>
                  <a:srgbClr val="FF9900"/>
                </a:solidFill>
              </a:rPr>
              <a:t>json</a:t>
            </a:r>
            <a:r>
              <a:rPr lang="en-US" sz="1600" dirty="0" smtClean="0">
                <a:solidFill>
                  <a:srgbClr val="FF9900"/>
                </a:solidFill>
              </a:rPr>
              <a:t>',</a:t>
            </a:r>
          </a:p>
          <a:p>
            <a:r>
              <a:rPr lang="en-US" sz="1600" dirty="0" smtClean="0">
                <a:solidFill>
                  <a:srgbClr val="FF9900"/>
                </a:solidFill>
              </a:rPr>
              <a:t>                </a:t>
            </a:r>
            <a:r>
              <a:rPr lang="en-US" sz="1600" dirty="0" err="1" smtClean="0">
                <a:solidFill>
                  <a:srgbClr val="FF9900"/>
                </a:solidFill>
              </a:rPr>
              <a:t>contentType</a:t>
            </a:r>
            <a:r>
              <a:rPr lang="en-US" sz="1600" dirty="0" smtClean="0">
                <a:solidFill>
                  <a:srgbClr val="FF9900"/>
                </a:solidFill>
              </a:rPr>
              <a:t>: 'application/</a:t>
            </a:r>
            <a:r>
              <a:rPr lang="en-US" sz="1600" dirty="0" err="1" smtClean="0">
                <a:solidFill>
                  <a:srgbClr val="FF9900"/>
                </a:solidFill>
              </a:rPr>
              <a:t>json</a:t>
            </a:r>
            <a:r>
              <a:rPr lang="en-US" sz="1600" dirty="0" smtClean="0">
                <a:solidFill>
                  <a:srgbClr val="FF9900"/>
                </a:solidFill>
              </a:rPr>
              <a:t>; </a:t>
            </a:r>
            <a:r>
              <a:rPr lang="en-US" sz="1600" dirty="0" err="1" smtClean="0">
                <a:solidFill>
                  <a:srgbClr val="FF9900"/>
                </a:solidFill>
              </a:rPr>
              <a:t>charset</a:t>
            </a:r>
            <a:r>
              <a:rPr lang="en-US" sz="1600" dirty="0" smtClean="0">
                <a:solidFill>
                  <a:srgbClr val="FF9900"/>
                </a:solidFill>
              </a:rPr>
              <a:t>=utf-8',</a:t>
            </a:r>
          </a:p>
          <a:p>
            <a:r>
              <a:rPr lang="en-US" sz="1600" dirty="0" smtClean="0">
                <a:solidFill>
                  <a:srgbClr val="FF9900"/>
                </a:solidFill>
              </a:rPr>
              <a:t>                data: </a:t>
            </a:r>
            <a:r>
              <a:rPr lang="en-US" sz="1600" dirty="0" err="1" smtClean="0">
                <a:solidFill>
                  <a:srgbClr val="FF9900"/>
                </a:solidFill>
              </a:rPr>
              <a:t>JSON.stringify</a:t>
            </a:r>
            <a:r>
              <a:rPr lang="en-US" sz="1600" dirty="0" smtClean="0">
                <a:solidFill>
                  <a:srgbClr val="FF9900"/>
                </a:solidFill>
              </a:rPr>
              <a:t>(</a:t>
            </a:r>
            <a:r>
              <a:rPr lang="en-US" sz="1600" dirty="0" err="1" smtClean="0">
                <a:solidFill>
                  <a:srgbClr val="FF9900"/>
                </a:solidFill>
              </a:rPr>
              <a:t>noteData</a:t>
            </a:r>
            <a:r>
              <a:rPr lang="en-US" sz="1600" dirty="0" smtClean="0">
                <a:solidFill>
                  <a:srgbClr val="FF9900"/>
                </a:solidFill>
              </a:rPr>
              <a:t>),</a:t>
            </a:r>
          </a:p>
          <a:p>
            <a:r>
              <a:rPr lang="en-US" sz="1600" dirty="0" smtClean="0">
                <a:solidFill>
                  <a:srgbClr val="FF9900"/>
                </a:solidFill>
              </a:rPr>
              <a:t>                success: function (res) {</a:t>
            </a:r>
          </a:p>
          <a:p>
            <a:r>
              <a:rPr lang="en-US" sz="1600" dirty="0" smtClean="0">
                <a:solidFill>
                  <a:srgbClr val="FF9900"/>
                </a:solidFill>
              </a:rPr>
              <a:t>                    alert(res);</a:t>
            </a:r>
          </a:p>
          <a:p>
            <a:r>
              <a:rPr lang="en-US" sz="1600" dirty="0" smtClean="0">
                <a:solidFill>
                  <a:srgbClr val="FF9900"/>
                </a:solidFill>
              </a:rPr>
              <a:t>                },</a:t>
            </a:r>
          </a:p>
          <a:p>
            <a:r>
              <a:rPr lang="en-US" sz="1600" dirty="0" smtClean="0">
                <a:solidFill>
                  <a:srgbClr val="FF9900"/>
                </a:solidFill>
              </a:rPr>
              <a:t>                error: function (</a:t>
            </a:r>
            <a:r>
              <a:rPr lang="en-US" sz="1600" dirty="0" err="1" smtClean="0">
                <a:solidFill>
                  <a:srgbClr val="FF9900"/>
                </a:solidFill>
              </a:rPr>
              <a:t>xhr</a:t>
            </a:r>
            <a:r>
              <a:rPr lang="en-US" sz="1600" dirty="0" smtClean="0">
                <a:solidFill>
                  <a:srgbClr val="FF9900"/>
                </a:solidFill>
              </a:rPr>
              <a:t>) {</a:t>
            </a:r>
          </a:p>
          <a:p>
            <a:r>
              <a:rPr lang="en-US" sz="1600" dirty="0" smtClean="0">
                <a:solidFill>
                  <a:srgbClr val="FF9900"/>
                </a:solidFill>
              </a:rPr>
              <a:t>                    if (</a:t>
            </a:r>
            <a:r>
              <a:rPr lang="en-US" sz="1600" dirty="0" err="1" smtClean="0">
                <a:solidFill>
                  <a:srgbClr val="FF9900"/>
                </a:solidFill>
              </a:rPr>
              <a:t>xhr.responseText</a:t>
            </a:r>
            <a:r>
              <a:rPr lang="en-US" sz="1600" dirty="0" smtClean="0">
                <a:solidFill>
                  <a:srgbClr val="FF9900"/>
                </a:solidFill>
              </a:rPr>
              <a:t>) {</a:t>
            </a:r>
          </a:p>
          <a:p>
            <a:r>
              <a:rPr lang="en-US" sz="1600" dirty="0" smtClean="0">
                <a:solidFill>
                  <a:srgbClr val="FF9900"/>
                </a:solidFill>
              </a:rPr>
              <a:t>                        </a:t>
            </a:r>
            <a:r>
              <a:rPr lang="en-US" sz="1600" dirty="0" err="1" smtClean="0">
                <a:solidFill>
                  <a:srgbClr val="FF9900"/>
                </a:solidFill>
              </a:rPr>
              <a:t>var</a:t>
            </a:r>
            <a:r>
              <a:rPr lang="en-US" sz="1600" dirty="0" smtClean="0">
                <a:solidFill>
                  <a:srgbClr val="FF9900"/>
                </a:solidFill>
              </a:rPr>
              <a:t> err = </a:t>
            </a:r>
            <a:r>
              <a:rPr lang="en-US" sz="1600" dirty="0" err="1" smtClean="0">
                <a:solidFill>
                  <a:srgbClr val="FF9900"/>
                </a:solidFill>
              </a:rPr>
              <a:t>JSON.parse</a:t>
            </a:r>
            <a:r>
              <a:rPr lang="en-US" sz="1600" dirty="0" smtClean="0">
                <a:solidFill>
                  <a:srgbClr val="FF9900"/>
                </a:solidFill>
              </a:rPr>
              <a:t>(</a:t>
            </a:r>
            <a:r>
              <a:rPr lang="en-US" sz="1600" dirty="0" err="1" smtClean="0">
                <a:solidFill>
                  <a:srgbClr val="FF9900"/>
                </a:solidFill>
              </a:rPr>
              <a:t>xhr.responseText</a:t>
            </a:r>
            <a:r>
              <a:rPr lang="en-US" sz="1600" dirty="0" smtClean="0">
                <a:solidFill>
                  <a:srgbClr val="FF9900"/>
                </a:solidFill>
              </a:rPr>
              <a:t>);</a:t>
            </a:r>
          </a:p>
          <a:p>
            <a:r>
              <a:rPr lang="en-US" sz="1600" dirty="0" smtClean="0">
                <a:solidFill>
                  <a:srgbClr val="FF9900"/>
                </a:solidFill>
              </a:rPr>
              <a:t>                        if (err)</a:t>
            </a:r>
          </a:p>
          <a:p>
            <a:r>
              <a:rPr lang="en-US" sz="1600" dirty="0" smtClean="0">
                <a:solidFill>
                  <a:srgbClr val="FF9900"/>
                </a:solidFill>
              </a:rPr>
              <a:t>                            alert(err);</a:t>
            </a:r>
          </a:p>
          <a:p>
            <a:r>
              <a:rPr lang="en-US" sz="1600" dirty="0" smtClean="0">
                <a:solidFill>
                  <a:srgbClr val="FF9900"/>
                </a:solidFill>
              </a:rPr>
              <a:t>                        else</a:t>
            </a:r>
          </a:p>
          <a:p>
            <a:r>
              <a:rPr lang="da-DK" sz="1600" dirty="0" smtClean="0">
                <a:solidFill>
                  <a:srgbClr val="FF9900"/>
                </a:solidFill>
              </a:rPr>
              <a:t>                            alert({ Message: "Unknown server error." })</a:t>
            </a:r>
          </a:p>
          <a:p>
            <a:r>
              <a:rPr lang="en-US" sz="1600" dirty="0" smtClean="0">
                <a:solidFill>
                  <a:srgbClr val="FF9900"/>
                </a:solidFill>
              </a:rPr>
              <a:t>                    }</a:t>
            </a:r>
          </a:p>
          <a:p>
            <a:r>
              <a:rPr lang="en-US" sz="1600" dirty="0" smtClean="0">
                <a:solidFill>
                  <a:srgbClr val="FF9900"/>
                </a:solidFill>
              </a:rPr>
              <a:t>                    return;</a:t>
            </a:r>
          </a:p>
          <a:p>
            <a:r>
              <a:rPr lang="en-US" sz="1600" dirty="0" smtClean="0">
                <a:solidFill>
                  <a:srgbClr val="FF9900"/>
                </a:solidFill>
              </a:rPr>
              <a:t>                }</a:t>
            </a:r>
          </a:p>
          <a:p>
            <a:r>
              <a:rPr lang="en-US" sz="1600" dirty="0" smtClean="0">
                <a:solidFill>
                  <a:srgbClr val="FF9900"/>
                </a:solidFill>
              </a:rPr>
              <a:t>            });</a:t>
            </a:r>
          </a:p>
          <a:p>
            <a:r>
              <a:rPr lang="en-US" sz="1600" dirty="0" smtClean="0">
                <a:solidFill>
                  <a:srgbClr val="FF9900"/>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Ajax convenience methods </a:t>
            </a:r>
            <a:endParaRPr lang="en-US" dirty="0"/>
          </a:p>
        </p:txBody>
      </p:sp>
      <p:sp>
        <p:nvSpPr>
          <p:cNvPr id="4" name="Rectangle 3"/>
          <p:cNvSpPr/>
          <p:nvPr/>
        </p:nvSpPr>
        <p:spPr>
          <a:xfrm>
            <a:off x="0" y="1562718"/>
            <a:ext cx="9144000" cy="3416320"/>
          </a:xfrm>
          <a:prstGeom prst="rect">
            <a:avLst/>
          </a:prstGeom>
        </p:spPr>
        <p:txBody>
          <a:bodyPr wrap="square">
            <a:spAutoFit/>
          </a:bodyPr>
          <a:lstStyle/>
          <a:p>
            <a:r>
              <a:rPr lang="en-US" dirty="0" smtClean="0">
                <a:solidFill>
                  <a:srgbClr val="FF9900"/>
                </a:solidFill>
              </a:rPr>
              <a:t>// get plain text or html</a:t>
            </a:r>
          </a:p>
          <a:p>
            <a:r>
              <a:rPr lang="en-US" dirty="0" smtClean="0">
                <a:solidFill>
                  <a:srgbClr val="FF9900"/>
                </a:solidFill>
              </a:rPr>
              <a:t>$.get(‘myservice.svc/</a:t>
            </a:r>
            <a:r>
              <a:rPr lang="en-US" dirty="0" err="1" smtClean="0">
                <a:solidFill>
                  <a:srgbClr val="FF9900"/>
                </a:solidFill>
              </a:rPr>
              <a:t>GetAllData</a:t>
            </a:r>
            <a:r>
              <a:rPr lang="en-US" dirty="0" smtClean="0">
                <a:solidFill>
                  <a:srgbClr val="FF9900"/>
                </a:solidFill>
              </a:rPr>
              <a:t>', { </a:t>
            </a:r>
            <a:r>
              <a:rPr lang="en-US" dirty="0" err="1" smtClean="0">
                <a:solidFill>
                  <a:srgbClr val="FF9900"/>
                </a:solidFill>
              </a:rPr>
              <a:t>employeeID</a:t>
            </a:r>
            <a:r>
              <a:rPr lang="en-US" dirty="0" smtClean="0">
                <a:solidFill>
                  <a:srgbClr val="FF9900"/>
                </a:solidFill>
              </a:rPr>
              <a:t>: 1234 }, function(</a:t>
            </a:r>
            <a:r>
              <a:rPr lang="en-US" dirty="0" err="1" smtClean="0">
                <a:solidFill>
                  <a:srgbClr val="FF9900"/>
                </a:solidFill>
              </a:rPr>
              <a:t>resp</a:t>
            </a:r>
            <a:r>
              <a:rPr lang="en-US" dirty="0" smtClean="0">
                <a:solidFill>
                  <a:srgbClr val="FF9900"/>
                </a:solidFill>
              </a:rPr>
              <a:t>) {</a:t>
            </a:r>
          </a:p>
          <a:p>
            <a:r>
              <a:rPr lang="en-US" dirty="0" smtClean="0">
                <a:solidFill>
                  <a:srgbClr val="FF9900"/>
                </a:solidFill>
              </a:rPr>
              <a:t>    console.log(</a:t>
            </a:r>
            <a:r>
              <a:rPr lang="en-US" dirty="0" err="1" smtClean="0">
                <a:solidFill>
                  <a:srgbClr val="FF9900"/>
                </a:solidFill>
              </a:rPr>
              <a:t>resp</a:t>
            </a:r>
            <a:r>
              <a:rPr lang="en-US" dirty="0" smtClean="0">
                <a:solidFill>
                  <a:srgbClr val="FF9900"/>
                </a:solidFill>
              </a:rPr>
              <a:t>);</a:t>
            </a:r>
          </a:p>
          <a:p>
            <a:r>
              <a:rPr lang="en-US" dirty="0" smtClean="0">
                <a:solidFill>
                  <a:srgbClr val="FF9900"/>
                </a:solidFill>
              </a:rPr>
              <a:t>});</a:t>
            </a:r>
          </a:p>
          <a:p>
            <a:endParaRPr lang="en-US" dirty="0" smtClean="0">
              <a:solidFill>
                <a:srgbClr val="FF9900"/>
              </a:solidFill>
            </a:endParaRPr>
          </a:p>
          <a:p>
            <a:endParaRPr lang="en-US" dirty="0" smtClean="0">
              <a:solidFill>
                <a:srgbClr val="FF9900"/>
              </a:solidFill>
            </a:endParaRPr>
          </a:p>
          <a:p>
            <a:r>
              <a:rPr lang="en-US" dirty="0" smtClean="0">
                <a:solidFill>
                  <a:srgbClr val="FF9900"/>
                </a:solidFill>
              </a:rPr>
              <a:t>// get JSON-formatted data from the server</a:t>
            </a:r>
          </a:p>
          <a:p>
            <a:r>
              <a:rPr lang="en-US" dirty="0" smtClean="0">
                <a:solidFill>
                  <a:srgbClr val="FF9900"/>
                </a:solidFill>
              </a:rPr>
              <a:t>$.</a:t>
            </a:r>
            <a:r>
              <a:rPr lang="en-US" dirty="0" err="1" smtClean="0">
                <a:solidFill>
                  <a:srgbClr val="FF9900"/>
                </a:solidFill>
              </a:rPr>
              <a:t>getJSON</a:t>
            </a:r>
            <a:r>
              <a:rPr lang="en-US" dirty="0" smtClean="0">
                <a:solidFill>
                  <a:srgbClr val="FF9900"/>
                </a:solidFill>
              </a:rPr>
              <a:t>(' myservice.svc/</a:t>
            </a:r>
            <a:r>
              <a:rPr lang="en-US" dirty="0" err="1" smtClean="0">
                <a:solidFill>
                  <a:srgbClr val="FF9900"/>
                </a:solidFill>
              </a:rPr>
              <a:t>GetAllDataJSON</a:t>
            </a:r>
            <a:r>
              <a:rPr lang="en-US" dirty="0" smtClean="0">
                <a:solidFill>
                  <a:srgbClr val="FF9900"/>
                </a:solidFill>
              </a:rPr>
              <a:t>', function(</a:t>
            </a:r>
            <a:r>
              <a:rPr lang="en-US" dirty="0" err="1" smtClean="0">
                <a:solidFill>
                  <a:srgbClr val="FF9900"/>
                </a:solidFill>
              </a:rPr>
              <a:t>resp</a:t>
            </a:r>
            <a:r>
              <a:rPr lang="en-US" dirty="0" smtClean="0">
                <a:solidFill>
                  <a:srgbClr val="FF9900"/>
                </a:solidFill>
              </a:rPr>
              <a:t>) {</a:t>
            </a:r>
          </a:p>
          <a:p>
            <a:r>
              <a:rPr lang="en-US" dirty="0" smtClean="0">
                <a:solidFill>
                  <a:srgbClr val="FF9900"/>
                </a:solidFill>
              </a:rPr>
              <a:t>    $.each(</a:t>
            </a:r>
            <a:r>
              <a:rPr lang="en-US" dirty="0" err="1" smtClean="0">
                <a:solidFill>
                  <a:srgbClr val="FF9900"/>
                </a:solidFill>
              </a:rPr>
              <a:t>resp</a:t>
            </a:r>
            <a:r>
              <a:rPr lang="en-US" dirty="0" smtClean="0">
                <a:solidFill>
                  <a:srgbClr val="FF9900"/>
                </a:solidFill>
              </a:rPr>
              <a:t>, function(k, v) {</a:t>
            </a:r>
          </a:p>
          <a:p>
            <a:r>
              <a:rPr lang="en-US" dirty="0" smtClean="0">
                <a:solidFill>
                  <a:srgbClr val="FF9900"/>
                </a:solidFill>
              </a:rPr>
              <a:t>        console.log(k + ' : ' + v);</a:t>
            </a:r>
          </a:p>
          <a:p>
            <a:r>
              <a:rPr lang="en-US" dirty="0" smtClean="0">
                <a:solidFill>
                  <a:srgbClr val="FF9900"/>
                </a:solidFill>
              </a:rPr>
              <a:t>    });</a:t>
            </a:r>
          </a:p>
          <a:p>
            <a:r>
              <a:rPr lang="en-US" dirty="0" smtClean="0">
                <a:solidFill>
                  <a:srgbClr val="FF9900"/>
                </a:solidFill>
              </a:rPr>
              <a:t>});</a:t>
            </a:r>
            <a:endParaRPr lang="en-US" dirty="0">
              <a:solidFill>
                <a:srgbClr val="FF99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jQuery</a:t>
            </a:r>
            <a:r>
              <a:rPr lang="en-US" dirty="0" smtClean="0"/>
              <a:t> Plug-in</a:t>
            </a:r>
            <a:endParaRPr lang="en-US" dirty="0"/>
          </a:p>
        </p:txBody>
      </p:sp>
      <p:sp>
        <p:nvSpPr>
          <p:cNvPr id="3" name="Content Placeholder 2"/>
          <p:cNvSpPr>
            <a:spLocks noGrp="1"/>
          </p:cNvSpPr>
          <p:nvPr>
            <p:ph idx="1"/>
          </p:nvPr>
        </p:nvSpPr>
        <p:spPr/>
        <p:txBody>
          <a:bodyPr/>
          <a:lstStyle/>
          <a:p>
            <a:r>
              <a:rPr lang="en-US" sz="1800" dirty="0" smtClean="0"/>
              <a:t>A new method that we use to extend </a:t>
            </a:r>
            <a:r>
              <a:rPr lang="en-US" sz="1800" dirty="0" err="1" smtClean="0"/>
              <a:t>jQuery's</a:t>
            </a:r>
            <a:r>
              <a:rPr lang="en-US" sz="1800" dirty="0" smtClean="0"/>
              <a:t> prototype object</a:t>
            </a:r>
          </a:p>
          <a:p>
            <a:pPr lvl="1"/>
            <a:r>
              <a:rPr lang="en-US" sz="1600" dirty="0" smtClean="0"/>
              <a:t>Can be used privately or shared with others</a:t>
            </a:r>
          </a:p>
          <a:p>
            <a:pPr lvl="1"/>
            <a:r>
              <a:rPr lang="en-US" sz="1600" dirty="0" smtClean="0"/>
              <a:t>Since extending prototype, it is available for all </a:t>
            </a:r>
            <a:r>
              <a:rPr lang="en-US" sz="1600" dirty="0" err="1" smtClean="0"/>
              <a:t>jQuery</a:t>
            </a:r>
            <a:r>
              <a:rPr lang="en-US" sz="1600" dirty="0" smtClean="0"/>
              <a:t> objects</a:t>
            </a:r>
          </a:p>
          <a:p>
            <a:r>
              <a:rPr lang="en-US" sz="1800" dirty="0" smtClean="0"/>
              <a:t>Guidelines</a:t>
            </a:r>
          </a:p>
          <a:p>
            <a:pPr lvl="1"/>
            <a:r>
              <a:rPr lang="en-US" sz="1600" dirty="0" smtClean="0"/>
              <a:t>Name the file as </a:t>
            </a:r>
            <a:r>
              <a:rPr lang="en-US" sz="1600" dirty="0" err="1" smtClean="0"/>
              <a:t>jquery.PLUGINNAME.js</a:t>
            </a:r>
            <a:endParaRPr lang="en-US" sz="1600" dirty="0" smtClean="0"/>
          </a:p>
          <a:p>
            <a:pPr lvl="1"/>
            <a:r>
              <a:rPr lang="en-US" sz="1600" dirty="0" smtClean="0"/>
              <a:t>Name in file and your method’s name should be same</a:t>
            </a:r>
          </a:p>
          <a:p>
            <a:pPr lvl="1"/>
            <a:r>
              <a:rPr lang="en-US" sz="1600" dirty="0" smtClean="0"/>
              <a:t>Keep track of developer community to avoid name conflicts </a:t>
            </a:r>
            <a:r>
              <a:rPr lang="en-US" sz="1600" dirty="0" smtClean="0">
                <a:sym typeface="Wingdings" pitchFamily="2" charset="2"/>
              </a:rPr>
              <a:t></a:t>
            </a:r>
            <a:endParaRPr lang="en-US" sz="1800" dirty="0" smtClean="0"/>
          </a:p>
          <a:p>
            <a:r>
              <a:rPr lang="en-US" sz="1800" dirty="0" smtClean="0"/>
              <a:t>Wrap the actual </a:t>
            </a:r>
            <a:r>
              <a:rPr lang="en-US" sz="1800" dirty="0" err="1" smtClean="0"/>
              <a:t>plugin</a:t>
            </a:r>
            <a:r>
              <a:rPr lang="en-US" sz="1800" dirty="0" smtClean="0"/>
              <a:t> in an immediately-invoked function:</a:t>
            </a:r>
          </a:p>
          <a:p>
            <a:pPr>
              <a:buNone/>
            </a:pPr>
            <a:r>
              <a:rPr lang="en-US" sz="1800" dirty="0" smtClean="0"/>
              <a:t>	(function($){</a:t>
            </a:r>
          </a:p>
          <a:p>
            <a:pPr>
              <a:buNone/>
            </a:pPr>
            <a:r>
              <a:rPr lang="en-US" sz="1800" dirty="0" smtClean="0"/>
              <a:t>	    //...</a:t>
            </a:r>
          </a:p>
          <a:p>
            <a:pPr>
              <a:buNone/>
            </a:pPr>
            <a:r>
              <a:rPr lang="en-US" sz="1800" dirty="0" smtClean="0"/>
              <a:t>	}(</a:t>
            </a:r>
            <a:r>
              <a:rPr lang="en-US" sz="1800" dirty="0" err="1" smtClean="0"/>
              <a:t>jQuery</a:t>
            </a:r>
            <a:r>
              <a:rPr lang="en-US" sz="1800" dirty="0" smtClean="0"/>
              <a:t>));</a:t>
            </a:r>
          </a:p>
          <a:p>
            <a:pPr lvl="1"/>
            <a:r>
              <a:rPr lang="en-US" sz="1600" dirty="0" smtClean="0"/>
              <a:t>Because of closure, this creates a "private" scope of $ hence allowing us to extend </a:t>
            </a:r>
            <a:r>
              <a:rPr lang="en-US" sz="1600" dirty="0" err="1" smtClean="0"/>
              <a:t>jQuery</a:t>
            </a:r>
            <a:r>
              <a:rPr lang="en-US" sz="1600" dirty="0" smtClean="0"/>
              <a:t> without risk of $ being overwritten by another library</a:t>
            </a:r>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jQuery</a:t>
            </a:r>
            <a:r>
              <a:rPr lang="en-US" dirty="0" smtClean="0"/>
              <a:t> Plug-in development</a:t>
            </a:r>
            <a:endParaRPr lang="en-US" dirty="0"/>
          </a:p>
        </p:txBody>
      </p:sp>
      <p:sp>
        <p:nvSpPr>
          <p:cNvPr id="3" name="Content Placeholder 2"/>
          <p:cNvSpPr>
            <a:spLocks noGrp="1"/>
          </p:cNvSpPr>
          <p:nvPr>
            <p:ph idx="1"/>
          </p:nvPr>
        </p:nvSpPr>
        <p:spPr>
          <a:xfrm>
            <a:off x="228600" y="1239591"/>
            <a:ext cx="8686800" cy="4525963"/>
          </a:xfrm>
        </p:spPr>
        <p:txBody>
          <a:bodyPr/>
          <a:lstStyle/>
          <a:p>
            <a:endParaRPr lang="en-US" sz="1600" dirty="0" smtClean="0"/>
          </a:p>
          <a:p>
            <a:r>
              <a:rPr lang="en-US" sz="1800" dirty="0" smtClean="0"/>
              <a:t>Utility functions</a:t>
            </a:r>
          </a:p>
          <a:p>
            <a:pPr lvl="1"/>
            <a:r>
              <a:rPr lang="en-US" sz="1600" dirty="0" smtClean="0">
                <a:solidFill>
                  <a:srgbClr val="FF9900"/>
                </a:solidFill>
              </a:rPr>
              <a:t>$.</a:t>
            </a:r>
            <a:r>
              <a:rPr lang="en-US" sz="1600" dirty="0" err="1" smtClean="0">
                <a:solidFill>
                  <a:srgbClr val="FF9900"/>
                </a:solidFill>
              </a:rPr>
              <a:t>functionName</a:t>
            </a:r>
            <a:r>
              <a:rPr lang="en-US" sz="1600" dirty="0" smtClean="0">
                <a:solidFill>
                  <a:srgbClr val="FF9900"/>
                </a:solidFill>
              </a:rPr>
              <a:t> = function(</a:t>
            </a:r>
            <a:r>
              <a:rPr lang="en-US" sz="1600" i="1" dirty="0" err="1" smtClean="0">
                <a:solidFill>
                  <a:srgbClr val="FF9900"/>
                </a:solidFill>
              </a:rPr>
              <a:t>params</a:t>
            </a:r>
            <a:r>
              <a:rPr lang="en-US" sz="1600" dirty="0" smtClean="0">
                <a:solidFill>
                  <a:srgbClr val="FF9900"/>
                </a:solidFill>
              </a:rPr>
              <a:t>){</a:t>
            </a:r>
            <a:r>
              <a:rPr lang="en-US" sz="1600" i="1" dirty="0" smtClean="0">
                <a:solidFill>
                  <a:srgbClr val="FF9900"/>
                </a:solidFill>
              </a:rPr>
              <a:t>function-body};</a:t>
            </a:r>
          </a:p>
          <a:p>
            <a:pPr lvl="1"/>
            <a:r>
              <a:rPr lang="en-US" sz="1600" dirty="0" smtClean="0"/>
              <a:t>Invoked as </a:t>
            </a:r>
            <a:r>
              <a:rPr lang="en-US" sz="1600" i="1" dirty="0" smtClean="0">
                <a:solidFill>
                  <a:srgbClr val="FF9900"/>
                </a:solidFill>
              </a:rPr>
              <a:t>$.</a:t>
            </a:r>
            <a:r>
              <a:rPr lang="en-US" sz="1600" i="1" dirty="0" err="1" smtClean="0">
                <a:solidFill>
                  <a:srgbClr val="FF9900"/>
                </a:solidFill>
              </a:rPr>
              <a:t>functionName</a:t>
            </a:r>
            <a:r>
              <a:rPr lang="en-US" sz="1600" i="1" dirty="0" smtClean="0">
                <a:solidFill>
                  <a:srgbClr val="FF9900"/>
                </a:solidFill>
              </a:rPr>
              <a:t>(</a:t>
            </a:r>
            <a:r>
              <a:rPr lang="en-US" sz="1600" i="1" dirty="0" err="1" smtClean="0">
                <a:solidFill>
                  <a:srgbClr val="FF9900"/>
                </a:solidFill>
              </a:rPr>
              <a:t>params</a:t>
            </a:r>
            <a:r>
              <a:rPr lang="en-US" sz="1600" i="1" dirty="0" smtClean="0">
                <a:solidFill>
                  <a:srgbClr val="FF9900"/>
                </a:solidFill>
              </a:rPr>
              <a:t>)</a:t>
            </a:r>
          </a:p>
          <a:p>
            <a:pPr lvl="1"/>
            <a:endParaRPr lang="en-US" sz="1600" dirty="0" smtClean="0">
              <a:solidFill>
                <a:srgbClr val="FF9900"/>
              </a:solidFill>
            </a:endParaRPr>
          </a:p>
          <a:p>
            <a:r>
              <a:rPr lang="en-US" sz="1600" dirty="0" smtClean="0"/>
              <a:t>Wrapper methods</a:t>
            </a:r>
          </a:p>
          <a:p>
            <a:pPr lvl="1"/>
            <a:r>
              <a:rPr lang="en-US" sz="1600" dirty="0" smtClean="0"/>
              <a:t>These will operate on DOM and will need to support chaining </a:t>
            </a:r>
          </a:p>
          <a:p>
            <a:pPr lvl="1"/>
            <a:r>
              <a:rPr lang="en-US" sz="1600" dirty="0" smtClean="0">
                <a:solidFill>
                  <a:srgbClr val="FF9900"/>
                </a:solidFill>
              </a:rPr>
              <a:t>$.</a:t>
            </a:r>
            <a:r>
              <a:rPr lang="en-US" sz="1600" dirty="0" err="1" smtClean="0">
                <a:solidFill>
                  <a:srgbClr val="FF9900"/>
                </a:solidFill>
              </a:rPr>
              <a:t>fn.wrapperFunctionName</a:t>
            </a:r>
            <a:r>
              <a:rPr lang="en-US" sz="1600" dirty="0" smtClean="0">
                <a:solidFill>
                  <a:srgbClr val="FF9900"/>
                </a:solidFill>
              </a:rPr>
              <a:t> = function(</a:t>
            </a:r>
            <a:r>
              <a:rPr lang="en-US" sz="1600" i="1" dirty="0" err="1" smtClean="0">
                <a:solidFill>
                  <a:srgbClr val="FF9900"/>
                </a:solidFill>
              </a:rPr>
              <a:t>params</a:t>
            </a:r>
            <a:r>
              <a:rPr lang="en-US" sz="1600" i="1" dirty="0" smtClean="0">
                <a:solidFill>
                  <a:srgbClr val="FF9900"/>
                </a:solidFill>
              </a:rPr>
              <a:t>){function-body};</a:t>
            </a:r>
          </a:p>
          <a:p>
            <a:pPr lvl="1"/>
            <a:r>
              <a:rPr lang="en-US" sz="1600" dirty="0" smtClean="0"/>
              <a:t>Invoked as </a:t>
            </a:r>
            <a:r>
              <a:rPr lang="en-US" sz="1600" i="1" dirty="0" smtClean="0">
                <a:solidFill>
                  <a:srgbClr val="FF9900"/>
                </a:solidFill>
              </a:rPr>
              <a:t>$(selector).</a:t>
            </a:r>
            <a:r>
              <a:rPr lang="en-US" sz="1600" i="1" dirty="0" err="1" smtClean="0">
                <a:solidFill>
                  <a:srgbClr val="FF9900"/>
                </a:solidFill>
              </a:rPr>
              <a:t>functionName</a:t>
            </a:r>
            <a:r>
              <a:rPr lang="en-US" sz="1600" i="1" dirty="0" smtClean="0">
                <a:solidFill>
                  <a:srgbClr val="FF9900"/>
                </a:solidFill>
              </a:rPr>
              <a:t>(</a:t>
            </a:r>
            <a:r>
              <a:rPr lang="en-US" sz="1600" i="1" dirty="0" err="1" smtClean="0">
                <a:solidFill>
                  <a:srgbClr val="FF9900"/>
                </a:solidFill>
              </a:rPr>
              <a:t>params</a:t>
            </a:r>
            <a:r>
              <a:rPr lang="en-US" sz="1600" i="1" dirty="0" smtClean="0">
                <a:solidFill>
                  <a:srgbClr val="FF9900"/>
                </a:solidFill>
              </a:rPr>
              <a:t>)</a:t>
            </a:r>
          </a:p>
          <a:p>
            <a:pPr lvl="1"/>
            <a:endParaRPr lang="en-US" sz="1800" dirty="0"/>
          </a:p>
        </p:txBody>
      </p:sp>
      <p:graphicFrame>
        <p:nvGraphicFramePr>
          <p:cNvPr id="41986" name="Object 2"/>
          <p:cNvGraphicFramePr>
            <a:graphicFrameLocks noChangeAspect="1"/>
          </p:cNvGraphicFramePr>
          <p:nvPr/>
        </p:nvGraphicFramePr>
        <p:xfrm>
          <a:off x="-1" y="5921585"/>
          <a:ext cx="2717443" cy="936416"/>
        </p:xfrm>
        <a:graphic>
          <a:graphicData uri="http://schemas.openxmlformats.org/presentationml/2006/ole">
            <p:oleObj spid="_x0000_s41986" name="Package" r:id="rId4" imgW="1409760" imgH="485640" progId="Package">
              <p:embed/>
            </p:oleObj>
          </a:graphicData>
        </a:graphic>
      </p:graphicFrame>
      <p:sp>
        <p:nvSpPr>
          <p:cNvPr id="5" name="Rectangle 4"/>
          <p:cNvSpPr/>
          <p:nvPr/>
        </p:nvSpPr>
        <p:spPr>
          <a:xfrm>
            <a:off x="0" y="4134125"/>
            <a:ext cx="3438659" cy="1200329"/>
          </a:xfrm>
          <a:prstGeom prst="rect">
            <a:avLst/>
          </a:prstGeom>
        </p:spPr>
        <p:txBody>
          <a:bodyPr wrap="square">
            <a:spAutoFit/>
          </a:bodyPr>
          <a:lstStyle/>
          <a:p>
            <a:r>
              <a:rPr lang="en-US" dirty="0" smtClean="0">
                <a:solidFill>
                  <a:srgbClr val="FF9900"/>
                </a:solidFill>
              </a:rPr>
              <a:t>(function($){</a:t>
            </a:r>
          </a:p>
          <a:p>
            <a:r>
              <a:rPr lang="en-US" dirty="0" smtClean="0">
                <a:solidFill>
                  <a:srgbClr val="FF9900"/>
                </a:solidFill>
              </a:rPr>
              <a:t>	$.say = function(what) { alert('I say '+what); }</a:t>
            </a:r>
          </a:p>
          <a:p>
            <a:r>
              <a:rPr lang="en-US" dirty="0" smtClean="0">
                <a:solidFill>
                  <a:srgbClr val="FF9900"/>
                </a:solidFill>
              </a:rPr>
              <a:t>})(</a:t>
            </a:r>
            <a:r>
              <a:rPr lang="en-US" dirty="0" err="1" smtClean="0">
                <a:solidFill>
                  <a:srgbClr val="FF9900"/>
                </a:solidFill>
              </a:rPr>
              <a:t>jQuery</a:t>
            </a:r>
            <a:r>
              <a:rPr lang="en-US" dirty="0" smtClean="0">
                <a:solidFill>
                  <a:srgbClr val="FF9900"/>
                </a:solidFill>
              </a:rPr>
              <a:t>);</a:t>
            </a:r>
            <a:endParaRPr lang="en-US" dirty="0">
              <a:solidFill>
                <a:srgbClr val="FF9900"/>
              </a:solidFill>
            </a:endParaRPr>
          </a:p>
        </p:txBody>
      </p:sp>
      <p:sp>
        <p:nvSpPr>
          <p:cNvPr id="6" name="Rectangle 5"/>
          <p:cNvSpPr/>
          <p:nvPr/>
        </p:nvSpPr>
        <p:spPr>
          <a:xfrm>
            <a:off x="3554569" y="4081259"/>
            <a:ext cx="5589431" cy="1815882"/>
          </a:xfrm>
          <a:prstGeom prst="rect">
            <a:avLst/>
          </a:prstGeom>
        </p:spPr>
        <p:txBody>
          <a:bodyPr wrap="square">
            <a:spAutoFit/>
          </a:bodyPr>
          <a:lstStyle/>
          <a:p>
            <a:r>
              <a:rPr lang="en-US" sz="1600" dirty="0" smtClean="0">
                <a:solidFill>
                  <a:srgbClr val="FF9900"/>
                </a:solidFill>
              </a:rPr>
              <a:t>(function ($) {</a:t>
            </a:r>
          </a:p>
          <a:p>
            <a:r>
              <a:rPr lang="en-US" sz="1600" dirty="0" smtClean="0">
                <a:solidFill>
                  <a:srgbClr val="FF9900"/>
                </a:solidFill>
              </a:rPr>
              <a:t>        $.</a:t>
            </a:r>
            <a:r>
              <a:rPr lang="en-US" sz="1600" dirty="0" err="1" smtClean="0">
                <a:solidFill>
                  <a:srgbClr val="FF9900"/>
                </a:solidFill>
              </a:rPr>
              <a:t>fn.makeItBlueOrRed</a:t>
            </a:r>
            <a:r>
              <a:rPr lang="en-US" sz="1600" dirty="0" smtClean="0">
                <a:solidFill>
                  <a:srgbClr val="FF9900"/>
                </a:solidFill>
              </a:rPr>
              <a:t> = function () {</a:t>
            </a:r>
          </a:p>
          <a:p>
            <a:r>
              <a:rPr lang="en-US" sz="1600" dirty="0" smtClean="0">
                <a:solidFill>
                  <a:srgbClr val="FF9900"/>
                </a:solidFill>
              </a:rPr>
              <a:t>            </a:t>
            </a:r>
            <a:r>
              <a:rPr lang="en-US" sz="1600" b="1" dirty="0" smtClean="0">
                <a:solidFill>
                  <a:srgbClr val="FF0000"/>
                </a:solidFill>
              </a:rPr>
              <a:t>return</a:t>
            </a:r>
            <a:r>
              <a:rPr lang="en-US" sz="1600" dirty="0" smtClean="0">
                <a:solidFill>
                  <a:srgbClr val="FF9900"/>
                </a:solidFill>
              </a:rPr>
              <a:t> </a:t>
            </a:r>
            <a:r>
              <a:rPr lang="en-US" sz="1600" b="1" dirty="0" err="1" smtClean="0">
                <a:solidFill>
                  <a:srgbClr val="FF0000"/>
                </a:solidFill>
              </a:rPr>
              <a:t>this.each</a:t>
            </a:r>
            <a:r>
              <a:rPr lang="en-US" sz="1600" dirty="0" smtClean="0">
                <a:solidFill>
                  <a:srgbClr val="FF9900"/>
                </a:solidFill>
              </a:rPr>
              <a:t>(function () {</a:t>
            </a:r>
          </a:p>
          <a:p>
            <a:r>
              <a:rPr lang="en-US" sz="1600" dirty="0" smtClean="0">
                <a:solidFill>
                  <a:srgbClr val="FF0000"/>
                </a:solidFill>
              </a:rPr>
              <a:t>                </a:t>
            </a:r>
            <a:r>
              <a:rPr lang="en-US" sz="1600" b="1" dirty="0" smtClean="0">
                <a:solidFill>
                  <a:srgbClr val="FF0000"/>
                </a:solidFill>
              </a:rPr>
              <a:t>$(this).</a:t>
            </a:r>
            <a:r>
              <a:rPr lang="en-US" sz="1600" dirty="0" err="1" smtClean="0">
                <a:solidFill>
                  <a:srgbClr val="FF9900"/>
                </a:solidFill>
              </a:rPr>
              <a:t>css</a:t>
            </a:r>
            <a:r>
              <a:rPr lang="en-US" sz="1600" dirty="0" smtClean="0">
                <a:solidFill>
                  <a:srgbClr val="FF9900"/>
                </a:solidFill>
              </a:rPr>
              <a:t>('color', $(this).is('[id]') ? 'blue' : 'red');</a:t>
            </a:r>
          </a:p>
          <a:p>
            <a:r>
              <a:rPr lang="en-US" sz="1600" dirty="0" smtClean="0">
                <a:solidFill>
                  <a:srgbClr val="FF9900"/>
                </a:solidFill>
              </a:rPr>
              <a:t>            });</a:t>
            </a:r>
          </a:p>
          <a:p>
            <a:r>
              <a:rPr lang="en-US" sz="1600" dirty="0" smtClean="0">
                <a:solidFill>
                  <a:srgbClr val="FF9900"/>
                </a:solidFill>
              </a:rPr>
              <a:t>        };</a:t>
            </a:r>
          </a:p>
          <a:p>
            <a:r>
              <a:rPr lang="en-US" sz="1600" dirty="0" smtClean="0">
                <a:solidFill>
                  <a:srgbClr val="FF9900"/>
                </a:solidFill>
              </a:rPr>
              <a:t>    })(</a:t>
            </a:r>
            <a:r>
              <a:rPr lang="en-US" sz="1600" dirty="0" err="1" smtClean="0">
                <a:solidFill>
                  <a:srgbClr val="FF9900"/>
                </a:solidFill>
              </a:rPr>
              <a:t>jQuery</a:t>
            </a:r>
            <a:r>
              <a:rPr lang="en-US" sz="1600" dirty="0" smtClean="0">
                <a:solidFill>
                  <a:srgbClr val="FF9900"/>
                </a:solidFill>
              </a:rPr>
              <a:t>);</a:t>
            </a:r>
          </a:p>
        </p:txBody>
      </p:sp>
      <p:graphicFrame>
        <p:nvGraphicFramePr>
          <p:cNvPr id="41987" name="Object 3"/>
          <p:cNvGraphicFramePr>
            <a:graphicFrameLocks noChangeAspect="1"/>
          </p:cNvGraphicFramePr>
          <p:nvPr/>
        </p:nvGraphicFramePr>
        <p:xfrm>
          <a:off x="2633262" y="5978688"/>
          <a:ext cx="2775865" cy="879311"/>
        </p:xfrm>
        <a:graphic>
          <a:graphicData uri="http://schemas.openxmlformats.org/presentationml/2006/ole">
            <p:oleObj spid="_x0000_s41987" name="Package" r:id="rId5" imgW="1533600" imgH="485640" progId="Package">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jQuery</a:t>
            </a:r>
            <a:r>
              <a:rPr lang="en-US" dirty="0" smtClean="0"/>
              <a:t> UI</a:t>
            </a:r>
            <a:endParaRPr lang="en-US" dirty="0"/>
          </a:p>
        </p:txBody>
      </p:sp>
      <p:sp>
        <p:nvSpPr>
          <p:cNvPr id="3" name="Content Placeholder 2"/>
          <p:cNvSpPr>
            <a:spLocks noGrp="1"/>
          </p:cNvSpPr>
          <p:nvPr>
            <p:ph idx="1"/>
          </p:nvPr>
        </p:nvSpPr>
        <p:spPr/>
        <p:txBody>
          <a:bodyPr/>
          <a:lstStyle/>
          <a:p>
            <a:r>
              <a:rPr lang="en-US" dirty="0" smtClean="0">
                <a:hlinkClick r:id="rId2"/>
              </a:rPr>
              <a:t>http://jqueryui.com/demos/</a:t>
            </a:r>
            <a:endParaRPr lang="en-US" dirty="0" smtClean="0"/>
          </a:p>
          <a:p>
            <a:r>
              <a:rPr lang="en-US" sz="1800" dirty="0" smtClean="0"/>
              <a:t>Use </a:t>
            </a:r>
            <a:r>
              <a:rPr lang="en-US" sz="1800" dirty="0" err="1" smtClean="0"/>
              <a:t>jQuery</a:t>
            </a:r>
            <a:r>
              <a:rPr lang="en-US" sz="1800" dirty="0" smtClean="0"/>
              <a:t> UI to get lot of available controls that can enhance the UI on your page</a:t>
            </a:r>
          </a:p>
          <a:p>
            <a:r>
              <a:rPr lang="en-US" sz="1800" dirty="0" smtClean="0"/>
              <a:t>The link takes you to demo page to show what is available from </a:t>
            </a:r>
            <a:r>
              <a:rPr lang="en-US" sz="1800" dirty="0" err="1" smtClean="0"/>
              <a:t>jQuery</a:t>
            </a:r>
            <a:endParaRPr lang="en-US" sz="1800" dirty="0" smtClean="0"/>
          </a:p>
          <a:p>
            <a:r>
              <a:rPr lang="en-US" sz="1800" dirty="0" smtClean="0"/>
              <a:t>Beyond this, you can find much more by just searching for </a:t>
            </a:r>
            <a:r>
              <a:rPr lang="en-US" sz="1800" dirty="0" err="1" smtClean="0"/>
              <a:t>jQuery</a:t>
            </a:r>
            <a:r>
              <a:rPr lang="en-US" sz="1800" dirty="0" smtClean="0"/>
              <a:t> UI </a:t>
            </a:r>
            <a:r>
              <a:rPr lang="en-US" sz="1800" dirty="0" err="1" smtClean="0"/>
              <a:t>Plugins</a:t>
            </a:r>
            <a:r>
              <a:rPr lang="en-US" sz="1800" dirty="0" smtClean="0"/>
              <a:t> for almost anything you want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Other JS libraries</a:t>
            </a:r>
            <a:endParaRPr lang="en-US" dirty="0"/>
          </a:p>
        </p:txBody>
      </p:sp>
      <p:sp>
        <p:nvSpPr>
          <p:cNvPr id="3" name="Content Placeholder 2"/>
          <p:cNvSpPr>
            <a:spLocks noGrp="1"/>
          </p:cNvSpPr>
          <p:nvPr>
            <p:ph idx="1"/>
          </p:nvPr>
        </p:nvSpPr>
        <p:spPr/>
        <p:txBody>
          <a:bodyPr/>
          <a:lstStyle/>
          <a:p>
            <a:r>
              <a:rPr lang="en-US" sz="2000" dirty="0" err="1" smtClean="0"/>
              <a:t>SWFObject</a:t>
            </a:r>
            <a:r>
              <a:rPr lang="en-US" sz="2000" dirty="0" smtClean="0"/>
              <a:t> is a small </a:t>
            </a:r>
            <a:r>
              <a:rPr lang="en-US" sz="2000" dirty="0" err="1" smtClean="0"/>
              <a:t>Javascript</a:t>
            </a:r>
            <a:r>
              <a:rPr lang="en-US" sz="2000" dirty="0" smtClean="0"/>
              <a:t> file used for embedding Adobe Flash content (</a:t>
            </a:r>
            <a:r>
              <a:rPr lang="en-US" sz="2000" dirty="0" smtClean="0">
                <a:hlinkClick r:id="rId2"/>
              </a:rPr>
              <a:t>http://code.google.com/p/swfobject/</a:t>
            </a:r>
            <a:r>
              <a:rPr lang="en-US" sz="2000" dirty="0" smtClean="0"/>
              <a:t> )</a:t>
            </a:r>
          </a:p>
          <a:p>
            <a:r>
              <a:rPr lang="en-US" sz="2000" dirty="0" smtClean="0"/>
              <a:t>Prototype  : </a:t>
            </a:r>
            <a:r>
              <a:rPr lang="en-US" sz="2000" dirty="0" smtClean="0">
                <a:hlinkClick r:id="rId3"/>
              </a:rPr>
              <a:t>http://www.prototypejs.org/</a:t>
            </a:r>
            <a:r>
              <a:rPr lang="en-US" sz="2000" dirty="0" smtClean="0"/>
              <a:t> </a:t>
            </a:r>
          </a:p>
          <a:p>
            <a:r>
              <a:rPr lang="en-US" sz="2000" dirty="0" smtClean="0"/>
              <a:t>The Yahoo! User Interface (YUI) Library : http://developer.yahoo.com/yui/</a:t>
            </a:r>
          </a:p>
          <a:p>
            <a:r>
              <a:rPr lang="en-US" sz="2000" dirty="0" smtClean="0"/>
              <a:t>script.aculo.us : </a:t>
            </a:r>
            <a:r>
              <a:rPr lang="en-US" sz="2000" dirty="0" smtClean="0">
                <a:hlinkClick r:id="rId4"/>
              </a:rPr>
              <a:t>http://script.aculo.us/</a:t>
            </a:r>
            <a:r>
              <a:rPr lang="en-US" sz="2000" dirty="0" smtClean="0"/>
              <a:t> </a:t>
            </a:r>
          </a:p>
          <a:p>
            <a:r>
              <a:rPr lang="en-US" sz="2000" dirty="0" err="1" smtClean="0"/>
              <a:t>MooTools</a:t>
            </a:r>
            <a:r>
              <a:rPr lang="en-US" sz="2000" dirty="0" smtClean="0"/>
              <a:t>  : http://mootools.net/ </a:t>
            </a:r>
          </a:p>
          <a:p>
            <a:r>
              <a:rPr lang="en-US" sz="2000" dirty="0" smtClean="0"/>
              <a:t>Google </a:t>
            </a:r>
            <a:r>
              <a:rPr lang="en-US" sz="2000" dirty="0" err="1" smtClean="0"/>
              <a:t>Mashup</a:t>
            </a:r>
            <a:r>
              <a:rPr lang="en-US" sz="2000" dirty="0" smtClean="0"/>
              <a:t> Editor (GME)  : retired but still in use </a:t>
            </a:r>
            <a:r>
              <a:rPr lang="en-US" sz="2000" dirty="0" smtClean="0">
                <a:hlinkClick r:id="rId5"/>
              </a:rPr>
              <a:t>http://code.google.com/gme/</a:t>
            </a:r>
            <a:endParaRPr lang="en-US" sz="2000" dirty="0" smtClean="0"/>
          </a:p>
          <a:p>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What's on offer?</a:t>
            </a:r>
            <a:endParaRPr lang="en-US" dirty="0"/>
          </a:p>
        </p:txBody>
      </p:sp>
      <p:pic>
        <p:nvPicPr>
          <p:cNvPr id="77826" name="Picture 2"/>
          <p:cNvPicPr>
            <a:picLocks noChangeAspect="1" noChangeArrowheads="1"/>
          </p:cNvPicPr>
          <p:nvPr/>
        </p:nvPicPr>
        <p:blipFill>
          <a:blip r:embed="rId2" cstate="print"/>
          <a:srcRect/>
          <a:stretch>
            <a:fillRect/>
          </a:stretch>
        </p:blipFill>
        <p:spPr bwMode="auto">
          <a:xfrm>
            <a:off x="0" y="1140316"/>
            <a:ext cx="9144000" cy="5118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Third party controls</a:t>
            </a:r>
            <a:endParaRPr lang="en-US" dirty="0"/>
          </a:p>
        </p:txBody>
      </p:sp>
      <p:sp>
        <p:nvSpPr>
          <p:cNvPr id="3" name="Content Placeholder 2"/>
          <p:cNvSpPr>
            <a:spLocks noGrp="1"/>
          </p:cNvSpPr>
          <p:nvPr>
            <p:ph idx="1"/>
          </p:nvPr>
        </p:nvSpPr>
        <p:spPr>
          <a:xfrm>
            <a:off x="215721" y="1600200"/>
            <a:ext cx="8686800" cy="4525963"/>
          </a:xfrm>
        </p:spPr>
        <p:txBody>
          <a:bodyPr/>
          <a:lstStyle/>
          <a:p>
            <a:r>
              <a:rPr lang="en-US" sz="1800" dirty="0" smtClean="0"/>
              <a:t>An example : </a:t>
            </a:r>
            <a:r>
              <a:rPr lang="en-US" sz="1800" dirty="0" smtClean="0">
                <a:hlinkClick r:id="rId2"/>
              </a:rPr>
              <a:t>http://www.flexigrid.info/</a:t>
            </a:r>
            <a:endParaRPr lang="en-US" sz="1800" dirty="0" smtClean="0"/>
          </a:p>
          <a:p>
            <a:r>
              <a:rPr lang="en-US" sz="1800" dirty="0" smtClean="0"/>
              <a:t>Starting from as simple a code usage as </a:t>
            </a:r>
          </a:p>
          <a:p>
            <a:pPr lvl="1">
              <a:buNone/>
            </a:pPr>
            <a:r>
              <a:rPr lang="en-US" sz="1800" dirty="0" smtClean="0">
                <a:solidFill>
                  <a:srgbClr val="FF9900"/>
                </a:solidFill>
              </a:rPr>
              <a:t>$('.</a:t>
            </a:r>
            <a:r>
              <a:rPr lang="en-US" sz="1800" dirty="0" err="1" smtClean="0">
                <a:solidFill>
                  <a:srgbClr val="FF9900"/>
                </a:solidFill>
              </a:rPr>
              <a:t>flexme</a:t>
            </a:r>
            <a:r>
              <a:rPr lang="en-US" sz="1800" dirty="0" smtClean="0">
                <a:solidFill>
                  <a:srgbClr val="FF9900"/>
                </a:solidFill>
              </a:rPr>
              <a:t>').</a:t>
            </a:r>
            <a:r>
              <a:rPr lang="en-US" sz="1800" dirty="0" err="1" smtClean="0">
                <a:solidFill>
                  <a:srgbClr val="FF9900"/>
                </a:solidFill>
              </a:rPr>
              <a:t>flexigrid</a:t>
            </a:r>
            <a:r>
              <a:rPr lang="en-US" sz="1800" dirty="0" smtClean="0">
                <a:solidFill>
                  <a:srgbClr val="FF9900"/>
                </a:solidFill>
              </a:rPr>
              <a:t>();</a:t>
            </a:r>
            <a:endParaRPr lang="en-US" sz="1800" dirty="0">
              <a:solidFill>
                <a:srgbClr val="FF9900"/>
              </a:solidFill>
            </a:endParaRPr>
          </a:p>
        </p:txBody>
      </p:sp>
      <p:pic>
        <p:nvPicPr>
          <p:cNvPr id="76802" name="Picture 2"/>
          <p:cNvPicPr>
            <a:picLocks noChangeAspect="1" noChangeArrowheads="1"/>
          </p:cNvPicPr>
          <p:nvPr/>
        </p:nvPicPr>
        <p:blipFill>
          <a:blip r:embed="rId3" cstate="print"/>
          <a:srcRect/>
          <a:stretch>
            <a:fillRect/>
          </a:stretch>
        </p:blipFill>
        <p:spPr bwMode="auto">
          <a:xfrm>
            <a:off x="-1" y="2717442"/>
            <a:ext cx="9141439" cy="35864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jQuery</a:t>
            </a:r>
            <a:r>
              <a:rPr lang="en-US" smtClean="0"/>
              <a:t> Mobile</a:t>
            </a:r>
            <a:endParaRPr lang="en-US"/>
          </a:p>
        </p:txBody>
      </p:sp>
      <p:sp>
        <p:nvSpPr>
          <p:cNvPr id="3" name="Content Placeholder 2"/>
          <p:cNvSpPr>
            <a:spLocks noGrp="1"/>
          </p:cNvSpPr>
          <p:nvPr>
            <p:ph idx="1"/>
          </p:nvPr>
        </p:nvSpPr>
        <p:spPr/>
        <p:txBody>
          <a:bodyPr/>
          <a:lstStyle/>
          <a:p>
            <a:r>
              <a:rPr lang="en-US" dirty="0" smtClean="0">
                <a:hlinkClick r:id="rId2"/>
              </a:rPr>
              <a:t>http://jquerymobile.com/</a:t>
            </a:r>
            <a:endParaRPr lang="en-US" dirty="0" smtClean="0"/>
          </a:p>
          <a:p>
            <a:r>
              <a:rPr lang="en-US" sz="1800" dirty="0" smtClean="0"/>
              <a:t>The above URL takes you to the home of </a:t>
            </a:r>
            <a:r>
              <a:rPr lang="en-US" sz="1800" dirty="0" err="1" smtClean="0"/>
              <a:t>jQuery</a:t>
            </a:r>
            <a:r>
              <a:rPr lang="en-US" sz="1800" dirty="0" smtClean="0"/>
              <a:t> mobile framework</a:t>
            </a:r>
          </a:p>
          <a:p>
            <a:r>
              <a:rPr lang="en-US" sz="1800" dirty="0" smtClean="0"/>
              <a:t>Demo pages show what this can do</a:t>
            </a:r>
          </a:p>
          <a:p>
            <a:r>
              <a:rPr lang="en-US" sz="1800" dirty="0" smtClean="0"/>
              <a:t>Since mostly uses CSS3 / HTML5, IE 7 / 8 doesn’t support this</a:t>
            </a:r>
          </a:p>
          <a:p>
            <a:r>
              <a:rPr lang="en-US" sz="1800" dirty="0" smtClean="0"/>
              <a:t>However IE9 and most of other browsers – Firefox, Safari, Opera – show this correctly</a:t>
            </a:r>
          </a:p>
          <a:p>
            <a:r>
              <a:rPr lang="en-US" sz="1800" dirty="0" smtClean="0"/>
              <a:t>Given that most of mobile’s web browsers are supporting this, we should be good to use the power of this framework</a:t>
            </a:r>
            <a:endParaRPr lang="en-US" sz="1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How does it change my UI?</a:t>
            </a:r>
            <a:endParaRPr lang="en-US" dirty="0"/>
          </a:p>
        </p:txBody>
      </p:sp>
      <p:pic>
        <p:nvPicPr>
          <p:cNvPr id="75778" name="Picture 2"/>
          <p:cNvPicPr>
            <a:picLocks noChangeAspect="1" noChangeArrowheads="1"/>
          </p:cNvPicPr>
          <p:nvPr/>
        </p:nvPicPr>
        <p:blipFill>
          <a:blip r:embed="rId2" cstate="print"/>
          <a:srcRect/>
          <a:stretch>
            <a:fillRect/>
          </a:stretch>
        </p:blipFill>
        <p:spPr bwMode="auto">
          <a:xfrm>
            <a:off x="1" y="1159099"/>
            <a:ext cx="9144000" cy="56989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References</a:t>
            </a:r>
            <a:endParaRPr lang="en-US" dirty="0"/>
          </a:p>
        </p:txBody>
      </p:sp>
      <p:sp>
        <p:nvSpPr>
          <p:cNvPr id="3" name="Content Placeholder 2"/>
          <p:cNvSpPr>
            <a:spLocks noGrp="1"/>
          </p:cNvSpPr>
          <p:nvPr>
            <p:ph idx="1"/>
          </p:nvPr>
        </p:nvSpPr>
        <p:spPr/>
        <p:txBody>
          <a:bodyPr/>
          <a:lstStyle/>
          <a:p>
            <a:r>
              <a:rPr lang="en-US" sz="1800" dirty="0" smtClean="0">
                <a:hlinkClick r:id="rId2"/>
              </a:rPr>
              <a:t>http://docs.jquery.com/Plugins/Authoring</a:t>
            </a:r>
            <a:endParaRPr lang="en-US" sz="1800" dirty="0" smtClean="0"/>
          </a:p>
          <a:p>
            <a:r>
              <a:rPr lang="en-US" sz="1800" dirty="0" smtClean="0">
                <a:hlinkClick r:id="rId3"/>
              </a:rPr>
              <a:t>http://nsreekanth.blogspot.com/search/label/JQuery%20plugin</a:t>
            </a:r>
            <a:endParaRPr lang="en-US" sz="1800" dirty="0" smtClean="0"/>
          </a:p>
          <a:p>
            <a:r>
              <a:rPr lang="en-US" sz="1800" dirty="0" smtClean="0">
                <a:hlinkClick r:id="rId4"/>
              </a:rPr>
              <a:t>http://msdn.microsoft.com/en-gb/scriptjunkie/ee730275.aspx</a:t>
            </a:r>
            <a:endParaRPr lang="en-US" sz="1800" dirty="0" smtClean="0"/>
          </a:p>
          <a:p>
            <a:r>
              <a:rPr lang="en-US" sz="1800" dirty="0" smtClean="0">
                <a:hlinkClick r:id="rId5"/>
              </a:rPr>
              <a:t>http://msdn.microsoft.com/en-gb/scriptjunkie/ff848255.aspx</a:t>
            </a:r>
            <a:endParaRPr lang="en-US" sz="1800" dirty="0" smtClean="0"/>
          </a:p>
          <a:p>
            <a:r>
              <a:rPr lang="en-US" sz="1800" dirty="0" smtClean="0">
                <a:hlinkClick r:id="rId6"/>
              </a:rPr>
              <a:t>http://jqfundamentals.com/book/book.html</a:t>
            </a:r>
            <a:endParaRPr lang="en-US" sz="1800" dirty="0" smtClean="0"/>
          </a:p>
          <a:p>
            <a:r>
              <a:rPr lang="en-US" sz="1800" dirty="0" smtClean="0">
                <a:hlinkClick r:id="rId3"/>
              </a:rPr>
              <a:t>http://nsreekanth.blogspot.com/search/label/JQuery%20plugin</a:t>
            </a:r>
            <a:endParaRPr lang="en-US" sz="1800" dirty="0" smtClean="0"/>
          </a:p>
          <a:p>
            <a:r>
              <a:rPr lang="en-US" sz="1800" dirty="0" smtClean="0">
                <a:hlinkClick r:id="rId7"/>
              </a:rPr>
              <a:t>http://jquery.com/</a:t>
            </a:r>
            <a:r>
              <a:rPr lang="en-US" sz="1800" dirty="0" smtClean="0"/>
              <a:t> : this is the core website.</a:t>
            </a:r>
          </a:p>
          <a:p>
            <a:r>
              <a:rPr lang="en-US" sz="1800" dirty="0" smtClean="0">
                <a:hlinkClick r:id="rId8"/>
              </a:rPr>
              <a:t>http://docs.jquery.com/Main_Page</a:t>
            </a:r>
            <a:r>
              <a:rPr lang="en-US" sz="1800" dirty="0" smtClean="0"/>
              <a:t> : developer’s starting page</a:t>
            </a:r>
          </a:p>
          <a:p>
            <a:r>
              <a:rPr lang="en-US" sz="1800" dirty="0" smtClean="0">
                <a:hlinkClick r:id="rId9"/>
              </a:rPr>
              <a:t>http://docs.jquery.com/Tutorials</a:t>
            </a:r>
            <a:r>
              <a:rPr lang="en-US" sz="1800" dirty="0" smtClean="0"/>
              <a:t> : tutorials</a:t>
            </a:r>
          </a:p>
          <a:p>
            <a:r>
              <a:rPr lang="en-US" sz="1800" dirty="0" smtClean="0">
                <a:hlinkClick r:id="rId10"/>
              </a:rPr>
              <a:t>http://plugins.jquery.com/</a:t>
            </a:r>
            <a:r>
              <a:rPr lang="en-US" sz="1800" dirty="0" smtClean="0"/>
              <a:t> : </a:t>
            </a:r>
            <a:r>
              <a:rPr lang="en-US" sz="1800" dirty="0" err="1" smtClean="0"/>
              <a:t>plugin</a:t>
            </a:r>
            <a:r>
              <a:rPr lang="en-US" sz="1800" dirty="0" smtClean="0"/>
              <a:t> repository</a:t>
            </a:r>
          </a:p>
          <a:p>
            <a:r>
              <a:rPr lang="en-US" sz="1800" dirty="0" smtClean="0">
                <a:hlinkClick r:id="rId11"/>
              </a:rPr>
              <a:t>http://jqueryui.com/</a:t>
            </a:r>
            <a:r>
              <a:rPr lang="en-US" sz="1800" dirty="0" smtClean="0"/>
              <a:t> : the UI library</a:t>
            </a:r>
          </a:p>
          <a:p>
            <a:r>
              <a:rPr lang="en-US" sz="1800" dirty="0" smtClean="0">
                <a:hlinkClick r:id="rId12"/>
              </a:rPr>
              <a:t>http://jquerymobile.com/</a:t>
            </a:r>
            <a:r>
              <a:rPr lang="en-US" sz="1800" dirty="0" smtClean="0"/>
              <a:t> : the mobile framework</a:t>
            </a:r>
          </a:p>
          <a:p>
            <a:r>
              <a:rPr lang="en-US" sz="1800" dirty="0" smtClean="0">
                <a:hlinkClick r:id="rId13"/>
              </a:rPr>
              <a:t>http://www.manning.com/bibeault/</a:t>
            </a:r>
            <a:r>
              <a:rPr lang="en-US" sz="1800" dirty="0" smtClean="0"/>
              <a:t> : best book on </a:t>
            </a:r>
            <a:r>
              <a:rPr lang="en-US" sz="1800" dirty="0" err="1" smtClean="0"/>
              <a:t>jQuery</a:t>
            </a:r>
            <a:r>
              <a:rPr lang="en-US" sz="1800" dirty="0" smtClean="0"/>
              <a:t> (in my opinion)</a:t>
            </a:r>
          </a:p>
          <a:p>
            <a:endParaRPr lang="en-US" sz="1800" dirty="0" smtClean="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Q and A</a:t>
            </a:r>
            <a:endParaRPr lang="en-US" dirty="0"/>
          </a:p>
        </p:txBody>
      </p:sp>
      <p:sp>
        <p:nvSpPr>
          <p:cNvPr id="4" name="TextBox 3"/>
          <p:cNvSpPr txBox="1"/>
          <p:nvPr/>
        </p:nvSpPr>
        <p:spPr>
          <a:xfrm>
            <a:off x="3387147" y="1442434"/>
            <a:ext cx="2009104" cy="4508927"/>
          </a:xfrm>
          <a:prstGeom prst="rect">
            <a:avLst/>
          </a:prstGeom>
          <a:noFill/>
        </p:spPr>
        <p:txBody>
          <a:bodyPr wrap="square" rtlCol="0">
            <a:spAutoFit/>
          </a:bodyPr>
          <a:lstStyle/>
          <a:p>
            <a:r>
              <a:rPr lang="en-US" sz="28700" dirty="0" smtClean="0">
                <a:solidFill>
                  <a:schemeClr val="bg1"/>
                </a:solidFill>
              </a:rPr>
              <a:t>?</a:t>
            </a:r>
            <a:endParaRPr lang="en-US" sz="28700" dirty="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6000" dirty="0" smtClean="0"/>
          </a:p>
          <a:p>
            <a:pPr algn="ctr">
              <a:buNone/>
            </a:pPr>
            <a:r>
              <a:rPr lang="en-US" sz="6000" dirty="0" smtClean="0"/>
              <a:t>Thank You </a:t>
            </a:r>
            <a:r>
              <a:rPr lang="en-US" sz="6000" dirty="0" smtClean="0">
                <a:sym typeface="Wingdings" pitchFamily="2" charset="2"/>
              </a:rPr>
              <a:t></a:t>
            </a:r>
          </a:p>
          <a:p>
            <a:pPr>
              <a:buNone/>
            </a:pPr>
            <a:endParaRPr lang="en-US" dirty="0" smtClean="0">
              <a:sym typeface="Wingdings" pitchFamily="2" charset="2"/>
            </a:endParaRPr>
          </a:p>
          <a:p>
            <a:pPr>
              <a:buNone/>
            </a:pPr>
            <a:endParaRPr lang="en-US" dirty="0" smtClean="0">
              <a:sym typeface="Wingdings" pitchFamily="2" charset="2"/>
            </a:endParaRPr>
          </a:p>
          <a:p>
            <a:pPr>
              <a:buNone/>
            </a:pPr>
            <a:endParaRPr lang="en-US" dirty="0" smtClean="0">
              <a:sym typeface="Wingdings" pitchFamily="2" charset="2"/>
            </a:endParaRPr>
          </a:p>
          <a:p>
            <a:pPr>
              <a:buNone/>
            </a:pPr>
            <a:endParaRPr lang="en-US" dirty="0" smtClean="0">
              <a:sym typeface="Wingdings" pitchFamily="2" charset="2"/>
            </a:endParaRPr>
          </a:p>
          <a:p>
            <a:pPr algn="r">
              <a:buNone/>
            </a:pPr>
            <a:endParaRPr lang="en-US" dirty="0" smtClean="0">
              <a:sym typeface="Wingdings" pitchFamily="2" charset="2"/>
            </a:endParaRPr>
          </a:p>
          <a:p>
            <a:pPr algn="r">
              <a:buNone/>
            </a:pPr>
            <a:r>
              <a:rPr lang="en-US" dirty="0" smtClean="0">
                <a:sym typeface="Wingdings" pitchFamily="2" charset="2"/>
              </a:rPr>
              <a:t>gunjan.kumar@qwest.com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jQuery</a:t>
            </a:r>
            <a:r>
              <a:rPr lang="en-US" dirty="0" smtClean="0"/>
              <a:t> Resources</a:t>
            </a:r>
            <a:endParaRPr lang="en-US" dirty="0"/>
          </a:p>
        </p:txBody>
      </p:sp>
      <p:sp>
        <p:nvSpPr>
          <p:cNvPr id="3" name="Content Placeholder 2"/>
          <p:cNvSpPr>
            <a:spLocks noGrp="1"/>
          </p:cNvSpPr>
          <p:nvPr>
            <p:ph idx="1"/>
          </p:nvPr>
        </p:nvSpPr>
        <p:spPr/>
        <p:txBody>
          <a:bodyPr/>
          <a:lstStyle/>
          <a:p>
            <a:r>
              <a:rPr lang="en-US" dirty="0" smtClean="0">
                <a:hlinkClick r:id="rId2"/>
              </a:rPr>
              <a:t>http://jquery.com/</a:t>
            </a:r>
            <a:r>
              <a:rPr lang="en-US" dirty="0" smtClean="0"/>
              <a:t> : this is the core website.</a:t>
            </a:r>
          </a:p>
          <a:p>
            <a:r>
              <a:rPr lang="en-US" dirty="0" smtClean="0">
                <a:hlinkClick r:id="rId3"/>
              </a:rPr>
              <a:t>http://docs.jquery.com/Main_Page</a:t>
            </a:r>
            <a:r>
              <a:rPr lang="en-US" dirty="0" smtClean="0"/>
              <a:t> : developer’s starting page</a:t>
            </a:r>
          </a:p>
          <a:p>
            <a:r>
              <a:rPr lang="en-US" dirty="0" smtClean="0">
                <a:hlinkClick r:id="rId4"/>
              </a:rPr>
              <a:t>http://docs.jquery.com/Tutorials</a:t>
            </a:r>
            <a:r>
              <a:rPr lang="en-US" dirty="0" smtClean="0"/>
              <a:t> : tutorials</a:t>
            </a:r>
          </a:p>
          <a:p>
            <a:r>
              <a:rPr lang="en-US" dirty="0" smtClean="0">
                <a:hlinkClick r:id="rId5"/>
              </a:rPr>
              <a:t>http://plugins.jquery.com/</a:t>
            </a:r>
            <a:r>
              <a:rPr lang="en-US" dirty="0" smtClean="0"/>
              <a:t> : </a:t>
            </a:r>
            <a:r>
              <a:rPr lang="en-US" dirty="0" err="1" smtClean="0"/>
              <a:t>plugin</a:t>
            </a:r>
            <a:r>
              <a:rPr lang="en-US" dirty="0" smtClean="0"/>
              <a:t> repository</a:t>
            </a:r>
          </a:p>
          <a:p>
            <a:r>
              <a:rPr lang="en-US" dirty="0" smtClean="0">
                <a:hlinkClick r:id="rId6"/>
              </a:rPr>
              <a:t>http://jqueryui.com/</a:t>
            </a:r>
            <a:r>
              <a:rPr lang="en-US" dirty="0" smtClean="0"/>
              <a:t> : the UI library</a:t>
            </a:r>
          </a:p>
          <a:p>
            <a:r>
              <a:rPr lang="en-US" dirty="0" smtClean="0">
                <a:hlinkClick r:id="rId7"/>
              </a:rPr>
              <a:t>http://jquerymobile.com/</a:t>
            </a:r>
            <a:r>
              <a:rPr lang="en-US" dirty="0" smtClean="0"/>
              <a:t> : the mobile framework</a:t>
            </a:r>
          </a:p>
          <a:p>
            <a:r>
              <a:rPr lang="en-US" dirty="0" smtClean="0">
                <a:hlinkClick r:id="rId8"/>
              </a:rPr>
              <a:t>http://www.manning.com/bibeault/</a:t>
            </a:r>
            <a:r>
              <a:rPr lang="en-US" dirty="0" smtClean="0"/>
              <a:t> : best book on </a:t>
            </a:r>
            <a:r>
              <a:rPr lang="en-US" dirty="0" err="1" smtClean="0"/>
              <a:t>jQuery</a:t>
            </a:r>
            <a:r>
              <a:rPr lang="en-US" dirty="0" smtClean="0"/>
              <a:t> (in my opinion)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Getting Started</a:t>
            </a:r>
            <a:endParaRPr lang="en-US" dirty="0"/>
          </a:p>
        </p:txBody>
      </p:sp>
      <p:sp>
        <p:nvSpPr>
          <p:cNvPr id="3" name="Content Placeholder 2"/>
          <p:cNvSpPr>
            <a:spLocks noGrp="1"/>
          </p:cNvSpPr>
          <p:nvPr>
            <p:ph idx="1"/>
          </p:nvPr>
        </p:nvSpPr>
        <p:spPr/>
        <p:txBody>
          <a:bodyPr/>
          <a:lstStyle/>
          <a:p>
            <a:r>
              <a:rPr lang="en-US" sz="2000" dirty="0" smtClean="0"/>
              <a:t>What you will need :</a:t>
            </a:r>
          </a:p>
          <a:p>
            <a:pPr lvl="1"/>
            <a:r>
              <a:rPr lang="en-US" sz="1600" dirty="0" smtClean="0"/>
              <a:t>Core library (comes as MIN and FULL versions)</a:t>
            </a:r>
          </a:p>
          <a:p>
            <a:pPr lvl="2"/>
            <a:r>
              <a:rPr lang="en-US" sz="1400" dirty="0" smtClean="0"/>
              <a:t>Download from </a:t>
            </a:r>
            <a:r>
              <a:rPr lang="en-US" sz="1400" dirty="0" smtClean="0">
                <a:hlinkClick r:id="rId2"/>
              </a:rPr>
              <a:t>http://docs.jquery.com/Downloading_jQuery</a:t>
            </a:r>
            <a:r>
              <a:rPr lang="en-US" sz="1400" dirty="0" smtClean="0"/>
              <a:t> </a:t>
            </a:r>
          </a:p>
          <a:p>
            <a:pPr lvl="2"/>
            <a:r>
              <a:rPr lang="en-US" sz="1400" dirty="0" smtClean="0"/>
              <a:t>Use CDN hosted files (MS, Google, </a:t>
            </a:r>
            <a:r>
              <a:rPr lang="en-US" sz="1400" dirty="0" err="1" smtClean="0"/>
              <a:t>jQuery</a:t>
            </a:r>
            <a:r>
              <a:rPr lang="en-US" sz="1400" dirty="0" smtClean="0"/>
              <a:t>)</a:t>
            </a:r>
          </a:p>
          <a:p>
            <a:pPr lvl="1"/>
            <a:r>
              <a:rPr lang="en-US" sz="1600" dirty="0" smtClean="0"/>
              <a:t>Visual Studio </a:t>
            </a:r>
            <a:r>
              <a:rPr lang="en-US" sz="1600" dirty="0" err="1" smtClean="0"/>
              <a:t>Intellisense</a:t>
            </a:r>
            <a:r>
              <a:rPr lang="en-US" sz="1600" dirty="0" smtClean="0"/>
              <a:t> Support</a:t>
            </a:r>
          </a:p>
          <a:p>
            <a:pPr lvl="2"/>
            <a:r>
              <a:rPr lang="en-US" sz="1400" dirty="0" smtClean="0"/>
              <a:t>Download from </a:t>
            </a:r>
            <a:r>
              <a:rPr lang="en-US" sz="1400" dirty="0" smtClean="0">
                <a:hlinkClick r:id="rId3"/>
              </a:rPr>
              <a:t>http://code.jquery.com/jquery-1.4.1-vsdoc.js</a:t>
            </a:r>
            <a:r>
              <a:rPr lang="en-US" sz="1400" dirty="0" smtClean="0"/>
              <a:t> </a:t>
            </a:r>
          </a:p>
          <a:p>
            <a:pPr lvl="1"/>
            <a:r>
              <a:rPr lang="en-US" sz="1600" dirty="0" smtClean="0"/>
              <a:t>UI</a:t>
            </a:r>
          </a:p>
          <a:p>
            <a:pPr lvl="2"/>
            <a:r>
              <a:rPr lang="en-US" sz="1400" dirty="0" smtClean="0"/>
              <a:t>Download from  </a:t>
            </a:r>
            <a:r>
              <a:rPr lang="en-US" sz="1400" dirty="0" smtClean="0">
                <a:hlinkClick r:id="rId4"/>
              </a:rPr>
              <a:t>http://jqueryui.com/download</a:t>
            </a:r>
            <a:r>
              <a:rPr lang="en-US" sz="1400" dirty="0" smtClean="0"/>
              <a:t> </a:t>
            </a:r>
          </a:p>
          <a:p>
            <a:pPr lvl="2"/>
            <a:r>
              <a:rPr lang="en-US" sz="1400" dirty="0" smtClean="0"/>
              <a:t>This gives you </a:t>
            </a:r>
            <a:r>
              <a:rPr lang="en-US" sz="1400" dirty="0" err="1" smtClean="0"/>
              <a:t>js</a:t>
            </a:r>
            <a:r>
              <a:rPr lang="en-US" sz="1400" dirty="0" smtClean="0"/>
              <a:t> PLUS </a:t>
            </a:r>
            <a:r>
              <a:rPr lang="en-US" sz="1400" dirty="0" err="1" smtClean="0"/>
              <a:t>css</a:t>
            </a:r>
            <a:endParaRPr lang="en-US" sz="1400" dirty="0" smtClean="0"/>
          </a:p>
          <a:p>
            <a:pPr lvl="1"/>
            <a:r>
              <a:rPr lang="en-US" sz="1600" dirty="0" smtClean="0"/>
              <a:t>Mobile</a:t>
            </a:r>
          </a:p>
          <a:p>
            <a:pPr lvl="2"/>
            <a:r>
              <a:rPr lang="en-US" sz="1400" dirty="0" smtClean="0"/>
              <a:t>Download from  </a:t>
            </a:r>
            <a:r>
              <a:rPr lang="en-US" sz="1400" dirty="0" smtClean="0">
                <a:hlinkClick r:id="rId5"/>
              </a:rPr>
              <a:t>http://jquerymobile.com/download/</a:t>
            </a:r>
            <a:r>
              <a:rPr lang="en-US" sz="1400" dirty="0" smtClean="0"/>
              <a:t> </a:t>
            </a:r>
          </a:p>
          <a:p>
            <a:pPr lvl="2"/>
            <a:r>
              <a:rPr lang="en-US" sz="1400" dirty="0" smtClean="0"/>
              <a:t>You will need </a:t>
            </a:r>
            <a:r>
              <a:rPr lang="en-US" sz="1400" dirty="0" err="1" smtClean="0"/>
              <a:t>js</a:t>
            </a:r>
            <a:r>
              <a:rPr lang="en-US" sz="1400" dirty="0" smtClean="0"/>
              <a:t> PLUS </a:t>
            </a:r>
            <a:r>
              <a:rPr lang="en-US" sz="1400" dirty="0" err="1" smtClean="0"/>
              <a:t>css</a:t>
            </a:r>
            <a:endParaRPr lang="en-US" sz="1400" dirty="0" smtClean="0"/>
          </a:p>
          <a:p>
            <a:endParaRPr lang="en-US" sz="1400" dirty="0" smtClean="0"/>
          </a:p>
          <a:p>
            <a:r>
              <a:rPr lang="en-US" sz="2000" dirty="0" smtClean="0"/>
              <a:t>Now that you have the JS and CSS, refer to them and lets get started !!!</a:t>
            </a:r>
          </a:p>
          <a:p>
            <a:r>
              <a:rPr lang="en-US" sz="2000" dirty="0" smtClean="0"/>
              <a:t>&lt;script type="text/</a:t>
            </a:r>
            <a:r>
              <a:rPr lang="en-US" sz="2000" dirty="0" err="1" smtClean="0"/>
              <a:t>javascript</a:t>
            </a:r>
            <a:r>
              <a:rPr lang="en-US" sz="2000" dirty="0" smtClean="0"/>
              <a:t>" </a:t>
            </a:r>
            <a:r>
              <a:rPr lang="en-US" sz="2000" dirty="0" err="1" smtClean="0"/>
              <a:t>src</a:t>
            </a:r>
            <a:r>
              <a:rPr lang="en-US" sz="2000" dirty="0" smtClean="0"/>
              <a:t>="jquery.js"&gt;&lt;/script&gt;</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 sign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26398" y="4308990"/>
            <a:ext cx="2532711" cy="220707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697595" y="3164580"/>
            <a:ext cx="1045604" cy="731923"/>
          </a:xfrm>
          <a:prstGeom prst="rect">
            <a:avLst/>
          </a:prstGeom>
          <a:noFill/>
          <a:ln w="9525">
            <a:noFill/>
            <a:miter lim="800000"/>
            <a:headEnd/>
            <a:tailEnd/>
          </a:ln>
        </p:spPr>
      </p:pic>
      <p:pic>
        <p:nvPicPr>
          <p:cNvPr id="2052" name="Picture 4"/>
          <p:cNvPicPr>
            <a:picLocks noGrp="1" noChangeAspect="1" noChangeArrowheads="1"/>
          </p:cNvPicPr>
          <p:nvPr>
            <p:ph idx="1"/>
          </p:nvPr>
        </p:nvPicPr>
        <p:blipFill>
          <a:blip r:embed="rId4" cstate="print"/>
          <a:srcRect/>
          <a:stretch>
            <a:fillRect/>
          </a:stretch>
        </p:blipFill>
        <p:spPr bwMode="auto">
          <a:xfrm>
            <a:off x="283939" y="3177113"/>
            <a:ext cx="1240165" cy="67367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238930" y="1218060"/>
            <a:ext cx="2576158" cy="1885748"/>
          </a:xfrm>
          <a:prstGeom prst="rect">
            <a:avLst/>
          </a:prstGeom>
          <a:noFill/>
          <a:ln w="9525">
            <a:noFill/>
            <a:miter lim="800000"/>
            <a:headEnd/>
            <a:tailEnd/>
          </a:ln>
        </p:spPr>
      </p:pic>
      <p:sp>
        <p:nvSpPr>
          <p:cNvPr id="9" name="TextBox 8"/>
          <p:cNvSpPr txBox="1"/>
          <p:nvPr/>
        </p:nvSpPr>
        <p:spPr>
          <a:xfrm>
            <a:off x="3335628" y="1210614"/>
            <a:ext cx="5615189" cy="2246769"/>
          </a:xfrm>
          <a:prstGeom prst="rect">
            <a:avLst/>
          </a:prstGeom>
          <a:noFill/>
        </p:spPr>
        <p:txBody>
          <a:bodyPr wrap="square" rtlCol="0">
            <a:spAutoFit/>
          </a:bodyPr>
          <a:lstStyle/>
          <a:p>
            <a:pPr>
              <a:buFont typeface="Arial" pitchFamily="34" charset="0"/>
              <a:buChar char="•"/>
            </a:pPr>
            <a:r>
              <a:rPr lang="en-US" sz="2000" b="1" dirty="0" smtClean="0">
                <a:solidFill>
                  <a:schemeClr val="bg1"/>
                </a:solidFill>
              </a:rPr>
              <a:t>$</a:t>
            </a:r>
            <a:r>
              <a:rPr lang="en-US" sz="2000" dirty="0" smtClean="0">
                <a:solidFill>
                  <a:schemeClr val="bg1"/>
                </a:solidFill>
              </a:rPr>
              <a:t> is an alias to refer to the </a:t>
            </a:r>
            <a:r>
              <a:rPr lang="en-US" sz="2000" dirty="0" err="1" smtClean="0">
                <a:solidFill>
                  <a:schemeClr val="bg1"/>
                </a:solidFill>
              </a:rPr>
              <a:t>jQuery</a:t>
            </a:r>
            <a:r>
              <a:rPr lang="en-US" sz="2000" dirty="0" smtClean="0">
                <a:solidFill>
                  <a:schemeClr val="bg1"/>
                </a:solidFill>
              </a:rPr>
              <a:t> library</a:t>
            </a:r>
          </a:p>
          <a:p>
            <a:pPr>
              <a:buFont typeface="Arial" pitchFamily="34" charset="0"/>
              <a:buChar char="•"/>
            </a:pPr>
            <a:r>
              <a:rPr lang="en-US" sz="2000" dirty="0" smtClean="0">
                <a:solidFill>
                  <a:schemeClr val="bg1"/>
                </a:solidFill>
              </a:rPr>
              <a:t>You can use either </a:t>
            </a:r>
            <a:r>
              <a:rPr lang="en-US" sz="2000" dirty="0" err="1" smtClean="0">
                <a:solidFill>
                  <a:schemeClr val="bg1"/>
                </a:solidFill>
              </a:rPr>
              <a:t>jQuery</a:t>
            </a:r>
            <a:r>
              <a:rPr lang="en-US" sz="2000" dirty="0" smtClean="0">
                <a:solidFill>
                  <a:schemeClr val="bg1"/>
                </a:solidFill>
              </a:rPr>
              <a:t> OR $ to refer to the library</a:t>
            </a:r>
          </a:p>
          <a:p>
            <a:pPr>
              <a:buFont typeface="Arial" pitchFamily="34" charset="0"/>
              <a:buChar char="•"/>
            </a:pPr>
            <a:r>
              <a:rPr lang="en-US" sz="2000" dirty="0" smtClean="0">
                <a:solidFill>
                  <a:schemeClr val="bg1"/>
                </a:solidFill>
              </a:rPr>
              <a:t>Two main modes of usage</a:t>
            </a:r>
          </a:p>
          <a:p>
            <a:pPr lvl="1">
              <a:buFont typeface="Arial" pitchFamily="34" charset="0"/>
              <a:buChar char="•"/>
            </a:pPr>
            <a:r>
              <a:rPr lang="en-US" sz="2000" dirty="0" smtClean="0">
                <a:solidFill>
                  <a:schemeClr val="bg1"/>
                </a:solidFill>
              </a:rPr>
              <a:t>$. : Typically for utility methods</a:t>
            </a:r>
          </a:p>
          <a:p>
            <a:pPr lvl="1">
              <a:buFont typeface="Arial" pitchFamily="34" charset="0"/>
              <a:buChar char="•"/>
            </a:pPr>
            <a:r>
              <a:rPr lang="en-US" sz="2000" dirty="0" smtClean="0">
                <a:solidFill>
                  <a:schemeClr val="bg1"/>
                </a:solidFill>
              </a:rPr>
              <a:t>$( : Typically for selectors and document ready method</a:t>
            </a:r>
            <a:endParaRPr lang="en-US" sz="2000" dirty="0">
              <a:solidFill>
                <a:schemeClr val="bg1"/>
              </a:solidFill>
            </a:endParaRPr>
          </a:p>
        </p:txBody>
      </p:sp>
      <p:pic>
        <p:nvPicPr>
          <p:cNvPr id="2055" name="Picture 7"/>
          <p:cNvPicPr>
            <a:picLocks noChangeAspect="1" noChangeArrowheads="1"/>
          </p:cNvPicPr>
          <p:nvPr/>
        </p:nvPicPr>
        <p:blipFill>
          <a:blip r:embed="rId6" cstate="print"/>
          <a:srcRect/>
          <a:stretch>
            <a:fillRect/>
          </a:stretch>
        </p:blipFill>
        <p:spPr bwMode="auto">
          <a:xfrm>
            <a:off x="2973984" y="3382651"/>
            <a:ext cx="5906022" cy="2593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$(document).ready</a:t>
            </a:r>
            <a:endParaRPr lang="en-US" dirty="0"/>
          </a:p>
        </p:txBody>
      </p:sp>
      <p:sp>
        <p:nvSpPr>
          <p:cNvPr id="3" name="Content Placeholder 2"/>
          <p:cNvSpPr>
            <a:spLocks noGrp="1"/>
          </p:cNvSpPr>
          <p:nvPr>
            <p:ph idx="1"/>
          </p:nvPr>
        </p:nvSpPr>
        <p:spPr>
          <a:xfrm>
            <a:off x="228600" y="1600201"/>
            <a:ext cx="8686800" cy="1439214"/>
          </a:xfrm>
        </p:spPr>
        <p:txBody>
          <a:bodyPr/>
          <a:lstStyle/>
          <a:p>
            <a:r>
              <a:rPr lang="en-US" dirty="0" smtClean="0"/>
              <a:t>“</a:t>
            </a:r>
            <a:r>
              <a:rPr lang="en-US" sz="2000" i="1" dirty="0" smtClean="0"/>
              <a:t>As almost everything we do when using </a:t>
            </a:r>
            <a:r>
              <a:rPr lang="en-US" sz="2000" i="1" dirty="0" err="1" smtClean="0"/>
              <a:t>jQuery</a:t>
            </a:r>
            <a:r>
              <a:rPr lang="en-US" sz="2000" i="1" dirty="0" smtClean="0"/>
              <a:t> reads or manipulates the document object model (DOM), we need to make sure that we start adding events etc. as soon as the DOM is ready. </a:t>
            </a:r>
            <a:r>
              <a:rPr lang="en-US" dirty="0" smtClean="0"/>
              <a:t>”</a:t>
            </a:r>
          </a:p>
          <a:p>
            <a:r>
              <a:rPr lang="en-US" dirty="0" smtClean="0"/>
              <a:t>Flavors of usage :</a:t>
            </a:r>
          </a:p>
          <a:p>
            <a:endParaRPr lang="en-US" dirty="0"/>
          </a:p>
        </p:txBody>
      </p:sp>
      <p:sp>
        <p:nvSpPr>
          <p:cNvPr id="3074" name="Rectangle 2"/>
          <p:cNvSpPr>
            <a:spLocks noChangeArrowheads="1"/>
          </p:cNvSpPr>
          <p:nvPr/>
        </p:nvSpPr>
        <p:spPr bwMode="auto">
          <a:xfrm>
            <a:off x="4597758" y="4038083"/>
            <a:ext cx="3142445"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1600" dirty="0" smtClean="0">
                <a:solidFill>
                  <a:schemeClr val="bg1"/>
                </a:solidFill>
              </a:rPr>
              <a:t>$(function() {</a:t>
            </a:r>
            <a:r>
              <a:rPr lang="en-US" sz="1600" dirty="0" smtClean="0">
                <a:solidFill>
                  <a:schemeClr val="bg1"/>
                </a:solidFill>
                <a:latin typeface="Arial Unicode MS" pitchFamily="34" charset="-128"/>
                <a:cs typeface="Arial" pitchFamily="34" charset="0"/>
              </a:rPr>
              <a:t>	</a:t>
            </a:r>
          </a:p>
          <a:p>
            <a:pPr lvl="0"/>
            <a:r>
              <a:rPr kumimoji="0" lang="en-US" sz="1600" b="0" i="0" u="none" strike="noStrike" cap="none" normalizeH="0" baseline="0" dirty="0" smtClean="0">
                <a:ln>
                  <a:noFill/>
                </a:ln>
                <a:solidFill>
                  <a:schemeClr val="bg1"/>
                </a:solidFill>
                <a:effectLst/>
                <a:latin typeface="Arial Unicode MS" pitchFamily="34" charset="-128"/>
                <a:cs typeface="Arial" pitchFamily="34" charset="0"/>
              </a:rPr>
              <a:t>	//DO SOMETHING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itchFamily="34" charset="-128"/>
                <a:cs typeface="Arial" pitchFamily="34" charset="0"/>
              </a:rPr>
              <a:t>});</a:t>
            </a:r>
            <a:r>
              <a:rPr kumimoji="0" lang="en-US" sz="1600" b="0" i="0" u="none" strike="noStrike" cap="none" normalizeH="0" baseline="0" dirty="0" smtClean="0">
                <a:ln>
                  <a:noFill/>
                </a:ln>
                <a:solidFill>
                  <a:schemeClr val="bg1"/>
                </a:solidFill>
                <a:effectLst/>
                <a:latin typeface="Arial" pitchFamily="34" charset="0"/>
                <a:cs typeface="Arial" pitchFamily="34" charset="0"/>
              </a:rPr>
              <a:t> </a:t>
            </a:r>
          </a:p>
        </p:txBody>
      </p:sp>
      <p:sp>
        <p:nvSpPr>
          <p:cNvPr id="6" name="Rectangle 2"/>
          <p:cNvSpPr>
            <a:spLocks noChangeArrowheads="1"/>
          </p:cNvSpPr>
          <p:nvPr/>
        </p:nvSpPr>
        <p:spPr bwMode="auto">
          <a:xfrm>
            <a:off x="631065" y="5306254"/>
            <a:ext cx="4119093"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1600" dirty="0" smtClean="0">
                <a:solidFill>
                  <a:schemeClr val="bg1"/>
                </a:solidFill>
              </a:rPr>
              <a:t>function </a:t>
            </a:r>
            <a:r>
              <a:rPr lang="en-US" sz="1600" dirty="0" err="1" smtClean="0">
                <a:solidFill>
                  <a:schemeClr val="bg1"/>
                </a:solidFill>
              </a:rPr>
              <a:t>readyFn</a:t>
            </a:r>
            <a:r>
              <a:rPr lang="en-US" sz="1600" dirty="0" smtClean="0">
                <a:solidFill>
                  <a:schemeClr val="bg1"/>
                </a:solidFill>
              </a:rPr>
              <a:t>() { </a:t>
            </a:r>
          </a:p>
          <a:p>
            <a:pPr lvl="0"/>
            <a:r>
              <a:rPr lang="en-US" sz="1600" dirty="0" smtClean="0">
                <a:solidFill>
                  <a:schemeClr val="bg1"/>
                </a:solidFill>
              </a:rPr>
              <a:t>// code to run when the document is ready </a:t>
            </a:r>
          </a:p>
          <a:p>
            <a:pPr lvl="0"/>
            <a:r>
              <a:rPr lang="en-US" sz="1600" dirty="0" smtClean="0">
                <a:solidFill>
                  <a:schemeClr val="bg1"/>
                </a:solidFill>
              </a:rPr>
              <a:t>} </a:t>
            </a:r>
          </a:p>
          <a:p>
            <a:pPr lvl="0"/>
            <a:r>
              <a:rPr lang="en-US" sz="1600" dirty="0" smtClean="0">
                <a:solidFill>
                  <a:schemeClr val="bg1"/>
                </a:solidFill>
              </a:rPr>
              <a:t>$(document).ready(</a:t>
            </a:r>
            <a:r>
              <a:rPr lang="en-US" sz="1600" dirty="0" err="1" smtClean="0">
                <a:solidFill>
                  <a:schemeClr val="bg1"/>
                </a:solidFill>
              </a:rPr>
              <a:t>readyFn</a:t>
            </a:r>
            <a:r>
              <a:rPr lang="en-US" sz="1600" dirty="0" smtClean="0">
                <a:solidFill>
                  <a:schemeClr val="bg1"/>
                </a:solidFill>
              </a:rPr>
              <a: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p:txBody>
      </p:sp>
      <p:sp>
        <p:nvSpPr>
          <p:cNvPr id="7" name="Rectangle 2"/>
          <p:cNvSpPr>
            <a:spLocks noChangeArrowheads="1"/>
          </p:cNvSpPr>
          <p:nvPr/>
        </p:nvSpPr>
        <p:spPr bwMode="auto">
          <a:xfrm>
            <a:off x="601016" y="3005989"/>
            <a:ext cx="314244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itchFamily="34" charset="-128"/>
                <a:cs typeface="Arial" pitchFamily="34" charset="0"/>
              </a:rPr>
              <a:t>$(document).ready(function()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bg1"/>
                </a:solidFill>
                <a:latin typeface="Arial Unicode MS" pitchFamily="34" charset="-128"/>
                <a:cs typeface="Arial" pitchFamily="34" charset="0"/>
              </a:rPr>
              <a:t>	</a:t>
            </a:r>
            <a:r>
              <a:rPr kumimoji="0" lang="en-US" sz="1600" b="0" i="0" u="none" strike="noStrike" cap="none" normalizeH="0" baseline="0" dirty="0" smtClean="0">
                <a:ln>
                  <a:noFill/>
                </a:ln>
                <a:solidFill>
                  <a:schemeClr val="bg1"/>
                </a:solidFill>
                <a:effectLst/>
                <a:latin typeface="Arial Unicode MS" pitchFamily="34" charset="-128"/>
                <a:cs typeface="Arial" pitchFamily="34" charset="0"/>
              </a:rPr>
              <a:t>//DO SOMETHING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Unicode MS" pitchFamily="34" charset="-128"/>
                <a:cs typeface="Arial" pitchFamily="34" charset="0"/>
              </a:rPr>
              <a:t>});</a:t>
            </a:r>
            <a:r>
              <a:rPr kumimoji="0" lang="en-US" sz="16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Selectors</a:t>
            </a:r>
            <a:endParaRPr lang="en-US" dirty="0"/>
          </a:p>
        </p:txBody>
      </p:sp>
      <p:sp>
        <p:nvSpPr>
          <p:cNvPr id="3" name="Content Placeholder 2"/>
          <p:cNvSpPr>
            <a:spLocks noGrp="1"/>
          </p:cNvSpPr>
          <p:nvPr>
            <p:ph idx="1"/>
          </p:nvPr>
        </p:nvSpPr>
        <p:spPr>
          <a:xfrm>
            <a:off x="228600" y="1407015"/>
            <a:ext cx="8686800" cy="4525963"/>
          </a:xfrm>
        </p:spPr>
        <p:txBody>
          <a:bodyPr/>
          <a:lstStyle/>
          <a:p>
            <a:r>
              <a:rPr lang="en-US" sz="2000" dirty="0" smtClean="0"/>
              <a:t>Used to select element(s) from DOM based on “selection criteria”</a:t>
            </a:r>
          </a:p>
          <a:p>
            <a:r>
              <a:rPr lang="en-US" sz="2000" dirty="0" smtClean="0"/>
              <a:t>Gets us “wrapped set” of matching elements</a:t>
            </a:r>
          </a:p>
          <a:p>
            <a:r>
              <a:rPr lang="en-US" sz="2000" dirty="0" smtClean="0">
                <a:solidFill>
                  <a:srgbClr val="FF9900"/>
                </a:solidFill>
              </a:rPr>
              <a:t>$( selector, &lt;context&gt;)</a:t>
            </a:r>
          </a:p>
          <a:p>
            <a:pPr lvl="1"/>
            <a:r>
              <a:rPr lang="en-US" sz="1800" dirty="0" smtClean="0"/>
              <a:t>selector defines the matching criteria</a:t>
            </a:r>
          </a:p>
          <a:p>
            <a:pPr lvl="1"/>
            <a:r>
              <a:rPr lang="en-US" sz="1800" dirty="0" smtClean="0"/>
              <a:t>Context is optional parameter to restrict are where to match and is a selector in itself. By default, context is the entire document</a:t>
            </a:r>
          </a:p>
          <a:p>
            <a:r>
              <a:rPr lang="en-US" sz="2000" dirty="0" smtClean="0"/>
              <a:t>Various types of selectors</a:t>
            </a:r>
          </a:p>
          <a:p>
            <a:pPr lvl="1"/>
            <a:r>
              <a:rPr lang="en-US" sz="2000" dirty="0" smtClean="0"/>
              <a:t>CSS</a:t>
            </a:r>
          </a:p>
          <a:p>
            <a:pPr lvl="1"/>
            <a:r>
              <a:rPr lang="en-US" sz="2000" dirty="0" smtClean="0"/>
              <a:t>Child, Attributes, Container</a:t>
            </a:r>
          </a:p>
          <a:p>
            <a:pPr lvl="1"/>
            <a:r>
              <a:rPr lang="en-US" sz="2000" dirty="0" smtClean="0"/>
              <a:t>Position</a:t>
            </a:r>
          </a:p>
          <a:p>
            <a:pPr lvl="1"/>
            <a:r>
              <a:rPr lang="en-US" sz="2000" dirty="0" smtClean="0"/>
              <a:t>Custom</a:t>
            </a:r>
          </a:p>
          <a:p>
            <a:r>
              <a:rPr lang="en-US" sz="2000" dirty="0" smtClean="0">
                <a:solidFill>
                  <a:srgbClr val="FF9900"/>
                </a:solidFill>
              </a:rPr>
              <a:t>$(“</a:t>
            </a:r>
            <a:r>
              <a:rPr lang="en-US" sz="2000" dirty="0" err="1" smtClean="0">
                <a:solidFill>
                  <a:srgbClr val="FF9900"/>
                </a:solidFill>
              </a:rPr>
              <a:t>img</a:t>
            </a:r>
            <a:r>
              <a:rPr lang="en-US" sz="2000" dirty="0" smtClean="0">
                <a:solidFill>
                  <a:srgbClr val="FF9900"/>
                </a:solidFill>
              </a:rPr>
              <a:t>”) </a:t>
            </a:r>
            <a:r>
              <a:rPr lang="en-US" sz="2000" dirty="0" smtClean="0"/>
              <a:t>– will select all images in the DOM</a:t>
            </a:r>
          </a:p>
          <a:p>
            <a:r>
              <a:rPr lang="en-US" sz="2000" dirty="0" smtClean="0">
                <a:solidFill>
                  <a:srgbClr val="FF9900"/>
                </a:solidFill>
              </a:rPr>
              <a:t>$(“</a:t>
            </a:r>
            <a:r>
              <a:rPr lang="en-US" sz="2000" dirty="0" err="1" smtClean="0">
                <a:solidFill>
                  <a:srgbClr val="FF9900"/>
                </a:solidFill>
              </a:rPr>
              <a:t>img</a:t>
            </a:r>
            <a:r>
              <a:rPr lang="en-US" sz="2000" dirty="0" smtClean="0">
                <a:solidFill>
                  <a:srgbClr val="FF9900"/>
                </a:solidFill>
              </a:rPr>
              <a:t>”, “#</a:t>
            </a:r>
            <a:r>
              <a:rPr lang="en-US" sz="2000" dirty="0" err="1" smtClean="0">
                <a:solidFill>
                  <a:srgbClr val="FF9900"/>
                </a:solidFill>
              </a:rPr>
              <a:t>containerDiv</a:t>
            </a:r>
            <a:r>
              <a:rPr lang="en-US" sz="2000" dirty="0" smtClean="0">
                <a:solidFill>
                  <a:srgbClr val="FF9900"/>
                </a:solidFill>
              </a:rPr>
              <a:t>”) </a:t>
            </a:r>
            <a:r>
              <a:rPr lang="en-US" sz="2000" dirty="0" smtClean="0"/>
              <a:t>– will select all images present in the element by name </a:t>
            </a:r>
            <a:r>
              <a:rPr lang="en-US" sz="2000" dirty="0" err="1" smtClean="0"/>
              <a:t>containerDiv</a:t>
            </a: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elveticaNeue Condense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01D0A0CB1A954EB091E38B76233A35" ma:contentTypeVersion="1" ma:contentTypeDescription="Create a new document." ma:contentTypeScope="" ma:versionID="a63dc36d021ccc8790eb0ef78e7f000e">
  <xsd:schema xmlns:xsd="http://www.w3.org/2001/XMLSchema" xmlns:p="http://schemas.microsoft.com/office/2006/metadata/properties" xmlns:ns2="0a33f1bb-f650-428b-8508-ba32f2297f5c" targetNamespace="http://schemas.microsoft.com/office/2006/metadata/properties" ma:root="true" ma:fieldsID="e1c09c8ff8e06154f968e7f89b89128b" ns2:_="">
    <xsd:import namespace="0a33f1bb-f650-428b-8508-ba32f2297f5c"/>
    <xsd:element name="properties">
      <xsd:complexType>
        <xsd:sequence>
          <xsd:element name="documentManagement">
            <xsd:complexType>
              <xsd:all>
                <xsd:element ref="ns2:Inerest_x0020_Group" minOccurs="0"/>
              </xsd:all>
            </xsd:complexType>
          </xsd:element>
        </xsd:sequence>
      </xsd:complexType>
    </xsd:element>
  </xsd:schema>
  <xsd:schema xmlns:xsd="http://www.w3.org/2001/XMLSchema" xmlns:dms="http://schemas.microsoft.com/office/2006/documentManagement/types" targetNamespace="0a33f1bb-f650-428b-8508-ba32f2297f5c" elementFormDefault="qualified">
    <xsd:import namespace="http://schemas.microsoft.com/office/2006/documentManagement/types"/>
    <xsd:element name="Inerest_x0020_Group" ma:index="8" nillable="true" ma:displayName="Inerest Group" ma:description="Describes high level, general area of interest, used to organize documents." ma:internalName="Inerest_x0020_Group">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nerest_x0020_Group xmlns="0a33f1bb-f650-428b-8508-ba32f2297f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95C13-555C-4746-899E-155C937FF6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33f1bb-f650-428b-8508-ba32f2297f5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01E8244-78D9-4ADF-B187-771933FE8E6C}">
  <ds:schemaRefs>
    <ds:schemaRef ds:uri="http://schemas.microsoft.com/office/2006/metadata/properties"/>
    <ds:schemaRef ds:uri="0a33f1bb-f650-428b-8508-ba32f2297f5c"/>
  </ds:schemaRefs>
</ds:datastoreItem>
</file>

<file path=customXml/itemProps3.xml><?xml version="1.0" encoding="utf-8"?>
<ds:datastoreItem xmlns:ds="http://schemas.openxmlformats.org/officeDocument/2006/customXml" ds:itemID="{4154291B-2DCC-405C-959D-09C9560934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11142</TotalTime>
  <Words>2342</Words>
  <Application>Microsoft Office PowerPoint</Application>
  <PresentationFormat>On-screen Show (4:3)</PresentationFormat>
  <Paragraphs>513</Paragraphs>
  <Slides>46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Default Design</vt:lpstr>
      <vt:lpstr>Package</vt:lpstr>
      <vt:lpstr>Introduction to</vt:lpstr>
      <vt:lpstr>Agenda</vt:lpstr>
      <vt:lpstr>What is jQuery</vt:lpstr>
      <vt:lpstr>Other JS libraries</vt:lpstr>
      <vt:lpstr>jQuery Resources</vt:lpstr>
      <vt:lpstr>Getting Started</vt:lpstr>
      <vt:lpstr>$ sign</vt:lpstr>
      <vt:lpstr>$(document).ready</vt:lpstr>
      <vt:lpstr>Selectors</vt:lpstr>
      <vt:lpstr>CSS Selectors</vt:lpstr>
      <vt:lpstr>Child, attributes, container selectors</vt:lpstr>
      <vt:lpstr>Position selectors</vt:lpstr>
      <vt:lpstr>Custom selectors</vt:lpstr>
      <vt:lpstr>Managing wrapped set</vt:lpstr>
      <vt:lpstr>.each()</vt:lpstr>
      <vt:lpstr>Attributes</vt:lpstr>
      <vt:lpstr>Styling</vt:lpstr>
      <vt:lpstr>Content</vt:lpstr>
      <vt:lpstr>Creating new element</vt:lpstr>
      <vt:lpstr>Modifying the DOM tree</vt:lpstr>
      <vt:lpstr>DOM Traversal</vt:lpstr>
      <vt:lpstr>Utility functions</vt:lpstr>
      <vt:lpstr>Utility functions : browser support</vt:lpstr>
      <vt:lpstr>Utility functions (contd.)</vt:lpstr>
      <vt:lpstr>Manipulating objects and collections</vt:lpstr>
      <vt:lpstr>Manipulating objects and collections</vt:lpstr>
      <vt:lpstr>Animations and effects</vt:lpstr>
      <vt:lpstr>Creating custom effects</vt:lpstr>
      <vt:lpstr>Events</vt:lpstr>
      <vt:lpstr>Binding events</vt:lpstr>
      <vt:lpstr>Trigger events</vt:lpstr>
      <vt:lpstr>Templates</vt:lpstr>
      <vt:lpstr>Ajax</vt:lpstr>
      <vt:lpstr>Ajax GET</vt:lpstr>
      <vt:lpstr>Ajax POST</vt:lpstr>
      <vt:lpstr>Ajax convenience methods </vt:lpstr>
      <vt:lpstr>jQuery Plug-in</vt:lpstr>
      <vt:lpstr>jQuery Plug-in development</vt:lpstr>
      <vt:lpstr>jQuery UI</vt:lpstr>
      <vt:lpstr>What's on offer?</vt:lpstr>
      <vt:lpstr>Third party controls</vt:lpstr>
      <vt:lpstr>jQuery Mobile</vt:lpstr>
      <vt:lpstr>How does it change my UI?</vt:lpstr>
      <vt:lpstr>References</vt:lpstr>
      <vt:lpstr>Q and A</vt:lpstr>
      <vt:lpstr>Slide 46</vt:lpstr>
    </vt:vector>
  </TitlesOfParts>
  <Company>MIG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Lon</dc:creator>
  <cp:lastModifiedBy>suraj kumar</cp:lastModifiedBy>
  <cp:revision>349</cp:revision>
  <dcterms:created xsi:type="dcterms:W3CDTF">2010-08-28T09:08:15Z</dcterms:created>
  <dcterms:modified xsi:type="dcterms:W3CDTF">2011-08-10T08:32:53Z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0x0101002601D0A0CB1A954EB091E38B76233A35</vt:lpwstr>
  </property>
</Properties>
</file>