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9" r:id="rId3"/>
    <p:sldId id="270" r:id="rId4"/>
    <p:sldId id="271" r:id="rId5"/>
    <p:sldId id="273" r:id="rId6"/>
    <p:sldId id="272" r:id="rId7"/>
    <p:sldId id="292" r:id="rId8"/>
    <p:sldId id="277" r:id="rId9"/>
    <p:sldId id="299" r:id="rId10"/>
    <p:sldId id="289" r:id="rId11"/>
    <p:sldId id="297" r:id="rId12"/>
    <p:sldId id="298" r:id="rId13"/>
    <p:sldId id="308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755775" y="177165"/>
            <a:ext cx="8450580" cy="129730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 PROJECT PRESENTATION</a:t>
            </a:r>
            <a:b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BEST </a:t>
            </a:r>
            <a:b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PRACTICES </a:t>
            </a:r>
            <a:endParaRPr lang="en-I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836420" y="1690370"/>
            <a:ext cx="7766685" cy="2105025"/>
          </a:xfrm>
        </p:spPr>
        <p:txBody>
          <a:bodyPr>
            <a:noAutofit/>
          </a:bodyPr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contributed by</a:t>
            </a:r>
            <a:endParaRPr lang="en-IN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Suraj Kumar                                          </a:t>
            </a:r>
            <a:endParaRPr lang="en-IN" sz="17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Bishnupada Karan                                 </a:t>
            </a:r>
            <a:endParaRPr lang="en-US" altLang="en-IN" sz="17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Chandan Kr. Satapathy                            </a:t>
            </a:r>
            <a:endParaRPr lang="en-US" altLang="en-IN" sz="17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7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Vikas Kr. Singh                                      </a:t>
            </a:r>
            <a:endParaRPr lang="en-US" altLang="en-IN" sz="17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Rectangle 4"/>
          <p:cNvSpPr/>
          <p:nvPr/>
        </p:nvSpPr>
        <p:spPr>
          <a:xfrm>
            <a:off x="2086253" y="6054571"/>
            <a:ext cx="7599285" cy="466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8589" name="Rectangle 8"/>
          <p:cNvSpPr/>
          <p:nvPr/>
        </p:nvSpPr>
        <p:spPr>
          <a:xfrm>
            <a:off x="2672345" y="5706043"/>
            <a:ext cx="6096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Telecommunication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V. Raman Global University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Bhubaneshwar, Odisha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7290" y="3452495"/>
            <a:ext cx="1797050" cy="1766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40205" y="2882265"/>
          <a:ext cx="5527675" cy="130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0205" y="2882265"/>
                        <a:ext cx="5527675" cy="130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9320" y="2128520"/>
            <a:ext cx="10219055" cy="4250055"/>
          </a:xfrm>
        </p:spPr>
        <p:txBody>
          <a:bodyPr>
            <a:normAutofit lnSpcReduction="10000"/>
          </a:bodyPr>
          <a:lstStyle/>
          <a:p>
            <a:r>
              <a:rPr lang="en-US" sz="2600" u="sng" dirty="0"/>
              <a:t>WSM(Weighted sum Model):</a:t>
            </a:r>
            <a:endParaRPr lang="en-US" sz="2600" u="sng" dirty="0"/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pPr marL="0" indent="0" algn="r">
              <a:buNone/>
            </a:pPr>
            <a:r>
              <a:rPr lang="en-US" sz="2000" u="sng" dirty="0"/>
              <a:t> </a:t>
            </a:r>
            <a:endParaRPr lang="en-US" sz="2000" u="sng" dirty="0"/>
          </a:p>
          <a:p>
            <a:endParaRPr lang="en-US" sz="2000" u="sng" dirty="0"/>
          </a:p>
          <a:p>
            <a:r>
              <a:rPr lang="en-US" sz="2400" u="sng" dirty="0"/>
              <a:t>AHP(Analytic Hierarchy Process</a:t>
            </a:r>
            <a:r>
              <a:rPr lang="en-IN" altLang="en-US" sz="2400" u="sng" dirty="0"/>
              <a:t>)</a:t>
            </a:r>
            <a:r>
              <a:rPr lang="en-US" sz="2400" u="sng" dirty="0"/>
              <a:t>:</a:t>
            </a:r>
            <a:r>
              <a:rPr lang="en-IN" altLang="en-US" sz="2200" u="sng" dirty="0"/>
              <a:t>*[6]</a:t>
            </a:r>
            <a:endParaRPr lang="en-US" sz="2400" u="sng" dirty="0"/>
          </a:p>
          <a:p>
            <a:r>
              <a:rPr lang="en-IN" altLang="en-US" sz="1900" dirty="0"/>
              <a:t>A robust MCDA technique </a:t>
            </a:r>
            <a:endParaRPr lang="en-IN" altLang="en-US" sz="1900" dirty="0"/>
          </a:p>
          <a:p>
            <a:r>
              <a:rPr lang="en-IN" altLang="en-US" sz="1900" dirty="0"/>
              <a:t>AHP tree built by hierarchy of “decision criteria”.</a:t>
            </a:r>
            <a:endParaRPr lang="en-IN" altLang="en-US" sz="1900" dirty="0"/>
          </a:p>
          <a:p>
            <a:r>
              <a:rPr lang="en-IN" altLang="en-US" sz="1900" dirty="0"/>
              <a:t>AHP alorithm determines the relative ranking of alternatives.</a:t>
            </a:r>
            <a:endParaRPr lang="en-IN" altLang="en-US" sz="1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73680" y="186055"/>
            <a:ext cx="6904355" cy="757555"/>
          </a:xfrm>
        </p:spPr>
        <p:txBody>
          <a:bodyPr>
            <a:normAutofit/>
          </a:bodyPr>
          <a:lstStyle/>
          <a:p>
            <a:pPr algn="ctr"/>
            <a:r>
              <a:rPr lang="en-IN" altLang="en-US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Methods:</a:t>
            </a:r>
            <a:br>
              <a:rPr lang="en-IN" altLang="en-US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</a:br>
            <a:endParaRPr lang="en-IN" altLang="en-US" sz="1600" dirty="0">
              <a:solidFill>
                <a:schemeClr val="tx1"/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692150" y="853440"/>
            <a:ext cx="108077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IN" altLang="en-US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</a:br>
            <a:r>
              <a:rPr lang="en-IN" altLang="en-US" sz="2000" dirty="0">
                <a:solidFill>
                  <a:schemeClr val="tx1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Robust &amp; simple multi-criteria decision analysis(MCDA) for evaluating no. of alternatives &amp; relative weights of decision criteria. </a:t>
            </a:r>
            <a:endParaRPr lang="en-IN" altLang="en-US" sz="2000" dirty="0">
              <a:solidFill>
                <a:schemeClr val="tx1"/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7167880" y="2433955"/>
            <a:ext cx="4431665" cy="199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where</a:t>
            </a:r>
            <a:r>
              <a:rPr lang="en-IN" altLang="en-US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,</a:t>
            </a:r>
            <a:br>
              <a:rPr lang="en-IN" altLang="en-US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</a:b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w</a:t>
            </a:r>
            <a:r>
              <a:rPr lang="en-IN" altLang="en-US" sz="1600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j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= relative weight of importance of the criterion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algn="l"/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a </a:t>
            </a:r>
            <a:r>
              <a:rPr lang="en-IN" altLang="en-US" sz="1600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ij  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= performance value of alternative A</a:t>
            </a:r>
            <a:r>
              <a:rPr lang="en-IN" altLang="en-US" sz="1600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 when it is evaluated in terms of criterion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algn="l"/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A </a:t>
            </a:r>
            <a:r>
              <a:rPr lang="en-IN" altLang="en-US" sz="1600" baseline="30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Wsm-score </a:t>
            </a:r>
            <a:r>
              <a:rPr lang="en-I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= total importance of alternative A </a:t>
            </a:r>
            <a:r>
              <a:rPr lang="en-IN" altLang="en-US" sz="1600" baseline="-25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i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algn="l"/>
            <a:r>
              <a:rPr lang="en-IN" altLang="en-US" sz="1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  </a:t>
            </a:r>
            <a:endParaRPr lang="en-IN" altLang="en-US" sz="14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25" y="315595"/>
            <a:ext cx="6021705" cy="6521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9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Prototype/Front</a:t>
            </a:r>
            <a:r>
              <a:rPr lang="en-IN" altLang="en-US" sz="29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-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end of the System </a:t>
            </a:r>
            <a:r>
              <a:rPr lang="en-IN" altLang="en-US" sz="29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to be implemented in Django-Python</a:t>
            </a:r>
            <a:endParaRPr lang="en-IN" altLang="en-US" sz="29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pic>
        <p:nvPicPr>
          <p:cNvPr id="5" name="Content Placeholder 4" descr="D:\DOCS\#1 College Notes\MP\PPT\UI 1.jpgUI 1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2615" y="2054225"/>
            <a:ext cx="5349240" cy="3026410"/>
          </a:xfrm>
          <a:prstGeom prst="rect">
            <a:avLst/>
          </a:prstGeom>
        </p:spPr>
      </p:pic>
      <p:pic>
        <p:nvPicPr>
          <p:cNvPr id="6" name="Content Placeholder 5" descr="D:\DOCS\#1 College Notes\MP\PPT\UI 2.jpgUI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288405" y="2054860"/>
            <a:ext cx="5379085" cy="302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D:\DOCS\#1 College Notes\MP\PPT\UI 3.jpgUI 3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710180" y="1351280"/>
            <a:ext cx="6911975" cy="38887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660" y="5956935"/>
            <a:ext cx="8234680" cy="665480"/>
          </a:xfrm>
        </p:spPr>
        <p:txBody>
          <a:bodyPr/>
          <a:p>
            <a:pPr marL="0" indent="0">
              <a:buNone/>
            </a:pPr>
            <a:r>
              <a:rPr lang="en-IN" altLang="en-US" sz="1800" i="1">
                <a:solidFill>
                  <a:schemeClr val="accent1">
                    <a:lumMod val="75000"/>
                  </a:schemeClr>
                </a:solidFill>
              </a:rPr>
              <a:t>* Tools used: MS Paint (further to be implemented using Django-python</a:t>
            </a:r>
            <a:endParaRPr lang="en-IN" altLang="en-US" sz="1800" i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86125" y="255270"/>
            <a:ext cx="6021705" cy="652145"/>
          </a:xfrm>
        </p:spPr>
        <p:txBody>
          <a:bodyPr>
            <a:normAutofit fontScale="90000"/>
          </a:bodyPr>
          <a:p>
            <a:pPr algn="ctr"/>
            <a:r>
              <a:rPr lang="en-US" sz="29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Prototype/Front</a:t>
            </a:r>
            <a:r>
              <a:rPr lang="en-IN" altLang="en-US" sz="29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-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end of the System </a:t>
            </a:r>
            <a:r>
              <a:rPr lang="en-IN" altLang="en-US" sz="29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to be implemented in Django-Python</a:t>
            </a:r>
            <a:endParaRPr lang="en-IN" altLang="en-US" sz="29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811395" y="130175"/>
            <a:ext cx="2858770" cy="539750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713740" y="741045"/>
            <a:ext cx="10909935" cy="5910580"/>
          </a:xfrm>
        </p:spPr>
        <p:txBody>
          <a:bodyPr>
            <a:normAutofit fontScale="80000"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uFillTx/>
                <a:sym typeface="+mn-ea"/>
              </a:rPr>
              <a:t>1. Gharde, Yogita, et al. "Assessment of yield and economic losses in agriculture due to weeds in India." Crop Protection 107 (2018): 12-18.</a:t>
            </a:r>
            <a:endParaRPr 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uFillTx/>
                <a:sym typeface="+mn-ea"/>
              </a:rPr>
              <a:t>2. Tabashnik, Bruce E., and Yves Carrière. "Surge in insect resistance to transgenic crops and prospects for sustainability." Nature Biotechnology 35.10 (2017): 926.</a:t>
            </a:r>
            <a:endParaRPr 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uFillTx/>
                <a:sym typeface="+mn-ea"/>
              </a:rPr>
              <a:t>3. Dale, Philip J., Belinda Clarke, and Eliana MG Fontes. "Potential for the environmental impact of transgenic crops." Nature biotechnology 20.6 (2002): 567-574.</a:t>
            </a:r>
            <a:endParaRPr 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uFillTx/>
                <a:sym typeface="+mn-ea"/>
              </a:rPr>
              <a:t>4. Ghazanfar, Muhammad Usman, et al. "Fluctuating temperatures influence the susceptibility of pest insects to biological control agents." Journal of Pest Science (2020): 1-12.</a:t>
            </a:r>
            <a:endParaRPr 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r>
              <a:rPr lang="en-US" altLang="en-IN" sz="2400" dirty="0">
                <a:solidFill>
                  <a:schemeClr val="tx1"/>
                </a:solidFill>
                <a:uFillTx/>
                <a:sym typeface="+mn-ea"/>
              </a:rPr>
              <a:t>5</a:t>
            </a:r>
            <a:r>
              <a:rPr lang="en-US" altLang="en-IN" sz="2400" dirty="0">
                <a:solidFill>
                  <a:srgbClr val="FF0000"/>
                </a:solidFill>
                <a:uFillTx/>
                <a:sym typeface="+mn-ea"/>
              </a:rPr>
              <a:t>. </a:t>
            </a:r>
            <a:r>
              <a:rPr lang="en-US" altLang="en-IN" sz="2400" dirty="0">
                <a:solidFill>
                  <a:schemeClr val="tx1"/>
                </a:solidFill>
                <a:uFillTx/>
                <a:sym typeface="+mn-ea"/>
              </a:rPr>
              <a:t>Rao, Ch Srinivasa, et al. "Agro-ecosystem based sustainability indicators for climate resilient agriculture in India: A conceptual framework." Ecological Indicators 105 (2019): 621-633.</a:t>
            </a:r>
            <a:endParaRPr lang="en-US" altLang="en-IN" sz="2400" dirty="0">
              <a:solidFill>
                <a:schemeClr val="tx1"/>
              </a:solidFill>
              <a:uFillTx/>
              <a:sym typeface="+mn-ea"/>
            </a:endParaRPr>
          </a:p>
          <a:p>
            <a:pPr marL="0" indent="0" algn="just">
              <a:buNone/>
            </a:pPr>
            <a:endParaRPr lang="en-IN" sz="1700" dirty="0"/>
          </a:p>
          <a:p>
            <a:pPr marL="0" indent="0" algn="just">
              <a:buNone/>
            </a:pPr>
            <a:r>
              <a:rPr lang="en-IN" sz="2500" dirty="0"/>
              <a:t>6. Saaty, Thomas L. "Decision making with the analytic hierarchy process." International journal of services sciences 1.1 (2008): 83-98.</a:t>
            </a:r>
            <a:endParaRPr lang="en-IN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4824057" y="283385"/>
            <a:ext cx="3628336" cy="855216"/>
          </a:xfrm>
        </p:spPr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912746" y="1573356"/>
            <a:ext cx="8596668" cy="4027147"/>
          </a:xfrm>
        </p:spPr>
        <p:txBody>
          <a:bodyPr>
            <a:normAutofit/>
          </a:bodyPr>
          <a:lstStyle/>
          <a:p>
            <a:pPr marL="457200" indent="-45720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732655" y="314325"/>
            <a:ext cx="3343275" cy="647065"/>
          </a:xfrm>
        </p:spPr>
        <p:txBody>
          <a:bodyPr>
            <a:normAutofit fontScale="90000"/>
          </a:bodyPr>
          <a:lstStyle/>
          <a:p>
            <a:r>
              <a:rPr lang="en-IN" sz="3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Introduction</a:t>
            </a:r>
            <a:br>
              <a:rPr lang="en-IN" sz="4000" dirty="0">
                <a:solidFill>
                  <a:schemeClr val="accent2">
                    <a:lumMod val="75000"/>
                  </a:schemeClr>
                </a:solidFill>
                <a:latin typeface="Bahnschrift SemiCondensed" panose="020B0502040204020203" pitchFamily="34" charset="0"/>
                <a:cs typeface="Arial" panose="020B0604020202020204" pitchFamily="34" charset="0"/>
              </a:rPr>
            </a:br>
            <a:endParaRPr lang="en-IN" sz="4000" dirty="0">
              <a:solidFill>
                <a:schemeClr val="accent2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521335" y="748030"/>
            <a:ext cx="11243945" cy="5881370"/>
          </a:xfrm>
        </p:spPr>
        <p:txBody>
          <a:bodyPr>
            <a:normAutofit fontScale="90000" lnSpcReduction="10000"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  <a:uFillTx/>
              </a:rPr>
              <a:t>Due to the increase in population there is a </a:t>
            </a:r>
            <a:r>
              <a:rPr lang="en-IN" sz="2400" u="sng" dirty="0">
                <a:solidFill>
                  <a:schemeClr val="tx1"/>
                </a:solidFill>
                <a:uFillTx/>
              </a:rPr>
              <a:t>huge demand to maximize yeid</a:t>
            </a:r>
            <a:r>
              <a:rPr lang="en-IN" sz="2400" dirty="0">
                <a:solidFill>
                  <a:schemeClr val="tx1"/>
                </a:solidFill>
                <a:uFillTx/>
              </a:rPr>
              <a:t> in Agriculture </a:t>
            </a:r>
            <a:r>
              <a:rPr lang="en-IN" sz="1800" dirty="0">
                <a:solidFill>
                  <a:schemeClr val="tx1"/>
                </a:solidFill>
                <a:uFillTx/>
              </a:rPr>
              <a:t>*</a:t>
            </a:r>
            <a:endParaRPr lang="en-IN" sz="2400" dirty="0">
              <a:solidFill>
                <a:schemeClr val="tx1"/>
              </a:solidFill>
              <a:uFillTx/>
            </a:endParaRPr>
          </a:p>
          <a:p>
            <a:pPr algn="just"/>
            <a:endParaRPr lang="en-IN" sz="2400" dirty="0">
              <a:solidFill>
                <a:schemeClr val="tx1"/>
              </a:solidFill>
              <a:uFillTx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uFillTx/>
              </a:rPr>
              <a:t>Agriculture losses are mainly due to </a:t>
            </a:r>
            <a:r>
              <a:rPr lang="en-IN" sz="2400" u="sng" dirty="0">
                <a:solidFill>
                  <a:schemeClr val="tx1"/>
                </a:solidFill>
                <a:uFillTx/>
              </a:rPr>
              <a:t>wrong agricultural practices</a:t>
            </a:r>
            <a:r>
              <a:rPr lang="en-IN" sz="2400" dirty="0">
                <a:solidFill>
                  <a:schemeClr val="tx1"/>
                </a:solidFill>
                <a:uFillTx/>
              </a:rPr>
              <a:t> </a:t>
            </a:r>
            <a:r>
              <a:rPr lang="en-IN" sz="1800" dirty="0">
                <a:solidFill>
                  <a:schemeClr val="tx1"/>
                </a:solidFill>
                <a:uFillTx/>
              </a:rPr>
              <a:t>**</a:t>
            </a:r>
            <a:endParaRPr lang="en-IN" sz="2400" dirty="0">
              <a:solidFill>
                <a:schemeClr val="tx1"/>
              </a:solidFill>
              <a:uFillTx/>
            </a:endParaRPr>
          </a:p>
          <a:p>
            <a:pPr algn="just"/>
            <a:endParaRPr lang="en-IN" sz="2400" dirty="0">
              <a:solidFill>
                <a:schemeClr val="tx1"/>
              </a:solidFill>
              <a:uFillTx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uFillTx/>
              </a:rPr>
              <a:t>High dependancy on </a:t>
            </a:r>
            <a:r>
              <a:rPr lang="en-IN" sz="2400" u="sng" dirty="0">
                <a:solidFill>
                  <a:schemeClr val="tx1"/>
                </a:solidFill>
                <a:uFillTx/>
              </a:rPr>
              <a:t>harmful chemicals can be avoided</a:t>
            </a:r>
            <a:r>
              <a:rPr lang="en-IN" sz="2400" dirty="0">
                <a:solidFill>
                  <a:schemeClr val="tx1"/>
                </a:solidFill>
                <a:uFillTx/>
              </a:rPr>
              <a:t> by growing transgenic crops </a:t>
            </a:r>
            <a:r>
              <a:rPr lang="en-IN" sz="1800" dirty="0">
                <a:solidFill>
                  <a:schemeClr val="tx1"/>
                </a:solidFill>
                <a:uFillTx/>
              </a:rPr>
              <a:t>#</a:t>
            </a:r>
            <a:endParaRPr lang="en-IN" sz="1800" dirty="0">
              <a:solidFill>
                <a:schemeClr val="tx1"/>
              </a:solidFill>
              <a:uFillTx/>
            </a:endParaRPr>
          </a:p>
          <a:p>
            <a:pPr algn="just"/>
            <a:endParaRPr lang="en-IN" sz="2400" dirty="0">
              <a:solidFill>
                <a:schemeClr val="tx1"/>
              </a:solidFill>
              <a:uFillTx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uFillTx/>
              </a:rPr>
              <a:t>This project aims to reduce the loss and identify the </a:t>
            </a:r>
            <a:r>
              <a:rPr lang="en-IN" sz="2400" u="sng" dirty="0">
                <a:solidFill>
                  <a:schemeClr val="tx1"/>
                </a:solidFill>
                <a:uFillTx/>
              </a:rPr>
              <a:t>best possible patterns in agriculture</a:t>
            </a:r>
            <a:r>
              <a:rPr lang="en-IN" sz="2400" dirty="0">
                <a:solidFill>
                  <a:schemeClr val="tx1"/>
                </a:solidFill>
                <a:uFillTx/>
              </a:rPr>
              <a:t> in Jharkhand State</a:t>
            </a:r>
            <a:endParaRPr lang="en-IN" sz="2400" dirty="0">
              <a:solidFill>
                <a:schemeClr val="tx1"/>
              </a:solidFill>
              <a:uFillTx/>
            </a:endParaRPr>
          </a:p>
          <a:p>
            <a:pPr algn="just"/>
            <a:endParaRPr lang="en-IN" sz="2400" dirty="0">
              <a:solidFill>
                <a:schemeClr val="tx1"/>
              </a:solidFill>
              <a:uFillTx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uFillTx/>
              </a:rPr>
              <a:t>Several factors such as soil types, weather, pesticides, insectisides </a:t>
            </a:r>
            <a:r>
              <a:rPr lang="en-IN" sz="2400" dirty="0">
                <a:uFillTx/>
                <a:sym typeface="+mn-ea"/>
              </a:rPr>
              <a:t>are considered</a:t>
            </a:r>
            <a:r>
              <a:rPr lang="en-IN" sz="2400" dirty="0">
                <a:solidFill>
                  <a:schemeClr val="tx1"/>
                </a:solidFill>
                <a:uFillTx/>
              </a:rPr>
              <a:t> for this purpose</a:t>
            </a:r>
            <a:endParaRPr lang="en-IN" sz="1700" dirty="0"/>
          </a:p>
          <a:p>
            <a:pPr algn="just"/>
            <a:endParaRPr lang="en-IN" sz="1700" dirty="0"/>
          </a:p>
          <a:p>
            <a:pPr algn="just"/>
            <a:endParaRPr lang="en-IN" sz="1700" dirty="0"/>
          </a:p>
          <a:p>
            <a:pPr marL="0" indent="0" algn="l">
              <a:buNone/>
            </a:pPr>
            <a:r>
              <a:rPr lang="en-IN" sz="1400" i="1" dirty="0">
                <a:solidFill>
                  <a:schemeClr val="accent1"/>
                </a:solidFill>
              </a:rPr>
              <a:t>* </a:t>
            </a:r>
            <a:r>
              <a:rPr lang="en-IN" sz="1400" i="1" dirty="0">
                <a:solidFill>
                  <a:schemeClr val="accent1"/>
                </a:solidFill>
                <a:sym typeface="+mn-ea"/>
              </a:rPr>
              <a:t>Global agriculture towards 2050 - http://www.fao.org</a:t>
            </a:r>
            <a:endParaRPr lang="en-IN" sz="1400" i="1" dirty="0">
              <a:solidFill>
                <a:schemeClr val="accent1"/>
              </a:solidFill>
              <a:sym typeface="+mn-ea"/>
            </a:endParaRPr>
          </a:p>
          <a:p>
            <a:pPr marL="0" indent="0" algn="l">
              <a:buNone/>
            </a:pPr>
            <a:r>
              <a:rPr lang="en-IN" sz="1400" i="1" dirty="0">
                <a:solidFill>
                  <a:schemeClr val="accent1"/>
                </a:solidFill>
              </a:rPr>
              <a:t>** Problems in Agriculture: Loss of Land and Decreased Varieties - http://www.study.com</a:t>
            </a:r>
            <a:endParaRPr lang="en-IN" sz="1400" i="1" dirty="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IN" sz="1400" i="1" dirty="0">
                <a:solidFill>
                  <a:schemeClr val="accent1"/>
                </a:solidFill>
                <a:sym typeface="+mn-ea"/>
              </a:rPr>
              <a:t># Tabashnik et al., "Surge in insect resistance to transgenic crops and prospects for sustainability." Nature Biotechnology 35.10 (2017): 926.</a:t>
            </a:r>
            <a:endParaRPr lang="en-IN" sz="1400" i="1" dirty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2892425" y="274320"/>
            <a:ext cx="6591300" cy="76835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Picture Placeholder 1" descr="images (1)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59905" y="1950085"/>
            <a:ext cx="4221480" cy="42214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333500"/>
            <a:ext cx="5567045" cy="4904740"/>
          </a:xfrm>
        </p:spPr>
        <p:txBody>
          <a:bodyPr>
            <a:normAutofit fontScale="90000" lnSpcReduction="10000"/>
          </a:bodyPr>
          <a:lstStyle/>
          <a:p>
            <a:r>
              <a:rPr lang="en-IN" altLang="en-US" sz="2400"/>
              <a:t>To provide the best agriculture practices in Jharkhand state</a:t>
            </a:r>
            <a:endParaRPr lang="en-IN" altLang="en-US" sz="2400"/>
          </a:p>
          <a:p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by identifying the </a:t>
            </a:r>
            <a:r>
              <a:rPr lang="en-IN" altLang="en-US" sz="2400" u="sng"/>
              <a:t>appropriate parameters</a:t>
            </a:r>
            <a:r>
              <a:rPr lang="en-IN" altLang="en-US" sz="2400"/>
              <a:t> which can influence the productivity</a:t>
            </a:r>
            <a:endParaRPr lang="en-IN" altLang="en-US" sz="2400"/>
          </a:p>
          <a:p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by </a:t>
            </a:r>
            <a:r>
              <a:rPr lang="en-IN" altLang="en-US" sz="2400" u="sng"/>
              <a:t>elemenating the loss due to</a:t>
            </a:r>
            <a:r>
              <a:rPr lang="en-IN" altLang="en-US" sz="2400"/>
              <a:t> </a:t>
            </a:r>
            <a:r>
              <a:rPr lang="en-IN" altLang="en-US" sz="2400" u="sng"/>
              <a:t>orthodox/traditional methods</a:t>
            </a:r>
            <a:r>
              <a:rPr lang="en-IN" altLang="en-US" sz="2400"/>
              <a:t> of farming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by analyzing the previous years data and predict </a:t>
            </a:r>
            <a:r>
              <a:rPr lang="en-IN" altLang="en-US" sz="2400" u="sng"/>
              <a:t>best combination between crops, pesticide, soiltypes, weather</a:t>
            </a:r>
            <a:r>
              <a:rPr lang="en-IN" altLang="en-US" sz="2400"/>
              <a:t>, etc with the help of Artificial Neural Network and various machine learning algorithms</a:t>
            </a:r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201795" y="79375"/>
            <a:ext cx="4098925" cy="77978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Motivation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469265" y="859155"/>
            <a:ext cx="11253470" cy="549084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200" dirty="0"/>
              <a:t>Annual crop losses due to plant diseases are estimated worldwide to be 35% </a:t>
            </a:r>
            <a:r>
              <a:rPr lang="en-IN" sz="1800" dirty="0"/>
              <a:t>*[1, 2]</a:t>
            </a:r>
            <a:endParaRPr lang="en-IN" sz="2200" dirty="0"/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High dependency on pesticides and other harmful chemicals leads to decay in soil fertility </a:t>
            </a:r>
            <a:r>
              <a:rPr lang="en-IN" sz="1800" dirty="0"/>
              <a:t>**</a:t>
            </a:r>
            <a:endParaRPr lang="en-IN" sz="2200" dirty="0"/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Improper information about crop and corresponding pesticides causes loss in large scale </a:t>
            </a:r>
            <a:r>
              <a:rPr lang="en-IN" sz="1800" dirty="0"/>
              <a:t>#</a:t>
            </a:r>
            <a:endParaRPr lang="en-IN" sz="2200" dirty="0"/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Environment is highly affected due to wrong agliculture techniques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1300" i="1" dirty="0">
                <a:solidFill>
                  <a:schemeClr val="accent1"/>
                </a:solidFill>
              </a:rPr>
              <a:t>* [1] </a:t>
            </a:r>
            <a:r>
              <a:rPr lang="en-IN" sz="1300" i="1" dirty="0">
                <a:solidFill>
                  <a:schemeClr val="accent1"/>
                </a:solidFill>
                <a:sym typeface="+mn-ea"/>
              </a:rPr>
              <a:t>https://www.thehindu.com/news/national/pests-eat-away-35-of-total-crop-yield-says-icar-scientist/article17368426.ece</a:t>
            </a:r>
            <a:endParaRPr lang="en-IN" sz="1300" i="1" dirty="0">
              <a:solidFill>
                <a:schemeClr val="accent1"/>
              </a:solidFill>
              <a:sym typeface="+mn-ea"/>
            </a:endParaRPr>
          </a:p>
          <a:p>
            <a:pPr marL="0" indent="0" algn="just">
              <a:buNone/>
            </a:pPr>
            <a:r>
              <a:rPr lang="en-IN" sz="1300" i="1" dirty="0">
                <a:solidFill>
                  <a:schemeClr val="accent1"/>
                </a:solidFill>
                <a:sym typeface="+mn-ea"/>
              </a:rPr>
              <a:t>* [2] https://www.cropscience.bayer.com/people-planet/climate-change/a/stopping-crop-losses</a:t>
            </a:r>
            <a:endParaRPr lang="en-IN" sz="1300" i="1" dirty="0">
              <a:solidFill>
                <a:schemeClr val="accent1"/>
              </a:solidFill>
              <a:sym typeface="+mn-ea"/>
            </a:endParaRPr>
          </a:p>
          <a:p>
            <a:pPr marL="0" indent="0" algn="just">
              <a:buNone/>
            </a:pPr>
            <a:r>
              <a:rPr lang="en-IN" sz="1300" i="1" dirty="0">
                <a:solidFill>
                  <a:schemeClr val="accent1"/>
                </a:solidFill>
                <a:sym typeface="+mn-ea"/>
              </a:rPr>
              <a:t>** Problems in Agriculture: Loss of Land and Decreased Varieties - http://www.study.com</a:t>
            </a:r>
            <a:endParaRPr lang="en-IN" sz="1300" i="1" dirty="0">
              <a:solidFill>
                <a:schemeClr val="accent1"/>
              </a:solidFill>
              <a:sym typeface="+mn-ea"/>
            </a:endParaRPr>
          </a:p>
          <a:p>
            <a:pPr marL="0" indent="0" algn="just">
              <a:buNone/>
            </a:pPr>
            <a:r>
              <a:rPr lang="en-IN" sz="1300" i="1" dirty="0">
                <a:solidFill>
                  <a:schemeClr val="accent1"/>
                </a:solidFill>
                <a:sym typeface="+mn-ea"/>
              </a:rPr>
              <a:t># Dhaliwal, G. S., Vikas Jindal, and Bharathi Mohindru. "Crop losses due to insect pests: global and Indian scenario." Indian Journal of entomology 77.2 (2015): 165-168.</a:t>
            </a:r>
            <a:endParaRPr lang="en-IN" sz="1400" dirty="0">
              <a:sym typeface="+mn-ea"/>
            </a:endParaRPr>
          </a:p>
          <a:p>
            <a:pPr marL="0" indent="0" algn="just">
              <a:buNone/>
            </a:pPr>
            <a:endParaRPr lang="en-IN" sz="1500" dirty="0">
              <a:sym typeface="+mn-ea"/>
            </a:endParaRP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2" name="Rectangles 0"/>
          <p:cNvSpPr/>
          <p:nvPr/>
        </p:nvSpPr>
        <p:spPr>
          <a:xfrm>
            <a:off x="3587750" y="599440"/>
            <a:ext cx="5016500" cy="4409440"/>
          </a:xfrm>
          <a:prstGeom prst="rect">
            <a:avLst/>
          </a:prstGeom>
          <a:blipFill rotWithShape="1">
            <a:blip r:embed="rId1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0015" y="160020"/>
            <a:ext cx="6350635" cy="567055"/>
          </a:xfrm>
        </p:spPr>
        <p:txBody>
          <a:bodyPr>
            <a:normAutofit/>
          </a:bodyPr>
          <a:lstStyle/>
          <a:p>
            <a:r>
              <a:rPr lang="en-IN" altLang="en-US" sz="320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Motivation</a:t>
            </a:r>
            <a:endParaRPr lang="en-IN" altLang="en-US" sz="320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11630" y="5411470"/>
            <a:ext cx="939990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700"/>
              <a:t>Fig: </a:t>
            </a:r>
            <a:r>
              <a:rPr lang="en-US" sz="1700"/>
              <a:t>Economic losses (USD in million) due to weeds in 10 major field crops of India </a:t>
            </a:r>
            <a:r>
              <a:rPr lang="en-IN" altLang="en-US" sz="1700"/>
              <a:t>in year 2004-13 *</a:t>
            </a:r>
            <a:endParaRPr lang="en-IN" altLang="en-US" sz="1700"/>
          </a:p>
        </p:txBody>
      </p:sp>
      <p:pic>
        <p:nvPicPr>
          <p:cNvPr id="4" name="Picture 3" descr="Graph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1630" y="727075"/>
            <a:ext cx="8447405" cy="45681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54760" y="6082665"/>
            <a:ext cx="93579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300" i="1">
                <a:solidFill>
                  <a:schemeClr val="accent1"/>
                </a:solidFill>
              </a:rPr>
              <a:t>*</a:t>
            </a:r>
            <a:r>
              <a:rPr lang="en-IN" sz="1300" i="1" dirty="0">
                <a:solidFill>
                  <a:schemeClr val="accent1"/>
                </a:solidFill>
                <a:sym typeface="+mn-ea"/>
              </a:rPr>
              <a:t>Gharde, Yogita, et al. "Assessment of yield and economic losses in agriculture due to weeds in India." Crop Protection 107 (2018): 12-18</a:t>
            </a:r>
            <a:endParaRPr lang="en-IN" altLang="en-US" sz="1300" i="1" dirty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4271645" y="121920"/>
            <a:ext cx="4258310" cy="544195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Literature Review</a:t>
            </a:r>
            <a:endParaRPr lang="en-IN" sz="3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945926" y="1579579"/>
            <a:ext cx="9993625" cy="4305670"/>
          </a:xfrm>
        </p:spPr>
        <p:txBody>
          <a:bodyPr/>
          <a:lstStyle/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742950" y="1900555"/>
            <a:ext cx="10705465" cy="395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altLang="en-US"/>
          </a:p>
        </p:txBody>
      </p:sp>
      <p:graphicFrame>
        <p:nvGraphicFramePr>
          <p:cNvPr id="2" name="Table 0"/>
          <p:cNvGraphicFramePr/>
          <p:nvPr/>
        </p:nvGraphicFramePr>
        <p:xfrm>
          <a:off x="876935" y="666115"/>
          <a:ext cx="1043749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0"/>
                <a:gridCol w="2957195"/>
                <a:gridCol w="2421255"/>
                <a:gridCol w="2251075"/>
                <a:gridCol w="2344420"/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S.No.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Authors/Publisher/Journal/ Year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Method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Pros and Cons</a:t>
                      </a:r>
                      <a:endParaRPr lang="en-I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1.</a:t>
                      </a:r>
                      <a:endParaRPr lang="en-IN" altLang="en-US"/>
                    </a:p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Yogita </a:t>
                      </a:r>
                      <a:r>
                        <a:rPr lang="en-IN" altLang="en-US" dirty="0" err="1"/>
                        <a:t>Gharde</a:t>
                      </a:r>
                      <a:r>
                        <a:rPr lang="en-IN" altLang="en-US" dirty="0"/>
                        <a:t> et al.,/Elsevier/2018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Assessment of yield and economic losses in agriculture due to weeds in India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/>
                        <a:t>Analyzing agricultural losses due to weeds in India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/>
                        <a:t>Economical impacts due to losses in different parts of the country</a:t>
                      </a:r>
                      <a:endParaRPr lang="en-I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Bruce E </a:t>
                      </a:r>
                      <a:r>
                        <a:rPr lang="en-US" dirty="0" err="1"/>
                        <a:t>Tabashnik</a:t>
                      </a:r>
                      <a:r>
                        <a:rPr lang="en-US" dirty="0"/>
                        <a:t> </a:t>
                      </a:r>
                      <a:r>
                        <a:rPr lang="en-IN" altLang="en-US" dirty="0"/>
                        <a:t>et al.,/Springer Nature/2017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Surge in insect resistance to transgenic 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crops and prospects for sustainability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/>
                        <a:t>Genetically Engineered Crops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/>
                        <a:t>Benifits of DNA encoding in plants, </a:t>
                      </a:r>
                      <a:endParaRPr lang="en-IN" altLang="en-US"/>
                    </a:p>
                    <a:p>
                      <a:pPr algn="just">
                        <a:buNone/>
                      </a:pPr>
                      <a:r>
                        <a:rPr lang="en-IN" altLang="en-US"/>
                        <a:t>Lack of cost estimation</a:t>
                      </a:r>
                      <a:endParaRPr lang="en-I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3.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Philip J. Dale </a:t>
                      </a:r>
                      <a:r>
                        <a:rPr lang="en-IN" altLang="en-US" dirty="0"/>
                        <a:t>et al.,/Nature/2002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Potential for the environmental impact 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of transgenic crops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/>
                        <a:t>T</a:t>
                      </a:r>
                      <a:r>
                        <a:rPr lang="en-US"/>
                        <a:t>ransgenic crops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/>
                        <a:t>Effect of transgenic crops on environment, Fate of free DNA in environment</a:t>
                      </a:r>
                      <a:endParaRPr lang="en-IN" altLang="en-US"/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Muhammad </a:t>
                      </a:r>
                      <a:r>
                        <a:rPr lang="en-IN" altLang="en-US" sz="1800">
                          <a:sym typeface="+mn-ea"/>
                        </a:rPr>
                        <a:t>et al.,/Springer/Journal of Pest Science/2020</a:t>
                      </a:r>
                      <a:endParaRPr lang="en-I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Fluctuating temperatures infuence the susceptibility of pest insects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to biological control agents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E</a:t>
                      </a:r>
                      <a:r>
                        <a:rPr lang="en-US" sz="1800">
                          <a:sym typeface="+mn-ea"/>
                        </a:rPr>
                        <a:t>ffect of fluctuating temperature on the susceptibility of pest insects to agricultural management</a:t>
                      </a:r>
                      <a:r>
                        <a:rPr lang="en-IN" altLang="en-US" sz="1800">
                          <a:sym typeface="+mn-ea"/>
                        </a:rPr>
                        <a:t>.</a:t>
                      </a:r>
                      <a:endParaRPr lang="en-IN" altLang="en-US" sz="1800">
                        <a:sym typeface="+mn-ea"/>
                      </a:endParaRPr>
                    </a:p>
                    <a:p>
                      <a:pPr algn="just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800" dirty="0" err="1">
                          <a:sym typeface="+mn-ea"/>
                        </a:rPr>
                        <a:t>Infuence</a:t>
                      </a:r>
                      <a:r>
                        <a:rPr lang="en-US" sz="1800" dirty="0">
                          <a:sym typeface="+mn-ea"/>
                        </a:rPr>
                        <a:t> of temperature on larval performance</a:t>
                      </a:r>
                      <a:endParaRPr lang="en-US" sz="1800" dirty="0">
                        <a:sym typeface="+mn-ea"/>
                      </a:endParaRPr>
                    </a:p>
                    <a:p>
                      <a:pPr algn="just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2974975" y="455930"/>
            <a:ext cx="6051550" cy="519430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Literature Review</a:t>
            </a:r>
            <a:r>
              <a:rPr lang="en-US" altLang="en-IN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endParaRPr lang="en-US" altLang="en-IN" sz="3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431290"/>
          <a:ext cx="10515600" cy="383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/>
                <a:gridCol w="2979420"/>
                <a:gridCol w="2439670"/>
                <a:gridCol w="2267585"/>
                <a:gridCol w="2362200"/>
              </a:tblGrid>
              <a:tr h="6438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S.No.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Authors/Publisher/Journal/ Year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Method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/>
                        <a:t>Pros and Cons</a:t>
                      </a:r>
                      <a:endParaRPr lang="en-IN" altLang="en-US"/>
                    </a:p>
                  </a:txBody>
                  <a:tcPr/>
                </a:tc>
              </a:tr>
              <a:tr h="1727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/>
                        <a:t>5.</a:t>
                      </a:r>
                      <a:endParaRPr lang="en-IN" altLang="en-US"/>
                    </a:p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Ch. Srinivasa Rao </a:t>
                      </a:r>
                      <a:r>
                        <a:rPr lang="en-US" altLang="en-IN"/>
                        <a:t>et al.,/Elsevier/2018</a:t>
                      </a:r>
                      <a:endParaRPr lang="en-US" alt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Agro-ecosystem based sustainability indicators for climate resilient</a:t>
                      </a:r>
                      <a:endParaRPr lang="en-IN" altLang="en-US"/>
                    </a:p>
                    <a:p>
                      <a:pPr>
                        <a:buNone/>
                      </a:pPr>
                      <a:r>
                        <a:rPr lang="en-IN" altLang="en-US"/>
                        <a:t>agriculture in India: A conceptual framework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altLang="en-IN"/>
                        <a:t>Identifying indicators for measuring climate resilient agriculture </a:t>
                      </a:r>
                      <a:endParaRPr lang="en-US" alt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altLang="en-IN"/>
                        <a:t>Increasing adaptive capacity &amp; building resilience.</a:t>
                      </a:r>
                      <a:endParaRPr lang="en-US" altLang="en-IN"/>
                    </a:p>
                  </a:txBody>
                  <a:tcPr/>
                </a:tc>
              </a:tr>
              <a:tr h="1195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Thomas L. Saaty/International Journal of Services Sciences/2008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making with the analytic hierarchy process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/>
                        <a:t>Multi-criteria Decision Making using Analytic hierarchy process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altLang="en-US"/>
                        <a:t>Robust &amp; simple MCDM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/>
          <p:nvPr/>
        </p:nvSpPr>
        <p:spPr>
          <a:xfrm>
            <a:off x="626110" y="894715"/>
            <a:ext cx="11013440" cy="559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IN"/>
          </a:p>
        </p:txBody>
      </p:sp>
      <p:sp>
        <p:nvSpPr>
          <p:cNvPr id="7" name="Content Placeholder 2"/>
          <p:cNvSpPr/>
          <p:nvPr/>
        </p:nvSpPr>
        <p:spPr>
          <a:xfrm>
            <a:off x="986790" y="5827395"/>
            <a:ext cx="9784715" cy="75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IN" sz="1600" i="1">
                <a:solidFill>
                  <a:schemeClr val="accent1">
                    <a:lumMod val="75000"/>
                  </a:schemeClr>
                </a:solidFill>
              </a:rPr>
              <a:t>*Updated Literature review</a:t>
            </a:r>
            <a:endParaRPr lang="en-US" altLang="en-IN" sz="16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5" y="139700"/>
            <a:ext cx="10515600" cy="585470"/>
          </a:xfrm>
        </p:spPr>
        <p:txBody>
          <a:bodyPr/>
          <a:lstStyle/>
          <a:p>
            <a:pPr algn="ctr"/>
            <a:r>
              <a:rPr lang="en-IN" altLang="en-US" sz="3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Proposed Methodology</a:t>
            </a:r>
            <a:endParaRPr lang="en-IN" altLang="en-US" sz="3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10" y="894715"/>
            <a:ext cx="11013440" cy="5596255"/>
          </a:xfrm>
        </p:spPr>
        <p:txBody>
          <a:bodyPr>
            <a:normAutofit fontScale="92500" lnSpcReduction="20000"/>
          </a:bodyPr>
          <a:lstStyle/>
          <a:p>
            <a:r>
              <a:rPr lang="en-IN" altLang="en-US" sz="2200"/>
              <a:t>Database collection of Jharkhand </a:t>
            </a:r>
            <a:r>
              <a:rPr lang="en-IN" altLang="en-US" sz="1800"/>
              <a:t>*[1,2]</a:t>
            </a:r>
            <a:endParaRPr lang="en-IN" altLang="en-US" sz="1800"/>
          </a:p>
          <a:p>
            <a:endParaRPr lang="en-IN" altLang="en-US" sz="2200"/>
          </a:p>
          <a:p>
            <a:r>
              <a:rPr lang="en-IN" altLang="en-US" sz="2200"/>
              <a:t>Identifying the inputs features - Crop type, Pesticide type, Soil type</a:t>
            </a:r>
            <a:r>
              <a:rPr lang="en-US" altLang="en-IN" sz="2200"/>
              <a:t>, climate</a:t>
            </a:r>
            <a:endParaRPr lang="en-US" altLang="en-IN" sz="2200"/>
          </a:p>
          <a:p>
            <a:endParaRPr lang="en-IN" altLang="en-US" sz="2200"/>
          </a:p>
          <a:p>
            <a:r>
              <a:rPr lang="en-US" altLang="en-IN" sz="2200">
                <a:sym typeface="+mn-ea"/>
              </a:rPr>
              <a:t>Identification of ideal combination using </a:t>
            </a:r>
            <a:r>
              <a:rPr lang="en-US" altLang="en-IN" sz="2200" u="sng">
                <a:solidFill>
                  <a:schemeClr val="accent1">
                    <a:lumMod val="75000"/>
                  </a:schemeClr>
                </a:solidFill>
                <a:sym typeface="+mn-ea"/>
              </a:rPr>
              <a:t>WSM</a:t>
            </a:r>
            <a:r>
              <a:rPr lang="en-US" altLang="en-IN" sz="2200">
                <a:sym typeface="+mn-ea"/>
              </a:rPr>
              <a:t> &amp; </a:t>
            </a:r>
            <a:r>
              <a:rPr lang="en-US" altLang="en-IN" sz="2200" u="sng">
                <a:solidFill>
                  <a:schemeClr val="accent1">
                    <a:lumMod val="75000"/>
                  </a:schemeClr>
                </a:solidFill>
                <a:sym typeface="+mn-ea"/>
              </a:rPr>
              <a:t>AHP</a:t>
            </a:r>
            <a:r>
              <a:rPr lang="en-US" altLang="en-IN" sz="2200">
                <a:sym typeface="+mn-ea"/>
              </a:rPr>
              <a:t> #</a:t>
            </a:r>
            <a:endParaRPr lang="en-IN" altLang="en-US" sz="2200">
              <a:sym typeface="+mn-ea"/>
            </a:endParaRPr>
          </a:p>
          <a:p>
            <a:endParaRPr lang="en-IN" altLang="en-US" sz="2200"/>
          </a:p>
          <a:p>
            <a:r>
              <a:rPr lang="en-IN" altLang="en-US" sz="2200"/>
              <a:t>Finding the outputs - Yield %, Loss%</a:t>
            </a:r>
            <a:endParaRPr lang="en-IN" altLang="en-US" sz="2200"/>
          </a:p>
          <a:p>
            <a:pPr marL="0" indent="0">
              <a:buNone/>
            </a:pPr>
            <a:endParaRPr lang="en-IN" altLang="en-US" sz="2200"/>
          </a:p>
          <a:p>
            <a:r>
              <a:rPr lang="en-IN" altLang="en-US" sz="2200">
                <a:sym typeface="+mn-ea"/>
              </a:rPr>
              <a:t>Design of ANN(Artificial Neural Network) model</a:t>
            </a:r>
            <a:endParaRPr lang="en-IN" altLang="en-US" sz="2200">
              <a:sym typeface="+mn-ea"/>
            </a:endParaRPr>
          </a:p>
          <a:p>
            <a:endParaRPr lang="en-IN" altLang="en-US" sz="2200">
              <a:sym typeface="+mn-ea"/>
            </a:endParaRPr>
          </a:p>
          <a:p>
            <a:r>
              <a:rPr lang="en-IN" altLang="en-US" sz="2200">
                <a:sym typeface="+mn-ea"/>
              </a:rPr>
              <a:t>Training of model using various algorithm - Backpropagation, SVM(Support Vector Machines), L</a:t>
            </a:r>
            <a:r>
              <a:rPr lang="en-US" altLang="en-IN" sz="2200">
                <a:sym typeface="+mn-ea"/>
              </a:rPr>
              <a:t>ogistic</a:t>
            </a:r>
            <a:r>
              <a:rPr lang="en-IN" altLang="en-US" sz="2200">
                <a:sym typeface="+mn-ea"/>
              </a:rPr>
              <a:t> regression, etc.</a:t>
            </a:r>
            <a:endParaRPr lang="en-IN" altLang="en-US" sz="2400">
              <a:sym typeface="+mn-ea"/>
            </a:endParaRPr>
          </a:p>
          <a:p>
            <a:endParaRPr lang="en-IN" altLang="en-US"/>
          </a:p>
          <a:p>
            <a:pPr marL="0" indent="0">
              <a:buNone/>
            </a:pPr>
            <a:endParaRPr lang="en-IN" altLang="en-US" sz="1400" i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altLang="en-US" sz="1400" i="1">
                <a:solidFill>
                  <a:schemeClr val="accent1"/>
                </a:solidFill>
              </a:rPr>
              <a:t>*[1]Jharkhand State agriculture dvelopment plan - http://rkvy.nic.in/static/SAP/JH.pdf</a:t>
            </a:r>
            <a:endParaRPr lang="en-IN" altLang="en-US" sz="1400" i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altLang="en-US" sz="1400" i="1">
                <a:solidFill>
                  <a:schemeClr val="accent1"/>
                </a:solidFill>
              </a:rPr>
              <a:t>*[</a:t>
            </a:r>
            <a:r>
              <a:rPr lang="en-US" altLang="en-IN" sz="1400" i="1">
                <a:solidFill>
                  <a:schemeClr val="accent1"/>
                </a:solidFill>
              </a:rPr>
              <a:t>2</a:t>
            </a:r>
            <a:r>
              <a:rPr lang="en-IN" altLang="en-US" sz="1400" i="1">
                <a:solidFill>
                  <a:schemeClr val="accent1"/>
                </a:solidFill>
              </a:rPr>
              <a:t>]Season-wise crop report - http://desjharkhand.nic.in/agriculturestatistic.htm</a:t>
            </a:r>
            <a:r>
              <a:rPr lang="en-US" altLang="en-IN" sz="1400" i="1">
                <a:solidFill>
                  <a:schemeClr val="accent1"/>
                </a:solidFill>
              </a:rPr>
              <a:t>l</a:t>
            </a:r>
            <a:endParaRPr lang="en-IN" altLang="en-US" sz="1400" i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IN" sz="1400" i="1">
                <a:solidFill>
                  <a:schemeClr val="accent1"/>
                </a:solidFill>
              </a:rPr>
              <a:t>#Updated point post pre-evaluation</a:t>
            </a:r>
            <a:endParaRPr lang="en-US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6614</Words>
  <Application>WPS Presentation</Application>
  <PresentationFormat>Widescreen</PresentationFormat>
  <Paragraphs>236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Cambria Math</vt:lpstr>
      <vt:lpstr>Bahnschrift SemiCondensed</vt:lpstr>
      <vt:lpstr>Calibri Light</vt:lpstr>
      <vt:lpstr>Calibri</vt:lpstr>
      <vt:lpstr>Microsoft YaHei</vt:lpstr>
      <vt:lpstr>Arial Unicode MS</vt:lpstr>
      <vt:lpstr>Office Theme</vt:lpstr>
      <vt:lpstr>Equation.KSEE3</vt:lpstr>
      <vt:lpstr>A MAJOR PROJECT PRESENTATION ON IDENTIFICATION OF BEST  AGRICULTURAL PRACTICES </vt:lpstr>
      <vt:lpstr>Contents</vt:lpstr>
      <vt:lpstr>Introduction </vt:lpstr>
      <vt:lpstr>Problem Statement</vt:lpstr>
      <vt:lpstr>Motivation</vt:lpstr>
      <vt:lpstr>Motivation</vt:lpstr>
      <vt:lpstr>Literature Review</vt:lpstr>
      <vt:lpstr>Literature Review*</vt:lpstr>
      <vt:lpstr>Proposed Methodology</vt:lpstr>
      <vt:lpstr>Methods: </vt:lpstr>
      <vt:lpstr>Prototype/Front-end of the System to be implemented in Django-Python</vt:lpstr>
      <vt:lpstr>Prototype/Front-end of the System to be implemented in Django-Python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SPEED LIMIT ALERT SYSTEM</dc:title>
  <dc:creator>Y S</dc:creator>
  <cp:lastModifiedBy>givea</cp:lastModifiedBy>
  <cp:revision>62</cp:revision>
  <dcterms:created xsi:type="dcterms:W3CDTF">2019-10-29T14:49:00Z</dcterms:created>
  <dcterms:modified xsi:type="dcterms:W3CDTF">2020-09-19T07:42:51Z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