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44" r:id="rId4"/>
  </p:sldMasterIdLst>
  <p:notesMasterIdLst>
    <p:notesMasterId r:id="rId17"/>
  </p:notesMasterIdLst>
  <p:sldIdLst>
    <p:sldId id="256" r:id="rId5"/>
    <p:sldId id="268" r:id="rId6"/>
    <p:sldId id="257" r:id="rId7"/>
    <p:sldId id="273" r:id="rId8"/>
    <p:sldId id="261" r:id="rId9"/>
    <p:sldId id="259" r:id="rId10"/>
    <p:sldId id="274" r:id="rId11"/>
    <p:sldId id="270" r:id="rId12"/>
    <p:sldId id="275" r:id="rId13"/>
    <p:sldId id="272" r:id="rId14"/>
    <p:sldId id="267" r:id="rId15"/>
    <p:sldId id="269"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60"/>
  </p:normalViewPr>
  <p:slideViewPr>
    <p:cSldViewPr snapToGrid="0">
      <p:cViewPr varScale="1">
        <p:scale>
          <a:sx n="82" d="100"/>
          <a:sy n="82" d="100"/>
        </p:scale>
        <p:origin x="1613"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19542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 name="Google Shape;5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baseline="0" dirty="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2</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c3e72e3b4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c3e72e3b4_0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gec3e72e3b4_0_1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6</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F302A014-AE8B-4073-9983-420E0709B53D}" type="datetimeFigureOut">
              <a:rPr lang="en-US" smtClean="0"/>
              <a:pPr/>
              <a:t>12/6/2021</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302A014-AE8B-4073-9983-420E0709B53D}" type="datetimeFigureOut">
              <a:rPr lang="en-US" smtClean="0"/>
              <a:pPr/>
              <a:t>12/6/2021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302A014-AE8B-4073-9983-420E0709B53D}" type="datetimeFigureOut">
              <a:rPr lang="en-US" smtClean="0"/>
              <a:pPr/>
              <a:t>12/6/2021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9"/>
        <p:cNvGrpSpPr/>
        <p:nvPr/>
      </p:nvGrpSpPr>
      <p:grpSpPr>
        <a:xfrm>
          <a:off x="0" y="0"/>
          <a:ext cx="0" cy="0"/>
          <a:chOff x="0" y="0"/>
          <a:chExt cx="0" cy="0"/>
        </a:xfrm>
      </p:grpSpPr>
      <p:sp>
        <p:nvSpPr>
          <p:cNvPr id="41" name="Google Shape;41;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4" name="Google Shape;44;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302A014-AE8B-4073-9983-420E0709B53D}" type="datetimeFigureOut">
              <a:rPr lang="en-US" smtClean="0"/>
              <a:pPr/>
              <a:t>12/6/2021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302A014-AE8B-4073-9983-420E0709B53D}" type="datetimeFigureOut">
              <a:rPr lang="en-US" smtClean="0"/>
              <a:pPr/>
              <a:t>12/6/2021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302A014-AE8B-4073-9983-420E0709B53D}" type="datetimeFigureOut">
              <a:rPr lang="en-US" smtClean="0"/>
              <a:pPr/>
              <a:t>12/6/2021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302A014-AE8B-4073-9983-420E0709B53D}" type="datetimeFigureOut">
              <a:rPr lang="en-US" smtClean="0"/>
              <a:pPr/>
              <a:t>12/6/2021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F302A014-AE8B-4073-9983-420E0709B53D}" type="datetimeFigureOut">
              <a:rPr lang="en-US" smtClean="0"/>
              <a:pPr/>
              <a:t>12/6/2021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02A014-AE8B-4073-9983-420E0709B53D}" type="datetimeFigureOut">
              <a:rPr lang="en-US" smtClean="0"/>
              <a:pPr/>
              <a:t>12/6/2021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302A014-AE8B-4073-9983-420E0709B53D}" type="datetimeFigureOut">
              <a:rPr lang="en-US" smtClean="0"/>
              <a:pPr/>
              <a:t>12/6/2021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302A014-AE8B-4073-9983-420E0709B53D}" type="datetimeFigureOut">
              <a:rPr lang="en-US" smtClean="0"/>
              <a:pPr/>
              <a:t>12/6/2021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302A014-AE8B-4073-9983-420E0709B53D}" type="datetimeFigureOut">
              <a:rPr lang="en-US" smtClean="0"/>
              <a:pPr/>
              <a:t>12/6/2021</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www.tutorialspoint.com/data_structures_algorithms/binary_search_tree.htm" TargetMode="External"/><Relationship Id="rId2" Type="http://schemas.openxmlformats.org/officeDocument/2006/relationships/hyperlink" Target="http://sandsoftwaresound.net/wp-content/uploads/2013/07/S05_project7.html" TargetMode="External"/><Relationship Id="rId1" Type="http://schemas.openxmlformats.org/officeDocument/2006/relationships/slideLayout" Target="../slideLayouts/slideLayout13.xml"/><Relationship Id="rId6" Type="http://schemas.openxmlformats.org/officeDocument/2006/relationships/hyperlink" Target="https://www.researchgate.net/publication/335657221_Digital_Dictionary_Using_Binary_Search_Algorithm" TargetMode="External"/><Relationship Id="rId5" Type="http://schemas.openxmlformats.org/officeDocument/2006/relationships/hyperlink" Target="https://opendsa-server.cs.vt.edu/ODSA/Books/CS3/html/BSTDict.html" TargetMode="External"/><Relationship Id="rId4" Type="http://schemas.openxmlformats.org/officeDocument/2006/relationships/hyperlink" Target="https://www.youtube.com/watch?v=JS297Hq4Mz8"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descr="Copy of DSC_0622.JPG"/>
          <p:cNvPicPr preferRelativeResize="0"/>
          <p:nvPr/>
        </p:nvPicPr>
        <p:blipFill rotWithShape="1">
          <a:blip r:embed="rId3">
            <a:alphaModFix/>
          </a:blip>
          <a:srcRect/>
          <a:stretch/>
        </p:blipFill>
        <p:spPr>
          <a:xfrm>
            <a:off x="1601574" y="2032001"/>
            <a:ext cx="6170826" cy="3454399"/>
          </a:xfrm>
          <a:prstGeom prst="rect">
            <a:avLst/>
          </a:prstGeom>
          <a:noFill/>
          <a:ln>
            <a:noFill/>
          </a:ln>
          <a:effectLst>
            <a:outerShdw blurRad="292100" dist="139700" dir="2700000" algn="tl" rotWithShape="0">
              <a:srgbClr val="333333">
                <a:alpha val="64705"/>
              </a:srgbClr>
            </a:outerShdw>
          </a:effectLst>
        </p:spPr>
      </p:pic>
      <p:sp>
        <p:nvSpPr>
          <p:cNvPr id="60" name="Google Shape;60;p13"/>
          <p:cNvSpPr txBox="1"/>
          <p:nvPr/>
        </p:nvSpPr>
        <p:spPr>
          <a:xfrm>
            <a:off x="548812" y="76200"/>
            <a:ext cx="8061788" cy="1651704"/>
          </a:xfrm>
          <a:prstGeom prst="rect">
            <a:avLst/>
          </a:prstGeom>
          <a:solidFill>
            <a:srgbClr val="CC0000"/>
          </a:soli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21875" tIns="60925" rIns="121875" bIns="60925" anchor="t" anchorCtr="0">
            <a:spAutoFit/>
          </a:bodyPr>
          <a:lstStyle/>
          <a:p>
            <a:pPr marL="0" marR="0" lvl="0" indent="0" algn="ctr" rtl="0">
              <a:spcBef>
                <a:spcPts val="0"/>
              </a:spcBef>
              <a:spcAft>
                <a:spcPts val="0"/>
              </a:spcAft>
              <a:buNone/>
            </a:pPr>
            <a:r>
              <a:rPr lang="en-US" sz="3200" b="1" i="0" u="none" strike="noStrike" cap="none" dirty="0" err="1">
                <a:solidFill>
                  <a:schemeClr val="lt1"/>
                </a:solidFill>
                <a:latin typeface="Calibri"/>
                <a:ea typeface="Calibri"/>
                <a:cs typeface="Calibri"/>
                <a:sym typeface="Calibri"/>
              </a:rPr>
              <a:t>Bansilal</a:t>
            </a:r>
            <a:r>
              <a:rPr lang="en-US" sz="3200" b="1" i="0" u="none" strike="noStrike" cap="none" dirty="0">
                <a:solidFill>
                  <a:schemeClr val="lt1"/>
                </a:solidFill>
                <a:latin typeface="Calibri"/>
                <a:ea typeface="Calibri"/>
                <a:cs typeface="Calibri"/>
                <a:sym typeface="Calibri"/>
              </a:rPr>
              <a:t> </a:t>
            </a:r>
            <a:r>
              <a:rPr lang="en-US" sz="3200" b="1" i="0" u="none" strike="noStrike" cap="none" dirty="0" err="1">
                <a:solidFill>
                  <a:schemeClr val="lt1"/>
                </a:solidFill>
                <a:latin typeface="Calibri"/>
                <a:ea typeface="Calibri"/>
                <a:cs typeface="Calibri"/>
                <a:sym typeface="Calibri"/>
              </a:rPr>
              <a:t>Ramnath</a:t>
            </a:r>
            <a:r>
              <a:rPr lang="en-US" sz="3200" b="1" i="0" u="none" strike="noStrike" cap="none" dirty="0">
                <a:solidFill>
                  <a:schemeClr val="lt1"/>
                </a:solidFill>
                <a:latin typeface="Calibri"/>
                <a:ea typeface="Calibri"/>
                <a:cs typeface="Calibri"/>
                <a:sym typeface="Calibri"/>
              </a:rPr>
              <a:t> </a:t>
            </a:r>
            <a:r>
              <a:rPr lang="en-US" sz="3200" b="1" i="0" u="none" strike="noStrike" cap="none" dirty="0" err="1">
                <a:solidFill>
                  <a:schemeClr val="lt1"/>
                </a:solidFill>
                <a:latin typeface="Calibri"/>
                <a:ea typeface="Calibri"/>
                <a:cs typeface="Calibri"/>
                <a:sym typeface="Calibri"/>
              </a:rPr>
              <a:t>Agarwal</a:t>
            </a:r>
            <a:r>
              <a:rPr lang="en-US" sz="3200" b="1" i="0" u="none" strike="noStrike" cap="none" dirty="0">
                <a:solidFill>
                  <a:schemeClr val="lt1"/>
                </a:solidFill>
                <a:latin typeface="Calibri"/>
                <a:ea typeface="Calibri"/>
                <a:cs typeface="Calibri"/>
                <a:sym typeface="Calibri"/>
              </a:rPr>
              <a:t> Charitable Trust’s</a:t>
            </a:r>
            <a:endParaRPr/>
          </a:p>
          <a:p>
            <a:pPr marL="0" marR="0" lvl="0" indent="0" algn="ctr" rtl="0">
              <a:spcBef>
                <a:spcPts val="400"/>
              </a:spcBef>
              <a:spcAft>
                <a:spcPts val="0"/>
              </a:spcAft>
              <a:buNone/>
            </a:pPr>
            <a:r>
              <a:rPr lang="en-US" sz="3200" b="1" i="0" u="none" strike="noStrike" cap="none" dirty="0" err="1">
                <a:solidFill>
                  <a:schemeClr val="lt1"/>
                </a:solidFill>
                <a:latin typeface="Calibri"/>
                <a:ea typeface="Calibri"/>
                <a:cs typeface="Calibri"/>
                <a:sym typeface="Calibri"/>
              </a:rPr>
              <a:t>Vishwakarma</a:t>
            </a:r>
            <a:r>
              <a:rPr lang="en-US" sz="3200" b="1" i="0" u="none" strike="noStrike" cap="none" dirty="0">
                <a:solidFill>
                  <a:schemeClr val="lt1"/>
                </a:solidFill>
                <a:latin typeface="Calibri"/>
                <a:ea typeface="Calibri"/>
                <a:cs typeface="Calibri"/>
                <a:sym typeface="Calibri"/>
              </a:rPr>
              <a:t> Institute of Information Technology, </a:t>
            </a:r>
            <a:r>
              <a:rPr lang="en-US" sz="3200" b="1" i="0" u="none" strike="noStrike" cap="none" dirty="0" err="1">
                <a:solidFill>
                  <a:schemeClr val="lt1"/>
                </a:solidFill>
                <a:latin typeface="Calibri"/>
                <a:ea typeface="Calibri"/>
                <a:cs typeface="Calibri"/>
                <a:sym typeface="Calibri"/>
              </a:rPr>
              <a:t>Pune</a:t>
            </a:r>
            <a:endParaRPr sz="3200" b="1" i="0" u="none" strike="noStrike" cap="none">
              <a:solidFill>
                <a:schemeClr val="lt1"/>
              </a:solidFill>
              <a:latin typeface="Calibri"/>
              <a:ea typeface="Calibri"/>
              <a:cs typeface="Calibri"/>
              <a:sym typeface="Calibri"/>
            </a:endParaRPr>
          </a:p>
        </p:txBody>
      </p:sp>
      <p:sp>
        <p:nvSpPr>
          <p:cNvPr id="61" name="Google Shape;61;p13"/>
          <p:cNvSpPr txBox="1"/>
          <p:nvPr/>
        </p:nvSpPr>
        <p:spPr>
          <a:xfrm>
            <a:off x="1608438" y="5923032"/>
            <a:ext cx="6240162" cy="553968"/>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121875" tIns="60925" rIns="121875" bIns="60925" anchor="t" anchorCtr="0">
            <a:spAutoFit/>
          </a:bodyPr>
          <a:lstStyle/>
          <a:p>
            <a:pPr marL="0" marR="0" lvl="0" indent="0" algn="ctr" rtl="0">
              <a:spcBef>
                <a:spcPts val="0"/>
              </a:spcBef>
              <a:spcAft>
                <a:spcPts val="0"/>
              </a:spcAft>
              <a:buNone/>
            </a:pPr>
            <a:r>
              <a:rPr lang="en-US" sz="2800" b="1" i="0" u="none" strike="noStrike" cap="none">
                <a:solidFill>
                  <a:schemeClr val="dk1"/>
                </a:solidFill>
                <a:latin typeface="Calibri"/>
                <a:ea typeface="Calibri"/>
                <a:cs typeface="Calibri"/>
                <a:sym typeface="Calibri"/>
              </a:rPr>
              <a:t>Department of AI &amp; DS</a:t>
            </a:r>
            <a:endParaRPr sz="2800" b="1" i="0" u="none" strike="noStrike" cap="none">
              <a:solidFill>
                <a:schemeClr val="dk1"/>
              </a:solidFill>
              <a:latin typeface="Calibri"/>
              <a:ea typeface="Calibri"/>
              <a:cs typeface="Calibri"/>
              <a:sym typeface="Calibri"/>
            </a:endParaRPr>
          </a:p>
        </p:txBody>
      </p:sp>
      <p:sp>
        <p:nvSpPr>
          <p:cNvPr id="62" name="Google Shape;62;p13"/>
          <p:cNvSpPr txBox="1">
            <a:spLocks noGrp="1"/>
          </p:cNvSpPr>
          <p:nvPr>
            <p:ph type="sldNum" sz="quarter" idx="12"/>
          </p:nvPr>
        </p:nvSpPr>
        <p:spPr>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pPr marL="0" lvl="0" indent="0" algn="r" rtl="0">
                <a:spcBef>
                  <a:spcPts val="0"/>
                </a:spcBef>
                <a:spcAft>
                  <a:spcPts val="0"/>
                </a:spcAft>
                <a:buNone/>
              </a:pPr>
              <a:t>1</a:t>
            </a:fld>
            <a:endParaRPr>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B9B30-718D-4A5B-A3B4-FC0AF6695F2E}"/>
              </a:ext>
            </a:extLst>
          </p:cNvPr>
          <p:cNvSpPr>
            <a:spLocks noGrp="1"/>
          </p:cNvSpPr>
          <p:nvPr>
            <p:ph type="title"/>
          </p:nvPr>
        </p:nvSpPr>
        <p:spPr>
          <a:xfrm>
            <a:off x="2308904" y="319286"/>
            <a:ext cx="4045200" cy="1388216"/>
          </a:xfrm>
        </p:spPr>
        <p:txBody>
          <a:bodyPr>
            <a:normAutofit/>
          </a:bodyPr>
          <a:lstStyle/>
          <a:p>
            <a:r>
              <a:rPr lang="en-IN" sz="4400" b="1" dirty="0"/>
              <a:t>Conclusion</a:t>
            </a:r>
          </a:p>
        </p:txBody>
      </p:sp>
      <p:sp>
        <p:nvSpPr>
          <p:cNvPr id="4" name="Text Placeholder 3">
            <a:extLst>
              <a:ext uri="{FF2B5EF4-FFF2-40B4-BE49-F238E27FC236}">
                <a16:creationId xmlns:a16="http://schemas.microsoft.com/office/drawing/2014/main" id="{624298C1-5190-40B9-B977-A69C24FDA76D}"/>
              </a:ext>
            </a:extLst>
          </p:cNvPr>
          <p:cNvSpPr>
            <a:spLocks noGrp="1"/>
          </p:cNvSpPr>
          <p:nvPr>
            <p:ph type="body" idx="2"/>
          </p:nvPr>
        </p:nvSpPr>
        <p:spPr>
          <a:xfrm>
            <a:off x="401217" y="1707502"/>
            <a:ext cx="8375284" cy="4926563"/>
          </a:xfrm>
        </p:spPr>
        <p:txBody>
          <a:bodyPr>
            <a:normAutofit lnSpcReduction="10000"/>
          </a:bodyPr>
          <a:lstStyle/>
          <a:p>
            <a:pPr marL="114300" indent="0">
              <a:buNone/>
            </a:pPr>
            <a:r>
              <a:rPr lang="en-US" sz="2000" b="1" i="0" dirty="0">
                <a:solidFill>
                  <a:schemeClr val="tx2"/>
                </a:solidFill>
                <a:effectLst/>
                <a:latin typeface="Roboto" panose="02000000000000000000" pitchFamily="2" charset="0"/>
              </a:rPr>
              <a:t>From the results of the discussions that have been carried out, it can be concluded as follows:</a:t>
            </a:r>
          </a:p>
          <a:p>
            <a:pPr marL="114300" indent="0">
              <a:buNone/>
            </a:pPr>
            <a:endParaRPr lang="en-US" sz="2000" b="1" i="0" dirty="0">
              <a:solidFill>
                <a:schemeClr val="tx2"/>
              </a:solidFill>
              <a:effectLst/>
              <a:latin typeface="Roboto" panose="02000000000000000000" pitchFamily="2" charset="0"/>
            </a:endParaRPr>
          </a:p>
          <a:p>
            <a:pPr marL="114300" indent="0">
              <a:buNone/>
            </a:pPr>
            <a:r>
              <a:rPr lang="en-US" sz="2000" b="1" i="0" dirty="0">
                <a:solidFill>
                  <a:schemeClr val="tx2"/>
                </a:solidFill>
                <a:effectLst/>
                <a:latin typeface="Roboto" panose="02000000000000000000" pitchFamily="2" charset="0"/>
              </a:rPr>
              <a:t>1.The search process on the Dictionary using binary search tree algorithms works well. </a:t>
            </a:r>
          </a:p>
          <a:p>
            <a:pPr marL="114300" indent="0">
              <a:buNone/>
            </a:pPr>
            <a:endParaRPr lang="en-US" sz="2000" b="1" i="0" dirty="0">
              <a:solidFill>
                <a:schemeClr val="tx2"/>
              </a:solidFill>
              <a:effectLst/>
              <a:latin typeface="Roboto" panose="02000000000000000000" pitchFamily="2" charset="0"/>
            </a:endParaRPr>
          </a:p>
          <a:p>
            <a:pPr marL="114300" indent="0">
              <a:buNone/>
            </a:pPr>
            <a:r>
              <a:rPr lang="en-US" sz="2000" b="1" dirty="0">
                <a:solidFill>
                  <a:schemeClr val="tx2"/>
                </a:solidFill>
                <a:latin typeface="Roboto" panose="02000000000000000000" pitchFamily="2" charset="0"/>
              </a:rPr>
              <a:t>2.</a:t>
            </a:r>
            <a:r>
              <a:rPr lang="en-US" sz="2000" b="1" i="0" dirty="0">
                <a:solidFill>
                  <a:schemeClr val="tx2"/>
                </a:solidFill>
                <a:effectLst/>
                <a:latin typeface="Roboto" panose="02000000000000000000" pitchFamily="2" charset="0"/>
              </a:rPr>
              <a:t>The Binary Search Algorithm successfully finds every word that is searched if the word is available in the dictionary. The basic principle of the binary search algorithm is to repeat the search space repeatedly until data is found or until the search space cannot be shared (data may not exist).</a:t>
            </a:r>
          </a:p>
          <a:p>
            <a:pPr marL="114300" indent="0">
              <a:buNone/>
            </a:pPr>
            <a:endParaRPr lang="en-US" sz="2000" b="1" i="0" dirty="0">
              <a:solidFill>
                <a:schemeClr val="tx2"/>
              </a:solidFill>
              <a:effectLst/>
              <a:latin typeface="Roboto" panose="02000000000000000000" pitchFamily="2" charset="0"/>
            </a:endParaRPr>
          </a:p>
          <a:p>
            <a:pPr marL="114300" indent="0">
              <a:buNone/>
            </a:pPr>
            <a:r>
              <a:rPr lang="en-US" sz="2000" b="1" dirty="0">
                <a:solidFill>
                  <a:schemeClr val="tx2"/>
                </a:solidFill>
                <a:latin typeface="Roboto" panose="02000000000000000000" pitchFamily="2" charset="0"/>
              </a:rPr>
              <a:t>3.</a:t>
            </a:r>
            <a:r>
              <a:rPr lang="en-US" sz="2000" b="1" i="0" dirty="0">
                <a:solidFill>
                  <a:schemeClr val="tx2"/>
                </a:solidFill>
                <a:effectLst/>
                <a:latin typeface="Roboto" panose="02000000000000000000" pitchFamily="2" charset="0"/>
              </a:rPr>
              <a:t> The purpose of searching using a binary search algorithm is to reduce the number of operations that must be compared between the data sought and data in the Dictionary, especially for large amounts of data.</a:t>
            </a:r>
            <a:endParaRPr lang="en-IN" sz="2800" b="1" dirty="0">
              <a:solidFill>
                <a:schemeClr val="tx2"/>
              </a:solidFill>
              <a:latin typeface="+mj-lt"/>
            </a:endParaRPr>
          </a:p>
        </p:txBody>
      </p:sp>
    </p:spTree>
    <p:extLst>
      <p:ext uri="{BB962C8B-B14F-4D97-AF65-F5344CB8AC3E}">
        <p14:creationId xmlns:p14="http://schemas.microsoft.com/office/powerpoint/2010/main" val="3224972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DA780-727B-48CD-AFF6-D444AA0C6B95}"/>
              </a:ext>
            </a:extLst>
          </p:cNvPr>
          <p:cNvSpPr>
            <a:spLocks noGrp="1"/>
          </p:cNvSpPr>
          <p:nvPr>
            <p:ph type="title"/>
          </p:nvPr>
        </p:nvSpPr>
        <p:spPr>
          <a:xfrm>
            <a:off x="2456094" y="954370"/>
            <a:ext cx="4045200" cy="819953"/>
          </a:xfrm>
        </p:spPr>
        <p:txBody>
          <a:bodyPr>
            <a:normAutofit/>
          </a:bodyPr>
          <a:lstStyle/>
          <a:p>
            <a:r>
              <a:rPr lang="en-US" sz="4000" b="1" dirty="0"/>
              <a:t>References</a:t>
            </a:r>
          </a:p>
        </p:txBody>
      </p:sp>
      <p:sp>
        <p:nvSpPr>
          <p:cNvPr id="4" name="Text Placeholder 3">
            <a:extLst>
              <a:ext uri="{FF2B5EF4-FFF2-40B4-BE49-F238E27FC236}">
                <a16:creationId xmlns:a16="http://schemas.microsoft.com/office/drawing/2014/main" id="{BEFE5EBF-C06F-4A4E-AFFE-811817075E3E}"/>
              </a:ext>
            </a:extLst>
          </p:cNvPr>
          <p:cNvSpPr>
            <a:spLocks noGrp="1"/>
          </p:cNvSpPr>
          <p:nvPr>
            <p:ph type="body" idx="2"/>
          </p:nvPr>
        </p:nvSpPr>
        <p:spPr>
          <a:xfrm>
            <a:off x="530340" y="2305730"/>
            <a:ext cx="8348797" cy="3901535"/>
          </a:xfrm>
        </p:spPr>
        <p:txBody>
          <a:bodyPr>
            <a:normAutofit lnSpcReduction="10000"/>
          </a:bodyPr>
          <a:lstStyle/>
          <a:p>
            <a:pPr>
              <a:buFont typeface="Arial" panose="020B0604020202020204" pitchFamily="34" charset="0"/>
              <a:buChar char="•"/>
            </a:pPr>
            <a:r>
              <a:rPr lang="en-IN" sz="2000" b="1" i="0" u="sng" dirty="0">
                <a:solidFill>
                  <a:srgbClr val="3367D6"/>
                </a:solidFill>
                <a:effectLst/>
                <a:latin typeface="Roboto" panose="02000000000000000000" pitchFamily="2" charset="0"/>
                <a:ea typeface="Roboto" panose="02000000000000000000" pitchFamily="2" charset="0"/>
                <a:hlinkClick r:id="rId2"/>
              </a:rPr>
              <a:t>http://sandsoftwaresound.net/wp-content/uploads/2013/07/S05_project7.html</a:t>
            </a:r>
            <a:endParaRPr lang="en-IN" sz="2000" b="1" i="0" u="sng" dirty="0">
              <a:solidFill>
                <a:srgbClr val="3367D6"/>
              </a:solidFill>
              <a:effectLst/>
              <a:latin typeface="Roboto" panose="02000000000000000000" pitchFamily="2" charset="0"/>
              <a:ea typeface="Roboto" panose="02000000000000000000" pitchFamily="2" charset="0"/>
            </a:endParaRPr>
          </a:p>
          <a:p>
            <a:pPr>
              <a:buFont typeface="Arial" panose="020B0604020202020204" pitchFamily="34" charset="0"/>
              <a:buChar char="•"/>
            </a:pPr>
            <a:endParaRPr lang="en-IN" sz="2000" b="1" i="0" u="sng" dirty="0">
              <a:solidFill>
                <a:srgbClr val="3367D6"/>
              </a:solidFill>
              <a:effectLst/>
              <a:latin typeface="Roboto" panose="02000000000000000000" pitchFamily="2" charset="0"/>
              <a:ea typeface="Roboto" panose="02000000000000000000" pitchFamily="2" charset="0"/>
            </a:endParaRPr>
          </a:p>
          <a:p>
            <a:pPr>
              <a:buFont typeface="Arial" panose="020B0604020202020204" pitchFamily="34" charset="0"/>
              <a:buChar char="•"/>
            </a:pPr>
            <a:r>
              <a:rPr lang="en-IN" sz="2000" b="1" i="0" u="sng" dirty="0">
                <a:solidFill>
                  <a:srgbClr val="3367D6"/>
                </a:solidFill>
                <a:effectLst/>
                <a:latin typeface="Roboto" panose="02000000000000000000" pitchFamily="2" charset="0"/>
                <a:ea typeface="Roboto" panose="02000000000000000000" pitchFamily="2" charset="0"/>
                <a:hlinkClick r:id="rId3"/>
              </a:rPr>
              <a:t>https://www.tutorialspoint.com/data_structures_algorithms/binary_search_tree.htm</a:t>
            </a:r>
            <a:endParaRPr lang="en-IN" sz="2000" b="1" i="0" u="sng" dirty="0">
              <a:solidFill>
                <a:srgbClr val="3367D6"/>
              </a:solidFill>
              <a:effectLst/>
              <a:latin typeface="Roboto" panose="02000000000000000000" pitchFamily="2" charset="0"/>
              <a:ea typeface="Roboto" panose="02000000000000000000" pitchFamily="2" charset="0"/>
            </a:endParaRPr>
          </a:p>
          <a:p>
            <a:pPr>
              <a:buFont typeface="Arial" panose="020B0604020202020204" pitchFamily="34" charset="0"/>
              <a:buChar char="•"/>
            </a:pPr>
            <a:endParaRPr lang="en-IN" sz="2000" b="1" u="sng" dirty="0">
              <a:solidFill>
                <a:srgbClr val="3367D6"/>
              </a:solidFill>
              <a:latin typeface="Roboto" panose="02000000000000000000" pitchFamily="2" charset="0"/>
              <a:ea typeface="Roboto" panose="02000000000000000000" pitchFamily="2" charset="0"/>
            </a:endParaRPr>
          </a:p>
          <a:p>
            <a:pPr>
              <a:buFont typeface="Arial" panose="020B0604020202020204" pitchFamily="34" charset="0"/>
              <a:buChar char="•"/>
            </a:pPr>
            <a:r>
              <a:rPr lang="en-US" sz="2000" b="1" u="sng" kern="1200" dirty="0">
                <a:solidFill>
                  <a:schemeClr val="tx1"/>
                </a:solidFill>
                <a:latin typeface="Roboto" panose="02000000000000000000" pitchFamily="2" charset="0"/>
                <a:ea typeface="Roboto" panose="02000000000000000000" pitchFamily="2" charset="0"/>
                <a:hlinkClick r:id="rId4"/>
              </a:rPr>
              <a:t>https://www.youtube.com/watch?v=JS297Hq4Mz8</a:t>
            </a:r>
            <a:endParaRPr lang="en-US" sz="2000" b="1" u="sng" kern="1200" dirty="0">
              <a:solidFill>
                <a:schemeClr val="tx1"/>
              </a:solidFill>
              <a:latin typeface="Roboto" panose="02000000000000000000" pitchFamily="2" charset="0"/>
              <a:ea typeface="Roboto" panose="02000000000000000000" pitchFamily="2" charset="0"/>
            </a:endParaRPr>
          </a:p>
          <a:p>
            <a:pPr>
              <a:buFont typeface="Arial" panose="020B0604020202020204" pitchFamily="34" charset="0"/>
              <a:buChar char="•"/>
            </a:pPr>
            <a:endParaRPr lang="en-US" sz="2000" b="1" u="sng" dirty="0">
              <a:latin typeface="Roboto" panose="02000000000000000000" pitchFamily="2" charset="0"/>
              <a:ea typeface="Roboto" panose="02000000000000000000" pitchFamily="2" charset="0"/>
            </a:endParaRPr>
          </a:p>
          <a:p>
            <a:pPr>
              <a:buFont typeface="Arial" panose="020B0604020202020204" pitchFamily="34" charset="0"/>
              <a:buChar char="•"/>
            </a:pPr>
            <a:r>
              <a:rPr lang="en-IN" sz="2000" b="1" u="sng" kern="1200" dirty="0">
                <a:solidFill>
                  <a:srgbClr val="3367D6"/>
                </a:solidFill>
                <a:latin typeface="Roboto" panose="02000000000000000000" pitchFamily="2" charset="0"/>
                <a:ea typeface="Roboto" panose="02000000000000000000" pitchFamily="2" charset="0"/>
                <a:hlinkClick r:id="rId5"/>
              </a:rPr>
              <a:t>https://opendsa-server.cs.vt.edu/ODSA/Books/CS3/html/BSTDict.html</a:t>
            </a:r>
            <a:endParaRPr lang="en-US" sz="2000" b="1" u="sng" kern="1200" dirty="0">
              <a:solidFill>
                <a:srgbClr val="3367D6"/>
              </a:solidFill>
              <a:latin typeface="Roboto" panose="02000000000000000000" pitchFamily="2" charset="0"/>
              <a:ea typeface="Roboto" panose="02000000000000000000" pitchFamily="2" charset="0"/>
            </a:endParaRPr>
          </a:p>
          <a:p>
            <a:pPr>
              <a:buFont typeface="Arial" panose="020B0604020202020204" pitchFamily="34" charset="0"/>
              <a:buChar char="•"/>
            </a:pPr>
            <a:endParaRPr lang="en-US" sz="2000" b="1" u="sng" dirty="0">
              <a:solidFill>
                <a:srgbClr val="3367D6"/>
              </a:solidFill>
              <a:latin typeface="Roboto" panose="02000000000000000000" pitchFamily="2" charset="0"/>
              <a:ea typeface="Roboto" panose="02000000000000000000" pitchFamily="2" charset="0"/>
            </a:endParaRPr>
          </a:p>
          <a:p>
            <a:pPr>
              <a:buFont typeface="Arial" panose="020B0604020202020204" pitchFamily="34" charset="0"/>
              <a:buChar char="•"/>
            </a:pPr>
            <a:r>
              <a:rPr lang="en-IN" sz="2000" b="1" u="sng" kern="1200" dirty="0">
                <a:solidFill>
                  <a:srgbClr val="3367D6"/>
                </a:solidFill>
                <a:latin typeface="Roboto" panose="02000000000000000000" pitchFamily="2" charset="0"/>
                <a:ea typeface="Roboto" panose="02000000000000000000" pitchFamily="2" charset="0"/>
                <a:hlinkClick r:id="rId6"/>
              </a:rPr>
              <a:t>https://www.researchgate.net/publication/335657221_Digital_Dictionary_Using_Binary_Search_Algorithm</a:t>
            </a:r>
            <a:endParaRPr lang="en-IN" sz="2000" b="1" u="sng" kern="1200" dirty="0">
              <a:solidFill>
                <a:srgbClr val="3367D6"/>
              </a:solidFill>
              <a:latin typeface="Roboto" panose="02000000000000000000" pitchFamily="2" charset="0"/>
              <a:ea typeface="Roboto" panose="02000000000000000000" pitchFamily="2" charset="0"/>
            </a:endParaRPr>
          </a:p>
          <a:p>
            <a:pPr>
              <a:buFont typeface="Arial" panose="020B0604020202020204" pitchFamily="34" charset="0"/>
              <a:buChar char="•"/>
            </a:pPr>
            <a:endParaRPr lang="en-IN" sz="2000" b="1" u="sng" kern="1200" dirty="0">
              <a:solidFill>
                <a:srgbClr val="3367D6"/>
              </a:solidFill>
              <a:latin typeface="Roboto" panose="02000000000000000000" pitchFamily="2" charset="0"/>
              <a:ea typeface="Roboto" panose="02000000000000000000" pitchFamily="2" charset="0"/>
            </a:endParaRPr>
          </a:p>
          <a:p>
            <a:pPr>
              <a:buFont typeface="Arial" panose="020B0604020202020204" pitchFamily="34" charset="0"/>
              <a:buChar char="•"/>
            </a:pPr>
            <a:endParaRPr lang="en-US" sz="2000" kern="1200" dirty="0">
              <a:solidFill>
                <a:schemeClr val="tx1"/>
              </a:solidFill>
            </a:endParaRPr>
          </a:p>
        </p:txBody>
      </p:sp>
    </p:spTree>
    <p:extLst>
      <p:ext uri="{BB962C8B-B14F-4D97-AF65-F5344CB8AC3E}">
        <p14:creationId xmlns:p14="http://schemas.microsoft.com/office/powerpoint/2010/main" val="4292012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99" y="1644232"/>
            <a:ext cx="8701519" cy="2426323"/>
          </a:xfrm>
        </p:spPr>
        <p:txBody>
          <a:bodyPr>
            <a:normAutofit/>
          </a:bodyPr>
          <a:lstStyle/>
          <a:p>
            <a:r>
              <a:rPr lang="en-IN" sz="9600" dirty="0"/>
              <a:t>THANKS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CED94E-4DB6-4C9C-9592-7B1944F7E20D}"/>
              </a:ext>
            </a:extLst>
          </p:cNvPr>
          <p:cNvSpPr txBox="1"/>
          <p:nvPr/>
        </p:nvSpPr>
        <p:spPr>
          <a:xfrm>
            <a:off x="161365" y="683604"/>
            <a:ext cx="882127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u="sng" dirty="0">
                <a:solidFill>
                  <a:schemeClr val="tx2"/>
                </a:solidFill>
                <a:latin typeface="Google Sans"/>
              </a:rPr>
              <a:t>Dictionary using Binary Search Tree</a:t>
            </a:r>
            <a:endParaRPr lang="en-IN" sz="4400" b="1" i="0" u="sng" dirty="0">
              <a:solidFill>
                <a:schemeClr val="tx2"/>
              </a:solidFill>
              <a:effectLst/>
              <a:latin typeface="Google Sans"/>
            </a:endParaRPr>
          </a:p>
        </p:txBody>
      </p:sp>
      <p:graphicFrame>
        <p:nvGraphicFramePr>
          <p:cNvPr id="4" name="Table 3"/>
          <p:cNvGraphicFramePr>
            <a:graphicFrameLocks noGrp="1"/>
          </p:cNvGraphicFramePr>
          <p:nvPr/>
        </p:nvGraphicFramePr>
        <p:xfrm>
          <a:off x="840657" y="2448232"/>
          <a:ext cx="7949382" cy="4185592"/>
        </p:xfrm>
        <a:graphic>
          <a:graphicData uri="http://schemas.openxmlformats.org/drawingml/2006/table">
            <a:tbl>
              <a:tblPr firstRow="1" bandRow="1">
                <a:tableStyleId>{5C22544A-7EE6-4342-B048-85BDC9FD1C3A}</a:tableStyleId>
              </a:tblPr>
              <a:tblGrid>
                <a:gridCol w="3967317">
                  <a:extLst>
                    <a:ext uri="{9D8B030D-6E8A-4147-A177-3AD203B41FA5}">
                      <a16:colId xmlns:a16="http://schemas.microsoft.com/office/drawing/2014/main" val="20000"/>
                    </a:ext>
                  </a:extLst>
                </a:gridCol>
                <a:gridCol w="2005781">
                  <a:extLst>
                    <a:ext uri="{9D8B030D-6E8A-4147-A177-3AD203B41FA5}">
                      <a16:colId xmlns:a16="http://schemas.microsoft.com/office/drawing/2014/main" val="20001"/>
                    </a:ext>
                  </a:extLst>
                </a:gridCol>
                <a:gridCol w="1976284">
                  <a:extLst>
                    <a:ext uri="{9D8B030D-6E8A-4147-A177-3AD203B41FA5}">
                      <a16:colId xmlns:a16="http://schemas.microsoft.com/office/drawing/2014/main" val="20002"/>
                    </a:ext>
                  </a:extLst>
                </a:gridCol>
              </a:tblGrid>
              <a:tr h="690716">
                <a:tc>
                  <a:txBody>
                    <a:bodyPr/>
                    <a:lstStyle/>
                    <a:p>
                      <a:pPr algn="ctr"/>
                      <a:r>
                        <a:rPr lang="en-IN" sz="2800" dirty="0"/>
                        <a:t>Name</a:t>
                      </a:r>
                    </a:p>
                  </a:txBody>
                  <a:tcPr/>
                </a:tc>
                <a:tc>
                  <a:txBody>
                    <a:bodyPr/>
                    <a:lstStyle/>
                    <a:p>
                      <a:pPr algn="ctr"/>
                      <a:r>
                        <a:rPr lang="en-IN" sz="2800" dirty="0"/>
                        <a:t>Roll No</a:t>
                      </a:r>
                    </a:p>
                  </a:txBody>
                  <a:tcPr/>
                </a:tc>
                <a:tc>
                  <a:txBody>
                    <a:bodyPr/>
                    <a:lstStyle/>
                    <a:p>
                      <a:pPr algn="ctr"/>
                      <a:r>
                        <a:rPr lang="en-IN" sz="2800" dirty="0"/>
                        <a:t>PRN</a:t>
                      </a:r>
                    </a:p>
                  </a:txBody>
                  <a:tcPr/>
                </a:tc>
                <a:extLst>
                  <a:ext uri="{0D108BD9-81ED-4DB2-BD59-A6C34878D82A}">
                    <a16:rowId xmlns:a16="http://schemas.microsoft.com/office/drawing/2014/main" val="10000"/>
                  </a:ext>
                </a:extLst>
              </a:tr>
              <a:tr h="690716">
                <a:tc>
                  <a:txBody>
                    <a:bodyPr/>
                    <a:lstStyle/>
                    <a:p>
                      <a:pPr algn="ctr"/>
                      <a:r>
                        <a:rPr lang="en-IN" sz="2000" dirty="0" err="1"/>
                        <a:t>Sangini</a:t>
                      </a:r>
                      <a:r>
                        <a:rPr lang="en-IN" sz="2000" dirty="0"/>
                        <a:t> </a:t>
                      </a:r>
                      <a:r>
                        <a:rPr lang="en-IN" sz="2000" dirty="0" err="1"/>
                        <a:t>Sangle</a:t>
                      </a:r>
                      <a:endParaRPr lang="en-IN" sz="2000" dirty="0"/>
                    </a:p>
                  </a:txBody>
                  <a:tcPr/>
                </a:tc>
                <a:tc>
                  <a:txBody>
                    <a:bodyPr/>
                    <a:lstStyle/>
                    <a:p>
                      <a:pPr algn="ctr"/>
                      <a:r>
                        <a:rPr lang="en-IN" sz="2000" dirty="0">
                          <a:latin typeface="+mj-lt"/>
                        </a:rPr>
                        <a:t>271049</a:t>
                      </a:r>
                    </a:p>
                  </a:txBody>
                  <a:tcPr/>
                </a:tc>
                <a:tc>
                  <a:txBody>
                    <a:bodyPr/>
                    <a:lstStyle/>
                    <a:p>
                      <a:pPr algn="ctr"/>
                      <a:r>
                        <a:rPr lang="en-IN" sz="2000" dirty="0">
                          <a:latin typeface="+mj-lt"/>
                        </a:rPr>
                        <a:t>22010240</a:t>
                      </a:r>
                    </a:p>
                  </a:txBody>
                  <a:tcPr/>
                </a:tc>
                <a:extLst>
                  <a:ext uri="{0D108BD9-81ED-4DB2-BD59-A6C34878D82A}">
                    <a16:rowId xmlns:a16="http://schemas.microsoft.com/office/drawing/2014/main" val="10001"/>
                  </a:ext>
                </a:extLst>
              </a:tr>
              <a:tr h="690716">
                <a:tc>
                  <a:txBody>
                    <a:bodyPr/>
                    <a:lstStyle/>
                    <a:p>
                      <a:pPr algn="ctr"/>
                      <a:r>
                        <a:rPr lang="en-IN" sz="2000" dirty="0" err="1"/>
                        <a:t>Nidhi</a:t>
                      </a:r>
                      <a:r>
                        <a:rPr lang="en-IN" sz="2000" dirty="0"/>
                        <a:t> </a:t>
                      </a:r>
                      <a:r>
                        <a:rPr lang="en-IN" sz="2000" dirty="0" err="1"/>
                        <a:t>Sanklecha</a:t>
                      </a:r>
                      <a:endParaRPr lang="en-IN" sz="2000" dirty="0"/>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000" dirty="0">
                          <a:latin typeface="+mj-lt"/>
                        </a:rPr>
                        <a:t>271051</a:t>
                      </a:r>
                    </a:p>
                    <a:p>
                      <a:pPr algn="ctr"/>
                      <a:endParaRPr lang="en-IN" sz="2000" dirty="0">
                        <a:latin typeface="+mj-lt"/>
                      </a:endParaRPr>
                    </a:p>
                  </a:txBody>
                  <a:tcPr/>
                </a:tc>
                <a:tc>
                  <a:txBody>
                    <a:bodyPr/>
                    <a:lstStyle/>
                    <a:p>
                      <a:pPr algn="ctr"/>
                      <a:r>
                        <a:rPr lang="en-IN" sz="2000" dirty="0">
                          <a:latin typeface="+mj-lt"/>
                        </a:rPr>
                        <a:t>22010705</a:t>
                      </a:r>
                    </a:p>
                  </a:txBody>
                  <a:tcPr/>
                </a:tc>
                <a:extLst>
                  <a:ext uri="{0D108BD9-81ED-4DB2-BD59-A6C34878D82A}">
                    <a16:rowId xmlns:a16="http://schemas.microsoft.com/office/drawing/2014/main" val="10002"/>
                  </a:ext>
                </a:extLst>
              </a:tr>
              <a:tr h="690716">
                <a:tc>
                  <a:txBody>
                    <a:bodyPr/>
                    <a:lstStyle/>
                    <a:p>
                      <a:pPr algn="ctr"/>
                      <a:r>
                        <a:rPr lang="en-IN" sz="2000" dirty="0" err="1"/>
                        <a:t>Ayush</a:t>
                      </a:r>
                      <a:r>
                        <a:rPr lang="en-IN" sz="2000" dirty="0"/>
                        <a:t> </a:t>
                      </a:r>
                      <a:r>
                        <a:rPr lang="en-IN" sz="2000" dirty="0" err="1"/>
                        <a:t>Shende</a:t>
                      </a:r>
                      <a:endParaRPr lang="en-IN" sz="2000" dirty="0"/>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000" dirty="0">
                          <a:latin typeface="+mj-lt"/>
                        </a:rPr>
                        <a:t>271056</a:t>
                      </a:r>
                    </a:p>
                    <a:p>
                      <a:pPr algn="ctr"/>
                      <a:endParaRPr lang="en-IN" sz="2000" dirty="0">
                        <a:latin typeface="+mj-lt"/>
                      </a:endParaRPr>
                    </a:p>
                  </a:txBody>
                  <a:tcPr/>
                </a:tc>
                <a:tc>
                  <a:txBody>
                    <a:bodyPr/>
                    <a:lstStyle/>
                    <a:p>
                      <a:pPr algn="ctr"/>
                      <a:r>
                        <a:rPr lang="en-IN" sz="2000" dirty="0">
                          <a:latin typeface="+mj-lt"/>
                        </a:rPr>
                        <a:t>22010714</a:t>
                      </a:r>
                    </a:p>
                  </a:txBody>
                  <a:tcPr/>
                </a:tc>
                <a:extLst>
                  <a:ext uri="{0D108BD9-81ED-4DB2-BD59-A6C34878D82A}">
                    <a16:rowId xmlns:a16="http://schemas.microsoft.com/office/drawing/2014/main" val="10003"/>
                  </a:ext>
                </a:extLst>
              </a:tr>
              <a:tr h="690716">
                <a:tc>
                  <a:txBody>
                    <a:bodyPr/>
                    <a:lstStyle/>
                    <a:p>
                      <a:pPr algn="ctr"/>
                      <a:r>
                        <a:rPr lang="en-IN" sz="2000" dirty="0" err="1"/>
                        <a:t>Suraj</a:t>
                      </a:r>
                      <a:r>
                        <a:rPr lang="en-IN" sz="2000" dirty="0"/>
                        <a:t> </a:t>
                      </a:r>
                      <a:r>
                        <a:rPr lang="en-IN" sz="2000" baseline="0" dirty="0"/>
                        <a:t> </a:t>
                      </a:r>
                      <a:r>
                        <a:rPr lang="en-IN" sz="2000" baseline="0" dirty="0" err="1"/>
                        <a:t>Wadikar</a:t>
                      </a:r>
                      <a:endParaRPr lang="en-IN" sz="2000" baseline="0" dirty="0"/>
                    </a:p>
                    <a:p>
                      <a:pPr algn="ctr"/>
                      <a:endParaRPr lang="en-IN" sz="2000" dirty="0"/>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000" dirty="0">
                          <a:latin typeface="+mj-lt"/>
                        </a:rPr>
                        <a:t>271064</a:t>
                      </a:r>
                    </a:p>
                    <a:p>
                      <a:pPr algn="ctr"/>
                      <a:endParaRPr lang="en-IN" sz="2000" dirty="0">
                        <a:latin typeface="+mj-lt"/>
                      </a:endParaRPr>
                    </a:p>
                  </a:txBody>
                  <a:tcPr/>
                </a:tc>
                <a:tc>
                  <a:txBody>
                    <a:bodyPr/>
                    <a:lstStyle/>
                    <a:p>
                      <a:pPr algn="ctr"/>
                      <a:r>
                        <a:rPr lang="en-IN" sz="2000" dirty="0">
                          <a:latin typeface="+mj-lt"/>
                        </a:rPr>
                        <a:t>22010274</a:t>
                      </a:r>
                    </a:p>
                  </a:txBody>
                  <a:tcPr/>
                </a:tc>
                <a:extLst>
                  <a:ext uri="{0D108BD9-81ED-4DB2-BD59-A6C34878D82A}">
                    <a16:rowId xmlns:a16="http://schemas.microsoft.com/office/drawing/2014/main" val="10004"/>
                  </a:ext>
                </a:extLst>
              </a:tr>
              <a:tr h="690716">
                <a:tc>
                  <a:txBody>
                    <a:bodyPr/>
                    <a:lstStyle/>
                    <a:p>
                      <a:pPr algn="ctr"/>
                      <a:r>
                        <a:rPr lang="en-IN" sz="2000" dirty="0" err="1"/>
                        <a:t>Abhishek</a:t>
                      </a:r>
                      <a:r>
                        <a:rPr lang="en-IN" sz="2000" dirty="0"/>
                        <a:t> </a:t>
                      </a:r>
                      <a:r>
                        <a:rPr lang="en-IN" sz="2000" baseline="0" dirty="0"/>
                        <a:t> </a:t>
                      </a:r>
                      <a:r>
                        <a:rPr lang="en-IN" sz="2000" baseline="0" dirty="0" err="1"/>
                        <a:t>Walunj</a:t>
                      </a:r>
                      <a:endParaRPr lang="en-IN" sz="2000" dirty="0"/>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000" dirty="0">
                          <a:latin typeface="+mj-lt"/>
                        </a:rPr>
                        <a:t>271065</a:t>
                      </a:r>
                    </a:p>
                    <a:p>
                      <a:pPr algn="ctr"/>
                      <a:endParaRPr lang="en-IN" sz="2000" dirty="0">
                        <a:latin typeface="+mj-lt"/>
                      </a:endParaRPr>
                    </a:p>
                  </a:txBody>
                  <a:tcPr/>
                </a:tc>
                <a:tc>
                  <a:txBody>
                    <a:bodyPr/>
                    <a:lstStyle/>
                    <a:p>
                      <a:pPr algn="ctr"/>
                      <a:r>
                        <a:rPr lang="en-IN" sz="2000" dirty="0">
                          <a:latin typeface="+mj-lt"/>
                        </a:rPr>
                        <a:t>22010286</a:t>
                      </a:r>
                    </a:p>
                  </a:txBody>
                  <a:tcPr/>
                </a:tc>
                <a:extLst>
                  <a:ext uri="{0D108BD9-81ED-4DB2-BD59-A6C34878D82A}">
                    <a16:rowId xmlns:a16="http://schemas.microsoft.com/office/drawing/2014/main" val="10005"/>
                  </a:ext>
                </a:extLst>
              </a:tr>
            </a:tbl>
          </a:graphicData>
        </a:graphic>
      </p:graphicFrame>
      <p:sp>
        <p:nvSpPr>
          <p:cNvPr id="5" name="Title 4"/>
          <p:cNvSpPr>
            <a:spLocks noGrp="1"/>
          </p:cNvSpPr>
          <p:nvPr>
            <p:ph type="title"/>
          </p:nvPr>
        </p:nvSpPr>
        <p:spPr>
          <a:xfrm>
            <a:off x="311700" y="2286000"/>
            <a:ext cx="8520600" cy="73742"/>
          </a:xfrm>
        </p:spPr>
        <p:txBody>
          <a:bodyPr>
            <a:normAutofit fontScale="90000"/>
          </a:bodyPr>
          <a:lstStyle/>
          <a:p>
            <a:r>
              <a:rPr lang="en-IN" dirty="0"/>
              <a:t>Batch-A3</a:t>
            </a:r>
            <a:br>
              <a:rPr lang="en-IN" dirty="0"/>
            </a:br>
            <a:br>
              <a:rPr lang="en-IN" dirty="0"/>
            </a:br>
            <a:endParaRPr lang="en-IN" dirty="0"/>
          </a:p>
        </p:txBody>
      </p:sp>
    </p:spTree>
    <p:extLst>
      <p:ext uri="{BB962C8B-B14F-4D97-AF65-F5344CB8AC3E}">
        <p14:creationId xmlns:p14="http://schemas.microsoft.com/office/powerpoint/2010/main" val="1889214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p:nvPr/>
        </p:nvSpPr>
        <p:spPr>
          <a:xfrm>
            <a:off x="457200" y="685800"/>
            <a:ext cx="8229600" cy="544050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ctr" rtl="0">
              <a:spcBef>
                <a:spcPts val="0"/>
              </a:spcBef>
              <a:spcAft>
                <a:spcPts val="0"/>
              </a:spcAft>
              <a:buClr>
                <a:srgbClr val="C00000"/>
              </a:buClr>
              <a:buSzPct val="100000"/>
              <a:buFont typeface="Arial"/>
              <a:buNone/>
            </a:pPr>
            <a:r>
              <a:rPr lang="en-US" sz="3200" b="1" i="0" u="none" strike="noStrike" cap="none" dirty="0">
                <a:solidFill>
                  <a:srgbClr val="C00000"/>
                </a:solidFill>
                <a:latin typeface="Calibri"/>
                <a:ea typeface="Calibri"/>
                <a:cs typeface="Calibri"/>
                <a:sym typeface="Calibri"/>
              </a:rPr>
              <a:t>Outline</a:t>
            </a:r>
            <a:endParaRPr lang="en-IN" dirty="0"/>
          </a:p>
          <a:p>
            <a:pPr marL="0" marR="0" lvl="0" indent="0" algn="l" rtl="0">
              <a:spcBef>
                <a:spcPts val="592"/>
              </a:spcBef>
              <a:spcAft>
                <a:spcPts val="0"/>
              </a:spcAft>
              <a:buClr>
                <a:schemeClr val="dk1"/>
              </a:buClr>
              <a:buSzPct val="100000"/>
              <a:buFont typeface="Arial"/>
              <a:buNone/>
            </a:pPr>
            <a:r>
              <a:rPr lang="en-US" sz="3200" b="0" i="0" u="none" strike="noStrike" cap="none" dirty="0">
                <a:solidFill>
                  <a:schemeClr val="dk1"/>
                </a:solidFill>
                <a:latin typeface="Calibri"/>
                <a:ea typeface="Calibri"/>
                <a:cs typeface="Calibri"/>
                <a:sym typeface="Calibri"/>
              </a:rPr>
              <a:t>Brief</a:t>
            </a:r>
            <a:endParaRPr lang="en-US" sz="3200" dirty="0"/>
          </a:p>
          <a:p>
            <a:pPr marL="0" marR="0" lvl="0" indent="0" algn="l" rtl="0">
              <a:spcBef>
                <a:spcPts val="592"/>
              </a:spcBef>
              <a:spcAft>
                <a:spcPts val="0"/>
              </a:spcAft>
              <a:buClr>
                <a:schemeClr val="dk1"/>
              </a:buClr>
              <a:buSzPct val="100000"/>
              <a:buFont typeface="Arial"/>
              <a:buNone/>
            </a:pPr>
            <a:r>
              <a:rPr lang="en-US" sz="3200" b="0" i="0" u="none" strike="noStrike" cap="none" dirty="0">
                <a:solidFill>
                  <a:schemeClr val="dk1"/>
                </a:solidFill>
                <a:latin typeface="Calibri"/>
                <a:ea typeface="Calibri"/>
                <a:cs typeface="Calibri"/>
                <a:sym typeface="Calibri"/>
              </a:rPr>
              <a:t>Task</a:t>
            </a:r>
            <a:endParaRPr lang="en-US" sz="3200" dirty="0"/>
          </a:p>
          <a:p>
            <a:pPr marL="0" marR="0" lvl="0" indent="0" algn="l" rtl="0">
              <a:spcBef>
                <a:spcPts val="592"/>
              </a:spcBef>
              <a:spcAft>
                <a:spcPts val="0"/>
              </a:spcAft>
              <a:buClr>
                <a:schemeClr val="dk1"/>
              </a:buClr>
              <a:buSzPct val="100000"/>
              <a:buFont typeface="Arial"/>
              <a:buNone/>
            </a:pPr>
            <a:r>
              <a:rPr lang="en-US" sz="3200" b="0" i="0" u="none" strike="noStrike" cap="none" dirty="0">
                <a:solidFill>
                  <a:schemeClr val="dk1"/>
                </a:solidFill>
                <a:latin typeface="Calibri"/>
                <a:ea typeface="Calibri"/>
                <a:cs typeface="Calibri"/>
                <a:sym typeface="Calibri"/>
              </a:rPr>
              <a:t>Introduction </a:t>
            </a:r>
            <a:endParaRPr lang="en-US" sz="3200" dirty="0"/>
          </a:p>
          <a:p>
            <a:pPr marL="0" marR="0" lvl="0" indent="0" algn="l" rtl="0">
              <a:spcBef>
                <a:spcPts val="592"/>
              </a:spcBef>
              <a:spcAft>
                <a:spcPts val="0"/>
              </a:spcAft>
              <a:buClr>
                <a:schemeClr val="dk1"/>
              </a:buClr>
              <a:buSzPct val="100000"/>
              <a:buFont typeface="Arial"/>
              <a:buNone/>
            </a:pPr>
            <a:r>
              <a:rPr lang="en-US" sz="3200" b="0" i="0" u="none" strike="noStrike" cap="none" dirty="0">
                <a:solidFill>
                  <a:schemeClr val="dk1"/>
                </a:solidFill>
                <a:latin typeface="Calibri"/>
                <a:ea typeface="Calibri"/>
                <a:cs typeface="Calibri"/>
                <a:sym typeface="Calibri"/>
              </a:rPr>
              <a:t>Motivation</a:t>
            </a:r>
            <a:endParaRPr lang="en-US" sz="3200" dirty="0"/>
          </a:p>
          <a:p>
            <a:pPr marL="0" marR="0" lvl="0" indent="0" algn="l" rtl="0">
              <a:spcBef>
                <a:spcPts val="592"/>
              </a:spcBef>
              <a:spcAft>
                <a:spcPts val="0"/>
              </a:spcAft>
              <a:buClr>
                <a:schemeClr val="dk1"/>
              </a:buClr>
              <a:buSzPct val="100000"/>
              <a:buFont typeface="Arial"/>
              <a:buNone/>
            </a:pPr>
            <a:r>
              <a:rPr lang="en-US" sz="3200" b="0" i="0" u="none" strike="noStrike" cap="none" dirty="0">
                <a:solidFill>
                  <a:schemeClr val="dk1"/>
                </a:solidFill>
                <a:latin typeface="Calibri"/>
                <a:ea typeface="Calibri"/>
                <a:cs typeface="Calibri"/>
                <a:sym typeface="Calibri"/>
              </a:rPr>
              <a:t>Resources</a:t>
            </a:r>
            <a:endParaRPr lang="en-US" sz="3200" dirty="0"/>
          </a:p>
          <a:p>
            <a:pPr marL="0" marR="0" lvl="0" indent="0" algn="l" rtl="0">
              <a:spcBef>
                <a:spcPts val="592"/>
              </a:spcBef>
              <a:spcAft>
                <a:spcPts val="0"/>
              </a:spcAft>
              <a:buClr>
                <a:schemeClr val="dk1"/>
              </a:buClr>
              <a:buSzPct val="100000"/>
              <a:buFont typeface="Arial"/>
              <a:buNone/>
            </a:pPr>
            <a:r>
              <a:rPr lang="en-US" sz="3200" b="0" i="0" u="none" strike="noStrike" cap="none" dirty="0">
                <a:solidFill>
                  <a:schemeClr val="dk1"/>
                </a:solidFill>
                <a:latin typeface="Calibri"/>
                <a:ea typeface="Calibri"/>
                <a:cs typeface="Calibri"/>
                <a:sym typeface="Calibri"/>
              </a:rPr>
              <a:t>Issues and Challenges</a:t>
            </a:r>
            <a:endParaRPr lang="en-US" sz="3200" dirty="0"/>
          </a:p>
          <a:p>
            <a:pPr marL="0" marR="0" lvl="0" indent="0" algn="l" rtl="0">
              <a:spcBef>
                <a:spcPts val="592"/>
              </a:spcBef>
              <a:spcAft>
                <a:spcPts val="0"/>
              </a:spcAft>
              <a:buClr>
                <a:schemeClr val="dk1"/>
              </a:buClr>
              <a:buSzPct val="100000"/>
              <a:buFont typeface="Arial"/>
              <a:buNone/>
            </a:pPr>
            <a:r>
              <a:rPr lang="en-US" sz="3200" b="0" i="0" u="none" strike="noStrike" cap="none" dirty="0">
                <a:solidFill>
                  <a:schemeClr val="dk1"/>
                </a:solidFill>
                <a:latin typeface="Calibri"/>
                <a:ea typeface="Calibri"/>
                <a:cs typeface="Calibri"/>
                <a:sym typeface="Calibri"/>
              </a:rPr>
              <a:t>Proposed Work</a:t>
            </a:r>
            <a:endParaRPr lang="en-US" sz="3200" dirty="0"/>
          </a:p>
          <a:p>
            <a:pPr marL="0" marR="0" lvl="0" indent="0" algn="l" rtl="0">
              <a:spcBef>
                <a:spcPts val="592"/>
              </a:spcBef>
              <a:spcAft>
                <a:spcPts val="0"/>
              </a:spcAft>
              <a:buClr>
                <a:schemeClr val="dk1"/>
              </a:buClr>
              <a:buSzPct val="100000"/>
              <a:buFont typeface="Arial"/>
              <a:buNone/>
            </a:pPr>
            <a:r>
              <a:rPr lang="en-US" sz="3200" b="0" i="0" u="none" strike="noStrike" cap="none" dirty="0">
                <a:solidFill>
                  <a:schemeClr val="dk1"/>
                </a:solidFill>
                <a:latin typeface="Calibri"/>
                <a:ea typeface="Calibri"/>
                <a:cs typeface="Calibri"/>
                <a:sym typeface="Calibri"/>
              </a:rPr>
              <a:t>Results and Discussion</a:t>
            </a:r>
            <a:endParaRPr lang="en-US" sz="3200" dirty="0"/>
          </a:p>
          <a:p>
            <a:pPr marL="0" marR="0" lvl="0" indent="0" algn="l" rtl="0">
              <a:spcBef>
                <a:spcPts val="592"/>
              </a:spcBef>
              <a:spcAft>
                <a:spcPts val="0"/>
              </a:spcAft>
              <a:buClr>
                <a:schemeClr val="dk1"/>
              </a:buClr>
              <a:buSzPct val="100000"/>
              <a:buFont typeface="Arial"/>
              <a:buNone/>
            </a:pPr>
            <a:r>
              <a:rPr lang="en-US" sz="3200" b="0" i="0" u="none" strike="noStrike" cap="none" dirty="0">
                <a:solidFill>
                  <a:schemeClr val="dk1"/>
                </a:solidFill>
                <a:latin typeface="Calibri"/>
                <a:ea typeface="Calibri"/>
                <a:cs typeface="Calibri"/>
                <a:sym typeface="Calibri"/>
              </a:rPr>
              <a:t>Conclusion and Future Work</a:t>
            </a:r>
            <a:endParaRPr lang="en-US" sz="3200" dirty="0"/>
          </a:p>
          <a:p>
            <a:pPr marL="0" marR="0" lvl="0" indent="0" algn="l" rtl="0">
              <a:spcBef>
                <a:spcPts val="592"/>
              </a:spcBef>
              <a:spcAft>
                <a:spcPts val="0"/>
              </a:spcAft>
              <a:buClr>
                <a:schemeClr val="dk1"/>
              </a:buClr>
              <a:buSzPct val="100000"/>
              <a:buFont typeface="Arial"/>
              <a:buNone/>
            </a:pPr>
            <a:r>
              <a:rPr lang="en-US" sz="3200" b="0" i="0" u="none" strike="noStrike" cap="none" dirty="0">
                <a:solidFill>
                  <a:schemeClr val="dk1"/>
                </a:solidFill>
                <a:latin typeface="Calibri"/>
                <a:ea typeface="Calibri"/>
                <a:cs typeface="Calibri"/>
                <a:sym typeface="Calibri"/>
              </a:rPr>
              <a:t>References</a:t>
            </a:r>
            <a:endParaRPr lang="en-US" sz="3200" dirty="0"/>
          </a:p>
          <a:p>
            <a:pPr marL="0" marR="0" lvl="0" indent="0" algn="l" rtl="0">
              <a:spcBef>
                <a:spcPts val="592"/>
              </a:spcBef>
              <a:spcAft>
                <a:spcPts val="0"/>
              </a:spcAft>
              <a:buClr>
                <a:schemeClr val="dk1"/>
              </a:buClr>
              <a:buSzPct val="100000"/>
              <a:buFont typeface="Arial"/>
              <a:buNone/>
            </a:pPr>
            <a:endParaRPr sz="3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C1A6B-2A9C-466F-B033-F984D71D10C2}"/>
              </a:ext>
            </a:extLst>
          </p:cNvPr>
          <p:cNvSpPr>
            <a:spLocks noGrp="1"/>
          </p:cNvSpPr>
          <p:nvPr>
            <p:ph type="title"/>
          </p:nvPr>
        </p:nvSpPr>
        <p:spPr/>
        <p:txBody>
          <a:bodyPr>
            <a:normAutofit fontScale="90000"/>
          </a:bodyPr>
          <a:lstStyle/>
          <a:p>
            <a:pPr algn="ctr"/>
            <a:r>
              <a:rPr lang="en-US" sz="5400" b="0" i="0" u="none" strike="noStrike" cap="none" dirty="0">
                <a:latin typeface="Calibri"/>
                <a:ea typeface="Calibri"/>
                <a:cs typeface="Calibri"/>
                <a:sym typeface="Calibri"/>
              </a:rPr>
              <a:t>Brief</a:t>
            </a:r>
            <a:br>
              <a:rPr lang="en-US" sz="5400" dirty="0"/>
            </a:br>
            <a:endParaRPr lang="en-IN" dirty="0"/>
          </a:p>
        </p:txBody>
      </p:sp>
      <p:sp>
        <p:nvSpPr>
          <p:cNvPr id="3" name="Content Placeholder 2">
            <a:extLst>
              <a:ext uri="{FF2B5EF4-FFF2-40B4-BE49-F238E27FC236}">
                <a16:creationId xmlns:a16="http://schemas.microsoft.com/office/drawing/2014/main" id="{24B085E7-A10B-4AE3-829B-F36C7954C55E}"/>
              </a:ext>
            </a:extLst>
          </p:cNvPr>
          <p:cNvSpPr>
            <a:spLocks noGrp="1"/>
          </p:cNvSpPr>
          <p:nvPr>
            <p:ph idx="1"/>
          </p:nvPr>
        </p:nvSpPr>
        <p:spPr>
          <a:xfrm>
            <a:off x="457200" y="1455576"/>
            <a:ext cx="8229600" cy="4869024"/>
          </a:xfrm>
        </p:spPr>
        <p:txBody>
          <a:bodyPr>
            <a:normAutofit fontScale="85000" lnSpcReduction="10000"/>
          </a:bodyPr>
          <a:lstStyle/>
          <a:p>
            <a:pPr marL="0" indent="0">
              <a:buNone/>
            </a:pPr>
            <a:r>
              <a:rPr lang="en-US" sz="2400" b="1" i="0" dirty="0">
                <a:solidFill>
                  <a:schemeClr val="tx2"/>
                </a:solidFill>
                <a:effectLst/>
                <a:latin typeface="Roboto" panose="02000000000000000000" pitchFamily="2" charset="0"/>
                <a:ea typeface="Roboto" panose="02000000000000000000" pitchFamily="2" charset="0"/>
              </a:rPr>
              <a:t>A dictionary is a data structure that maps keys to values and allows querying the value for a given key. A binary search tree also has keys (which are used for the search) and can also have further payload data (the values). So a BST with payload data is actually already a dictionary.</a:t>
            </a:r>
          </a:p>
          <a:p>
            <a:pPr marL="0" indent="0">
              <a:buNone/>
            </a:pPr>
            <a:endParaRPr lang="en-US" sz="2400" b="1" i="0" dirty="0">
              <a:solidFill>
                <a:schemeClr val="tx2"/>
              </a:solidFill>
              <a:effectLst/>
              <a:latin typeface="Roboto" panose="02000000000000000000" pitchFamily="2" charset="0"/>
              <a:ea typeface="Roboto" panose="02000000000000000000" pitchFamily="2" charset="0"/>
            </a:endParaRPr>
          </a:p>
          <a:p>
            <a:pPr marL="0" indent="0">
              <a:buNone/>
            </a:pPr>
            <a:r>
              <a:rPr lang="en-US" sz="2400" b="1" i="0" dirty="0">
                <a:solidFill>
                  <a:schemeClr val="tx2"/>
                </a:solidFill>
                <a:effectLst/>
                <a:latin typeface="Roboto" panose="02000000000000000000" pitchFamily="2" charset="0"/>
                <a:ea typeface="Roboto" panose="02000000000000000000" pitchFamily="2" charset="0"/>
              </a:rPr>
              <a:t>In this project, we will use a binary search tree (BST) representation to implement a simple dictionary ADT</a:t>
            </a:r>
            <a:r>
              <a:rPr lang="en-US" sz="1600" b="0" i="0" dirty="0">
                <a:solidFill>
                  <a:srgbClr val="000000"/>
                </a:solidFill>
                <a:effectLst/>
                <a:latin typeface="Roboto" panose="02000000000000000000" pitchFamily="2" charset="0"/>
                <a:ea typeface="Roboto" panose="02000000000000000000" pitchFamily="2" charset="0"/>
              </a:rPr>
              <a:t>.</a:t>
            </a:r>
          </a:p>
          <a:p>
            <a:pPr marL="0" indent="0">
              <a:buNone/>
            </a:pPr>
            <a:endParaRPr lang="en-US" sz="1600" b="0" i="0" dirty="0">
              <a:solidFill>
                <a:srgbClr val="000000"/>
              </a:solidFill>
              <a:effectLst/>
              <a:latin typeface="Roboto" panose="02000000000000000000" pitchFamily="2" charset="0"/>
              <a:ea typeface="Roboto" panose="02000000000000000000" pitchFamily="2" charset="0"/>
            </a:endParaRPr>
          </a:p>
          <a:p>
            <a:pPr marL="0" indent="0">
              <a:buNone/>
            </a:pPr>
            <a:r>
              <a:rPr lang="en-US" sz="2400" b="1" dirty="0">
                <a:solidFill>
                  <a:schemeClr val="tx2"/>
                </a:solidFill>
                <a:latin typeface="Roboto" panose="02000000000000000000" pitchFamily="2" charset="0"/>
                <a:ea typeface="Roboto" panose="02000000000000000000" pitchFamily="2" charset="0"/>
              </a:rPr>
              <a:t>The implementation must use a binary search tree (BST) to maintain the contents of the dictionary. Dictionary items are represented using BST Node objects which must be allocated dynamically. </a:t>
            </a:r>
          </a:p>
          <a:p>
            <a:pPr marL="0" indent="0">
              <a:buNone/>
            </a:pPr>
            <a:endParaRPr lang="en-US" sz="2400" b="1" dirty="0">
              <a:solidFill>
                <a:schemeClr val="tx2"/>
              </a:solidFill>
              <a:latin typeface="Roboto" panose="02000000000000000000" pitchFamily="2" charset="0"/>
              <a:ea typeface="Roboto" panose="02000000000000000000" pitchFamily="2" charset="0"/>
            </a:endParaRPr>
          </a:p>
          <a:p>
            <a:pPr marL="0" indent="0">
              <a:buNone/>
            </a:pPr>
            <a:r>
              <a:rPr lang="en-US" sz="2400" b="1" dirty="0">
                <a:solidFill>
                  <a:schemeClr val="tx2"/>
                </a:solidFill>
                <a:latin typeface="Roboto" panose="02000000000000000000" pitchFamily="2" charset="0"/>
                <a:ea typeface="Roboto" panose="02000000000000000000" pitchFamily="2" charset="0"/>
              </a:rPr>
              <a:t>To simplify, a BST Node elides the value part of a key-value pair and only stores the symbolic key in the form of a C-style string. The key symbol must be dynamically allocated , too.</a:t>
            </a:r>
            <a:endParaRPr lang="en-IN" sz="2400" b="1" dirty="0">
              <a:solidFill>
                <a:schemeClr val="tx2"/>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831136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00706-D2B6-453C-9D66-5B37D8BC91D0}"/>
              </a:ext>
            </a:extLst>
          </p:cNvPr>
          <p:cNvSpPr>
            <a:spLocks noGrp="1"/>
          </p:cNvSpPr>
          <p:nvPr>
            <p:ph type="title"/>
          </p:nvPr>
        </p:nvSpPr>
        <p:spPr>
          <a:xfrm>
            <a:off x="2698984" y="-332052"/>
            <a:ext cx="4045200" cy="2244827"/>
          </a:xfrm>
        </p:spPr>
        <p:txBody>
          <a:bodyPr>
            <a:normAutofit/>
          </a:bodyPr>
          <a:lstStyle/>
          <a:p>
            <a:r>
              <a:rPr lang="en-US" sz="5400" b="1" dirty="0"/>
              <a:t>Task</a:t>
            </a:r>
          </a:p>
        </p:txBody>
      </p:sp>
      <p:sp>
        <p:nvSpPr>
          <p:cNvPr id="4" name="Text Placeholder 3">
            <a:extLst>
              <a:ext uri="{FF2B5EF4-FFF2-40B4-BE49-F238E27FC236}">
                <a16:creationId xmlns:a16="http://schemas.microsoft.com/office/drawing/2014/main" id="{752C1DF5-EF8E-4188-B4F9-7B2199BB957F}"/>
              </a:ext>
            </a:extLst>
          </p:cNvPr>
          <p:cNvSpPr>
            <a:spLocks noGrp="1"/>
          </p:cNvSpPr>
          <p:nvPr>
            <p:ph type="body" idx="2"/>
          </p:nvPr>
        </p:nvSpPr>
        <p:spPr>
          <a:xfrm>
            <a:off x="442452" y="1658608"/>
            <a:ext cx="8303342" cy="4712695"/>
          </a:xfrm>
        </p:spPr>
        <p:txBody>
          <a:bodyPr>
            <a:normAutofit/>
          </a:bodyPr>
          <a:lstStyle/>
          <a:p>
            <a:pPr marL="114300" indent="0" algn="l">
              <a:buNone/>
            </a:pPr>
            <a:r>
              <a:rPr lang="en-US" sz="3200" b="1" i="0" u="sng" dirty="0">
                <a:solidFill>
                  <a:schemeClr val="tx2"/>
                </a:solidFill>
                <a:effectLst/>
                <a:latin typeface="Times New Roman" panose="02020603050405020304" pitchFamily="18" charset="0"/>
              </a:rPr>
              <a:t>The objectives for this project are:</a:t>
            </a:r>
          </a:p>
          <a:p>
            <a:pPr marL="114300" indent="0" algn="l">
              <a:buNone/>
            </a:pPr>
            <a:endParaRPr lang="en-US" sz="2800" b="1" i="0" u="sng" dirty="0">
              <a:solidFill>
                <a:schemeClr val="tx2"/>
              </a:solidFill>
              <a:effectLst/>
              <a:latin typeface="Times New Roman" panose="02020603050405020304" pitchFamily="18" charset="0"/>
            </a:endParaRPr>
          </a:p>
          <a:p>
            <a:pPr algn="l">
              <a:buFont typeface="Arial" panose="020B0604020202020204" pitchFamily="34" charset="0"/>
              <a:buChar char="•"/>
            </a:pPr>
            <a:r>
              <a:rPr lang="en-US" sz="2400" b="1" i="0" dirty="0">
                <a:solidFill>
                  <a:schemeClr val="tx2"/>
                </a:solidFill>
                <a:effectLst/>
                <a:latin typeface="Times New Roman" panose="02020603050405020304" pitchFamily="18" charset="0"/>
              </a:rPr>
              <a:t>To implement a simple dictionary ADT using a binary search tree.</a:t>
            </a:r>
          </a:p>
          <a:p>
            <a:pPr>
              <a:buFont typeface="Arial" panose="020B0604020202020204" pitchFamily="34" charset="0"/>
              <a:buChar char="•"/>
            </a:pPr>
            <a:r>
              <a:rPr lang="en-US" sz="2400" b="1" i="0" dirty="0">
                <a:solidFill>
                  <a:schemeClr val="tx2"/>
                </a:solidFill>
                <a:effectLst/>
                <a:latin typeface="Times New Roman" panose="02020603050405020304" pitchFamily="18" charset="0"/>
              </a:rPr>
              <a:t>Insert the words into the dictionary.</a:t>
            </a:r>
          </a:p>
          <a:p>
            <a:pPr>
              <a:buFont typeface="Arial" panose="020B0604020202020204" pitchFamily="34" charset="0"/>
              <a:buChar char="•"/>
            </a:pPr>
            <a:r>
              <a:rPr lang="en-US" sz="2400" b="1" i="0" dirty="0">
                <a:solidFill>
                  <a:schemeClr val="tx2"/>
                </a:solidFill>
                <a:effectLst/>
                <a:latin typeface="Times New Roman" panose="02020603050405020304" pitchFamily="18" charset="0"/>
              </a:rPr>
              <a:t>Read dictionary word list and store into a temporary data structure</a:t>
            </a:r>
          </a:p>
          <a:p>
            <a:pPr>
              <a:buFont typeface="Arial" panose="020B0604020202020204" pitchFamily="34" charset="0"/>
              <a:buChar char="•"/>
            </a:pPr>
            <a:r>
              <a:rPr lang="en-US" sz="2400" b="1" i="0" dirty="0">
                <a:solidFill>
                  <a:schemeClr val="tx2"/>
                </a:solidFill>
                <a:effectLst/>
                <a:latin typeface="Times New Roman" panose="02020603050405020304" pitchFamily="18" charset="0"/>
              </a:rPr>
              <a:t>Look up the words in the dictionary</a:t>
            </a:r>
            <a:endParaRPr lang="en-US" sz="2400" b="1" dirty="0">
              <a:solidFill>
                <a:schemeClr val="tx2"/>
              </a:solidFill>
              <a:latin typeface="Times New Roman" panose="02020603050405020304" pitchFamily="18" charset="0"/>
            </a:endParaRPr>
          </a:p>
          <a:p>
            <a:pPr>
              <a:buFont typeface="Arial" panose="020B0604020202020204" pitchFamily="34" charset="0"/>
              <a:buChar char="•"/>
            </a:pPr>
            <a:r>
              <a:rPr lang="en-US" sz="2400" b="1" i="0" dirty="0">
                <a:solidFill>
                  <a:schemeClr val="tx2"/>
                </a:solidFill>
                <a:effectLst/>
                <a:latin typeface="Times New Roman" panose="02020603050405020304" pitchFamily="18" charset="0"/>
              </a:rPr>
              <a:t>Search the meaning of word in dictionary.</a:t>
            </a:r>
          </a:p>
          <a:p>
            <a:pPr marL="114300" indent="0">
              <a:buNone/>
            </a:pPr>
            <a:endParaRPr lang="en-IN" sz="2800" b="1" dirty="0">
              <a:solidFill>
                <a:schemeClr val="tx2"/>
              </a:solidFill>
            </a:endParaRPr>
          </a:p>
        </p:txBody>
      </p:sp>
    </p:spTree>
    <p:extLst>
      <p:ext uri="{BB962C8B-B14F-4D97-AF65-F5344CB8AC3E}">
        <p14:creationId xmlns:p14="http://schemas.microsoft.com/office/powerpoint/2010/main" val="810236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619432" y="429153"/>
            <a:ext cx="7905135" cy="1067904"/>
          </a:xfrm>
        </p:spPr>
        <p:txBody>
          <a:bodyPr spcFirstLastPara="1" wrap="square" lIns="91425" tIns="91425" rIns="91425" bIns="91425" anchor="b" anchorCtr="0">
            <a:normAutofit/>
          </a:bodyPr>
          <a:lstStyle/>
          <a:p>
            <a:pPr lvl="0"/>
            <a:r>
              <a:rPr lang="en-US" sz="5400" b="1" dirty="0"/>
              <a:t>Introduction</a:t>
            </a:r>
          </a:p>
        </p:txBody>
      </p:sp>
      <p:sp>
        <p:nvSpPr>
          <p:cNvPr id="9" name="TextBox 8">
            <a:extLst>
              <a:ext uri="{FF2B5EF4-FFF2-40B4-BE49-F238E27FC236}">
                <a16:creationId xmlns:a16="http://schemas.microsoft.com/office/drawing/2014/main" id="{B9297265-6FFA-4BE8-B3E8-660D9F714B31}"/>
              </a:ext>
            </a:extLst>
          </p:cNvPr>
          <p:cNvSpPr txBox="1"/>
          <p:nvPr/>
        </p:nvSpPr>
        <p:spPr>
          <a:xfrm>
            <a:off x="363895" y="1719866"/>
            <a:ext cx="6643395" cy="4708981"/>
          </a:xfrm>
          <a:prstGeom prst="rect">
            <a:avLst/>
          </a:prstGeom>
          <a:noFill/>
        </p:spPr>
        <p:txBody>
          <a:bodyPr wrap="square">
            <a:spAutoFit/>
          </a:bodyPr>
          <a:lstStyle/>
          <a:p>
            <a:r>
              <a:rPr lang="en-US" sz="2000" b="1" i="0" dirty="0">
                <a:solidFill>
                  <a:schemeClr val="tx2"/>
                </a:solidFill>
                <a:effectLst/>
                <a:latin typeface="Roboto" panose="02000000000000000000" pitchFamily="2" charset="0"/>
              </a:rPr>
              <a:t>Search is a fundamental process in data processing . The search process is to find a certain value (data) in a set of data of the same type</a:t>
            </a:r>
          </a:p>
          <a:p>
            <a:endParaRPr lang="en-US" sz="2000" b="1" i="0" dirty="0">
              <a:solidFill>
                <a:schemeClr val="tx2"/>
              </a:solidFill>
              <a:effectLst/>
              <a:latin typeface="Roboto" panose="02000000000000000000" pitchFamily="2" charset="0"/>
            </a:endParaRPr>
          </a:p>
          <a:p>
            <a:r>
              <a:rPr lang="en-US" sz="2000" b="1" i="0" dirty="0">
                <a:solidFill>
                  <a:schemeClr val="tx2"/>
                </a:solidFill>
                <a:effectLst/>
                <a:latin typeface="Roboto" panose="02000000000000000000" pitchFamily="2" charset="0"/>
              </a:rPr>
              <a:t>Items, such as names, numbers, etc. can be stored in memory in a sorted order called binary search trees or BSTs. And some of these data structures can automatically balance their height when arbitrary items are inserted. Therefore, they are known as self-balancing BSTs.</a:t>
            </a:r>
          </a:p>
          <a:p>
            <a:endParaRPr lang="en-US" sz="2000" b="1" i="0" dirty="0">
              <a:solidFill>
                <a:schemeClr val="tx2"/>
              </a:solidFill>
              <a:effectLst/>
              <a:latin typeface="Roboto" panose="02000000000000000000" pitchFamily="2" charset="0"/>
            </a:endParaRPr>
          </a:p>
          <a:p>
            <a:r>
              <a:rPr lang="en-US" sz="2000" b="1" i="0" dirty="0">
                <a:solidFill>
                  <a:schemeClr val="tx2"/>
                </a:solidFill>
                <a:effectLst/>
                <a:latin typeface="Roboto" panose="02000000000000000000" pitchFamily="2" charset="0"/>
              </a:rPr>
              <a:t>A Binary Search Tree is a sorted binary tree in which all the nodes have following two properties− </a:t>
            </a:r>
          </a:p>
          <a:p>
            <a:r>
              <a:rPr lang="en-US" sz="2000" b="1" i="0" dirty="0">
                <a:solidFill>
                  <a:schemeClr val="tx2"/>
                </a:solidFill>
                <a:effectLst/>
                <a:latin typeface="Roboto" panose="02000000000000000000" pitchFamily="2" charset="0"/>
              </a:rPr>
              <a:t>1. The right sub-tree of a node has a key greater than to its parent node's key. </a:t>
            </a:r>
          </a:p>
        </p:txBody>
      </p:sp>
      <p:pic>
        <p:nvPicPr>
          <p:cNvPr id="8" name="Picture 7">
            <a:extLst>
              <a:ext uri="{FF2B5EF4-FFF2-40B4-BE49-F238E27FC236}">
                <a16:creationId xmlns:a16="http://schemas.microsoft.com/office/drawing/2014/main" id="{47FB5B24-D7EB-48DA-88EF-552D6279DD96}"/>
              </a:ext>
            </a:extLst>
          </p:cNvPr>
          <p:cNvPicPr>
            <a:picLocks noChangeAspect="1"/>
          </p:cNvPicPr>
          <p:nvPr/>
        </p:nvPicPr>
        <p:blipFill>
          <a:blip r:embed="rId3"/>
          <a:stretch>
            <a:fillRect/>
          </a:stretch>
        </p:blipFill>
        <p:spPr>
          <a:xfrm>
            <a:off x="7044613" y="4282751"/>
            <a:ext cx="1935421" cy="1962635"/>
          </a:xfrm>
          <a:prstGeom prst="rect">
            <a:avLst/>
          </a:prstGeom>
        </p:spPr>
      </p:pic>
      <p:pic>
        <p:nvPicPr>
          <p:cNvPr id="11" name="Picture 10">
            <a:extLst>
              <a:ext uri="{FF2B5EF4-FFF2-40B4-BE49-F238E27FC236}">
                <a16:creationId xmlns:a16="http://schemas.microsoft.com/office/drawing/2014/main" id="{B82A6200-7235-449D-B51F-8130F9B6911F}"/>
              </a:ext>
            </a:extLst>
          </p:cNvPr>
          <p:cNvPicPr>
            <a:picLocks noChangeAspect="1"/>
          </p:cNvPicPr>
          <p:nvPr/>
        </p:nvPicPr>
        <p:blipFill>
          <a:blip r:embed="rId4"/>
          <a:stretch>
            <a:fillRect/>
          </a:stretch>
        </p:blipFill>
        <p:spPr>
          <a:xfrm>
            <a:off x="7212563" y="1921474"/>
            <a:ext cx="1567542" cy="156880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77FE3CF-AF4B-4C2C-A64F-1E7C6CBD1F13}"/>
              </a:ext>
            </a:extLst>
          </p:cNvPr>
          <p:cNvSpPr>
            <a:spLocks noGrp="1"/>
          </p:cNvSpPr>
          <p:nvPr>
            <p:ph type="body" idx="2"/>
          </p:nvPr>
        </p:nvSpPr>
        <p:spPr>
          <a:xfrm>
            <a:off x="373224" y="690465"/>
            <a:ext cx="8403276" cy="5784980"/>
          </a:xfrm>
        </p:spPr>
        <p:txBody>
          <a:bodyPr>
            <a:normAutofit/>
          </a:bodyPr>
          <a:lstStyle/>
          <a:p>
            <a:pPr marL="114300" indent="0">
              <a:buNone/>
            </a:pPr>
            <a:r>
              <a:rPr lang="en-US" sz="2400" b="1" i="0" dirty="0">
                <a:solidFill>
                  <a:schemeClr val="tx2"/>
                </a:solidFill>
                <a:effectLst/>
                <a:latin typeface="Roboto" panose="02000000000000000000" pitchFamily="2" charset="0"/>
              </a:rPr>
              <a:t>2. The left sub-tree of a node has a key less than or equal to its parent node's key.</a:t>
            </a:r>
          </a:p>
          <a:p>
            <a:pPr marL="114300" indent="0">
              <a:buNone/>
            </a:pPr>
            <a:endParaRPr lang="en-US" sz="2400" b="1" dirty="0">
              <a:solidFill>
                <a:schemeClr val="tx2"/>
              </a:solidFill>
              <a:latin typeface="Roboto" panose="02000000000000000000" pitchFamily="2" charset="0"/>
            </a:endParaRPr>
          </a:p>
          <a:p>
            <a:pPr marL="114300" indent="0">
              <a:buNone/>
            </a:pPr>
            <a:r>
              <a:rPr lang="en-US" sz="2400" b="1" i="0" dirty="0">
                <a:solidFill>
                  <a:schemeClr val="tx2"/>
                </a:solidFill>
                <a:effectLst/>
                <a:latin typeface="Roboto" panose="02000000000000000000" pitchFamily="2" charset="0"/>
              </a:rPr>
              <a:t>Following is a pictorial representation of BST −</a:t>
            </a:r>
          </a:p>
          <a:p>
            <a:endParaRPr lang="en-US" sz="2400" b="1" dirty="0">
              <a:solidFill>
                <a:schemeClr val="tx2"/>
              </a:solidFill>
              <a:latin typeface="Roboto" panose="02000000000000000000" pitchFamily="2" charset="0"/>
            </a:endParaRPr>
          </a:p>
          <a:p>
            <a:endParaRPr lang="en-US" sz="2400" b="1" i="0" dirty="0">
              <a:solidFill>
                <a:schemeClr val="tx2"/>
              </a:solidFill>
              <a:effectLst/>
              <a:latin typeface="Roboto" panose="02000000000000000000" pitchFamily="2" charset="0"/>
            </a:endParaRPr>
          </a:p>
          <a:p>
            <a:endParaRPr lang="en-US" sz="2400" b="1" i="0" dirty="0">
              <a:solidFill>
                <a:schemeClr val="tx2"/>
              </a:solidFill>
              <a:effectLst/>
              <a:latin typeface="Roboto" panose="02000000000000000000" pitchFamily="2" charset="0"/>
            </a:endParaRPr>
          </a:p>
          <a:p>
            <a:endParaRPr lang="en-US" sz="2400" b="1" dirty="0">
              <a:solidFill>
                <a:schemeClr val="tx2"/>
              </a:solidFill>
              <a:latin typeface="Roboto" panose="02000000000000000000" pitchFamily="2" charset="0"/>
            </a:endParaRPr>
          </a:p>
          <a:p>
            <a:endParaRPr lang="en-US" sz="2400" b="1" i="0" dirty="0">
              <a:solidFill>
                <a:schemeClr val="tx2"/>
              </a:solidFill>
              <a:effectLst/>
              <a:latin typeface="Roboto" panose="02000000000000000000" pitchFamily="2" charset="0"/>
            </a:endParaRPr>
          </a:p>
          <a:p>
            <a:endParaRPr lang="en-US" sz="2400" b="1" dirty="0">
              <a:solidFill>
                <a:schemeClr val="tx2"/>
              </a:solidFill>
              <a:latin typeface="Roboto" panose="02000000000000000000" pitchFamily="2" charset="0"/>
            </a:endParaRPr>
          </a:p>
          <a:p>
            <a:pPr marL="114300" indent="0">
              <a:buNone/>
            </a:pPr>
            <a:r>
              <a:rPr lang="en-US" sz="2400" b="1" i="0" dirty="0">
                <a:solidFill>
                  <a:schemeClr val="tx2"/>
                </a:solidFill>
                <a:effectLst/>
                <a:latin typeface="Roboto" panose="02000000000000000000" pitchFamily="2" charset="0"/>
              </a:rPr>
              <a:t>We observe that the root node key (27) has all less-valued keys on the left sub-tree and the higher valued keys on the right sub-tree.</a:t>
            </a:r>
            <a:endParaRPr lang="en-IN" sz="2400" b="1" dirty="0">
              <a:solidFill>
                <a:schemeClr val="tx2"/>
              </a:solidFill>
            </a:endParaRPr>
          </a:p>
        </p:txBody>
      </p:sp>
      <p:pic>
        <p:nvPicPr>
          <p:cNvPr id="6" name="Picture 5">
            <a:extLst>
              <a:ext uri="{FF2B5EF4-FFF2-40B4-BE49-F238E27FC236}">
                <a16:creationId xmlns:a16="http://schemas.microsoft.com/office/drawing/2014/main" id="{E74CFD35-95A2-4FAE-9787-365AEC385DB9}"/>
              </a:ext>
            </a:extLst>
          </p:cNvPr>
          <p:cNvPicPr>
            <a:picLocks noChangeAspect="1"/>
          </p:cNvPicPr>
          <p:nvPr/>
        </p:nvPicPr>
        <p:blipFill>
          <a:blip r:embed="rId2"/>
          <a:stretch>
            <a:fillRect/>
          </a:stretch>
        </p:blipFill>
        <p:spPr>
          <a:xfrm>
            <a:off x="2509934" y="2705878"/>
            <a:ext cx="3862873" cy="1980617"/>
          </a:xfrm>
          <a:prstGeom prst="rect">
            <a:avLst/>
          </a:prstGeom>
        </p:spPr>
      </p:pic>
    </p:spTree>
    <p:extLst>
      <p:ext uri="{BB962C8B-B14F-4D97-AF65-F5344CB8AC3E}">
        <p14:creationId xmlns:p14="http://schemas.microsoft.com/office/powerpoint/2010/main" val="1742852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F026151-79E6-4C89-A525-4D0BA9E9D97F}"/>
              </a:ext>
            </a:extLst>
          </p:cNvPr>
          <p:cNvSpPr txBox="1"/>
          <p:nvPr/>
        </p:nvSpPr>
        <p:spPr>
          <a:xfrm>
            <a:off x="2383971" y="760512"/>
            <a:ext cx="4581330" cy="923330"/>
          </a:xfrm>
          <a:prstGeom prst="rect">
            <a:avLst/>
          </a:prstGeom>
          <a:noFill/>
        </p:spPr>
        <p:txBody>
          <a:bodyPr wrap="square">
            <a:spAutoFit/>
          </a:bodyPr>
          <a:lstStyle/>
          <a:p>
            <a:pPr marL="0" marR="0" lvl="0" indent="0" algn="ctr" rtl="0">
              <a:spcBef>
                <a:spcPts val="592"/>
              </a:spcBef>
              <a:spcAft>
                <a:spcPts val="0"/>
              </a:spcAft>
              <a:buClr>
                <a:schemeClr val="dk1"/>
              </a:buClr>
              <a:buSzPct val="100000"/>
              <a:buFont typeface="Arial"/>
              <a:buNone/>
            </a:pPr>
            <a:r>
              <a:rPr lang="en-US" sz="5400" b="1" i="0" u="none" strike="noStrike" cap="none" dirty="0">
                <a:solidFill>
                  <a:schemeClr val="tx2"/>
                </a:solidFill>
                <a:latin typeface="Calibri"/>
                <a:ea typeface="Calibri"/>
                <a:cs typeface="Calibri"/>
                <a:sym typeface="Calibri"/>
              </a:rPr>
              <a:t>Motivation</a:t>
            </a:r>
            <a:endParaRPr lang="en-US" sz="5400" b="1" dirty="0">
              <a:solidFill>
                <a:schemeClr val="tx2"/>
              </a:solidFill>
            </a:endParaRPr>
          </a:p>
        </p:txBody>
      </p:sp>
      <p:sp>
        <p:nvSpPr>
          <p:cNvPr id="8" name="TextBox 7">
            <a:extLst>
              <a:ext uri="{FF2B5EF4-FFF2-40B4-BE49-F238E27FC236}">
                <a16:creationId xmlns:a16="http://schemas.microsoft.com/office/drawing/2014/main" id="{1AE9DE5B-A98E-4ABA-B5BA-B97723BC6859}"/>
              </a:ext>
            </a:extLst>
          </p:cNvPr>
          <p:cNvSpPr txBox="1"/>
          <p:nvPr/>
        </p:nvSpPr>
        <p:spPr>
          <a:xfrm>
            <a:off x="382555" y="1987067"/>
            <a:ext cx="8565502" cy="4401205"/>
          </a:xfrm>
          <a:prstGeom prst="rect">
            <a:avLst/>
          </a:prstGeom>
          <a:noFill/>
        </p:spPr>
        <p:txBody>
          <a:bodyPr wrap="square">
            <a:spAutoFit/>
          </a:bodyPr>
          <a:lstStyle/>
          <a:p>
            <a:pPr marL="342900" indent="-342900">
              <a:buFont typeface="Arial" panose="020B0604020202020204" pitchFamily="34" charset="0"/>
              <a:buChar char="•"/>
            </a:pPr>
            <a:r>
              <a:rPr lang="en-US" sz="2000" b="1" dirty="0">
                <a:solidFill>
                  <a:schemeClr val="tx2"/>
                </a:solidFill>
                <a:latin typeface="Roboto" panose="02000000000000000000" pitchFamily="2" charset="0"/>
              </a:rPr>
              <a:t>T</a:t>
            </a:r>
            <a:r>
              <a:rPr lang="en-US" sz="2000" b="1" i="0" dirty="0">
                <a:solidFill>
                  <a:schemeClr val="tx2"/>
                </a:solidFill>
                <a:effectLst/>
                <a:latin typeface="Roboto" panose="02000000000000000000" pitchFamily="2" charset="0"/>
              </a:rPr>
              <a:t>he motivation is to obtain a data structure with more power than a contiguous array in memory.</a:t>
            </a:r>
          </a:p>
          <a:p>
            <a:pPr marL="342900" indent="-342900">
              <a:buFont typeface="Arial" panose="020B0604020202020204" pitchFamily="34" charset="0"/>
              <a:buChar char="•"/>
            </a:pPr>
            <a:endParaRPr lang="en-US" sz="2000" b="1" i="0" dirty="0">
              <a:solidFill>
                <a:schemeClr val="tx2"/>
              </a:solidFill>
              <a:effectLst/>
              <a:latin typeface="Roboto" panose="02000000000000000000" pitchFamily="2" charset="0"/>
            </a:endParaRPr>
          </a:p>
          <a:p>
            <a:pPr marL="342900" indent="-342900">
              <a:buFont typeface="Arial" panose="020B0604020202020204" pitchFamily="34" charset="0"/>
              <a:buChar char="•"/>
            </a:pPr>
            <a:r>
              <a:rPr lang="en-US" sz="2000" b="1" dirty="0">
                <a:solidFill>
                  <a:schemeClr val="tx2"/>
                </a:solidFill>
                <a:latin typeface="Roboto" panose="02000000000000000000" pitchFamily="2" charset="0"/>
              </a:rPr>
              <a:t>T</a:t>
            </a:r>
            <a:r>
              <a:rPr lang="en-US" sz="2000" b="1" i="0" dirty="0">
                <a:solidFill>
                  <a:schemeClr val="tx2"/>
                </a:solidFill>
                <a:effectLst/>
                <a:latin typeface="Roboto" panose="02000000000000000000" pitchFamily="2" charset="0"/>
              </a:rPr>
              <a:t>o find the meaning of words, there is no need to open a dictionary from the beginning page to the end of the page one by one, but look for it by separating or dividing it into two parts</a:t>
            </a:r>
          </a:p>
          <a:p>
            <a:pPr marL="342900" indent="-342900">
              <a:buFont typeface="Arial" panose="020B0604020202020204" pitchFamily="34" charset="0"/>
              <a:buChar char="•"/>
            </a:pPr>
            <a:endParaRPr lang="en-US" sz="2000" b="1" i="0" dirty="0">
              <a:solidFill>
                <a:schemeClr val="tx2"/>
              </a:solidFill>
              <a:effectLst/>
              <a:latin typeface="Roboto" panose="02000000000000000000" pitchFamily="2" charset="0"/>
            </a:endParaRPr>
          </a:p>
          <a:p>
            <a:pPr marL="342900" indent="-342900">
              <a:buFont typeface="Arial" panose="020B0604020202020204" pitchFamily="34" charset="0"/>
              <a:buChar char="•"/>
            </a:pPr>
            <a:r>
              <a:rPr lang="en-US" sz="2000" b="1" i="0" dirty="0">
                <a:solidFill>
                  <a:schemeClr val="tx2"/>
                </a:solidFill>
                <a:effectLst/>
                <a:latin typeface="Roboto" panose="02000000000000000000" pitchFamily="2" charset="0"/>
              </a:rPr>
              <a:t>The main reason to use a binary search tree is the fact that it extends the capability of a normal array.</a:t>
            </a:r>
          </a:p>
          <a:p>
            <a:pPr marL="342900" indent="-342900">
              <a:buFont typeface="Arial" panose="020B0604020202020204" pitchFamily="34" charset="0"/>
              <a:buChar char="•"/>
            </a:pPr>
            <a:endParaRPr lang="en-US" sz="2000" b="1" dirty="0">
              <a:solidFill>
                <a:schemeClr val="tx2"/>
              </a:solidFill>
              <a:latin typeface="Roboto" panose="02000000000000000000" pitchFamily="2" charset="0"/>
            </a:endParaRPr>
          </a:p>
          <a:p>
            <a:pPr marL="342900" indent="-342900">
              <a:buFont typeface="Arial" panose="020B0604020202020204" pitchFamily="34" charset="0"/>
              <a:buChar char="•"/>
            </a:pPr>
            <a:r>
              <a:rPr lang="en-US" sz="2000" b="1" i="0" dirty="0">
                <a:solidFill>
                  <a:schemeClr val="tx2"/>
                </a:solidFill>
                <a:effectLst/>
                <a:latin typeface="Roboto" panose="02000000000000000000" pitchFamily="2" charset="0"/>
              </a:rPr>
              <a:t>Implementing a binary search tree is useful in any situation where the elements can be compared in a less than / greater than manner. For our example, we'll use alphabetical order as our criteria for whether an element is greater than or less than another element</a:t>
            </a:r>
            <a:endParaRPr lang="en-IN" sz="2000" b="1" dirty="0">
              <a:solidFill>
                <a:schemeClr val="tx2"/>
              </a:solidFill>
            </a:endParaRPr>
          </a:p>
        </p:txBody>
      </p:sp>
    </p:spTree>
    <p:extLst>
      <p:ext uri="{BB962C8B-B14F-4D97-AF65-F5344CB8AC3E}">
        <p14:creationId xmlns:p14="http://schemas.microsoft.com/office/powerpoint/2010/main" val="49996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A3AC91-0B47-4593-B92D-42427775B385}"/>
              </a:ext>
            </a:extLst>
          </p:cNvPr>
          <p:cNvSpPr txBox="1"/>
          <p:nvPr/>
        </p:nvSpPr>
        <p:spPr>
          <a:xfrm>
            <a:off x="1649186" y="1031100"/>
            <a:ext cx="5845628" cy="769441"/>
          </a:xfrm>
          <a:prstGeom prst="rect">
            <a:avLst/>
          </a:prstGeom>
          <a:noFill/>
        </p:spPr>
        <p:txBody>
          <a:bodyPr wrap="square">
            <a:spAutoFit/>
          </a:bodyPr>
          <a:lstStyle/>
          <a:p>
            <a:pPr marL="0" marR="0" lvl="0" indent="0" algn="ctr" rtl="0">
              <a:spcBef>
                <a:spcPts val="592"/>
              </a:spcBef>
              <a:spcAft>
                <a:spcPts val="0"/>
              </a:spcAft>
              <a:buClr>
                <a:schemeClr val="dk1"/>
              </a:buClr>
              <a:buSzPct val="100000"/>
              <a:buFont typeface="Arial"/>
              <a:buNone/>
            </a:pPr>
            <a:r>
              <a:rPr lang="en-US" sz="4400" b="1" i="0" u="none" strike="noStrike" cap="none" dirty="0">
                <a:solidFill>
                  <a:schemeClr val="tx2"/>
                </a:solidFill>
                <a:latin typeface="Calibri"/>
                <a:ea typeface="Calibri"/>
                <a:cs typeface="Calibri"/>
                <a:sym typeface="Calibri"/>
              </a:rPr>
              <a:t>Issues and Challenges</a:t>
            </a:r>
            <a:endParaRPr lang="en-US" sz="4400" b="1" dirty="0">
              <a:solidFill>
                <a:schemeClr val="tx2"/>
              </a:solidFill>
            </a:endParaRPr>
          </a:p>
        </p:txBody>
      </p:sp>
      <p:sp>
        <p:nvSpPr>
          <p:cNvPr id="5" name="TextBox 4">
            <a:extLst>
              <a:ext uri="{FF2B5EF4-FFF2-40B4-BE49-F238E27FC236}">
                <a16:creationId xmlns:a16="http://schemas.microsoft.com/office/drawing/2014/main" id="{EBD9BE87-2F0F-4AC1-80C4-7A3D7A7C55E4}"/>
              </a:ext>
            </a:extLst>
          </p:cNvPr>
          <p:cNvSpPr txBox="1"/>
          <p:nvPr/>
        </p:nvSpPr>
        <p:spPr>
          <a:xfrm>
            <a:off x="797767" y="2569982"/>
            <a:ext cx="7324530" cy="3416320"/>
          </a:xfrm>
          <a:prstGeom prst="rect">
            <a:avLst/>
          </a:prstGeom>
          <a:noFill/>
        </p:spPr>
        <p:txBody>
          <a:bodyPr wrap="square">
            <a:spAutoFit/>
          </a:bodyPr>
          <a:lstStyle/>
          <a:p>
            <a:pPr marL="342900" indent="-342900">
              <a:buFont typeface="Arial" panose="020B0604020202020204" pitchFamily="34" charset="0"/>
              <a:buChar char="•"/>
            </a:pPr>
            <a:r>
              <a:rPr lang="en-US" sz="2400" b="1" i="0" dirty="0">
                <a:solidFill>
                  <a:schemeClr val="tx2"/>
                </a:solidFill>
                <a:effectLst/>
                <a:latin typeface="Roboto" panose="02000000000000000000" pitchFamily="2" charset="0"/>
              </a:rPr>
              <a:t>Programming binary search algorithm is error prone and difficult.</a:t>
            </a:r>
          </a:p>
          <a:p>
            <a:pPr marL="342900" indent="-342900">
              <a:buFont typeface="Arial" panose="020B0604020202020204" pitchFamily="34" charset="0"/>
              <a:buChar char="•"/>
            </a:pPr>
            <a:endParaRPr lang="en-US" sz="2400" b="1" i="0" dirty="0">
              <a:solidFill>
                <a:schemeClr val="tx2"/>
              </a:solidFill>
              <a:effectLst/>
              <a:latin typeface="Roboto" panose="02000000000000000000" pitchFamily="2" charset="0"/>
            </a:endParaRPr>
          </a:p>
          <a:p>
            <a:pPr marL="342900" indent="-342900">
              <a:buFont typeface="Arial" panose="020B0604020202020204" pitchFamily="34" charset="0"/>
              <a:buChar char="•"/>
            </a:pPr>
            <a:r>
              <a:rPr lang="en-US" sz="2400" b="1" i="0" dirty="0">
                <a:solidFill>
                  <a:schemeClr val="tx2"/>
                </a:solidFill>
                <a:effectLst/>
                <a:latin typeface="Roboto" panose="02000000000000000000" pitchFamily="2" charset="0"/>
              </a:rPr>
              <a:t>The main </a:t>
            </a:r>
            <a:r>
              <a:rPr lang="en-US" sz="2400" b="1" i="0" u="none" strike="noStrike" cap="none" dirty="0">
                <a:solidFill>
                  <a:schemeClr val="tx2"/>
                </a:solidFill>
                <a:latin typeface="Calibri"/>
                <a:ea typeface="Calibri"/>
                <a:cs typeface="Calibri"/>
                <a:sym typeface="Calibri"/>
              </a:rPr>
              <a:t>Challenge</a:t>
            </a:r>
            <a:r>
              <a:rPr lang="en-US" sz="2400" b="1" i="0" dirty="0">
                <a:solidFill>
                  <a:schemeClr val="tx2"/>
                </a:solidFill>
                <a:effectLst/>
                <a:latin typeface="Roboto" panose="02000000000000000000" pitchFamily="2" charset="0"/>
              </a:rPr>
              <a:t> is that we should always implement a balanced binary search Otherwise the cost of operations may not be logarithmic and degenerate into a linear search on an array.</a:t>
            </a:r>
            <a:endParaRPr lang="en-US" sz="2400" b="1" dirty="0">
              <a:solidFill>
                <a:schemeClr val="tx2"/>
              </a:solidFill>
              <a:latin typeface="Roboto" panose="02000000000000000000" pitchFamily="2" charset="0"/>
            </a:endParaRPr>
          </a:p>
          <a:p>
            <a:pPr marL="342900" indent="-342900">
              <a:buFont typeface="Arial" panose="020B0604020202020204" pitchFamily="34" charset="0"/>
              <a:buChar char="•"/>
            </a:pPr>
            <a:endParaRPr lang="en-US" sz="2400" b="1" i="0" dirty="0">
              <a:solidFill>
                <a:schemeClr val="tx2"/>
              </a:solidFill>
              <a:effectLst/>
              <a:latin typeface="Roboto" panose="02000000000000000000" pitchFamily="2" charset="0"/>
            </a:endParaRPr>
          </a:p>
          <a:p>
            <a:pPr marL="342900" indent="-342900">
              <a:buFont typeface="Arial" panose="020B0604020202020204" pitchFamily="34" charset="0"/>
              <a:buChar char="•"/>
            </a:pPr>
            <a:endParaRPr lang="en-US" sz="2400" b="1" dirty="0">
              <a:solidFill>
                <a:schemeClr val="tx2"/>
              </a:solidFill>
              <a:latin typeface="Roboto" panose="02000000000000000000" pitchFamily="2" charset="0"/>
            </a:endParaRPr>
          </a:p>
        </p:txBody>
      </p:sp>
    </p:spTree>
    <p:extLst>
      <p:ext uri="{BB962C8B-B14F-4D97-AF65-F5344CB8AC3E}">
        <p14:creationId xmlns:p14="http://schemas.microsoft.com/office/powerpoint/2010/main" val="38499106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8EF007AC3F2C34D9CA4F27A1F135662" ma:contentTypeVersion="8" ma:contentTypeDescription="Create a new document." ma:contentTypeScope="" ma:versionID="47d58d582459b863aff6361bdaaba6e8">
  <xsd:schema xmlns:xsd="http://www.w3.org/2001/XMLSchema" xmlns:xs="http://www.w3.org/2001/XMLSchema" xmlns:p="http://schemas.microsoft.com/office/2006/metadata/properties" xmlns:ns3="1a263eec-bc1a-46b9-8489-ca4151585900" targetNamespace="http://schemas.microsoft.com/office/2006/metadata/properties" ma:root="true" ma:fieldsID="819c38dc9de2def89ad916664e0a869f" ns3:_="">
    <xsd:import namespace="1a263eec-bc1a-46b9-8489-ca415158590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263eec-bc1a-46b9-8489-ca41515859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9BDF04-0DC7-49F3-A83C-239A31DD7920}">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1a263eec-bc1a-46b9-8489-ca4151585900"/>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5DC6183-4998-413E-B7ED-26DCA5C95084}">
  <ds:schemaRefs>
    <ds:schemaRef ds:uri="http://schemas.microsoft.com/sharepoint/v3/contenttype/forms"/>
  </ds:schemaRefs>
</ds:datastoreItem>
</file>

<file path=customXml/itemProps3.xml><?xml version="1.0" encoding="utf-8"?>
<ds:datastoreItem xmlns:ds="http://schemas.openxmlformats.org/officeDocument/2006/customXml" ds:itemID="{CAA91ED4-F3C6-4631-98E1-445083F2460F}">
  <ds:schemaRefs>
    <ds:schemaRef ds:uri="http://schemas.microsoft.com/office/2006/metadata/contentType"/>
    <ds:schemaRef ds:uri="http://schemas.microsoft.com/office/2006/metadata/properties/metaAttributes"/>
    <ds:schemaRef ds:uri="http://www.w3.org/2000/xmlns/"/>
    <ds:schemaRef ds:uri="http://www.w3.org/2001/XMLSchema"/>
    <ds:schemaRef ds:uri="1a263eec-bc1a-46b9-8489-ca4151585900"/>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Flow</Template>
  <TotalTime>1112</TotalTime>
  <Words>859</Words>
  <Application>Microsoft Office PowerPoint</Application>
  <PresentationFormat>On-screen Show (4:3)</PresentationFormat>
  <Paragraphs>102</Paragraphs>
  <Slides>12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Constantia</vt:lpstr>
      <vt:lpstr>Google Sans</vt:lpstr>
      <vt:lpstr>Roboto</vt:lpstr>
      <vt:lpstr>Times New Roman</vt:lpstr>
      <vt:lpstr>Wingdings 2</vt:lpstr>
      <vt:lpstr>Flow</vt:lpstr>
      <vt:lpstr>PowerPoint Presentation</vt:lpstr>
      <vt:lpstr>Batch-A3  </vt:lpstr>
      <vt:lpstr>PowerPoint Presentation</vt:lpstr>
      <vt:lpstr>Brief </vt:lpstr>
      <vt:lpstr>Task</vt:lpstr>
      <vt:lpstr>Introduction</vt:lpstr>
      <vt:lpstr>PowerPoint Presentation</vt:lpstr>
      <vt:lpstr>PowerPoint Presentation</vt:lpstr>
      <vt:lpstr>PowerPoint Presentation</vt:lpstr>
      <vt:lpstr>Conclusion</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Abhishek</cp:lastModifiedBy>
  <cp:revision>66</cp:revision>
  <dcterms:modified xsi:type="dcterms:W3CDTF">2021-12-06T07:26:24Z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0x010100B8EF007AC3F2C34D9CA4F27A1F135662</vt:lpwstr>
  </property>
</Properties>
</file>