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57" r:id="rId3"/>
    <p:sldId id="261" r:id="rId4"/>
    <p:sldId id="258" r:id="rId5"/>
    <p:sldId id="262" r:id="rId6"/>
    <p:sldId id="267" r:id="rId7"/>
    <p:sldId id="268" r:id="rId8"/>
    <p:sldId id="269" r:id="rId9"/>
    <p:sldId id="270" r:id="rId10"/>
    <p:sldId id="263" r:id="rId11"/>
    <p:sldId id="264" r:id="rId12"/>
    <p:sldId id="265" r:id="rId13"/>
    <p:sldId id="266" r:id="rId14"/>
    <p:sldId id="259" r:id="rId15"/>
    <p:sldId id="26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867" autoAdjust="0"/>
  </p:normalViewPr>
  <p:slideViewPr>
    <p:cSldViewPr snapToGrid="0">
      <p:cViewPr varScale="1">
        <p:scale>
          <a:sx n="57" d="100"/>
          <a:sy n="57" d="100"/>
        </p:scale>
        <p:origin x="11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2EF3D0-A062-4AC6-B288-7A2F86CF20AC}" type="datetimeFigureOut">
              <a:rPr lang="en-IN" smtClean="0"/>
              <a:t>14-02-2018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7426FA-86A0-4961-BC73-39054361D819}" type="slidenum">
              <a:rPr lang="en-IN" smtClean="0"/>
              <a:t>‹#›</a:t>
            </a:fld>
            <a:endParaRPr lang="en-IN"/>
          </a:p>
        </p:txBody>
      </p:sp>
    </p:spTree>
    <p:extLst>
      <p:ext uri="{BB962C8B-B14F-4D97-AF65-F5344CB8AC3E}">
        <p14:creationId xmlns:p14="http://schemas.microsoft.com/office/powerpoint/2010/main" val="31554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866" name="Rectangle 2"/>
          <p:cNvSpPr>
            <a:spLocks noGrp="1" noRot="1" noChangeAspect="1" noChangeArrowheads="1" noTextEdit="1"/>
          </p:cNvSpPr>
          <p:nvPr>
            <p:ph type="sldImg"/>
          </p:nvPr>
        </p:nvSpPr>
        <p:spPr>
          <a:xfrm>
            <a:off x="369888" y="771525"/>
            <a:ext cx="6118225" cy="3441700"/>
          </a:xfrm>
          <a:ln/>
        </p:spPr>
      </p:sp>
      <p:sp>
        <p:nvSpPr>
          <p:cNvPr id="1060867" name="Rectangle 3"/>
          <p:cNvSpPr>
            <a:spLocks noGrp="1" noChangeArrowheads="1"/>
          </p:cNvSpPr>
          <p:nvPr>
            <p:ph type="body" idx="1"/>
          </p:nvPr>
        </p:nvSpPr>
        <p:spPr>
          <a:xfrm>
            <a:off x="990600" y="4268788"/>
            <a:ext cx="5486400" cy="41322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88911" tIns="44456" rIns="88911" bIns="44456"/>
          <a:lstStyle/>
          <a:p>
            <a:r>
              <a:rPr lang="en-US" altLang="en-US" dirty="0"/>
              <a:t>$ </a:t>
            </a:r>
            <a:r>
              <a:rPr lang="en-US" altLang="en-US" dirty="0" err="1"/>
              <a:t>chmod</a:t>
            </a:r>
            <a:r>
              <a:rPr lang="en-US" altLang="en-US" dirty="0"/>
              <a:t>  777  note                  </a:t>
            </a:r>
          </a:p>
          <a:p>
            <a:r>
              <a:rPr lang="en-US" altLang="en-US" dirty="0"/>
              <a:t>This assigns all permissions to all</a:t>
            </a:r>
          </a:p>
          <a:p>
            <a:pPr>
              <a:lnSpc>
                <a:spcPct val="30000"/>
              </a:lnSpc>
            </a:pPr>
            <a:endParaRPr lang="en-US" altLang="en-US" dirty="0"/>
          </a:p>
          <a:p>
            <a:r>
              <a:rPr lang="en-US" altLang="en-US" dirty="0"/>
              <a:t>$ </a:t>
            </a:r>
            <a:r>
              <a:rPr lang="en-US" altLang="en-US" dirty="0" err="1"/>
              <a:t>chmod</a:t>
            </a:r>
            <a:r>
              <a:rPr lang="en-US" altLang="en-US" dirty="0"/>
              <a:t>  000  note                </a:t>
            </a:r>
          </a:p>
          <a:p>
            <a:r>
              <a:rPr lang="en-US" altLang="en-US" dirty="0"/>
              <a:t>This removes all permissions for all categories</a:t>
            </a:r>
          </a:p>
          <a:p>
            <a:endParaRPr lang="en-US" altLang="en-US" dirty="0"/>
          </a:p>
          <a:p>
            <a:pPr>
              <a:lnSpc>
                <a:spcPct val="110000"/>
              </a:lnSpc>
            </a:pPr>
            <a:r>
              <a:rPr lang="en-US" altLang="en-US" dirty="0"/>
              <a:t> Create the DIRECTORY(</a:t>
            </a:r>
            <a:r>
              <a:rPr lang="en-US" altLang="en-US" dirty="0" err="1"/>
              <a:t>ies</a:t>
            </a:r>
            <a:r>
              <a:rPr lang="en-US" altLang="en-US" dirty="0"/>
              <a:t>), if they do not already exist.</a:t>
            </a:r>
          </a:p>
          <a:p>
            <a:r>
              <a:rPr lang="en-US" altLang="en-US" dirty="0"/>
              <a:t> -m, --mode=MODE</a:t>
            </a:r>
          </a:p>
          <a:p>
            <a:r>
              <a:rPr lang="en-US" altLang="en-US" dirty="0"/>
              <a:t>        set  permission mode</a:t>
            </a:r>
          </a:p>
          <a:p>
            <a:r>
              <a:rPr lang="en-US" altLang="en-US" dirty="0"/>
              <a:t> -p, --parents</a:t>
            </a:r>
          </a:p>
          <a:p>
            <a:r>
              <a:rPr lang="en-US" altLang="en-US" dirty="0"/>
              <a:t>        no error if existing, make  parent  directories  as</a:t>
            </a:r>
          </a:p>
          <a:p>
            <a:r>
              <a:rPr lang="en-US" altLang="en-US" dirty="0"/>
              <a:t>        needed</a:t>
            </a:r>
          </a:p>
          <a:p>
            <a:r>
              <a:rPr lang="en-US" altLang="en-US" dirty="0"/>
              <a:t> --verbose</a:t>
            </a:r>
          </a:p>
          <a:p>
            <a:r>
              <a:rPr lang="en-US" altLang="en-US" dirty="0"/>
              <a:t>        print a message for each created directory</a:t>
            </a:r>
          </a:p>
          <a:p>
            <a:r>
              <a:rPr lang="en-US" altLang="en-US" dirty="0"/>
              <a:t>Making a directory – The </a:t>
            </a:r>
            <a:r>
              <a:rPr lang="en-US" altLang="en-US" dirty="0" err="1"/>
              <a:t>mkdir</a:t>
            </a:r>
            <a:r>
              <a:rPr lang="en-US" altLang="en-US" dirty="0"/>
              <a:t> command</a:t>
            </a:r>
          </a:p>
          <a:p>
            <a:r>
              <a:rPr lang="en-US" altLang="en-US" dirty="0"/>
              <a:t>Directories can be created by using the </a:t>
            </a:r>
            <a:r>
              <a:rPr lang="en-US" altLang="en-US" dirty="0" err="1"/>
              <a:t>mkdir</a:t>
            </a:r>
            <a:r>
              <a:rPr lang="en-US" altLang="en-US" dirty="0"/>
              <a:t> (make directory) command. </a:t>
            </a:r>
          </a:p>
          <a:p>
            <a:endParaRPr lang="en-US" altLang="en-US" dirty="0"/>
          </a:p>
          <a:p>
            <a:endParaRPr lang="en-US" altLang="en-US" dirty="0"/>
          </a:p>
        </p:txBody>
      </p:sp>
    </p:spTree>
    <p:extLst>
      <p:ext uri="{BB962C8B-B14F-4D97-AF65-F5344CB8AC3E}">
        <p14:creationId xmlns:p14="http://schemas.microsoft.com/office/powerpoint/2010/main" val="3531568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5"/>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E6BE93F-410C-4D17-916B-EECE2D0EABD6}" type="slidenum">
              <a:rPr lang="en-GB" altLang="en-US"/>
              <a:pPr/>
              <a:t>18</a:t>
            </a:fld>
            <a:endParaRPr lang="en-GB" altLang="en-US"/>
          </a:p>
        </p:txBody>
      </p:sp>
      <p:sp>
        <p:nvSpPr>
          <p:cNvPr id="94211" name="Rectangle 2"/>
          <p:cNvSpPr>
            <a:spLocks noGrp="1" noRot="1" noChangeAspect="1" noChangeArrowheads="1" noTextEdit="1"/>
          </p:cNvSpPr>
          <p:nvPr>
            <p:ph type="sldImg"/>
          </p:nvPr>
        </p:nvSpPr>
        <p:spPr>
          <a:xfrm>
            <a:off x="371475" y="688975"/>
            <a:ext cx="6116638" cy="3441700"/>
          </a:xfrm>
          <a:ln/>
        </p:spPr>
      </p:sp>
      <p:sp>
        <p:nvSpPr>
          <p:cNvPr id="94212" name="Rectangle 3"/>
          <p:cNvSpPr>
            <a:spLocks noGrp="1" noChangeArrowheads="1"/>
          </p:cNvSpPr>
          <p:nvPr>
            <p:ph type="body" idx="1"/>
          </p:nvPr>
        </p:nvSpPr>
        <p:spPr>
          <a:xfrm>
            <a:off x="685800" y="4360863"/>
            <a:ext cx="5486400" cy="4130675"/>
          </a:xfrm>
          <a:noFill/>
        </p:spPr>
        <p:txBody>
          <a:bodyPr/>
          <a:lstStyle/>
          <a:p>
            <a:pPr algn="just"/>
            <a:r>
              <a:rPr lang="en-GB" altLang="en-US" smtClean="0">
                <a:latin typeface="Verdana" panose="020B0604030504040204" pitchFamily="34" charset="0"/>
              </a:rPr>
              <a:t>$ cp  chap01  chap02  progs</a:t>
            </a:r>
            <a:r>
              <a:rPr lang="en-GB" altLang="en-US" smtClean="0"/>
              <a:t>   	#copies the 2 files to the dir progs</a:t>
            </a:r>
          </a:p>
          <a:p>
            <a:pPr algn="just"/>
            <a:endParaRPr lang="en-GB" altLang="en-US" smtClean="0"/>
          </a:p>
          <a:p>
            <a:pPr algn="just"/>
            <a:r>
              <a:rPr lang="en-GB" altLang="en-US" smtClean="0">
                <a:latin typeface="Verdana" panose="020B0604030504040204" pitchFamily="34" charset="0"/>
              </a:rPr>
              <a:t>$ cp  –i  chap01  unit1   </a:t>
            </a:r>
          </a:p>
          <a:p>
            <a:pPr algn="just"/>
            <a:r>
              <a:rPr lang="en-GB" altLang="en-US" smtClean="0">
                <a:latin typeface="Verdana" panose="020B0604030504040204" pitchFamily="34" charset="0"/>
              </a:rPr>
              <a:t>cp: overwrite unti1? y</a:t>
            </a:r>
          </a:p>
          <a:p>
            <a:pPr algn="just"/>
            <a:endParaRPr lang="en-GB" altLang="en-US" smtClean="0">
              <a:latin typeface="Verdana" panose="020B0604030504040204" pitchFamily="34" charset="0"/>
            </a:endParaRPr>
          </a:p>
          <a:p>
            <a:pPr algn="just"/>
            <a:r>
              <a:rPr lang="en-GB" altLang="en-US" smtClean="0">
                <a:latin typeface="Verdana" panose="020B0604030504040204" pitchFamily="34" charset="0"/>
              </a:rPr>
              <a:t>-i</a:t>
            </a:r>
            <a:r>
              <a:rPr lang="en-GB" altLang="en-US" smtClean="0"/>
              <a:t> option lets interactive operation that prompts user before overwriting a file that already exists</a:t>
            </a:r>
          </a:p>
          <a:p>
            <a:pPr algn="just"/>
            <a:endParaRPr lang="en-GB" altLang="en-US" smtClean="0"/>
          </a:p>
          <a:p>
            <a:pPr algn="just"/>
            <a:r>
              <a:rPr lang="en-GB" altLang="en-US" smtClean="0">
                <a:latin typeface="Verdana" panose="020B0604030504040204" pitchFamily="34" charset="0"/>
              </a:rPr>
              <a:t>$cp  –r  progs   newprogs</a:t>
            </a:r>
            <a:r>
              <a:rPr lang="en-GB" altLang="en-US" smtClean="0"/>
              <a:t>  </a:t>
            </a:r>
          </a:p>
          <a:p>
            <a:pPr algn="just"/>
            <a:r>
              <a:rPr lang="en-GB" altLang="en-US" smtClean="0"/>
              <a:t>Copies recursively all files and subdirectories of progs to newprogs. Here progs and newprogs are directories.</a:t>
            </a:r>
          </a:p>
          <a:p>
            <a:pPr algn="just"/>
            <a:endParaRPr lang="en-US" altLang="en-US" smtClean="0"/>
          </a:p>
        </p:txBody>
      </p:sp>
    </p:spTree>
    <p:extLst>
      <p:ext uri="{BB962C8B-B14F-4D97-AF65-F5344CB8AC3E}">
        <p14:creationId xmlns:p14="http://schemas.microsoft.com/office/powerpoint/2010/main" val="3113255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5"/>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1E18C0A-E4B8-4DF9-9C94-27758C82E2DF}" type="slidenum">
              <a:rPr lang="en-GB" altLang="en-US"/>
              <a:pPr/>
              <a:t>19</a:t>
            </a:fld>
            <a:endParaRPr lang="en-GB" altLang="en-US"/>
          </a:p>
        </p:txBody>
      </p:sp>
      <p:sp>
        <p:nvSpPr>
          <p:cNvPr id="96259" name="Rectangle 2"/>
          <p:cNvSpPr>
            <a:spLocks noGrp="1" noRot="1" noChangeAspect="1" noChangeArrowheads="1" noTextEdit="1"/>
          </p:cNvSpPr>
          <p:nvPr>
            <p:ph type="sldImg"/>
          </p:nvPr>
        </p:nvSpPr>
        <p:spPr>
          <a:xfrm>
            <a:off x="371475" y="688975"/>
            <a:ext cx="6116638" cy="3441700"/>
          </a:xfrm>
          <a:ln/>
        </p:spPr>
      </p:sp>
      <p:sp>
        <p:nvSpPr>
          <p:cNvPr id="96260" name="Rectangle 3"/>
          <p:cNvSpPr>
            <a:spLocks noGrp="1" noChangeArrowheads="1"/>
          </p:cNvSpPr>
          <p:nvPr>
            <p:ph type="body" idx="1"/>
          </p:nvPr>
        </p:nvSpPr>
        <p:spPr>
          <a:xfrm>
            <a:off x="685800" y="4360863"/>
            <a:ext cx="5486400" cy="4130675"/>
          </a:xfrm>
          <a:noFill/>
        </p:spPr>
        <p:txBody>
          <a:bodyPr/>
          <a:lstStyle/>
          <a:p>
            <a:pPr algn="just"/>
            <a:r>
              <a:rPr lang="en-US" altLang="en-US" smtClean="0"/>
              <a:t>Renaming the files  - The </a:t>
            </a:r>
            <a:r>
              <a:rPr lang="en-US" altLang="en-US" b="1" smtClean="0">
                <a:latin typeface="Verdana" panose="020B0604030504040204" pitchFamily="34" charset="0"/>
              </a:rPr>
              <a:t>mv</a:t>
            </a:r>
            <a:r>
              <a:rPr lang="en-US" altLang="en-US" smtClean="0"/>
              <a:t> command</a:t>
            </a:r>
            <a:endParaRPr lang="en-GB" altLang="en-US" smtClean="0"/>
          </a:p>
          <a:p>
            <a:pPr algn="just"/>
            <a:r>
              <a:rPr lang="en-GB" altLang="en-US" smtClean="0"/>
              <a:t>The  </a:t>
            </a:r>
            <a:r>
              <a:rPr lang="en-GB" altLang="en-US" b="1" smtClean="0">
                <a:latin typeface="Verdana" panose="020B0604030504040204" pitchFamily="34" charset="0"/>
              </a:rPr>
              <a:t>mv</a:t>
            </a:r>
            <a:r>
              <a:rPr lang="en-GB" altLang="en-US" smtClean="0"/>
              <a:t> command simply renames a file or a group of files. Its syntax is similar to the </a:t>
            </a:r>
            <a:r>
              <a:rPr lang="en-GB" altLang="en-US" b="1" smtClean="0">
                <a:latin typeface="Verdana" panose="020B0604030504040204" pitchFamily="34" charset="0"/>
              </a:rPr>
              <a:t>cp</a:t>
            </a:r>
            <a:r>
              <a:rPr lang="en-GB" altLang="en-US" smtClean="0"/>
              <a:t> command.</a:t>
            </a:r>
          </a:p>
          <a:p>
            <a:pPr algn="just"/>
            <a:r>
              <a:rPr lang="en-GB" altLang="en-US" smtClean="0">
                <a:latin typeface="Verdana" panose="020B0604030504040204" pitchFamily="34" charset="0"/>
              </a:rPr>
              <a:t>$  mv  chap01  man01</a:t>
            </a:r>
          </a:p>
          <a:p>
            <a:pPr algn="just"/>
            <a:endParaRPr lang="en-GB" altLang="en-US" smtClean="0"/>
          </a:p>
          <a:p>
            <a:pPr algn="just"/>
            <a:r>
              <a:rPr lang="en-GB" altLang="en-US" smtClean="0"/>
              <a:t>If the destination file doesn’t exist, it will be created. If it is there, it will be overwritten.</a:t>
            </a:r>
          </a:p>
          <a:p>
            <a:pPr algn="just"/>
            <a:r>
              <a:rPr lang="en-GB" altLang="en-US" smtClean="0">
                <a:latin typeface="Verdana" panose="020B0604030504040204" pitchFamily="34" charset="0"/>
              </a:rPr>
              <a:t>$ mv  chap01  chap02  chap03  progs</a:t>
            </a:r>
          </a:p>
          <a:p>
            <a:pPr algn="just"/>
            <a:r>
              <a:rPr lang="en-GB" altLang="en-US" smtClean="0"/>
              <a:t>Moves the  3 files to the directory progs.</a:t>
            </a:r>
          </a:p>
          <a:p>
            <a:pPr algn="just"/>
            <a:r>
              <a:rPr lang="en-GB" altLang="en-US" smtClean="0">
                <a:latin typeface="Verdana" panose="020B0604030504040204" pitchFamily="34" charset="0"/>
              </a:rPr>
              <a:t>$ mv  mydir   perdir</a:t>
            </a:r>
            <a:r>
              <a:rPr lang="en-GB" altLang="en-US" smtClean="0"/>
              <a:t>	</a:t>
            </a:r>
          </a:p>
          <a:p>
            <a:pPr algn="just"/>
            <a:r>
              <a:rPr lang="en-GB" altLang="en-US" smtClean="0"/>
              <a:t>This command renames the directory </a:t>
            </a:r>
            <a:r>
              <a:rPr lang="en-GB" altLang="en-US" smtClean="0">
                <a:latin typeface="Verdana" panose="020B0604030504040204" pitchFamily="34" charset="0"/>
              </a:rPr>
              <a:t>mydir</a:t>
            </a:r>
            <a:r>
              <a:rPr lang="en-GB" altLang="en-US" smtClean="0"/>
              <a:t> to  </a:t>
            </a:r>
            <a:r>
              <a:rPr lang="en-GB" altLang="en-US" smtClean="0">
                <a:latin typeface="Verdana" panose="020B0604030504040204" pitchFamily="34" charset="0"/>
              </a:rPr>
              <a:t>perdir.</a:t>
            </a:r>
          </a:p>
          <a:p>
            <a:pPr algn="just"/>
            <a:endParaRPr lang="en-GB" altLang="en-US" smtClean="0">
              <a:latin typeface="Verdana" panose="020B0604030504040204" pitchFamily="34" charset="0"/>
            </a:endParaRPr>
          </a:p>
          <a:p>
            <a:pPr algn="just"/>
            <a:r>
              <a:rPr lang="en-IN" altLang="en-US" smtClean="0">
                <a:latin typeface="Verdana" panose="020B0604030504040204" pitchFamily="34" charset="0"/>
              </a:rPr>
              <a:t>mv command in Unix: mv is used to move or rename the files but it will delete the original file while moving.</a:t>
            </a:r>
          </a:p>
          <a:p>
            <a:pPr algn="just"/>
            <a:endParaRPr lang="en-IN" altLang="en-US" smtClean="0">
              <a:latin typeface="Verdana" panose="020B0604030504040204" pitchFamily="34" charset="0"/>
            </a:endParaRPr>
          </a:p>
          <a:p>
            <a:pPr algn="just"/>
            <a:r>
              <a:rPr lang="en-IN" altLang="en-US" smtClean="0">
                <a:latin typeface="Verdana" panose="020B0604030504040204" pitchFamily="34" charset="0"/>
              </a:rPr>
              <a:t>cp command in Unix: cp is used to copy the files but like mv it's not delete the original file means original file remain as it is.</a:t>
            </a:r>
            <a:endParaRPr lang="en-US" altLang="en-US" smtClean="0">
              <a:latin typeface="Verdana" panose="020B0604030504040204" pitchFamily="34" charset="0"/>
            </a:endParaRPr>
          </a:p>
        </p:txBody>
      </p:sp>
    </p:spTree>
    <p:extLst>
      <p:ext uri="{BB962C8B-B14F-4D97-AF65-F5344CB8AC3E}">
        <p14:creationId xmlns:p14="http://schemas.microsoft.com/office/powerpoint/2010/main" val="3531826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5"/>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8915E63-22C5-4264-ACFE-042AB95CFA00}" type="slidenum">
              <a:rPr lang="en-GB" altLang="en-US"/>
              <a:pPr/>
              <a:t>20</a:t>
            </a:fld>
            <a:endParaRPr lang="en-GB" altLang="en-US"/>
          </a:p>
        </p:txBody>
      </p:sp>
      <p:sp>
        <p:nvSpPr>
          <p:cNvPr id="98307" name="Rectangle 2"/>
          <p:cNvSpPr>
            <a:spLocks noGrp="1" noRot="1" noChangeAspect="1" noChangeArrowheads="1" noTextEdit="1"/>
          </p:cNvSpPr>
          <p:nvPr>
            <p:ph type="sldImg"/>
          </p:nvPr>
        </p:nvSpPr>
        <p:spPr>
          <a:xfrm>
            <a:off x="371475" y="688975"/>
            <a:ext cx="6116638" cy="3441700"/>
          </a:xfrm>
          <a:ln/>
        </p:spPr>
      </p:sp>
      <p:sp>
        <p:nvSpPr>
          <p:cNvPr id="98308" name="Rectangle 3"/>
          <p:cNvSpPr>
            <a:spLocks noGrp="1" noChangeArrowheads="1"/>
          </p:cNvSpPr>
          <p:nvPr>
            <p:ph type="body" idx="1"/>
          </p:nvPr>
        </p:nvSpPr>
        <p:spPr>
          <a:xfrm>
            <a:off x="685800" y="4360863"/>
            <a:ext cx="5486400" cy="4130675"/>
          </a:xfrm>
          <a:noFill/>
        </p:spPr>
        <p:txBody>
          <a:bodyPr/>
          <a:lstStyle/>
          <a:p>
            <a:pPr algn="just"/>
            <a:r>
              <a:rPr lang="en-GB" altLang="en-US" dirty="0" smtClean="0"/>
              <a:t>Files can be deleted with</a:t>
            </a:r>
            <a:r>
              <a:rPr lang="en-GB" altLang="en-US" b="1" dirty="0" smtClean="0"/>
              <a:t> </a:t>
            </a:r>
            <a:r>
              <a:rPr lang="en-GB" altLang="en-US" b="1" dirty="0" err="1" smtClean="0">
                <a:latin typeface="Verdana" panose="020B0604030504040204" pitchFamily="34" charset="0"/>
              </a:rPr>
              <a:t>rm</a:t>
            </a:r>
            <a:r>
              <a:rPr lang="en-GB" altLang="en-US" dirty="0" smtClean="0">
                <a:latin typeface="Verdana" panose="020B0604030504040204" pitchFamily="34" charset="0"/>
              </a:rPr>
              <a:t> </a:t>
            </a:r>
            <a:r>
              <a:rPr lang="en-GB" altLang="en-US" dirty="0" smtClean="0"/>
              <a:t>command. When invoked without options, it deletes the files specified on the command line.</a:t>
            </a:r>
          </a:p>
          <a:p>
            <a:pPr algn="just"/>
            <a:r>
              <a:rPr lang="en-GB" altLang="en-US" dirty="0" smtClean="0">
                <a:latin typeface="Verdana" panose="020B0604030504040204" pitchFamily="34" charset="0"/>
              </a:rPr>
              <a:t>$ </a:t>
            </a:r>
            <a:r>
              <a:rPr lang="en-GB" altLang="en-US" dirty="0" err="1" smtClean="0">
                <a:latin typeface="Verdana" panose="020B0604030504040204" pitchFamily="34" charset="0"/>
              </a:rPr>
              <a:t>rm</a:t>
            </a:r>
            <a:r>
              <a:rPr lang="en-GB" altLang="en-US" dirty="0" smtClean="0">
                <a:latin typeface="Verdana" panose="020B0604030504040204" pitchFamily="34" charset="0"/>
              </a:rPr>
              <a:t>  chap01  chap02  chap03</a:t>
            </a:r>
          </a:p>
          <a:p>
            <a:pPr algn="just"/>
            <a:r>
              <a:rPr lang="en-GB" altLang="en-US" b="1" dirty="0" err="1" smtClean="0">
                <a:latin typeface="Verdana" panose="020B0604030504040204" pitchFamily="34" charset="0"/>
              </a:rPr>
              <a:t>rm</a:t>
            </a:r>
            <a:r>
              <a:rPr lang="en-GB" altLang="en-US" dirty="0" smtClean="0"/>
              <a:t> won’t normally remove a directory, but it can remove files from one. You can remove two chapters from the </a:t>
            </a:r>
            <a:r>
              <a:rPr lang="en-GB" altLang="en-US" dirty="0" err="1" smtClean="0"/>
              <a:t>progs</a:t>
            </a:r>
            <a:r>
              <a:rPr lang="en-GB" altLang="en-US" dirty="0" smtClean="0"/>
              <a:t> directory without having to “cd” to it.</a:t>
            </a:r>
          </a:p>
          <a:p>
            <a:pPr algn="just">
              <a:lnSpc>
                <a:spcPct val="50000"/>
              </a:lnSpc>
            </a:pPr>
            <a:endParaRPr lang="en-GB" altLang="en-US" dirty="0" smtClean="0"/>
          </a:p>
          <a:p>
            <a:pPr algn="just"/>
            <a:r>
              <a:rPr lang="en-GB" altLang="en-US" dirty="0" smtClean="0">
                <a:latin typeface="Verdana" panose="020B0604030504040204" pitchFamily="34" charset="0"/>
              </a:rPr>
              <a:t>$ </a:t>
            </a:r>
            <a:r>
              <a:rPr lang="en-GB" altLang="en-US" dirty="0" err="1" smtClean="0">
                <a:latin typeface="Verdana" panose="020B0604030504040204" pitchFamily="34" charset="0"/>
              </a:rPr>
              <a:t>rm</a:t>
            </a:r>
            <a:r>
              <a:rPr lang="en-GB" altLang="en-US" dirty="0" smtClean="0">
                <a:latin typeface="Verdana" panose="020B0604030504040204" pitchFamily="34" charset="0"/>
              </a:rPr>
              <a:t>  </a:t>
            </a:r>
            <a:r>
              <a:rPr lang="en-GB" altLang="en-US" dirty="0" err="1" smtClean="0">
                <a:latin typeface="Verdana" panose="020B0604030504040204" pitchFamily="34" charset="0"/>
              </a:rPr>
              <a:t>progs</a:t>
            </a:r>
            <a:r>
              <a:rPr lang="en-GB" altLang="en-US" dirty="0" smtClean="0">
                <a:latin typeface="Verdana" panose="020B0604030504040204" pitchFamily="34" charset="0"/>
              </a:rPr>
              <a:t>/chap01  </a:t>
            </a:r>
            <a:r>
              <a:rPr lang="en-GB" altLang="en-US" dirty="0" err="1" smtClean="0">
                <a:latin typeface="Verdana" panose="020B0604030504040204" pitchFamily="34" charset="0"/>
              </a:rPr>
              <a:t>progs</a:t>
            </a:r>
            <a:r>
              <a:rPr lang="en-GB" altLang="en-US" dirty="0" smtClean="0">
                <a:latin typeface="Verdana" panose="020B0604030504040204" pitchFamily="34" charset="0"/>
              </a:rPr>
              <a:t>/chap02</a:t>
            </a:r>
          </a:p>
          <a:p>
            <a:pPr algn="just">
              <a:lnSpc>
                <a:spcPct val="130000"/>
              </a:lnSpc>
            </a:pPr>
            <a:r>
              <a:rPr lang="en-GB" altLang="en-US" dirty="0" smtClean="0">
                <a:latin typeface="Verdana" panose="020B0604030504040204" pitchFamily="34" charset="0"/>
              </a:rPr>
              <a:t>$ </a:t>
            </a:r>
            <a:r>
              <a:rPr lang="en-GB" altLang="en-US" dirty="0" err="1" smtClean="0">
                <a:latin typeface="Verdana" panose="020B0604030504040204" pitchFamily="34" charset="0"/>
              </a:rPr>
              <a:t>rm</a:t>
            </a:r>
            <a:r>
              <a:rPr lang="en-GB" altLang="en-US" dirty="0" smtClean="0">
                <a:latin typeface="Verdana" panose="020B0604030504040204" pitchFamily="34" charset="0"/>
              </a:rPr>
              <a:t>  *  </a:t>
            </a:r>
          </a:p>
          <a:p>
            <a:pPr algn="just"/>
            <a:r>
              <a:rPr lang="en-GB" altLang="en-US" dirty="0" smtClean="0"/>
              <a:t>This command removes all files</a:t>
            </a:r>
          </a:p>
          <a:p>
            <a:pPr algn="just">
              <a:lnSpc>
                <a:spcPct val="130000"/>
              </a:lnSpc>
            </a:pPr>
            <a:r>
              <a:rPr lang="en-GB" altLang="en-US" dirty="0" smtClean="0">
                <a:latin typeface="Verdana" panose="020B0604030504040204" pitchFamily="34" charset="0"/>
              </a:rPr>
              <a:t>$ </a:t>
            </a:r>
            <a:r>
              <a:rPr lang="en-GB" altLang="en-US" dirty="0" err="1" smtClean="0">
                <a:latin typeface="Verdana" panose="020B0604030504040204" pitchFamily="34" charset="0"/>
              </a:rPr>
              <a:t>rm</a:t>
            </a:r>
            <a:r>
              <a:rPr lang="en-GB" altLang="en-US" dirty="0" smtClean="0">
                <a:latin typeface="Verdana" panose="020B0604030504040204" pitchFamily="34" charset="0"/>
              </a:rPr>
              <a:t>  –</a:t>
            </a:r>
            <a:r>
              <a:rPr lang="en-GB" altLang="en-US" dirty="0" err="1" smtClean="0">
                <a:latin typeface="Verdana" panose="020B0604030504040204" pitchFamily="34" charset="0"/>
              </a:rPr>
              <a:t>i</a:t>
            </a:r>
            <a:r>
              <a:rPr lang="en-GB" altLang="en-US" dirty="0" smtClean="0">
                <a:latin typeface="Verdana" panose="020B0604030504040204" pitchFamily="34" charset="0"/>
              </a:rPr>
              <a:t>  *</a:t>
            </a:r>
            <a:r>
              <a:rPr lang="en-GB" altLang="en-US" dirty="0" smtClean="0"/>
              <a:t>  </a:t>
            </a:r>
          </a:p>
          <a:p>
            <a:pPr algn="just"/>
            <a:r>
              <a:rPr lang="en-GB" altLang="en-US" dirty="0" smtClean="0"/>
              <a:t>This is same as the previous one, but prompts user before deleting each file</a:t>
            </a:r>
          </a:p>
          <a:p>
            <a:pPr algn="just">
              <a:lnSpc>
                <a:spcPct val="120000"/>
              </a:lnSpc>
            </a:pPr>
            <a:r>
              <a:rPr lang="en-GB" altLang="en-US" dirty="0" smtClean="0">
                <a:latin typeface="Verdana" panose="020B0604030504040204" pitchFamily="34" charset="0"/>
              </a:rPr>
              <a:t>$ </a:t>
            </a:r>
            <a:r>
              <a:rPr lang="en-GB" altLang="en-US" dirty="0" err="1" smtClean="0">
                <a:latin typeface="Verdana" panose="020B0604030504040204" pitchFamily="34" charset="0"/>
              </a:rPr>
              <a:t>rm</a:t>
            </a:r>
            <a:r>
              <a:rPr lang="en-GB" altLang="en-US" dirty="0" smtClean="0">
                <a:latin typeface="Verdana" panose="020B0604030504040204" pitchFamily="34" charset="0"/>
              </a:rPr>
              <a:t>  –</a:t>
            </a:r>
            <a:r>
              <a:rPr lang="en-GB" altLang="en-US" dirty="0" err="1" smtClean="0">
                <a:latin typeface="Verdana" panose="020B0604030504040204" pitchFamily="34" charset="0"/>
              </a:rPr>
              <a:t>i</a:t>
            </a:r>
            <a:r>
              <a:rPr lang="en-GB" altLang="en-US" dirty="0" smtClean="0">
                <a:latin typeface="Verdana" panose="020B0604030504040204" pitchFamily="34" charset="0"/>
              </a:rPr>
              <a:t>  chap01  chap02</a:t>
            </a:r>
          </a:p>
          <a:p>
            <a:pPr algn="just"/>
            <a:r>
              <a:rPr lang="en-GB" altLang="en-US" dirty="0" smtClean="0">
                <a:latin typeface="Verdana" panose="020B0604030504040204" pitchFamily="34" charset="0"/>
              </a:rPr>
              <a:t>chap01: ?y</a:t>
            </a:r>
          </a:p>
          <a:p>
            <a:pPr algn="just"/>
            <a:r>
              <a:rPr lang="en-GB" altLang="en-US" dirty="0" smtClean="0">
                <a:latin typeface="Verdana" panose="020B0604030504040204" pitchFamily="34" charset="0"/>
              </a:rPr>
              <a:t>chap02: ?n</a:t>
            </a:r>
          </a:p>
          <a:p>
            <a:pPr algn="just"/>
            <a:r>
              <a:rPr lang="en-GB" altLang="en-US" dirty="0" smtClean="0">
                <a:latin typeface="Verdana" panose="020B0604030504040204" pitchFamily="34" charset="0"/>
              </a:rPr>
              <a:t>chap01</a:t>
            </a:r>
            <a:r>
              <a:rPr lang="en-GB" altLang="en-US" dirty="0" smtClean="0"/>
              <a:t> is removed, but not chap02</a:t>
            </a:r>
          </a:p>
          <a:p>
            <a:pPr algn="just"/>
            <a:r>
              <a:rPr lang="en-GB" altLang="en-US" dirty="0" smtClean="0">
                <a:latin typeface="Verdana" panose="020B0604030504040204" pitchFamily="34" charset="0"/>
              </a:rPr>
              <a:t>$ </a:t>
            </a:r>
            <a:r>
              <a:rPr lang="en-GB" altLang="en-US" dirty="0" err="1" smtClean="0">
                <a:latin typeface="Verdana" panose="020B0604030504040204" pitchFamily="34" charset="0"/>
              </a:rPr>
              <a:t>rm</a:t>
            </a:r>
            <a:r>
              <a:rPr lang="en-GB" altLang="en-US" dirty="0" smtClean="0">
                <a:latin typeface="Verdana" panose="020B0604030504040204" pitchFamily="34" charset="0"/>
              </a:rPr>
              <a:t>  –r  *	</a:t>
            </a:r>
          </a:p>
          <a:p>
            <a:pPr algn="just"/>
            <a:r>
              <a:rPr lang="en-GB" altLang="en-US" dirty="0" smtClean="0"/>
              <a:t>does recursive deletion, this option can be used to remove directories</a:t>
            </a:r>
          </a:p>
          <a:p>
            <a:pPr algn="just"/>
            <a:endParaRPr lang="en-GB" altLang="en-US" dirty="0" smtClean="0"/>
          </a:p>
          <a:p>
            <a:pPr algn="just"/>
            <a:endParaRPr lang="en-GB" altLang="en-US" dirty="0" smtClean="0"/>
          </a:p>
        </p:txBody>
      </p:sp>
    </p:spTree>
    <p:extLst>
      <p:ext uri="{BB962C8B-B14F-4D97-AF65-F5344CB8AC3E}">
        <p14:creationId xmlns:p14="http://schemas.microsoft.com/office/powerpoint/2010/main" val="1020388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15"/>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4A05909-9D1F-4211-95A5-ADE7B44EB3A2}" type="slidenum">
              <a:rPr lang="en-GB" altLang="en-US"/>
              <a:pPr/>
              <a:t>21</a:t>
            </a:fld>
            <a:endParaRPr lang="en-GB" altLang="en-US"/>
          </a:p>
        </p:txBody>
      </p:sp>
      <p:sp>
        <p:nvSpPr>
          <p:cNvPr id="229379" name="Rectangle 2"/>
          <p:cNvSpPr>
            <a:spLocks noGrp="1" noRot="1" noChangeAspect="1" noChangeArrowheads="1" noTextEdit="1"/>
          </p:cNvSpPr>
          <p:nvPr>
            <p:ph type="sldImg"/>
          </p:nvPr>
        </p:nvSpPr>
        <p:spPr>
          <a:xfrm>
            <a:off x="371475" y="688975"/>
            <a:ext cx="6116638" cy="3441700"/>
          </a:xfrm>
          <a:ln/>
        </p:spPr>
      </p:sp>
      <p:sp>
        <p:nvSpPr>
          <p:cNvPr id="229380" name="Rectangle 3"/>
          <p:cNvSpPr>
            <a:spLocks noGrp="1" noChangeArrowheads="1"/>
          </p:cNvSpPr>
          <p:nvPr>
            <p:ph type="body" idx="1"/>
          </p:nvPr>
        </p:nvSpPr>
        <p:spPr>
          <a:xfrm>
            <a:off x="685800" y="4360863"/>
            <a:ext cx="5486400" cy="4130675"/>
          </a:xfrm>
          <a:solidFill>
            <a:srgbClr val="FFFFFF"/>
          </a:solidFill>
          <a:ln/>
        </p:spPr>
        <p:txBody>
          <a:bodyPr/>
          <a:lstStyle/>
          <a:p>
            <a:pPr algn="just"/>
            <a:r>
              <a:rPr lang="en-US" altLang="en-US" dirty="0" smtClean="0"/>
              <a:t>The </a:t>
            </a:r>
            <a:r>
              <a:rPr lang="en-US" altLang="en-US" b="1" dirty="0" smtClean="0">
                <a:latin typeface="Verdana" panose="020B0604030504040204" pitchFamily="34" charset="0"/>
              </a:rPr>
              <a:t>alias</a:t>
            </a:r>
            <a:r>
              <a:rPr lang="en-US" altLang="en-US" dirty="0" smtClean="0"/>
              <a:t> mechanism provides the user with the ability to rename a command, or change the default options of a command. </a:t>
            </a:r>
          </a:p>
          <a:p>
            <a:pPr algn="just"/>
            <a:endParaRPr lang="en-US" altLang="en-US" dirty="0" smtClean="0"/>
          </a:p>
          <a:p>
            <a:pPr algn="just"/>
            <a:r>
              <a:rPr lang="en-US" altLang="en-US" dirty="0" smtClean="0"/>
              <a:t>The list of aliases is usually defined in </a:t>
            </a:r>
            <a:r>
              <a:rPr lang="en-US" altLang="en-US" i="1" dirty="0" smtClean="0">
                <a:latin typeface="Verdana" panose="020B0604030504040204" pitchFamily="34" charset="0"/>
              </a:rPr>
              <a:t>.</a:t>
            </a:r>
            <a:r>
              <a:rPr lang="en-US" altLang="en-US" i="1" dirty="0" err="1" smtClean="0">
                <a:latin typeface="Verdana" panose="020B0604030504040204" pitchFamily="34" charset="0"/>
              </a:rPr>
              <a:t>bash_profile</a:t>
            </a:r>
            <a:r>
              <a:rPr lang="en-US" altLang="en-US" dirty="0" smtClean="0"/>
              <a:t> for Bash shell.</a:t>
            </a:r>
          </a:p>
          <a:p>
            <a:pPr algn="just"/>
            <a:endParaRPr lang="en-US" altLang="en-US" dirty="0" smtClean="0"/>
          </a:p>
          <a:p>
            <a:pPr algn="just"/>
            <a:endParaRPr lang="en-US" altLang="en-US" dirty="0" smtClean="0"/>
          </a:p>
        </p:txBody>
      </p:sp>
    </p:spTree>
    <p:extLst>
      <p:ext uri="{BB962C8B-B14F-4D97-AF65-F5344CB8AC3E}">
        <p14:creationId xmlns:p14="http://schemas.microsoft.com/office/powerpoint/2010/main" val="3633922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5"/>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DC87D6E-418D-426D-B72B-5A3C714D41D4}" type="slidenum">
              <a:rPr lang="en-GB" altLang="en-US"/>
              <a:pPr/>
              <a:t>6</a:t>
            </a:fld>
            <a:endParaRPr lang="en-GB" altLang="en-US"/>
          </a:p>
        </p:txBody>
      </p:sp>
      <p:sp>
        <p:nvSpPr>
          <p:cNvPr id="75779" name="Rectangle 2"/>
          <p:cNvSpPr>
            <a:spLocks noGrp="1" noRot="1" noChangeAspect="1" noChangeArrowheads="1" noTextEdit="1"/>
          </p:cNvSpPr>
          <p:nvPr>
            <p:ph type="sldImg"/>
          </p:nvPr>
        </p:nvSpPr>
        <p:spPr>
          <a:xfrm>
            <a:off x="371475" y="688975"/>
            <a:ext cx="6116638" cy="3441700"/>
          </a:xfrm>
          <a:ln/>
        </p:spPr>
      </p:sp>
      <p:sp>
        <p:nvSpPr>
          <p:cNvPr id="75780" name="Rectangle 3"/>
          <p:cNvSpPr>
            <a:spLocks noGrp="1" noChangeArrowheads="1"/>
          </p:cNvSpPr>
          <p:nvPr>
            <p:ph type="body" idx="1"/>
          </p:nvPr>
        </p:nvSpPr>
        <p:spPr>
          <a:xfrm>
            <a:off x="685800" y="4360863"/>
            <a:ext cx="5486400" cy="4130675"/>
          </a:xfrm>
          <a:noFill/>
        </p:spPr>
        <p:txBody>
          <a:bodyPr/>
          <a:lstStyle/>
          <a:p>
            <a:pPr algn="just"/>
            <a:r>
              <a:rPr lang="en-US" altLang="en-US" smtClean="0"/>
              <a:t>Unix provides granularity on the access to files that reside on the system.</a:t>
            </a:r>
          </a:p>
          <a:p>
            <a:pPr algn="just"/>
            <a:r>
              <a:rPr lang="en-US" altLang="en-US" smtClean="0"/>
              <a:t>For the purpose of access control UNIX differentiates users into three categories:</a:t>
            </a:r>
          </a:p>
          <a:p>
            <a:pPr algn="just">
              <a:buFontTx/>
              <a:buChar char="•"/>
            </a:pPr>
            <a:r>
              <a:rPr lang="en-US" altLang="en-US" smtClean="0"/>
              <a:t> owner – creator of the file (owner of a file can be identified using ls –l command, described earlier)</a:t>
            </a:r>
          </a:p>
          <a:p>
            <a:pPr algn="just">
              <a:buFontTx/>
              <a:buChar char="•"/>
            </a:pPr>
            <a:r>
              <a:rPr lang="en-US" altLang="en-US" smtClean="0"/>
              <a:t> group – a group of login ids that is named as a group</a:t>
            </a:r>
          </a:p>
          <a:p>
            <a:pPr algn="just">
              <a:buFontTx/>
              <a:buChar char="•"/>
            </a:pPr>
            <a:r>
              <a:rPr lang="en-US" altLang="en-US" smtClean="0"/>
              <a:t> others – other than owner and members of the group to which file belongs to </a:t>
            </a:r>
          </a:p>
          <a:p>
            <a:pPr algn="just">
              <a:lnSpc>
                <a:spcPct val="80000"/>
              </a:lnSpc>
            </a:pPr>
            <a:endParaRPr lang="en-US" altLang="en-US" smtClean="0"/>
          </a:p>
          <a:p>
            <a:pPr algn="just"/>
            <a:r>
              <a:rPr lang="en-US" altLang="en-US" smtClean="0"/>
              <a:t>UNIX provides commands to set access  permissions for each of the above categories. </a:t>
            </a:r>
            <a:r>
              <a:rPr lang="en-US" altLang="en-US" smtClean="0">
                <a:latin typeface="Verdana" panose="020B0604030504040204" pitchFamily="34" charset="0"/>
              </a:rPr>
              <a:t>chmod</a:t>
            </a:r>
            <a:r>
              <a:rPr lang="en-US" altLang="en-US" smtClean="0"/>
              <a:t> command is used to set permissions for a file or a group of files. </a:t>
            </a:r>
            <a:r>
              <a:rPr lang="en-US" altLang="en-US" smtClean="0">
                <a:latin typeface="Verdana" panose="020B0604030504040204" pitchFamily="34" charset="0"/>
              </a:rPr>
              <a:t>chmod</a:t>
            </a:r>
            <a:r>
              <a:rPr lang="en-US" altLang="en-US" smtClean="0"/>
              <a:t> is discussed later in detail.</a:t>
            </a:r>
          </a:p>
          <a:p>
            <a:pPr algn="just">
              <a:lnSpc>
                <a:spcPct val="80000"/>
              </a:lnSpc>
            </a:pPr>
            <a:endParaRPr lang="en-US" altLang="en-US" smtClean="0"/>
          </a:p>
          <a:p>
            <a:pPr algn="just"/>
            <a:r>
              <a:rPr lang="en-US" altLang="en-US" smtClean="0"/>
              <a:t>The read permission allows a file to be read and write permission allows a file to be modified. Executable permission is required for a file to be executed. It can be seen that all executable files in </a:t>
            </a:r>
            <a:r>
              <a:rPr lang="en-US" altLang="en-US" smtClean="0">
                <a:latin typeface="Verdana" panose="020B0604030504040204" pitchFamily="34" charset="0"/>
              </a:rPr>
              <a:t>/bin</a:t>
            </a:r>
            <a:r>
              <a:rPr lang="en-US" altLang="en-US" smtClean="0"/>
              <a:t> or </a:t>
            </a:r>
            <a:r>
              <a:rPr lang="en-US" altLang="en-US" smtClean="0">
                <a:latin typeface="Verdana" panose="020B0604030504040204" pitchFamily="34" charset="0"/>
              </a:rPr>
              <a:t>/usr/bin</a:t>
            </a:r>
            <a:r>
              <a:rPr lang="en-US" altLang="en-US" smtClean="0"/>
              <a:t> directory have execute permission set. The same holds good for any executable file located in any other directory. For example, the permissions </a:t>
            </a:r>
            <a:r>
              <a:rPr lang="en-US" altLang="en-US" smtClean="0">
                <a:latin typeface="Verdana" panose="020B0604030504040204" pitchFamily="34" charset="0"/>
              </a:rPr>
              <a:t>rw-r----</a:t>
            </a:r>
            <a:r>
              <a:rPr lang="en-US" altLang="en-US" smtClean="0">
                <a:latin typeface="Courier New" panose="02070309020205020404" pitchFamily="49" charset="0"/>
              </a:rPr>
              <a:t> </a:t>
            </a:r>
            <a:r>
              <a:rPr lang="en-US" altLang="en-US" smtClean="0"/>
              <a:t>set on a file indicate that, owner has permissions to read &amp; write, group has read only permission and others can’t access the file.</a:t>
            </a:r>
          </a:p>
          <a:p>
            <a:pPr algn="just"/>
            <a:endParaRPr lang="en-US" altLang="en-US" smtClean="0"/>
          </a:p>
          <a:p>
            <a:pPr algn="just"/>
            <a:endParaRPr lang="en-US" altLang="en-US" smtClean="0"/>
          </a:p>
          <a:p>
            <a:pPr algn="just">
              <a:lnSpc>
                <a:spcPct val="90000"/>
              </a:lnSpc>
            </a:pPr>
            <a:endParaRPr lang="en-US" altLang="en-US" smtClean="0"/>
          </a:p>
        </p:txBody>
      </p:sp>
    </p:spTree>
    <p:extLst>
      <p:ext uri="{BB962C8B-B14F-4D97-AF65-F5344CB8AC3E}">
        <p14:creationId xmlns:p14="http://schemas.microsoft.com/office/powerpoint/2010/main" val="3458028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5"/>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318B9FD-2066-4E53-924B-763A7324B0A5}" type="slidenum">
              <a:rPr lang="en-GB" altLang="en-US"/>
              <a:pPr/>
              <a:t>7</a:t>
            </a:fld>
            <a:endParaRPr lang="en-GB" altLang="en-US"/>
          </a:p>
        </p:txBody>
      </p:sp>
      <p:sp>
        <p:nvSpPr>
          <p:cNvPr id="77827" name="Rectangle 2"/>
          <p:cNvSpPr>
            <a:spLocks noGrp="1" noRot="1" noChangeAspect="1" noChangeArrowheads="1" noTextEdit="1"/>
          </p:cNvSpPr>
          <p:nvPr>
            <p:ph type="sldImg"/>
          </p:nvPr>
        </p:nvSpPr>
        <p:spPr>
          <a:xfrm>
            <a:off x="371475" y="688975"/>
            <a:ext cx="6116638" cy="3441700"/>
          </a:xfrm>
          <a:ln/>
        </p:spPr>
      </p:sp>
      <p:sp>
        <p:nvSpPr>
          <p:cNvPr id="77828" name="Rectangle 3"/>
          <p:cNvSpPr>
            <a:spLocks noGrp="1" noChangeArrowheads="1"/>
          </p:cNvSpPr>
          <p:nvPr>
            <p:ph type="body" idx="1"/>
          </p:nvPr>
        </p:nvSpPr>
        <p:spPr>
          <a:xfrm>
            <a:off x="685800" y="4360863"/>
            <a:ext cx="5486400" cy="4130675"/>
          </a:xfrm>
          <a:noFill/>
        </p:spPr>
        <p:txBody>
          <a:bodyPr/>
          <a:lstStyle/>
          <a:p>
            <a:pPr algn="just"/>
            <a:r>
              <a:rPr lang="en-US" altLang="en-US" smtClean="0"/>
              <a:t>Permissions are applicable for directories as well. Since directories hold file names, access permissions indicate whether a file can be added or removed from a directory. However, the permission on a directory indicate whether files can be created, or renamed or removed as well as listing of directory content.</a:t>
            </a:r>
          </a:p>
          <a:p>
            <a:pPr algn="just">
              <a:lnSpc>
                <a:spcPct val="90000"/>
              </a:lnSpc>
            </a:pPr>
            <a:endParaRPr lang="en-US" altLang="en-US" smtClean="0"/>
          </a:p>
        </p:txBody>
      </p:sp>
    </p:spTree>
    <p:extLst>
      <p:ext uri="{BB962C8B-B14F-4D97-AF65-F5344CB8AC3E}">
        <p14:creationId xmlns:p14="http://schemas.microsoft.com/office/powerpoint/2010/main" val="1252000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5"/>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703635A-0591-4224-84E5-87C9571D3D72}" type="slidenum">
              <a:rPr lang="en-GB" altLang="en-US"/>
              <a:pPr/>
              <a:t>8</a:t>
            </a:fld>
            <a:endParaRPr lang="en-GB" altLang="en-US"/>
          </a:p>
        </p:txBody>
      </p:sp>
      <p:sp>
        <p:nvSpPr>
          <p:cNvPr id="79875" name="Rectangle 2"/>
          <p:cNvSpPr>
            <a:spLocks noGrp="1" noRot="1" noChangeAspect="1" noChangeArrowheads="1" noTextEdit="1"/>
          </p:cNvSpPr>
          <p:nvPr>
            <p:ph type="sldImg"/>
          </p:nvPr>
        </p:nvSpPr>
        <p:spPr>
          <a:xfrm>
            <a:off x="371475" y="688975"/>
            <a:ext cx="6116638" cy="3441700"/>
          </a:xfrm>
          <a:ln/>
        </p:spPr>
      </p:sp>
      <p:sp>
        <p:nvSpPr>
          <p:cNvPr id="79876" name="Rectangle 3"/>
          <p:cNvSpPr>
            <a:spLocks noGrp="1" noChangeArrowheads="1"/>
          </p:cNvSpPr>
          <p:nvPr>
            <p:ph type="body" idx="1"/>
          </p:nvPr>
        </p:nvSpPr>
        <p:spPr>
          <a:xfrm>
            <a:off x="685800" y="4360863"/>
            <a:ext cx="5486400" cy="4130675"/>
          </a:xfrm>
          <a:noFill/>
        </p:spPr>
        <p:txBody>
          <a:bodyPr/>
          <a:lstStyle/>
          <a:p>
            <a:pPr algn="just">
              <a:lnSpc>
                <a:spcPct val="90000"/>
              </a:lnSpc>
            </a:pPr>
            <a:endParaRPr lang="en-GB" altLang="en-US" smtClean="0"/>
          </a:p>
        </p:txBody>
      </p:sp>
    </p:spTree>
    <p:extLst>
      <p:ext uri="{BB962C8B-B14F-4D97-AF65-F5344CB8AC3E}">
        <p14:creationId xmlns:p14="http://schemas.microsoft.com/office/powerpoint/2010/main" val="2696995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5"/>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BB6B071-331B-4AEA-A9B9-333FC36D7864}" type="slidenum">
              <a:rPr lang="en-GB" altLang="en-US"/>
              <a:pPr/>
              <a:t>9</a:t>
            </a:fld>
            <a:endParaRPr lang="en-GB" altLang="en-US"/>
          </a:p>
        </p:txBody>
      </p:sp>
      <p:sp>
        <p:nvSpPr>
          <p:cNvPr id="81923" name="Rectangle 2"/>
          <p:cNvSpPr>
            <a:spLocks noGrp="1" noRot="1" noChangeAspect="1" noChangeArrowheads="1" noTextEdit="1"/>
          </p:cNvSpPr>
          <p:nvPr>
            <p:ph type="sldImg"/>
          </p:nvPr>
        </p:nvSpPr>
        <p:spPr>
          <a:xfrm>
            <a:off x="371475" y="688975"/>
            <a:ext cx="6116638" cy="3441700"/>
          </a:xfrm>
          <a:ln/>
        </p:spPr>
      </p:sp>
      <p:sp>
        <p:nvSpPr>
          <p:cNvPr id="81924" name="Rectangle 3"/>
          <p:cNvSpPr>
            <a:spLocks noGrp="1" noChangeArrowheads="1"/>
          </p:cNvSpPr>
          <p:nvPr>
            <p:ph type="body" idx="1"/>
          </p:nvPr>
        </p:nvSpPr>
        <p:spPr>
          <a:xfrm>
            <a:off x="685800" y="4360863"/>
            <a:ext cx="5486400" cy="4130675"/>
          </a:xfrm>
          <a:noFill/>
        </p:spPr>
        <p:txBody>
          <a:bodyPr/>
          <a:lstStyle/>
          <a:p>
            <a:pPr algn="just"/>
            <a:r>
              <a:rPr lang="en-US" altLang="en-US" dirty="0" smtClean="0"/>
              <a:t>File access permissions  can be changed using </a:t>
            </a:r>
            <a:r>
              <a:rPr lang="en-US" altLang="en-US" dirty="0" smtClean="0">
                <a:latin typeface="Verdana" panose="020B0604030504040204" pitchFamily="34" charset="0"/>
              </a:rPr>
              <a:t>“</a:t>
            </a:r>
            <a:r>
              <a:rPr lang="en-US" altLang="en-US" b="1" dirty="0" err="1" smtClean="0">
                <a:latin typeface="Verdana" panose="020B0604030504040204" pitchFamily="34" charset="0"/>
              </a:rPr>
              <a:t>chmod</a:t>
            </a:r>
            <a:r>
              <a:rPr lang="en-US" altLang="en-US" dirty="0" smtClean="0">
                <a:latin typeface="Verdana" panose="020B0604030504040204" pitchFamily="34" charset="0"/>
              </a:rPr>
              <a:t>”</a:t>
            </a:r>
            <a:r>
              <a:rPr lang="en-US" altLang="en-US" dirty="0" smtClean="0"/>
              <a:t> command.</a:t>
            </a:r>
          </a:p>
          <a:p>
            <a:pPr algn="just"/>
            <a:r>
              <a:rPr lang="en-US" altLang="en-US" dirty="0" smtClean="0"/>
              <a:t>To change permissions, the type of the user, the type of the permission, whether the permission has to be granted or revoked, and the name of the file, has to be specified.</a:t>
            </a:r>
            <a:endParaRPr lang="en-US" altLang="en-US" b="1" dirty="0" smtClean="0"/>
          </a:p>
          <a:p>
            <a:pPr algn="just"/>
            <a:r>
              <a:rPr lang="en-US" altLang="en-US" b="1" dirty="0" smtClean="0"/>
              <a:t>	Category	Operation		Attribute</a:t>
            </a:r>
            <a:endParaRPr lang="en-US" altLang="en-US" dirty="0" smtClean="0"/>
          </a:p>
          <a:p>
            <a:pPr algn="just"/>
            <a:r>
              <a:rPr lang="en-US" altLang="en-US" dirty="0" smtClean="0"/>
              <a:t>	</a:t>
            </a:r>
            <a:r>
              <a:rPr lang="en-US" altLang="en-US" dirty="0" smtClean="0">
                <a:latin typeface="Verdana" panose="020B0604030504040204" pitchFamily="34" charset="0"/>
              </a:rPr>
              <a:t>u-user</a:t>
            </a:r>
            <a:r>
              <a:rPr lang="en-US" altLang="en-US" dirty="0" smtClean="0"/>
              <a:t>	+ assign permission	r-read permission</a:t>
            </a:r>
          </a:p>
          <a:p>
            <a:pPr algn="just"/>
            <a:r>
              <a:rPr lang="en-US" altLang="en-US" dirty="0" smtClean="0"/>
              <a:t>	</a:t>
            </a:r>
            <a:r>
              <a:rPr lang="en-US" altLang="en-US" dirty="0" smtClean="0">
                <a:latin typeface="Verdana" panose="020B0604030504040204" pitchFamily="34" charset="0"/>
              </a:rPr>
              <a:t>g-group</a:t>
            </a:r>
            <a:r>
              <a:rPr lang="en-US" altLang="en-US" dirty="0" smtClean="0"/>
              <a:t>	- remove permission	w-write permission</a:t>
            </a:r>
          </a:p>
          <a:p>
            <a:pPr algn="just"/>
            <a:r>
              <a:rPr lang="en-US" altLang="en-US" dirty="0" smtClean="0"/>
              <a:t>	</a:t>
            </a:r>
            <a:r>
              <a:rPr lang="en-US" altLang="en-US" dirty="0" smtClean="0">
                <a:latin typeface="Verdana" panose="020B0604030504040204" pitchFamily="34" charset="0"/>
              </a:rPr>
              <a:t>o-Others</a:t>
            </a:r>
            <a:r>
              <a:rPr lang="en-US" altLang="en-US" dirty="0" smtClean="0"/>
              <a:t>	=assign absolute permission x-execute permission</a:t>
            </a:r>
          </a:p>
          <a:p>
            <a:pPr algn="just"/>
            <a:r>
              <a:rPr lang="en-US" altLang="en-US" dirty="0" smtClean="0"/>
              <a:t>	</a:t>
            </a:r>
            <a:r>
              <a:rPr lang="en-US" altLang="en-US" dirty="0" smtClean="0">
                <a:latin typeface="Verdana" panose="020B0604030504040204" pitchFamily="34" charset="0"/>
              </a:rPr>
              <a:t>a-all</a:t>
            </a:r>
          </a:p>
          <a:p>
            <a:pPr algn="just">
              <a:lnSpc>
                <a:spcPct val="40000"/>
              </a:lnSpc>
            </a:pPr>
            <a:endParaRPr lang="en-US" altLang="en-US" dirty="0" smtClean="0">
              <a:latin typeface="Verdana" panose="020B0604030504040204" pitchFamily="34" charset="0"/>
            </a:endParaRPr>
          </a:p>
          <a:p>
            <a:pPr algn="just"/>
            <a:r>
              <a:rPr lang="en-US" altLang="en-US" dirty="0" smtClean="0">
                <a:latin typeface="Verdana" panose="020B0604030504040204" pitchFamily="34" charset="0"/>
              </a:rPr>
              <a:t>$ </a:t>
            </a:r>
            <a:r>
              <a:rPr lang="en-US" altLang="en-US" dirty="0" err="1" smtClean="0">
                <a:latin typeface="Verdana" panose="020B0604030504040204" pitchFamily="34" charset="0"/>
              </a:rPr>
              <a:t>chmod</a:t>
            </a:r>
            <a:r>
              <a:rPr lang="en-US" altLang="en-US" dirty="0" smtClean="0">
                <a:latin typeface="Verdana" panose="020B0604030504040204" pitchFamily="34" charset="0"/>
              </a:rPr>
              <a:t>  </a:t>
            </a:r>
            <a:r>
              <a:rPr lang="en-US" altLang="en-US" dirty="0" err="1" smtClean="0">
                <a:latin typeface="Verdana" panose="020B0604030504040204" pitchFamily="34" charset="0"/>
              </a:rPr>
              <a:t>u+x</a:t>
            </a:r>
            <a:r>
              <a:rPr lang="en-US" altLang="en-US" dirty="0" smtClean="0">
                <a:latin typeface="Verdana" panose="020B0604030504040204" pitchFamily="34" charset="0"/>
              </a:rPr>
              <a:t>  note</a:t>
            </a:r>
            <a:r>
              <a:rPr lang="en-US" altLang="en-US" dirty="0" smtClean="0"/>
              <a:t> -  This assigns execute permission to the owner of the file note</a:t>
            </a:r>
          </a:p>
          <a:p>
            <a:pPr algn="just">
              <a:lnSpc>
                <a:spcPct val="40000"/>
              </a:lnSpc>
            </a:pPr>
            <a:endParaRPr lang="en-US" altLang="en-US" dirty="0" smtClean="0"/>
          </a:p>
          <a:p>
            <a:pPr algn="just"/>
            <a:r>
              <a:rPr lang="en-US" altLang="en-US" dirty="0" smtClean="0">
                <a:latin typeface="Verdana" panose="020B0604030504040204" pitchFamily="34" charset="0"/>
              </a:rPr>
              <a:t>$ </a:t>
            </a:r>
            <a:r>
              <a:rPr lang="en-US" altLang="en-US" dirty="0" err="1" smtClean="0">
                <a:latin typeface="Verdana" panose="020B0604030504040204" pitchFamily="34" charset="0"/>
              </a:rPr>
              <a:t>chmod</a:t>
            </a:r>
            <a:r>
              <a:rPr lang="en-US" altLang="en-US" dirty="0" smtClean="0">
                <a:latin typeface="Verdana" panose="020B0604030504040204" pitchFamily="34" charset="0"/>
              </a:rPr>
              <a:t>  </a:t>
            </a:r>
            <a:r>
              <a:rPr lang="en-US" altLang="en-US" dirty="0" err="1" smtClean="0">
                <a:latin typeface="Verdana" panose="020B0604030504040204" pitchFamily="34" charset="0"/>
              </a:rPr>
              <a:t>ugo+x</a:t>
            </a:r>
            <a:r>
              <a:rPr lang="en-US" altLang="en-US" dirty="0" smtClean="0">
                <a:latin typeface="Verdana" panose="020B0604030504040204" pitchFamily="34" charset="0"/>
              </a:rPr>
              <a:t>  note - </a:t>
            </a:r>
            <a:r>
              <a:rPr lang="en-US" altLang="en-US" dirty="0" smtClean="0"/>
              <a:t>This assigns execute permission to all users</a:t>
            </a:r>
          </a:p>
          <a:p>
            <a:pPr algn="just">
              <a:lnSpc>
                <a:spcPct val="40000"/>
              </a:lnSpc>
            </a:pPr>
            <a:endParaRPr lang="en-US" altLang="en-US" b="1" dirty="0" smtClean="0"/>
          </a:p>
          <a:p>
            <a:pPr algn="just"/>
            <a:r>
              <a:rPr lang="en-US" altLang="en-US" b="1" dirty="0" smtClean="0"/>
              <a:t>The Octal Notation - </a:t>
            </a:r>
            <a:r>
              <a:rPr lang="en-US" altLang="en-US" dirty="0" smtClean="0"/>
              <a:t>You can just add the appropriate codes when more than one permission has to be granted.</a:t>
            </a:r>
          </a:p>
          <a:p>
            <a:pPr algn="just"/>
            <a:r>
              <a:rPr lang="en-US" altLang="en-US" dirty="0" smtClean="0"/>
              <a:t/>
            </a:r>
            <a:br>
              <a:rPr lang="en-US" altLang="en-US" dirty="0" smtClean="0"/>
            </a:br>
            <a:r>
              <a:rPr lang="en-US" altLang="en-US" dirty="0" smtClean="0">
                <a:latin typeface="Verdana" panose="020B0604030504040204" pitchFamily="34" charset="0"/>
              </a:rPr>
              <a:t>$ </a:t>
            </a:r>
            <a:r>
              <a:rPr lang="en-US" altLang="en-US" dirty="0" err="1" smtClean="0">
                <a:latin typeface="Verdana" panose="020B0604030504040204" pitchFamily="34" charset="0"/>
              </a:rPr>
              <a:t>chmod</a:t>
            </a:r>
            <a:r>
              <a:rPr lang="en-US" altLang="en-US" dirty="0" smtClean="0">
                <a:latin typeface="Verdana" panose="020B0604030504040204" pitchFamily="34" charset="0"/>
              </a:rPr>
              <a:t>  666  note - </a:t>
            </a:r>
            <a:r>
              <a:rPr lang="en-US" altLang="en-US" dirty="0" smtClean="0"/>
              <a:t>Here 6 indicate read and write permissions (4+2) to all the users.</a:t>
            </a:r>
          </a:p>
          <a:p>
            <a:pPr algn="just">
              <a:lnSpc>
                <a:spcPct val="50000"/>
              </a:lnSpc>
            </a:pPr>
            <a:endParaRPr lang="en-US" altLang="en-US" dirty="0" smtClean="0"/>
          </a:p>
        </p:txBody>
      </p:sp>
    </p:spTree>
    <p:extLst>
      <p:ext uri="{BB962C8B-B14F-4D97-AF65-F5344CB8AC3E}">
        <p14:creationId xmlns:p14="http://schemas.microsoft.com/office/powerpoint/2010/main" val="1726068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4" name="Rectangle 2"/>
          <p:cNvSpPr>
            <a:spLocks noGrp="1" noRot="1" noChangeAspect="1" noChangeArrowheads="1" noTextEdit="1"/>
          </p:cNvSpPr>
          <p:nvPr>
            <p:ph type="sldImg"/>
          </p:nvPr>
        </p:nvSpPr>
        <p:spPr>
          <a:xfrm>
            <a:off x="369888" y="771525"/>
            <a:ext cx="6118225" cy="3441700"/>
          </a:xfrm>
          <a:ln/>
        </p:spPr>
      </p:sp>
      <p:sp>
        <p:nvSpPr>
          <p:cNvPr id="1062915" name="Rectangle 3"/>
          <p:cNvSpPr>
            <a:spLocks noGrp="1" noChangeArrowheads="1"/>
          </p:cNvSpPr>
          <p:nvPr>
            <p:ph type="body" idx="1"/>
          </p:nvPr>
        </p:nvSpPr>
        <p:spPr>
          <a:xfrm>
            <a:off x="815975" y="4360863"/>
            <a:ext cx="5356225" cy="3963987"/>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88911" tIns="44456" rIns="88911" bIns="44456"/>
          <a:lstStyle/>
          <a:p>
            <a:r>
              <a:rPr lang="en-US" altLang="en-US" dirty="0"/>
              <a:t>$ </a:t>
            </a:r>
            <a:r>
              <a:rPr lang="en-US" altLang="en-US" dirty="0" err="1"/>
              <a:t>mkdir</a:t>
            </a:r>
            <a:r>
              <a:rPr lang="en-US" altLang="en-US" dirty="0"/>
              <a:t> </a:t>
            </a:r>
            <a:r>
              <a:rPr lang="en-US" altLang="en-US" dirty="0" err="1"/>
              <a:t>mydir</a:t>
            </a:r>
            <a:endParaRPr lang="en-US" altLang="en-US" dirty="0"/>
          </a:p>
          <a:p>
            <a:r>
              <a:rPr lang="en-US" altLang="en-US" dirty="0"/>
              <a:t>A directory </a:t>
            </a:r>
            <a:r>
              <a:rPr lang="en-US" altLang="en-US" dirty="0" err="1"/>
              <a:t>mydir</a:t>
            </a:r>
            <a:r>
              <a:rPr lang="en-US" altLang="en-US" dirty="0"/>
              <a:t> is created under the current directory.</a:t>
            </a:r>
          </a:p>
          <a:p>
            <a:r>
              <a:rPr lang="en-US" altLang="en-US" dirty="0"/>
              <a:t>A number or directories can be created as follows</a:t>
            </a:r>
          </a:p>
          <a:p>
            <a:pPr>
              <a:lnSpc>
                <a:spcPct val="140000"/>
              </a:lnSpc>
            </a:pPr>
            <a:r>
              <a:rPr lang="en-US" altLang="en-US" dirty="0"/>
              <a:t>$ </a:t>
            </a:r>
            <a:r>
              <a:rPr lang="en-US" altLang="en-US" dirty="0" err="1"/>
              <a:t>mkdir</a:t>
            </a:r>
            <a:r>
              <a:rPr lang="en-US" altLang="en-US" dirty="0"/>
              <a:t> </a:t>
            </a:r>
            <a:r>
              <a:rPr lang="en-US" altLang="en-US" dirty="0" err="1"/>
              <a:t>mydir</a:t>
            </a:r>
            <a:r>
              <a:rPr lang="en-US" altLang="en-US" dirty="0"/>
              <a:t> </a:t>
            </a:r>
            <a:r>
              <a:rPr lang="en-US" altLang="en-US" dirty="0" err="1"/>
              <a:t>mydir</a:t>
            </a:r>
            <a:r>
              <a:rPr lang="en-US" altLang="en-US" dirty="0"/>
              <a:t>/</a:t>
            </a:r>
            <a:r>
              <a:rPr lang="en-US" altLang="en-US" dirty="0" err="1"/>
              <a:t>progs</a:t>
            </a:r>
            <a:r>
              <a:rPr lang="en-US" altLang="en-US" dirty="0"/>
              <a:t> </a:t>
            </a:r>
            <a:r>
              <a:rPr lang="en-US" altLang="en-US" dirty="0" err="1"/>
              <a:t>mydir</a:t>
            </a:r>
            <a:r>
              <a:rPr lang="en-US" altLang="en-US" dirty="0"/>
              <a:t>/data </a:t>
            </a:r>
          </a:p>
          <a:p>
            <a:r>
              <a:rPr lang="en-US" altLang="en-US" dirty="0"/>
              <a:t>$</a:t>
            </a:r>
            <a:r>
              <a:rPr lang="en-US" altLang="en-US" dirty="0" err="1"/>
              <a:t>mkdir</a:t>
            </a:r>
            <a:r>
              <a:rPr lang="en-US" altLang="en-US" dirty="0"/>
              <a:t> –p </a:t>
            </a:r>
            <a:r>
              <a:rPr lang="en-US" altLang="en-US" dirty="0" err="1"/>
              <a:t>mydir</a:t>
            </a:r>
            <a:r>
              <a:rPr lang="en-US" altLang="en-US" dirty="0"/>
              <a:t>/mydir1/mydir2/mydir3</a:t>
            </a:r>
          </a:p>
          <a:p>
            <a:r>
              <a:rPr lang="en-US" altLang="en-US" dirty="0"/>
              <a:t>Creates directories hierarchically below each directory</a:t>
            </a:r>
          </a:p>
          <a:p>
            <a:pPr>
              <a:lnSpc>
                <a:spcPct val="10000"/>
              </a:lnSpc>
            </a:pPr>
            <a:endParaRPr lang="en-US" altLang="en-US" dirty="0"/>
          </a:p>
          <a:p>
            <a:r>
              <a:rPr lang="en-US" altLang="en-US" dirty="0"/>
              <a:t>$</a:t>
            </a:r>
            <a:r>
              <a:rPr lang="en-US" altLang="en-US" dirty="0" err="1"/>
              <a:t>mkdir</a:t>
            </a:r>
            <a:r>
              <a:rPr lang="en-US" altLang="en-US" dirty="0"/>
              <a:t> –m  755 project</a:t>
            </a:r>
          </a:p>
          <a:p>
            <a:r>
              <a:rPr lang="en-US" altLang="en-US" dirty="0"/>
              <a:t>Creates directory “project” and sets read, write, execute permissions for owner and read &amp; execute permissions for group and others</a:t>
            </a:r>
            <a:r>
              <a:rPr lang="en-US" altLang="en-US" dirty="0" smtClean="0"/>
              <a:t>.</a:t>
            </a:r>
          </a:p>
          <a:p>
            <a:r>
              <a:rPr lang="en-IN" sz="1200" b="0" i="0" kern="1200" dirty="0" smtClean="0">
                <a:solidFill>
                  <a:schemeClr val="tx1"/>
                </a:solidFill>
                <a:effectLst/>
                <a:latin typeface="+mn-lt"/>
                <a:ea typeface="+mn-ea"/>
                <a:cs typeface="+mn-cs"/>
              </a:rPr>
              <a:t>To set permissions when creating a directory pass the </a:t>
            </a:r>
            <a:r>
              <a:rPr lang="en-IN" dirty="0" smtClean="0"/>
              <a:t>-m</a:t>
            </a:r>
            <a:r>
              <a:rPr lang="en-IN" sz="1200" b="0" i="0" kern="1200" dirty="0" smtClean="0">
                <a:solidFill>
                  <a:schemeClr val="tx1"/>
                </a:solidFill>
                <a:effectLst/>
                <a:latin typeface="+mn-lt"/>
                <a:ea typeface="+mn-ea"/>
                <a:cs typeface="+mn-cs"/>
              </a:rPr>
              <a:t> option. This accepts a number value to set the file mode. If no options are passed to </a:t>
            </a:r>
            <a:r>
              <a:rPr lang="en-IN" dirty="0" err="1" smtClean="0"/>
              <a:t>mdkir</a:t>
            </a:r>
            <a:r>
              <a:rPr lang="en-IN" sz="1200" b="0" i="0" kern="1200" dirty="0" smtClean="0">
                <a:solidFill>
                  <a:schemeClr val="tx1"/>
                </a:solidFill>
                <a:effectLst/>
                <a:latin typeface="+mn-lt"/>
                <a:ea typeface="+mn-ea"/>
                <a:cs typeface="+mn-cs"/>
              </a:rPr>
              <a:t> the directory will be created with read, write and execute permissions for the user (755).</a:t>
            </a:r>
            <a:endParaRPr lang="en-US" altLang="en-US" dirty="0"/>
          </a:p>
          <a:p>
            <a:pPr>
              <a:lnSpc>
                <a:spcPct val="30000"/>
              </a:lnSpc>
            </a:pPr>
            <a:endParaRPr lang="en-US" altLang="en-US" dirty="0"/>
          </a:p>
          <a:p>
            <a:pPr>
              <a:lnSpc>
                <a:spcPct val="110000"/>
              </a:lnSpc>
            </a:pPr>
            <a:r>
              <a:rPr lang="en-US" altLang="en-US" b="1" dirty="0"/>
              <a:t>Remove a directory</a:t>
            </a:r>
          </a:p>
          <a:p>
            <a:pPr>
              <a:lnSpc>
                <a:spcPct val="120000"/>
              </a:lnSpc>
            </a:pPr>
            <a:r>
              <a:rPr lang="en-US" altLang="en-US" dirty="0"/>
              <a:t>The </a:t>
            </a:r>
            <a:r>
              <a:rPr lang="en-US" altLang="en-US" b="1" dirty="0" err="1"/>
              <a:t>rmdir</a:t>
            </a:r>
            <a:r>
              <a:rPr lang="en-US" altLang="en-US" dirty="0"/>
              <a:t> command allows removal of a directory. To remove a directory, it must be empty (except for dot and dot dot). </a:t>
            </a:r>
          </a:p>
          <a:p>
            <a:pPr>
              <a:lnSpc>
                <a:spcPct val="10000"/>
              </a:lnSpc>
            </a:pPr>
            <a:endParaRPr lang="en-US" altLang="en-US" dirty="0"/>
          </a:p>
          <a:p>
            <a:pPr>
              <a:lnSpc>
                <a:spcPct val="110000"/>
              </a:lnSpc>
            </a:pPr>
            <a:r>
              <a:rPr lang="en-US" altLang="en-US" dirty="0"/>
              <a:t>The arguments to </a:t>
            </a:r>
            <a:r>
              <a:rPr lang="en-US" altLang="en-US" b="1" dirty="0" err="1"/>
              <a:t>rmdir</a:t>
            </a:r>
            <a:r>
              <a:rPr lang="en-US" altLang="en-US" dirty="0"/>
              <a:t> must be existing directory names. As with any of the commands that take file or directory names as arguments, absolute or relative path names can be provided.</a:t>
            </a:r>
          </a:p>
        </p:txBody>
      </p:sp>
    </p:spTree>
    <p:extLst>
      <p:ext uri="{BB962C8B-B14F-4D97-AF65-F5344CB8AC3E}">
        <p14:creationId xmlns:p14="http://schemas.microsoft.com/office/powerpoint/2010/main" val="2676066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2" name="Rectangle 2"/>
          <p:cNvSpPr>
            <a:spLocks noGrp="1" noRot="1" noChangeAspect="1" noChangeArrowheads="1" noTextEdit="1"/>
          </p:cNvSpPr>
          <p:nvPr>
            <p:ph type="sldImg"/>
          </p:nvPr>
        </p:nvSpPr>
        <p:spPr>
          <a:xfrm>
            <a:off x="369888" y="771525"/>
            <a:ext cx="6118225" cy="3441700"/>
          </a:xfrm>
          <a:ln/>
        </p:spPr>
      </p:sp>
      <p:sp>
        <p:nvSpPr>
          <p:cNvPr id="1064963" name="Rectangle 3"/>
          <p:cNvSpPr>
            <a:spLocks noGrp="1" noChangeArrowheads="1"/>
          </p:cNvSpPr>
          <p:nvPr>
            <p:ph type="body" idx="1"/>
          </p:nvPr>
        </p:nvSpPr>
        <p:spPr>
          <a:xfrm>
            <a:off x="912813" y="4360863"/>
            <a:ext cx="5032375" cy="4132262"/>
          </a:xfrm>
        </p:spPr>
        <p:txBody>
          <a:bodyPr/>
          <a:lstStyle/>
          <a:p>
            <a:r>
              <a:rPr lang="en-US" altLang="en-US"/>
              <a:t>What is the action performed by the following commands?</a:t>
            </a:r>
          </a:p>
          <a:p>
            <a:endParaRPr lang="en-US" altLang="en-US"/>
          </a:p>
          <a:p>
            <a:r>
              <a:rPr lang="en-US" altLang="en-US"/>
              <a:t>	$  cd .</a:t>
            </a:r>
          </a:p>
          <a:p>
            <a:endParaRPr lang="en-US" altLang="en-US"/>
          </a:p>
          <a:p>
            <a:r>
              <a:rPr lang="en-US" altLang="en-US"/>
              <a:t>	$  cd ../abc/xyz/pqr</a:t>
            </a:r>
          </a:p>
          <a:p>
            <a:endParaRPr lang="en-US" altLang="en-US"/>
          </a:p>
          <a:p>
            <a:endParaRPr lang="en-US" altLang="en-US"/>
          </a:p>
          <a:p>
            <a:endParaRPr lang="en-US" altLang="en-US"/>
          </a:p>
        </p:txBody>
      </p:sp>
    </p:spTree>
    <p:extLst>
      <p:ext uri="{BB962C8B-B14F-4D97-AF65-F5344CB8AC3E}">
        <p14:creationId xmlns:p14="http://schemas.microsoft.com/office/powerpoint/2010/main" val="4024972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5"/>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33BEB68-9711-4C0D-93C0-90FBF67BDB8B}" type="slidenum">
              <a:rPr lang="en-GB" altLang="en-US"/>
              <a:pPr/>
              <a:t>16</a:t>
            </a:fld>
            <a:endParaRPr lang="en-GB" altLang="en-US"/>
          </a:p>
        </p:txBody>
      </p:sp>
      <p:sp>
        <p:nvSpPr>
          <p:cNvPr id="90115" name="Rectangle 2"/>
          <p:cNvSpPr>
            <a:spLocks noGrp="1" noRot="1" noChangeAspect="1" noChangeArrowheads="1" noTextEdit="1"/>
          </p:cNvSpPr>
          <p:nvPr>
            <p:ph type="sldImg"/>
          </p:nvPr>
        </p:nvSpPr>
        <p:spPr>
          <a:xfrm>
            <a:off x="371475" y="688975"/>
            <a:ext cx="6116638" cy="3441700"/>
          </a:xfrm>
          <a:ln/>
        </p:spPr>
      </p:sp>
      <p:sp>
        <p:nvSpPr>
          <p:cNvPr id="90116" name="Rectangle 3"/>
          <p:cNvSpPr>
            <a:spLocks noGrp="1" noChangeArrowheads="1"/>
          </p:cNvSpPr>
          <p:nvPr>
            <p:ph type="body" idx="1"/>
          </p:nvPr>
        </p:nvSpPr>
        <p:spPr>
          <a:xfrm>
            <a:off x="685800" y="4360863"/>
            <a:ext cx="5486400" cy="4130675"/>
          </a:xfrm>
          <a:noFill/>
        </p:spPr>
        <p:txBody>
          <a:bodyPr/>
          <a:lstStyle/>
          <a:p>
            <a:endParaRPr lang="en-GB" altLang="en-US" smtClean="0"/>
          </a:p>
        </p:txBody>
      </p:sp>
    </p:spTree>
    <p:extLst>
      <p:ext uri="{BB962C8B-B14F-4D97-AF65-F5344CB8AC3E}">
        <p14:creationId xmlns:p14="http://schemas.microsoft.com/office/powerpoint/2010/main" val="1219096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5"/>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4B0EE4D-E2C2-4C1A-BBF9-917AE393D25B}" type="slidenum">
              <a:rPr lang="en-GB" altLang="en-US"/>
              <a:pPr/>
              <a:t>17</a:t>
            </a:fld>
            <a:endParaRPr lang="en-GB" altLang="en-US"/>
          </a:p>
        </p:txBody>
      </p:sp>
      <p:sp>
        <p:nvSpPr>
          <p:cNvPr id="92163" name="Rectangle 2"/>
          <p:cNvSpPr>
            <a:spLocks noGrp="1" noRot="1" noChangeAspect="1" noChangeArrowheads="1" noTextEdit="1"/>
          </p:cNvSpPr>
          <p:nvPr>
            <p:ph type="sldImg"/>
          </p:nvPr>
        </p:nvSpPr>
        <p:spPr>
          <a:xfrm>
            <a:off x="371475" y="688975"/>
            <a:ext cx="6116638" cy="3441700"/>
          </a:xfrm>
          <a:ln/>
        </p:spPr>
      </p:sp>
      <p:sp>
        <p:nvSpPr>
          <p:cNvPr id="92164" name="Rectangle 3"/>
          <p:cNvSpPr>
            <a:spLocks noGrp="1" noChangeArrowheads="1"/>
          </p:cNvSpPr>
          <p:nvPr>
            <p:ph type="body" idx="1"/>
          </p:nvPr>
        </p:nvSpPr>
        <p:spPr>
          <a:xfrm>
            <a:off x="685800" y="4360863"/>
            <a:ext cx="5486400" cy="4130675"/>
          </a:xfrm>
          <a:noFill/>
        </p:spPr>
        <p:txBody>
          <a:bodyPr/>
          <a:lstStyle/>
          <a:p>
            <a:pPr algn="just"/>
            <a:r>
              <a:rPr lang="en-GB" altLang="en-US" smtClean="0"/>
              <a:t>The </a:t>
            </a:r>
            <a:r>
              <a:rPr lang="en-GB" altLang="en-US" b="1" smtClean="0">
                <a:latin typeface="Verdana" panose="020B0604030504040204" pitchFamily="34" charset="0"/>
              </a:rPr>
              <a:t>cp</a:t>
            </a:r>
            <a:r>
              <a:rPr lang="en-GB" altLang="en-US" smtClean="0"/>
              <a:t> command copies a file or a group of files. </a:t>
            </a:r>
            <a:r>
              <a:rPr lang="en-GB" altLang="en-US" b="1" smtClean="0">
                <a:latin typeface="Verdana" panose="020B0604030504040204" pitchFamily="34" charset="0"/>
              </a:rPr>
              <a:t>cp</a:t>
            </a:r>
            <a:r>
              <a:rPr lang="en-GB" altLang="en-US" smtClean="0"/>
              <a:t> creates an exact image of the file on the disk with the target  name specified.</a:t>
            </a:r>
          </a:p>
          <a:p>
            <a:pPr algn="just">
              <a:lnSpc>
                <a:spcPct val="0"/>
              </a:lnSpc>
            </a:pPr>
            <a:endParaRPr lang="en-GB" altLang="en-US" smtClean="0"/>
          </a:p>
          <a:p>
            <a:pPr algn="just"/>
            <a:r>
              <a:rPr lang="en-GB" altLang="en-US" smtClean="0">
                <a:latin typeface="Verdana" panose="020B0604030504040204" pitchFamily="34" charset="0"/>
              </a:rPr>
              <a:t>$ cp  chap01  unit1	</a:t>
            </a:r>
          </a:p>
          <a:p>
            <a:pPr algn="just">
              <a:lnSpc>
                <a:spcPct val="0"/>
              </a:lnSpc>
            </a:pPr>
            <a:endParaRPr lang="en-GB" altLang="en-US" smtClean="0"/>
          </a:p>
          <a:p>
            <a:pPr algn="just"/>
            <a:r>
              <a:rPr lang="en-GB" altLang="en-US" smtClean="0"/>
              <a:t>This copies the file chap01 to the file unit1</a:t>
            </a:r>
          </a:p>
          <a:p>
            <a:pPr algn="just">
              <a:lnSpc>
                <a:spcPct val="0"/>
              </a:lnSpc>
            </a:pPr>
            <a:endParaRPr lang="en-GB" altLang="en-US" smtClean="0"/>
          </a:p>
          <a:p>
            <a:pPr algn="just"/>
            <a:r>
              <a:rPr lang="en-GB" altLang="en-US" smtClean="0"/>
              <a:t>If the destination file doesn’t exist, it will be created before copying takes place. If not, it will be simply overwritten.</a:t>
            </a:r>
          </a:p>
          <a:p>
            <a:pPr algn="just">
              <a:lnSpc>
                <a:spcPct val="0"/>
              </a:lnSpc>
            </a:pPr>
            <a:endParaRPr lang="en-GB" altLang="en-US" smtClean="0"/>
          </a:p>
          <a:p>
            <a:pPr algn="just">
              <a:lnSpc>
                <a:spcPct val="130000"/>
              </a:lnSpc>
            </a:pPr>
            <a:r>
              <a:rPr lang="en-GB" altLang="en-US" smtClean="0">
                <a:latin typeface="Verdana" panose="020B0604030504040204" pitchFamily="34" charset="0"/>
              </a:rPr>
              <a:t>$ cp chap01 progs/unit1	</a:t>
            </a:r>
          </a:p>
          <a:p>
            <a:pPr algn="just"/>
            <a:r>
              <a:rPr lang="en-GB" altLang="en-US" smtClean="0"/>
              <a:t>copies the file chap01 to the directory progs.  The  name of the copied file will be unit1</a:t>
            </a:r>
          </a:p>
          <a:p>
            <a:pPr algn="just">
              <a:lnSpc>
                <a:spcPct val="0"/>
              </a:lnSpc>
            </a:pPr>
            <a:endParaRPr lang="en-GB" altLang="en-US" smtClean="0"/>
          </a:p>
          <a:p>
            <a:pPr algn="just"/>
            <a:r>
              <a:rPr lang="en-GB" altLang="en-US" smtClean="0"/>
              <a:t>When target is a directory, </a:t>
            </a:r>
            <a:r>
              <a:rPr lang="en-GB" altLang="en-US" b="1" smtClean="0">
                <a:latin typeface="Verdana" panose="020B0604030504040204" pitchFamily="34" charset="0"/>
              </a:rPr>
              <a:t>cp</a:t>
            </a:r>
            <a:r>
              <a:rPr lang="en-GB" altLang="en-US" b="1" smtClean="0"/>
              <a:t> </a:t>
            </a:r>
            <a:r>
              <a:rPr lang="en-GB" altLang="en-US" smtClean="0"/>
              <a:t>copies the source into the target directory with the same name, unless target filename is specified.</a:t>
            </a:r>
          </a:p>
          <a:p>
            <a:pPr algn="just">
              <a:lnSpc>
                <a:spcPct val="10000"/>
              </a:lnSpc>
            </a:pPr>
            <a:endParaRPr lang="en-GB" altLang="en-US" b="1" smtClean="0"/>
          </a:p>
          <a:p>
            <a:pPr algn="just">
              <a:lnSpc>
                <a:spcPct val="110000"/>
              </a:lnSpc>
            </a:pPr>
            <a:r>
              <a:rPr lang="en-GB" altLang="en-US" smtClean="0">
                <a:latin typeface="Verdana" panose="020B0604030504040204" pitchFamily="34" charset="0"/>
              </a:rPr>
              <a:t>$ cp  chap01  progs</a:t>
            </a:r>
            <a:r>
              <a:rPr lang="en-GB" altLang="en-US" smtClean="0"/>
              <a:t>	</a:t>
            </a:r>
            <a:br>
              <a:rPr lang="en-GB" altLang="en-US" smtClean="0"/>
            </a:br>
            <a:r>
              <a:rPr lang="en-GB" altLang="en-US" smtClean="0"/>
              <a:t>copies the file chap01 to the directory progs.  The name of the copied file will also be chap01</a:t>
            </a:r>
          </a:p>
          <a:p>
            <a:pPr algn="just">
              <a:lnSpc>
                <a:spcPct val="0"/>
              </a:lnSpc>
            </a:pPr>
            <a:endParaRPr lang="en-GB" altLang="en-US" smtClean="0"/>
          </a:p>
          <a:p>
            <a:pPr algn="just"/>
            <a:r>
              <a:rPr lang="en-GB" altLang="en-US" smtClean="0">
                <a:latin typeface="Verdana" panose="020B0604030504040204" pitchFamily="34" charset="0"/>
              </a:rPr>
              <a:t>$ cp  chap*  progs</a:t>
            </a:r>
            <a:r>
              <a:rPr lang="en-GB" altLang="en-US" smtClean="0"/>
              <a:t>	</a:t>
            </a:r>
          </a:p>
          <a:p>
            <a:pPr algn="just"/>
            <a:r>
              <a:rPr lang="en-GB" altLang="en-US" smtClean="0"/>
              <a:t>copies all the files matching the pattern to the  directory progs</a:t>
            </a:r>
          </a:p>
        </p:txBody>
      </p:sp>
    </p:spTree>
    <p:extLst>
      <p:ext uri="{BB962C8B-B14F-4D97-AF65-F5344CB8AC3E}">
        <p14:creationId xmlns:p14="http://schemas.microsoft.com/office/powerpoint/2010/main" val="157985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5195C5C-EBF4-4500-A7DE-59A56ECC2C4A}" type="datetimeFigureOut">
              <a:rPr lang="en-IN" smtClean="0"/>
              <a:t>14-02-2018</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CF31B19-0B6B-44C9-A3E1-0ABD990C0567}"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642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195C5C-EBF4-4500-A7DE-59A56ECC2C4A}" type="datetimeFigureOut">
              <a:rPr lang="en-IN" smtClean="0"/>
              <a:t>14-02-2018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31B19-0B6B-44C9-A3E1-0ABD990C0567}" type="slidenum">
              <a:rPr lang="en-IN" smtClean="0"/>
              <a:t>‹#›</a:t>
            </a:fld>
            <a:endParaRPr lang="en-IN"/>
          </a:p>
        </p:txBody>
      </p:sp>
    </p:spTree>
    <p:extLst>
      <p:ext uri="{BB962C8B-B14F-4D97-AF65-F5344CB8AC3E}">
        <p14:creationId xmlns:p14="http://schemas.microsoft.com/office/powerpoint/2010/main" val="21135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195C5C-EBF4-4500-A7DE-59A56ECC2C4A}" type="datetimeFigureOut">
              <a:rPr lang="en-IN" smtClean="0"/>
              <a:t>14-02-2018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31B19-0B6B-44C9-A3E1-0ABD990C0567}" type="slidenum">
              <a:rPr lang="en-IN" smtClean="0"/>
              <a:t>‹#›</a:t>
            </a:fld>
            <a:endParaRPr lang="en-IN"/>
          </a:p>
        </p:txBody>
      </p:sp>
    </p:spTree>
    <p:extLst>
      <p:ext uri="{BB962C8B-B14F-4D97-AF65-F5344CB8AC3E}">
        <p14:creationId xmlns:p14="http://schemas.microsoft.com/office/powerpoint/2010/main" val="2020234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609600" y="1143000"/>
            <a:ext cx="53848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Online Image Placeholder 3"/>
          <p:cNvSpPr>
            <a:spLocks noGrp="1"/>
          </p:cNvSpPr>
          <p:nvPr>
            <p:ph type="clipArt" sz="half" idx="2"/>
          </p:nvPr>
        </p:nvSpPr>
        <p:spPr>
          <a:xfrm>
            <a:off x="6197600" y="1143000"/>
            <a:ext cx="5384800" cy="5257800"/>
          </a:xfrm>
        </p:spPr>
        <p:txBody>
          <a:bodyPr/>
          <a:lstStyle/>
          <a:p>
            <a:pPr lvl="0"/>
            <a:endParaRPr lang="en-IN" noProof="0" smtClean="0"/>
          </a:p>
        </p:txBody>
      </p:sp>
      <p:sp>
        <p:nvSpPr>
          <p:cNvPr id="5" name="Rectangle 6"/>
          <p:cNvSpPr>
            <a:spLocks noGrp="1" noChangeArrowheads="1"/>
          </p:cNvSpPr>
          <p:nvPr>
            <p:ph type="dt" sz="half" idx="10"/>
          </p:nvPr>
        </p:nvSpPr>
        <p:spPr>
          <a:ln/>
        </p:spPr>
        <p:txBody>
          <a:bodyPr/>
          <a:lstStyle>
            <a:lvl1pPr>
              <a:defRPr/>
            </a:lvl1pPr>
          </a:lstStyle>
          <a:p>
            <a:pPr>
              <a:defRPr/>
            </a:pPr>
            <a:fld id="{01B2E306-A5AE-4DE0-9058-44F831198974}" type="slidenum">
              <a:rPr lang="en-GB" altLang="en-US"/>
              <a:pPr>
                <a:defRPr/>
              </a:pPr>
              <a:t>‹#›</a:t>
            </a:fld>
            <a:endParaRPr lang="en-GB" altLang="en-US"/>
          </a:p>
        </p:txBody>
      </p:sp>
    </p:spTree>
    <p:extLst>
      <p:ext uri="{BB962C8B-B14F-4D97-AF65-F5344CB8AC3E}">
        <p14:creationId xmlns:p14="http://schemas.microsoft.com/office/powerpoint/2010/main" val="2225619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609600" y="1143000"/>
            <a:ext cx="10972800" cy="5257800"/>
          </a:xfrm>
        </p:spPr>
        <p:txBody>
          <a:bodyPr/>
          <a:lstStyle/>
          <a:p>
            <a:pPr lvl="0"/>
            <a:endParaRPr lang="en-IN" noProof="0" smtClean="0"/>
          </a:p>
        </p:txBody>
      </p:sp>
      <p:sp>
        <p:nvSpPr>
          <p:cNvPr id="4" name="Rectangle 6"/>
          <p:cNvSpPr>
            <a:spLocks noGrp="1" noChangeArrowheads="1"/>
          </p:cNvSpPr>
          <p:nvPr>
            <p:ph type="dt" sz="half" idx="10"/>
          </p:nvPr>
        </p:nvSpPr>
        <p:spPr>
          <a:ln/>
        </p:spPr>
        <p:txBody>
          <a:bodyPr/>
          <a:lstStyle>
            <a:lvl1pPr>
              <a:defRPr/>
            </a:lvl1pPr>
          </a:lstStyle>
          <a:p>
            <a:pPr>
              <a:defRPr/>
            </a:pPr>
            <a:fld id="{F46B128A-57F5-43A6-9EDE-7794DB8A890D}" type="slidenum">
              <a:rPr lang="en-GB" altLang="en-US"/>
              <a:pPr>
                <a:defRPr/>
              </a:pPr>
              <a:t>‹#›</a:t>
            </a:fld>
            <a:endParaRPr lang="en-GB" altLang="en-US"/>
          </a:p>
        </p:txBody>
      </p:sp>
    </p:spTree>
    <p:extLst>
      <p:ext uri="{BB962C8B-B14F-4D97-AF65-F5344CB8AC3E}">
        <p14:creationId xmlns:p14="http://schemas.microsoft.com/office/powerpoint/2010/main" val="30118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195C5C-EBF4-4500-A7DE-59A56ECC2C4A}" type="datetimeFigureOut">
              <a:rPr lang="en-IN" smtClean="0"/>
              <a:t>14-02-2018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31B19-0B6B-44C9-A3E1-0ABD990C0567}" type="slidenum">
              <a:rPr lang="en-IN" smtClean="0"/>
              <a:t>‹#›</a:t>
            </a:fld>
            <a:endParaRPr lang="en-IN"/>
          </a:p>
        </p:txBody>
      </p:sp>
    </p:spTree>
    <p:extLst>
      <p:ext uri="{BB962C8B-B14F-4D97-AF65-F5344CB8AC3E}">
        <p14:creationId xmlns:p14="http://schemas.microsoft.com/office/powerpoint/2010/main" val="1634008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5195C5C-EBF4-4500-A7DE-59A56ECC2C4A}" type="datetimeFigureOut">
              <a:rPr lang="en-IN" smtClean="0"/>
              <a:t>14-02-2018</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CF31B19-0B6B-44C9-A3E1-0ABD990C0567}"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0369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195C5C-EBF4-4500-A7DE-59A56ECC2C4A}" type="datetimeFigureOut">
              <a:rPr lang="en-IN" smtClean="0"/>
              <a:t>14-02-2018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31B19-0B6B-44C9-A3E1-0ABD990C0567}" type="slidenum">
              <a:rPr lang="en-IN" smtClean="0"/>
              <a:t>‹#›</a:t>
            </a:fld>
            <a:endParaRPr lang="en-IN"/>
          </a:p>
        </p:txBody>
      </p:sp>
    </p:spTree>
    <p:extLst>
      <p:ext uri="{BB962C8B-B14F-4D97-AF65-F5344CB8AC3E}">
        <p14:creationId xmlns:p14="http://schemas.microsoft.com/office/powerpoint/2010/main" val="321264039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95C5C-EBF4-4500-A7DE-59A56ECC2C4A}" type="datetimeFigureOut">
              <a:rPr lang="en-IN" smtClean="0"/>
              <a:t>14-02-2018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F31B19-0B6B-44C9-A3E1-0ABD990C0567}" type="slidenum">
              <a:rPr lang="en-IN" smtClean="0"/>
              <a:t>‹#›</a:t>
            </a:fld>
            <a:endParaRPr lang="en-IN"/>
          </a:p>
        </p:txBody>
      </p:sp>
    </p:spTree>
    <p:extLst>
      <p:ext uri="{BB962C8B-B14F-4D97-AF65-F5344CB8AC3E}">
        <p14:creationId xmlns:p14="http://schemas.microsoft.com/office/powerpoint/2010/main" val="4274776458"/>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195C5C-EBF4-4500-A7DE-59A56ECC2C4A}" type="datetimeFigureOut">
              <a:rPr lang="en-IN" smtClean="0"/>
              <a:t>14-02-2018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F31B19-0B6B-44C9-A3E1-0ABD990C0567}" type="slidenum">
              <a:rPr lang="en-IN" smtClean="0"/>
              <a:t>‹#›</a:t>
            </a:fld>
            <a:endParaRPr lang="en-IN"/>
          </a:p>
        </p:txBody>
      </p:sp>
    </p:spTree>
    <p:extLst>
      <p:ext uri="{BB962C8B-B14F-4D97-AF65-F5344CB8AC3E}">
        <p14:creationId xmlns:p14="http://schemas.microsoft.com/office/powerpoint/2010/main" val="1965400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95C5C-EBF4-4500-A7DE-59A56ECC2C4A}" type="datetimeFigureOut">
              <a:rPr lang="en-IN" smtClean="0"/>
              <a:t>14-02-2018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F31B19-0B6B-44C9-A3E1-0ABD990C0567}" type="slidenum">
              <a:rPr lang="en-IN" smtClean="0"/>
              <a:t>‹#›</a:t>
            </a:fld>
            <a:endParaRPr lang="en-IN"/>
          </a:p>
        </p:txBody>
      </p:sp>
    </p:spTree>
    <p:extLst>
      <p:ext uri="{BB962C8B-B14F-4D97-AF65-F5344CB8AC3E}">
        <p14:creationId xmlns:p14="http://schemas.microsoft.com/office/powerpoint/2010/main" val="138715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5195C5C-EBF4-4500-A7DE-59A56ECC2C4A}" type="datetimeFigureOut">
              <a:rPr lang="en-IN" smtClean="0"/>
              <a:t>14-02-2018</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CCF31B19-0B6B-44C9-A3E1-0ABD990C0567}"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6023327"/>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5195C5C-EBF4-4500-A7DE-59A56ECC2C4A}" type="datetimeFigureOut">
              <a:rPr lang="en-IN" smtClean="0"/>
              <a:t>14-02-2018</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CCF31B19-0B6B-44C9-A3E1-0ABD990C0567}" type="slidenum">
              <a:rPr lang="en-IN" smtClean="0"/>
              <a:t>‹#›</a:t>
            </a:fld>
            <a:endParaRPr lang="en-IN"/>
          </a:p>
        </p:txBody>
      </p:sp>
    </p:spTree>
    <p:extLst>
      <p:ext uri="{BB962C8B-B14F-4D97-AF65-F5344CB8AC3E}">
        <p14:creationId xmlns:p14="http://schemas.microsoft.com/office/powerpoint/2010/main" val="496129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5195C5C-EBF4-4500-A7DE-59A56ECC2C4A}" type="datetimeFigureOut">
              <a:rPr lang="en-IN" smtClean="0"/>
              <a:t>14-02-2018</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CF31B19-0B6B-44C9-A3E1-0ABD990C0567}"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67264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lifewire.com/uses-of-command-chmod-220106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makeuseof.com/tag/4-boring-tasks-can-automate-windows-task-scheduler/" TargetMode="External"/><Relationship Id="rId2" Type="http://schemas.openxmlformats.org/officeDocument/2006/relationships/hyperlink" Target="https://www.makeuseof.com/tag/how-to-update-one-or-all-apps-on-linux-in-seconds/" TargetMode="External"/><Relationship Id="rId1" Type="http://schemas.openxmlformats.org/officeDocument/2006/relationships/slideLayout" Target="../slideLayouts/slideLayout2.xml"/><Relationship Id="rId4" Type="http://schemas.openxmlformats.org/officeDocument/2006/relationships/hyperlink" Target="https://www.makeuseof.com/tag/organize-time-4-linux-calendar-app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computerhope.com/jargon/s/signoff.htm" TargetMode="External"/><Relationship Id="rId2" Type="http://schemas.openxmlformats.org/officeDocument/2006/relationships/hyperlink" Target="https://www.computerhope.com/jargon/s/shell.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Files Handling</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0524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Changing The Permissions Of The New Directory</a:t>
            </a:r>
            <a:br>
              <a:rPr lang="en-IN" b="1" dirty="0"/>
            </a:br>
            <a:endParaRPr lang="en-IN" dirty="0"/>
          </a:p>
        </p:txBody>
      </p:sp>
      <p:sp>
        <p:nvSpPr>
          <p:cNvPr id="3" name="Content Placeholder 2"/>
          <p:cNvSpPr>
            <a:spLocks noGrp="1"/>
          </p:cNvSpPr>
          <p:nvPr>
            <p:ph idx="1"/>
          </p:nvPr>
        </p:nvSpPr>
        <p:spPr>
          <a:xfrm>
            <a:off x="1251678" y="1874517"/>
            <a:ext cx="10178322" cy="4005075"/>
          </a:xfrm>
        </p:spPr>
        <p:txBody>
          <a:bodyPr/>
          <a:lstStyle/>
          <a:p>
            <a:r>
              <a:rPr lang="en-IN" dirty="0"/>
              <a:t>After creating a new folder you might wish to set the permissions so that only a certain user can access the </a:t>
            </a:r>
            <a:r>
              <a:rPr lang="en-IN" dirty="0" smtClean="0"/>
              <a:t>folder.</a:t>
            </a:r>
          </a:p>
          <a:p>
            <a:r>
              <a:rPr lang="en-IN" dirty="0" smtClean="0"/>
              <a:t>Some Users </a:t>
            </a:r>
            <a:r>
              <a:rPr lang="en-IN" dirty="0"/>
              <a:t>can edit files in the folder but others have read only</a:t>
            </a:r>
            <a:r>
              <a:rPr lang="en-IN" dirty="0" smtClean="0"/>
              <a:t>.</a:t>
            </a:r>
          </a:p>
          <a:p>
            <a:pPr marL="0" indent="0" algn="ctr">
              <a:buNone/>
            </a:pPr>
            <a:r>
              <a:rPr lang="en-IN" i="1" dirty="0" err="1">
                <a:solidFill>
                  <a:srgbClr val="FF0000"/>
                </a:solidFill>
              </a:rPr>
              <a:t>drwxr</a:t>
            </a:r>
            <a:r>
              <a:rPr lang="en-IN" i="1" dirty="0">
                <a:solidFill>
                  <a:srgbClr val="FF0000"/>
                </a:solidFill>
              </a:rPr>
              <a:t>-</a:t>
            </a:r>
            <a:r>
              <a:rPr lang="en-IN" i="1" dirty="0" err="1">
                <a:solidFill>
                  <a:srgbClr val="FF0000"/>
                </a:solidFill>
              </a:rPr>
              <a:t>xr</a:t>
            </a:r>
            <a:r>
              <a:rPr lang="en-IN" i="1" dirty="0">
                <a:solidFill>
                  <a:srgbClr val="FF0000"/>
                </a:solidFill>
              </a:rPr>
              <a:t>-x 2 owner group 4096 Mar 9 19:34 </a:t>
            </a:r>
            <a:r>
              <a:rPr lang="en-IN" i="1" dirty="0" smtClean="0">
                <a:solidFill>
                  <a:srgbClr val="FF0000"/>
                </a:solidFill>
              </a:rPr>
              <a:t>test</a:t>
            </a:r>
          </a:p>
          <a:p>
            <a:r>
              <a:rPr lang="en-IN" dirty="0"/>
              <a:t>r stands for read</a:t>
            </a:r>
          </a:p>
          <a:p>
            <a:r>
              <a:rPr lang="en-IN" dirty="0"/>
              <a:t>w stands for write</a:t>
            </a:r>
          </a:p>
          <a:p>
            <a:r>
              <a:rPr lang="en-IN" dirty="0"/>
              <a:t>x stands for execute (which in this case means you can access the folder)</a:t>
            </a:r>
          </a:p>
          <a:p>
            <a:endParaRPr lang="en-IN" dirty="0">
              <a:solidFill>
                <a:srgbClr val="FF0000"/>
              </a:solidFill>
            </a:endParaRPr>
          </a:p>
        </p:txBody>
      </p:sp>
    </p:spTree>
    <p:extLst>
      <p:ext uri="{BB962C8B-B14F-4D97-AF65-F5344CB8AC3E}">
        <p14:creationId xmlns:p14="http://schemas.microsoft.com/office/powerpoint/2010/main" val="1657780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96710"/>
          </a:xfrm>
        </p:spPr>
        <p:txBody>
          <a:bodyPr/>
          <a:lstStyle/>
          <a:p>
            <a:r>
              <a:rPr lang="en-IN" dirty="0" smtClean="0"/>
              <a:t>chmod</a:t>
            </a:r>
            <a:endParaRPr lang="en-IN" dirty="0"/>
          </a:p>
        </p:txBody>
      </p:sp>
      <p:sp>
        <p:nvSpPr>
          <p:cNvPr id="3" name="Content Placeholder 2"/>
          <p:cNvSpPr>
            <a:spLocks noGrp="1"/>
          </p:cNvSpPr>
          <p:nvPr>
            <p:ph idx="1"/>
          </p:nvPr>
        </p:nvSpPr>
        <p:spPr>
          <a:xfrm>
            <a:off x="1251678" y="1274164"/>
            <a:ext cx="10178322" cy="4961743"/>
          </a:xfrm>
        </p:spPr>
        <p:txBody>
          <a:bodyPr>
            <a:normAutofit/>
          </a:bodyPr>
          <a:lstStyle/>
          <a:p>
            <a:r>
              <a:rPr lang="en-IN" dirty="0"/>
              <a:t>To change the permissions for a file or folder you can use the </a:t>
            </a:r>
            <a:r>
              <a:rPr lang="en-IN" b="1" dirty="0"/>
              <a:t>chmod </a:t>
            </a:r>
            <a:r>
              <a:rPr lang="en-IN" dirty="0"/>
              <a:t>command. </a:t>
            </a:r>
            <a:endParaRPr lang="en-IN" dirty="0" smtClean="0"/>
          </a:p>
          <a:p>
            <a:r>
              <a:rPr lang="en-IN" dirty="0" smtClean="0">
                <a:hlinkClick r:id="rId2"/>
              </a:rPr>
              <a:t>The </a:t>
            </a:r>
            <a:r>
              <a:rPr lang="en-IN" dirty="0">
                <a:hlinkClick r:id="rId2"/>
              </a:rPr>
              <a:t>chmod command</a:t>
            </a:r>
            <a:r>
              <a:rPr lang="en-IN" dirty="0"/>
              <a:t> lets you specify 3 numbers which set the permissions.</a:t>
            </a:r>
          </a:p>
          <a:p>
            <a:pPr marL="0" indent="0">
              <a:buNone/>
            </a:pPr>
            <a:r>
              <a:rPr lang="en-IN" dirty="0">
                <a:solidFill>
                  <a:srgbClr val="FF0000"/>
                </a:solidFill>
              </a:rPr>
              <a:t>read permissions = 4</a:t>
            </a:r>
          </a:p>
          <a:p>
            <a:pPr marL="0" indent="0">
              <a:buNone/>
            </a:pPr>
            <a:r>
              <a:rPr lang="en-IN" dirty="0">
                <a:solidFill>
                  <a:srgbClr val="FF0000"/>
                </a:solidFill>
              </a:rPr>
              <a:t>write permissions = 2</a:t>
            </a:r>
          </a:p>
          <a:p>
            <a:pPr marL="0" indent="0">
              <a:buNone/>
            </a:pPr>
            <a:r>
              <a:rPr lang="en-IN" dirty="0">
                <a:solidFill>
                  <a:srgbClr val="FF0000"/>
                </a:solidFill>
              </a:rPr>
              <a:t>execute permissions = 1</a:t>
            </a:r>
          </a:p>
          <a:p>
            <a:r>
              <a:rPr lang="en-IN" dirty="0" smtClean="0"/>
              <a:t>Need </a:t>
            </a:r>
            <a:r>
              <a:rPr lang="en-IN" dirty="0"/>
              <a:t>to specify 3 numbers as part of the chmod command. </a:t>
            </a:r>
            <a:endParaRPr lang="en-IN" dirty="0" smtClean="0"/>
          </a:p>
          <a:p>
            <a:r>
              <a:rPr lang="en-IN" dirty="0" smtClean="0"/>
              <a:t>The </a:t>
            </a:r>
            <a:r>
              <a:rPr lang="en-IN" dirty="0"/>
              <a:t>first number is for the owner permissions, the second number is for the group permissions and the last number is for everyone else</a:t>
            </a:r>
            <a:r>
              <a:rPr lang="en-IN" dirty="0" smtClean="0"/>
              <a:t>.</a:t>
            </a:r>
          </a:p>
          <a:p>
            <a:pPr lvl="1"/>
            <a:r>
              <a:rPr lang="en-IN" dirty="0"/>
              <a:t>7, </a:t>
            </a:r>
            <a:r>
              <a:rPr lang="en-IN" dirty="0" err="1"/>
              <a:t>rwx</a:t>
            </a:r>
            <a:r>
              <a:rPr lang="en-IN" dirty="0"/>
              <a:t>, read, write, and execute</a:t>
            </a:r>
          </a:p>
          <a:p>
            <a:pPr lvl="1"/>
            <a:r>
              <a:rPr lang="en-IN" dirty="0"/>
              <a:t>6, </a:t>
            </a:r>
            <a:r>
              <a:rPr lang="en-IN" dirty="0" err="1"/>
              <a:t>rw</a:t>
            </a:r>
            <a:r>
              <a:rPr lang="en-IN" dirty="0"/>
              <a:t>-, read and write</a:t>
            </a:r>
          </a:p>
          <a:p>
            <a:pPr lvl="1"/>
            <a:r>
              <a:rPr lang="en-IN" dirty="0"/>
              <a:t>5, r-x, read and execute</a:t>
            </a:r>
          </a:p>
          <a:p>
            <a:pPr lvl="1"/>
            <a:r>
              <a:rPr lang="en-IN" dirty="0"/>
              <a:t>4, r--, read only</a:t>
            </a:r>
          </a:p>
          <a:p>
            <a:endParaRPr lang="en-IN" dirty="0"/>
          </a:p>
        </p:txBody>
      </p:sp>
    </p:spTree>
    <p:extLst>
      <p:ext uri="{BB962C8B-B14F-4D97-AF65-F5344CB8AC3E}">
        <p14:creationId xmlns:p14="http://schemas.microsoft.com/office/powerpoint/2010/main" val="453110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46808"/>
          </a:xfrm>
        </p:spPr>
        <p:txBody>
          <a:bodyPr/>
          <a:lstStyle/>
          <a:p>
            <a:r>
              <a:rPr lang="en-IN" dirty="0" smtClean="0"/>
              <a:t>chmod</a:t>
            </a:r>
            <a:endParaRPr lang="en-IN" dirty="0"/>
          </a:p>
        </p:txBody>
      </p:sp>
      <p:sp>
        <p:nvSpPr>
          <p:cNvPr id="3" name="Content Placeholder 2"/>
          <p:cNvSpPr>
            <a:spLocks noGrp="1"/>
          </p:cNvSpPr>
          <p:nvPr>
            <p:ph idx="1"/>
          </p:nvPr>
        </p:nvSpPr>
        <p:spPr>
          <a:xfrm>
            <a:off x="1251678" y="1484027"/>
            <a:ext cx="10178322" cy="4395566"/>
          </a:xfrm>
        </p:spPr>
        <p:txBody>
          <a:bodyPr/>
          <a:lstStyle/>
          <a:p>
            <a:r>
              <a:rPr lang="fr-FR" dirty="0"/>
              <a:t>chmod </a:t>
            </a:r>
            <a:r>
              <a:rPr lang="fr-FR" dirty="0" smtClean="0"/>
              <a:t>mode</a:t>
            </a:r>
            <a:r>
              <a:rPr lang="fr-FR" dirty="0"/>
              <a:t>[,mode] file1 [file2 </a:t>
            </a:r>
            <a:r>
              <a:rPr lang="fr-FR" dirty="0" smtClean="0"/>
              <a:t>...]</a:t>
            </a:r>
          </a:p>
          <a:p>
            <a:r>
              <a:rPr lang="en-IN" i="1" dirty="0"/>
              <a:t>chmod 750 </a:t>
            </a:r>
            <a:r>
              <a:rPr lang="en-IN" i="1" dirty="0" smtClean="0"/>
              <a:t>test</a:t>
            </a:r>
          </a:p>
          <a:p>
            <a:pPr lvl="1"/>
            <a:r>
              <a:rPr lang="en-IN" dirty="0"/>
              <a:t> full permissions on the owner, read and execute permissions on the group and no permissions for anyone else </a:t>
            </a:r>
            <a:endParaRPr lang="en-IN" dirty="0" smtClean="0"/>
          </a:p>
          <a:p>
            <a:r>
              <a:rPr lang="en-IN" dirty="0"/>
              <a:t>chmod 777 </a:t>
            </a:r>
            <a:r>
              <a:rPr lang="en-IN" dirty="0" smtClean="0"/>
              <a:t>participants</a:t>
            </a:r>
          </a:p>
          <a:p>
            <a:r>
              <a:rPr lang="en-IN" dirty="0"/>
              <a:t>chmod 700 </a:t>
            </a:r>
            <a:r>
              <a:rPr lang="en-IN" dirty="0" smtClean="0"/>
              <a:t>participants</a:t>
            </a:r>
          </a:p>
          <a:p>
            <a:r>
              <a:rPr lang="en-IN" dirty="0"/>
              <a:t>chmod 770 </a:t>
            </a:r>
            <a:r>
              <a:rPr lang="en-IN" dirty="0" smtClean="0"/>
              <a:t>participants</a:t>
            </a:r>
          </a:p>
          <a:p>
            <a:r>
              <a:rPr lang="en-IN" dirty="0"/>
              <a:t>chmod 755 participants</a:t>
            </a:r>
          </a:p>
        </p:txBody>
      </p:sp>
    </p:spTree>
    <p:extLst>
      <p:ext uri="{BB962C8B-B14F-4D97-AF65-F5344CB8AC3E}">
        <p14:creationId xmlns:p14="http://schemas.microsoft.com/office/powerpoint/2010/main" val="2653785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Create A Directory And Set Permissions At The Same Time</a:t>
            </a:r>
            <a:br>
              <a:rPr lang="en-IN" b="1" dirty="0"/>
            </a:br>
            <a:endParaRPr lang="en-IN" dirty="0"/>
          </a:p>
        </p:txBody>
      </p:sp>
      <p:sp>
        <p:nvSpPr>
          <p:cNvPr id="3" name="Content Placeholder 2"/>
          <p:cNvSpPr>
            <a:spLocks noGrp="1"/>
          </p:cNvSpPr>
          <p:nvPr>
            <p:ph idx="1"/>
          </p:nvPr>
        </p:nvSpPr>
        <p:spPr/>
        <p:txBody>
          <a:bodyPr/>
          <a:lstStyle/>
          <a:p>
            <a:r>
              <a:rPr lang="en-IN" i="1" dirty="0" err="1"/>
              <a:t>mkdir</a:t>
            </a:r>
            <a:r>
              <a:rPr lang="en-IN" i="1" dirty="0"/>
              <a:t> </a:t>
            </a:r>
            <a:r>
              <a:rPr lang="en-IN" i="1" dirty="0" smtClean="0"/>
              <a:t>–m 777 </a:t>
            </a:r>
            <a:r>
              <a:rPr lang="en-IN" i="1" dirty="0"/>
              <a:t>&lt;</a:t>
            </a:r>
            <a:r>
              <a:rPr lang="en-IN" i="1" dirty="0" err="1"/>
              <a:t>foldername</a:t>
            </a:r>
            <a:r>
              <a:rPr lang="en-IN" i="1" dirty="0" smtClean="0"/>
              <a:t>&gt;</a:t>
            </a:r>
          </a:p>
          <a:p>
            <a:pPr lvl="1"/>
            <a:r>
              <a:rPr lang="en-IN" dirty="0"/>
              <a:t>The above command will create a folder which everybody has access to</a:t>
            </a:r>
            <a:r>
              <a:rPr lang="en-IN" dirty="0" smtClean="0"/>
              <a:t>.</a:t>
            </a:r>
          </a:p>
          <a:p>
            <a:endParaRPr lang="en-IN" dirty="0"/>
          </a:p>
          <a:p>
            <a:r>
              <a:rPr lang="en-IN" dirty="0" err="1" smtClean="0">
                <a:solidFill>
                  <a:srgbClr val="FF0000"/>
                </a:solidFill>
              </a:rPr>
              <a:t>mkdir</a:t>
            </a:r>
            <a:r>
              <a:rPr lang="en-IN" dirty="0" smtClean="0">
                <a:solidFill>
                  <a:srgbClr val="FF0000"/>
                </a:solidFill>
              </a:rPr>
              <a:t> –m 740 rash</a:t>
            </a:r>
          </a:p>
          <a:p>
            <a:r>
              <a:rPr lang="en-IN" dirty="0" err="1" smtClean="0">
                <a:solidFill>
                  <a:srgbClr val="FF0000"/>
                </a:solidFill>
              </a:rPr>
              <a:t>ls</a:t>
            </a:r>
            <a:r>
              <a:rPr lang="en-IN" dirty="0" smtClean="0">
                <a:solidFill>
                  <a:srgbClr val="FF0000"/>
                </a:solidFill>
              </a:rPr>
              <a:t> -l</a:t>
            </a:r>
            <a:endParaRPr lang="en-IN" dirty="0">
              <a:solidFill>
                <a:srgbClr val="FF0000"/>
              </a:solidFill>
            </a:endParaRPr>
          </a:p>
        </p:txBody>
      </p:sp>
    </p:spTree>
    <p:extLst>
      <p:ext uri="{BB962C8B-B14F-4D97-AF65-F5344CB8AC3E}">
        <p14:creationId xmlns:p14="http://schemas.microsoft.com/office/powerpoint/2010/main" val="3636313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0" name="Rectangle 2"/>
          <p:cNvSpPr>
            <a:spLocks noGrp="1" noChangeArrowheads="1"/>
          </p:cNvSpPr>
          <p:nvPr>
            <p:ph idx="1"/>
          </p:nvPr>
        </p:nvSpPr>
        <p:spPr>
          <a:xfrm>
            <a:off x="2209800" y="1219200"/>
            <a:ext cx="7772400" cy="4876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lnSpcReduction="10000"/>
          </a:bodyPr>
          <a:lstStyle/>
          <a:p>
            <a:pPr>
              <a:buFont typeface="Wingdings" panose="05000000000000000000" pitchFamily="2" charset="2"/>
              <a:buNone/>
            </a:pPr>
            <a:r>
              <a:rPr lang="en-US" altLang="en-US"/>
              <a:t>rmdir  command removes directory</a:t>
            </a:r>
          </a:p>
          <a:p>
            <a:pPr>
              <a:buFont typeface="Wingdings" panose="05000000000000000000" pitchFamily="2" charset="2"/>
              <a:buNone/>
            </a:pPr>
            <a:r>
              <a:rPr lang="en-US" altLang="en-US"/>
              <a:t>Syntax</a:t>
            </a:r>
          </a:p>
          <a:p>
            <a:pPr lvl="1"/>
            <a:r>
              <a:rPr lang="en-US" altLang="en-US" sz="2000"/>
              <a:t>rmdir &lt;directory name&gt;</a:t>
            </a:r>
          </a:p>
          <a:p>
            <a:pPr>
              <a:buFont typeface="Wingdings" panose="05000000000000000000" pitchFamily="2" charset="2"/>
              <a:buNone/>
            </a:pPr>
            <a:r>
              <a:rPr lang="en-US" altLang="en-US"/>
              <a:t>Example</a:t>
            </a:r>
          </a:p>
          <a:p>
            <a:pPr>
              <a:buFont typeface="Wingdings" panose="05000000000000000000" pitchFamily="2" charset="2"/>
              <a:buNone/>
            </a:pPr>
            <a:r>
              <a:rPr lang="en-US" altLang="en-US"/>
              <a:t>Removes project1 directory in the current directory</a:t>
            </a:r>
          </a:p>
          <a:p>
            <a:pPr lvl="1"/>
            <a:r>
              <a:rPr lang="en-US" altLang="en-US" sz="2000"/>
              <a:t>		rmdir project1</a:t>
            </a:r>
          </a:p>
          <a:p>
            <a:pPr>
              <a:buFont typeface="Wingdings" panose="05000000000000000000" pitchFamily="2" charset="2"/>
              <a:buNone/>
            </a:pPr>
            <a:r>
              <a:rPr lang="en-US" altLang="en-US"/>
              <a:t>Remove multiple directories</a:t>
            </a:r>
          </a:p>
          <a:p>
            <a:pPr>
              <a:buFont typeface="Wingdings" panose="05000000000000000000" pitchFamily="2" charset="2"/>
              <a:buNone/>
            </a:pPr>
            <a:r>
              <a:rPr lang="en-US" altLang="en-US"/>
              <a:t>		rmdir  pos1 pos2 </a:t>
            </a:r>
          </a:p>
          <a:p>
            <a:pPr>
              <a:buFont typeface="Wingdings" panose="05000000000000000000" pitchFamily="2" charset="2"/>
              <a:buNone/>
            </a:pPr>
            <a:r>
              <a:rPr lang="en-US" altLang="en-US"/>
              <a:t>Remove the directory recursively</a:t>
            </a:r>
          </a:p>
          <a:p>
            <a:pPr>
              <a:buFont typeface="Wingdings" panose="05000000000000000000" pitchFamily="2" charset="2"/>
              <a:buNone/>
            </a:pPr>
            <a:r>
              <a:rPr lang="en-US" altLang="en-US"/>
              <a:t>		rmdir –p dir1/dir2/dir3</a:t>
            </a:r>
          </a:p>
          <a:p>
            <a:pPr>
              <a:lnSpc>
                <a:spcPct val="40000"/>
              </a:lnSpc>
              <a:buFont typeface="Wingdings" panose="05000000000000000000" pitchFamily="2" charset="2"/>
              <a:buNone/>
            </a:pPr>
            <a:endParaRPr lang="en-US" altLang="en-US"/>
          </a:p>
          <a:p>
            <a:pPr>
              <a:buFont typeface="Wingdings" panose="05000000000000000000" pitchFamily="2" charset="2"/>
              <a:buNone/>
            </a:pPr>
            <a:r>
              <a:rPr lang="en-US" altLang="en-US" i="1"/>
              <a:t> </a:t>
            </a:r>
            <a:r>
              <a:rPr lang="en-US" altLang="en-US"/>
              <a:t>rmdir removes a directory if it is empty and is not the current directory </a:t>
            </a:r>
          </a:p>
        </p:txBody>
      </p:sp>
      <p:sp>
        <p:nvSpPr>
          <p:cNvPr id="4" name="Date Placeholder 3"/>
          <p:cNvSpPr>
            <a:spLocks noGrp="1"/>
          </p:cNvSpPr>
          <p:nvPr>
            <p:ph type="dt" sz="half" idx="10"/>
          </p:nvPr>
        </p:nvSpPr>
        <p:spPr/>
        <p:txBody>
          <a:bodyPr/>
          <a:lstStyle/>
          <a:p>
            <a:fld id="{EA7AF284-2FDD-4247-91A8-15CA9F20A83D}" type="slidenum">
              <a:rPr lang="en-US" altLang="en-US"/>
              <a:pPr/>
              <a:t>14</a:t>
            </a:fld>
            <a:endParaRPr lang="en-US" altLang="en-US"/>
          </a:p>
        </p:txBody>
      </p:sp>
      <p:sp>
        <p:nvSpPr>
          <p:cNvPr id="1061891" name="Rectangle 3"/>
          <p:cNvSpPr>
            <a:spLocks noChangeArrowheads="1"/>
          </p:cNvSpPr>
          <p:nvPr/>
        </p:nvSpPr>
        <p:spPr bwMode="auto">
          <a:xfrm>
            <a:off x="2057400" y="1524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Directory Removal</a:t>
            </a:r>
          </a:p>
        </p:txBody>
      </p:sp>
    </p:spTree>
    <p:extLst>
      <p:ext uri="{BB962C8B-B14F-4D97-AF65-F5344CB8AC3E}">
        <p14:creationId xmlns:p14="http://schemas.microsoft.com/office/powerpoint/2010/main" val="425084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8" name="Rectangle 2"/>
          <p:cNvSpPr>
            <a:spLocks noGrp="1" noChangeArrowheads="1"/>
          </p:cNvSpPr>
          <p:nvPr>
            <p:ph type="title"/>
          </p:nvPr>
        </p:nvSpPr>
        <p:spPr>
          <a:xfrm>
            <a:off x="1981199" y="0"/>
            <a:ext cx="5768715" cy="914400"/>
          </a:xfrm>
          <a:noFill/>
          <a:ln/>
        </p:spPr>
        <p:txBody>
          <a:bodyPr>
            <a:normAutofit/>
          </a:bodyPr>
          <a:lstStyle/>
          <a:p>
            <a:r>
              <a:rPr lang="en-US" altLang="en-US" dirty="0"/>
              <a:t>Command - </a:t>
            </a:r>
            <a:r>
              <a:rPr lang="en-US" altLang="en-US" b="0" dirty="0"/>
              <a:t>cd</a:t>
            </a:r>
          </a:p>
        </p:txBody>
      </p:sp>
      <p:sp>
        <p:nvSpPr>
          <p:cNvPr id="1063939" name="Rectangle 3"/>
          <p:cNvSpPr>
            <a:spLocks noGrp="1" noChangeArrowheads="1"/>
          </p:cNvSpPr>
          <p:nvPr>
            <p:ph idx="1"/>
          </p:nvPr>
        </p:nvSpPr>
        <p:spPr/>
        <p:txBody>
          <a:bodyPr/>
          <a:lstStyle/>
          <a:p>
            <a:pPr>
              <a:buFont typeface="Wingdings" panose="05000000000000000000" pitchFamily="2" charset="2"/>
              <a:buNone/>
            </a:pPr>
            <a:r>
              <a:rPr lang="en-US" altLang="en-US"/>
              <a:t>cd command  is used to change the directory</a:t>
            </a:r>
          </a:p>
          <a:p>
            <a:pPr>
              <a:buFont typeface="Wingdings" panose="05000000000000000000" pitchFamily="2" charset="2"/>
              <a:buNone/>
            </a:pPr>
            <a:endParaRPr lang="en-US" altLang="en-US"/>
          </a:p>
          <a:p>
            <a:pPr>
              <a:buFontTx/>
              <a:buChar char="•"/>
            </a:pPr>
            <a:r>
              <a:rPr lang="en-US" altLang="en-US" b="1"/>
              <a:t>cd</a:t>
            </a:r>
            <a:r>
              <a:rPr lang="en-US" altLang="en-US"/>
              <a:t>    	-  take to the home directory</a:t>
            </a:r>
          </a:p>
          <a:p>
            <a:pPr>
              <a:buFontTx/>
              <a:buChar char="•"/>
            </a:pPr>
            <a:r>
              <a:rPr lang="en-US" altLang="en-US" b="1"/>
              <a:t>cd ..</a:t>
            </a:r>
            <a:r>
              <a:rPr lang="en-US" altLang="en-US"/>
              <a:t> 	-  takes to the parent directory</a:t>
            </a:r>
          </a:p>
          <a:p>
            <a:pPr>
              <a:buFontTx/>
              <a:buChar char="•"/>
            </a:pPr>
            <a:r>
              <a:rPr lang="en-US" altLang="en-US" b="1"/>
              <a:t>cd /</a:t>
            </a:r>
            <a:r>
              <a:rPr lang="en-US" altLang="en-US"/>
              <a:t>		-  takes to the root directory</a:t>
            </a:r>
          </a:p>
          <a:p>
            <a:pPr>
              <a:buFontTx/>
              <a:buChar char="•"/>
            </a:pPr>
            <a:endParaRPr lang="en-US" altLang="en-US"/>
          </a:p>
        </p:txBody>
      </p:sp>
      <p:sp>
        <p:nvSpPr>
          <p:cNvPr id="4" name="Date Placeholder 3"/>
          <p:cNvSpPr>
            <a:spLocks noGrp="1"/>
          </p:cNvSpPr>
          <p:nvPr>
            <p:ph type="dt" sz="half" idx="10"/>
          </p:nvPr>
        </p:nvSpPr>
        <p:spPr/>
        <p:txBody>
          <a:bodyPr/>
          <a:lstStyle/>
          <a:p>
            <a:fld id="{E06CB687-960A-47E1-B1D2-62A4FA3BBC56}" type="slidenum">
              <a:rPr lang="en-US" altLang="en-US"/>
              <a:pPr/>
              <a:t>15</a:t>
            </a:fld>
            <a:endParaRPr lang="en-US" altLang="en-US"/>
          </a:p>
        </p:txBody>
      </p:sp>
    </p:spTree>
    <p:extLst>
      <p:ext uri="{BB962C8B-B14F-4D97-AF65-F5344CB8AC3E}">
        <p14:creationId xmlns:p14="http://schemas.microsoft.com/office/powerpoint/2010/main" val="2774852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Date Placeholder 3"/>
          <p:cNvSpPr>
            <a:spLocks noGrp="1"/>
          </p:cNvSpPr>
          <p:nvPr>
            <p:ph type="dt" sz="quarter" idx="10"/>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7F10C84-C29A-4BC8-9D0E-ECDDC4009192}" type="slidenum">
              <a:rPr lang="en-GB" altLang="en-US"/>
              <a:pPr/>
              <a:t>16</a:t>
            </a:fld>
            <a:endParaRPr lang="en-GB" altLang="en-US"/>
          </a:p>
        </p:txBody>
      </p:sp>
      <p:sp>
        <p:nvSpPr>
          <p:cNvPr id="89091" name="Rectangle 2"/>
          <p:cNvSpPr>
            <a:spLocks noGrp="1" noChangeArrowheads="1"/>
          </p:cNvSpPr>
          <p:nvPr>
            <p:ph type="title"/>
          </p:nvPr>
        </p:nvSpPr>
        <p:spPr/>
        <p:txBody>
          <a:bodyPr/>
          <a:lstStyle/>
          <a:p>
            <a:pPr eaLnBrk="1" hangingPunct="1"/>
            <a:r>
              <a:rPr lang="en-US" altLang="en-US" dirty="0" smtClean="0"/>
              <a:t>        File – related Commands</a:t>
            </a:r>
            <a:endParaRPr lang="en-GB" altLang="en-US" dirty="0" smtClean="0"/>
          </a:p>
        </p:txBody>
      </p:sp>
      <p:graphicFrame>
        <p:nvGraphicFramePr>
          <p:cNvPr id="1569833" name="Group 41"/>
          <p:cNvGraphicFramePr>
            <a:graphicFrameLocks noGrp="1"/>
          </p:cNvGraphicFramePr>
          <p:nvPr>
            <p:ph idx="1"/>
          </p:nvPr>
        </p:nvGraphicFramePr>
        <p:xfrm>
          <a:off x="1981200" y="1447800"/>
          <a:ext cx="7543800" cy="3627440"/>
        </p:xfrm>
        <a:graphic>
          <a:graphicData uri="http://schemas.openxmlformats.org/drawingml/2006/table">
            <a:tbl>
              <a:tblPr/>
              <a:tblGrid>
                <a:gridCol w="4876800"/>
                <a:gridCol w="2667000"/>
              </a:tblGrid>
              <a:tr h="725488">
                <a:tc>
                  <a:txBody>
                    <a:bodyPr/>
                    <a:lstStyle>
                      <a:lvl1pPr algn="just">
                        <a:spcBef>
                          <a:spcPct val="20000"/>
                        </a:spcBef>
                        <a:buClr>
                          <a:srgbClr val="CC3300"/>
                        </a:buClr>
                        <a:buFont typeface="Wingdings" panose="05000000000000000000" pitchFamily="2" charset="2"/>
                        <a:defRPr>
                          <a:solidFill>
                            <a:srgbClr val="993300"/>
                          </a:solidFill>
                          <a:latin typeface="Georgia" panose="02040502050405020303" pitchFamily="18" charset="0"/>
                          <a:cs typeface="Arial" panose="020B0604020202020204" pitchFamily="34" charset="0"/>
                        </a:defRPr>
                      </a:lvl1pPr>
                      <a:lvl2pPr algn="just">
                        <a:spcBef>
                          <a:spcPct val="20000"/>
                        </a:spcBef>
                        <a:buClr>
                          <a:srgbClr val="CC3300"/>
                        </a:buClr>
                        <a:buSzPct val="125000"/>
                        <a:buFont typeface="Arial" panose="020B0604020202020204" pitchFamily="34" charset="0"/>
                        <a:defRPr sz="1600">
                          <a:solidFill>
                            <a:srgbClr val="333300"/>
                          </a:solidFill>
                          <a:latin typeface="Georgia" panose="02040502050405020303" pitchFamily="18" charset="0"/>
                          <a:cs typeface="Arial" panose="020B0604020202020204" pitchFamily="34" charset="0"/>
                        </a:defRPr>
                      </a:lvl2pPr>
                      <a:lvl3pPr algn="just">
                        <a:spcBef>
                          <a:spcPct val="20000"/>
                        </a:spcBef>
                        <a:defRPr sz="1400">
                          <a:solidFill>
                            <a:srgbClr val="006600"/>
                          </a:solidFill>
                          <a:latin typeface="Georgia" panose="02040502050405020303" pitchFamily="18" charset="0"/>
                          <a:cs typeface="Arial" panose="020B0604020202020204" pitchFamily="34" charset="0"/>
                        </a:defRPr>
                      </a:lvl3pPr>
                      <a:lvl4pPr algn="just">
                        <a:spcBef>
                          <a:spcPct val="20000"/>
                        </a:spcBef>
                        <a:defRPr sz="1200">
                          <a:solidFill>
                            <a:schemeClr val="tx1"/>
                          </a:solidFill>
                          <a:latin typeface="Georgia" panose="02040502050405020303" pitchFamily="18" charset="0"/>
                          <a:cs typeface="Arial" panose="020B0604020202020204" pitchFamily="34" charset="0"/>
                        </a:defRPr>
                      </a:lvl4pPr>
                      <a:lvl5pPr algn="just">
                        <a:spcBef>
                          <a:spcPct val="20000"/>
                        </a:spcBef>
                        <a:defRPr sz="1200">
                          <a:solidFill>
                            <a:srgbClr val="000066"/>
                          </a:solidFill>
                          <a:latin typeface="Georgia" panose="02040502050405020303" pitchFamily="18" charset="0"/>
                          <a:cs typeface="Arial" panose="020B0604020202020204" pitchFamily="34" charset="0"/>
                        </a:defRPr>
                      </a:lvl5pPr>
                      <a:lvl6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6pPr>
                      <a:lvl7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7pPr>
                      <a:lvl8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8pPr>
                      <a:lvl9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2000" b="1" i="0" u="none" strike="noStrike" cap="none" normalizeH="0" baseline="0" smtClean="0">
                          <a:ln>
                            <a:noFill/>
                          </a:ln>
                          <a:solidFill>
                            <a:srgbClr val="993300"/>
                          </a:solidFill>
                          <a:effectLst/>
                          <a:latin typeface="Georgia" panose="02040502050405020303" pitchFamily="18" charset="0"/>
                          <a:cs typeface="Arial" panose="020B0604020202020204" pitchFamily="34" charset="0"/>
                        </a:rPr>
                        <a:t>File Operation</a:t>
                      </a:r>
                      <a:endParaRPr kumimoji="0" lang="en-GB" altLang="en-US" sz="2000" b="1" i="0" u="none" strike="noStrike" cap="none" normalizeH="0" baseline="0" smtClean="0">
                        <a:ln>
                          <a:noFill/>
                        </a:ln>
                        <a:solidFill>
                          <a:srgbClr val="993300"/>
                        </a:solidFill>
                        <a:effectLst/>
                        <a:latin typeface="Georgia" panose="02040502050405020303" pitchFamily="18" charset="0"/>
                        <a:cs typeface="Arial" panose="020B0604020202020204" pitchFamily="34"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CC3300"/>
                        </a:buClr>
                        <a:buFont typeface="Wingdings" panose="05000000000000000000" pitchFamily="2" charset="2"/>
                        <a:defRPr>
                          <a:solidFill>
                            <a:srgbClr val="993300"/>
                          </a:solidFill>
                          <a:latin typeface="Georgia" panose="02040502050405020303" pitchFamily="18" charset="0"/>
                          <a:cs typeface="Arial" panose="020B0604020202020204" pitchFamily="34" charset="0"/>
                        </a:defRPr>
                      </a:lvl1pPr>
                      <a:lvl2pPr algn="just">
                        <a:spcBef>
                          <a:spcPct val="20000"/>
                        </a:spcBef>
                        <a:buClr>
                          <a:srgbClr val="CC3300"/>
                        </a:buClr>
                        <a:buSzPct val="125000"/>
                        <a:buFont typeface="Arial" panose="020B0604020202020204" pitchFamily="34" charset="0"/>
                        <a:defRPr sz="1600">
                          <a:solidFill>
                            <a:srgbClr val="333300"/>
                          </a:solidFill>
                          <a:latin typeface="Georgia" panose="02040502050405020303" pitchFamily="18" charset="0"/>
                          <a:cs typeface="Arial" panose="020B0604020202020204" pitchFamily="34" charset="0"/>
                        </a:defRPr>
                      </a:lvl2pPr>
                      <a:lvl3pPr algn="just">
                        <a:spcBef>
                          <a:spcPct val="20000"/>
                        </a:spcBef>
                        <a:defRPr sz="1400">
                          <a:solidFill>
                            <a:srgbClr val="006600"/>
                          </a:solidFill>
                          <a:latin typeface="Georgia" panose="02040502050405020303" pitchFamily="18" charset="0"/>
                          <a:cs typeface="Arial" panose="020B0604020202020204" pitchFamily="34" charset="0"/>
                        </a:defRPr>
                      </a:lvl3pPr>
                      <a:lvl4pPr algn="just">
                        <a:spcBef>
                          <a:spcPct val="20000"/>
                        </a:spcBef>
                        <a:defRPr sz="1200">
                          <a:solidFill>
                            <a:schemeClr val="tx1"/>
                          </a:solidFill>
                          <a:latin typeface="Georgia" panose="02040502050405020303" pitchFamily="18" charset="0"/>
                          <a:cs typeface="Arial" panose="020B0604020202020204" pitchFamily="34" charset="0"/>
                        </a:defRPr>
                      </a:lvl4pPr>
                      <a:lvl5pPr algn="just">
                        <a:spcBef>
                          <a:spcPct val="20000"/>
                        </a:spcBef>
                        <a:defRPr sz="1200">
                          <a:solidFill>
                            <a:srgbClr val="000066"/>
                          </a:solidFill>
                          <a:latin typeface="Georgia" panose="02040502050405020303" pitchFamily="18" charset="0"/>
                          <a:cs typeface="Arial" panose="020B0604020202020204" pitchFamily="34" charset="0"/>
                        </a:defRPr>
                      </a:lvl5pPr>
                      <a:lvl6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6pPr>
                      <a:lvl7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7pPr>
                      <a:lvl8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8pPr>
                      <a:lvl9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2000" b="1" i="0" u="none" strike="noStrike" cap="none" normalizeH="0" baseline="0" smtClean="0">
                          <a:ln>
                            <a:noFill/>
                          </a:ln>
                          <a:solidFill>
                            <a:srgbClr val="993300"/>
                          </a:solidFill>
                          <a:effectLst/>
                          <a:latin typeface="Georgia" panose="02040502050405020303" pitchFamily="18" charset="0"/>
                          <a:cs typeface="Arial" panose="020B0604020202020204" pitchFamily="34" charset="0"/>
                        </a:rPr>
                        <a:t>Command</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GB" altLang="en-US" sz="1800" b="1" i="0" u="none" strike="noStrike" cap="none" normalizeH="0" baseline="0" smtClean="0">
                        <a:ln>
                          <a:noFill/>
                        </a:ln>
                        <a:solidFill>
                          <a:srgbClr val="993300"/>
                        </a:solidFill>
                        <a:effectLst/>
                        <a:latin typeface="Georgia" panose="02040502050405020303" pitchFamily="18" charset="0"/>
                        <a:cs typeface="Arial" panose="020B0604020202020204" pitchFamily="34"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5488">
                <a:tc>
                  <a:txBody>
                    <a:bodyPr/>
                    <a:lstStyle>
                      <a:lvl1pPr algn="just">
                        <a:spcBef>
                          <a:spcPct val="20000"/>
                        </a:spcBef>
                        <a:buClr>
                          <a:srgbClr val="CC3300"/>
                        </a:buClr>
                        <a:buFont typeface="Wingdings" panose="05000000000000000000" pitchFamily="2" charset="2"/>
                        <a:defRPr>
                          <a:solidFill>
                            <a:srgbClr val="993300"/>
                          </a:solidFill>
                          <a:latin typeface="Georgia" panose="02040502050405020303" pitchFamily="18" charset="0"/>
                          <a:cs typeface="Arial" panose="020B0604020202020204" pitchFamily="34" charset="0"/>
                        </a:defRPr>
                      </a:lvl1pPr>
                      <a:lvl2pPr algn="just">
                        <a:spcBef>
                          <a:spcPct val="20000"/>
                        </a:spcBef>
                        <a:buClr>
                          <a:srgbClr val="CC3300"/>
                        </a:buClr>
                        <a:buSzPct val="125000"/>
                        <a:buFont typeface="Arial" panose="020B0604020202020204" pitchFamily="34" charset="0"/>
                        <a:defRPr sz="1600">
                          <a:solidFill>
                            <a:srgbClr val="333300"/>
                          </a:solidFill>
                          <a:latin typeface="Georgia" panose="02040502050405020303" pitchFamily="18" charset="0"/>
                          <a:cs typeface="Arial" panose="020B0604020202020204" pitchFamily="34" charset="0"/>
                        </a:defRPr>
                      </a:lvl2pPr>
                      <a:lvl3pPr algn="just">
                        <a:spcBef>
                          <a:spcPct val="20000"/>
                        </a:spcBef>
                        <a:defRPr sz="1400">
                          <a:solidFill>
                            <a:srgbClr val="006600"/>
                          </a:solidFill>
                          <a:latin typeface="Georgia" panose="02040502050405020303" pitchFamily="18" charset="0"/>
                          <a:cs typeface="Arial" panose="020B0604020202020204" pitchFamily="34" charset="0"/>
                        </a:defRPr>
                      </a:lvl3pPr>
                      <a:lvl4pPr algn="just">
                        <a:spcBef>
                          <a:spcPct val="20000"/>
                        </a:spcBef>
                        <a:defRPr sz="1200">
                          <a:solidFill>
                            <a:schemeClr val="tx1"/>
                          </a:solidFill>
                          <a:latin typeface="Georgia" panose="02040502050405020303" pitchFamily="18" charset="0"/>
                          <a:cs typeface="Arial" panose="020B0604020202020204" pitchFamily="34" charset="0"/>
                        </a:defRPr>
                      </a:lvl4pPr>
                      <a:lvl5pPr algn="just">
                        <a:spcBef>
                          <a:spcPct val="20000"/>
                        </a:spcBef>
                        <a:defRPr sz="1200">
                          <a:solidFill>
                            <a:srgbClr val="000066"/>
                          </a:solidFill>
                          <a:latin typeface="Georgia" panose="02040502050405020303" pitchFamily="18" charset="0"/>
                          <a:cs typeface="Arial" panose="020B0604020202020204" pitchFamily="34" charset="0"/>
                        </a:defRPr>
                      </a:lvl5pPr>
                      <a:lvl6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6pPr>
                      <a:lvl7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7pPr>
                      <a:lvl8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8pPr>
                      <a:lvl9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2000" b="0" i="0" u="none" strike="noStrike" cap="none" normalizeH="0" baseline="0" smtClean="0">
                          <a:ln>
                            <a:noFill/>
                          </a:ln>
                          <a:solidFill>
                            <a:srgbClr val="993300"/>
                          </a:solidFill>
                          <a:effectLst/>
                          <a:latin typeface="Georgia" panose="02040502050405020303" pitchFamily="18" charset="0"/>
                          <a:cs typeface="Arial" panose="020B0604020202020204" pitchFamily="34" charset="0"/>
                        </a:rPr>
                        <a:t>Copying a file</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GB" altLang="en-US" sz="1800" b="0" i="0" u="none" strike="noStrike" cap="none" normalizeH="0" baseline="0" smtClean="0">
                        <a:ln>
                          <a:noFill/>
                        </a:ln>
                        <a:solidFill>
                          <a:srgbClr val="993300"/>
                        </a:solidFill>
                        <a:effectLst/>
                        <a:latin typeface="Georgia" panose="02040502050405020303" pitchFamily="18" charset="0"/>
                        <a:cs typeface="Arial" panose="020B0604020202020204" pitchFamily="34"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CC3300"/>
                        </a:buClr>
                        <a:buFont typeface="Wingdings" panose="05000000000000000000" pitchFamily="2" charset="2"/>
                        <a:defRPr>
                          <a:solidFill>
                            <a:srgbClr val="993300"/>
                          </a:solidFill>
                          <a:latin typeface="Georgia" panose="02040502050405020303" pitchFamily="18" charset="0"/>
                          <a:cs typeface="Arial" panose="020B0604020202020204" pitchFamily="34" charset="0"/>
                        </a:defRPr>
                      </a:lvl1pPr>
                      <a:lvl2pPr algn="just">
                        <a:spcBef>
                          <a:spcPct val="20000"/>
                        </a:spcBef>
                        <a:buClr>
                          <a:srgbClr val="CC3300"/>
                        </a:buClr>
                        <a:buSzPct val="125000"/>
                        <a:buFont typeface="Arial" panose="020B0604020202020204" pitchFamily="34" charset="0"/>
                        <a:defRPr sz="1600">
                          <a:solidFill>
                            <a:srgbClr val="333300"/>
                          </a:solidFill>
                          <a:latin typeface="Georgia" panose="02040502050405020303" pitchFamily="18" charset="0"/>
                          <a:cs typeface="Arial" panose="020B0604020202020204" pitchFamily="34" charset="0"/>
                        </a:defRPr>
                      </a:lvl2pPr>
                      <a:lvl3pPr algn="just">
                        <a:spcBef>
                          <a:spcPct val="20000"/>
                        </a:spcBef>
                        <a:defRPr sz="1400">
                          <a:solidFill>
                            <a:srgbClr val="006600"/>
                          </a:solidFill>
                          <a:latin typeface="Georgia" panose="02040502050405020303" pitchFamily="18" charset="0"/>
                          <a:cs typeface="Arial" panose="020B0604020202020204" pitchFamily="34" charset="0"/>
                        </a:defRPr>
                      </a:lvl3pPr>
                      <a:lvl4pPr algn="just">
                        <a:spcBef>
                          <a:spcPct val="20000"/>
                        </a:spcBef>
                        <a:defRPr sz="1200">
                          <a:solidFill>
                            <a:schemeClr val="tx1"/>
                          </a:solidFill>
                          <a:latin typeface="Georgia" panose="02040502050405020303" pitchFamily="18" charset="0"/>
                          <a:cs typeface="Arial" panose="020B0604020202020204" pitchFamily="34" charset="0"/>
                        </a:defRPr>
                      </a:lvl4pPr>
                      <a:lvl5pPr algn="just">
                        <a:spcBef>
                          <a:spcPct val="20000"/>
                        </a:spcBef>
                        <a:defRPr sz="1200">
                          <a:solidFill>
                            <a:srgbClr val="000066"/>
                          </a:solidFill>
                          <a:latin typeface="Georgia" panose="02040502050405020303" pitchFamily="18" charset="0"/>
                          <a:cs typeface="Arial" panose="020B0604020202020204" pitchFamily="34" charset="0"/>
                        </a:defRPr>
                      </a:lvl5pPr>
                      <a:lvl6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6pPr>
                      <a:lvl7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7pPr>
                      <a:lvl8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8pPr>
                      <a:lvl9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2000" b="0" i="0" u="none" strike="noStrike" cap="none" normalizeH="0" baseline="0" smtClean="0">
                          <a:ln>
                            <a:noFill/>
                          </a:ln>
                          <a:solidFill>
                            <a:srgbClr val="993300"/>
                          </a:solidFill>
                          <a:effectLst/>
                          <a:latin typeface="Verdana" panose="020B0604030504040204" pitchFamily="34" charset="0"/>
                          <a:cs typeface="Arial" panose="020B0604020202020204" pitchFamily="34" charset="0"/>
                        </a:rPr>
                        <a:t>cp</a:t>
                      </a:r>
                      <a:endParaRPr kumimoji="0" lang="en-GB" altLang="en-US" sz="2000" b="0" i="0" u="none" strike="noStrike" cap="none" normalizeH="0" baseline="0" smtClean="0">
                        <a:ln>
                          <a:noFill/>
                        </a:ln>
                        <a:solidFill>
                          <a:srgbClr val="993300"/>
                        </a:solidFill>
                        <a:effectLst/>
                        <a:latin typeface="Verdana" panose="020B0604030504040204" pitchFamily="34" charset="0"/>
                        <a:cs typeface="Arial" panose="020B0604020202020204" pitchFamily="34"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5488">
                <a:tc>
                  <a:txBody>
                    <a:bodyPr/>
                    <a:lstStyle>
                      <a:lvl1pPr algn="just">
                        <a:spcBef>
                          <a:spcPct val="20000"/>
                        </a:spcBef>
                        <a:buClr>
                          <a:srgbClr val="CC3300"/>
                        </a:buClr>
                        <a:buFont typeface="Wingdings" panose="05000000000000000000" pitchFamily="2" charset="2"/>
                        <a:defRPr>
                          <a:solidFill>
                            <a:srgbClr val="993300"/>
                          </a:solidFill>
                          <a:latin typeface="Georgia" panose="02040502050405020303" pitchFamily="18" charset="0"/>
                          <a:cs typeface="Arial" panose="020B0604020202020204" pitchFamily="34" charset="0"/>
                        </a:defRPr>
                      </a:lvl1pPr>
                      <a:lvl2pPr algn="just">
                        <a:spcBef>
                          <a:spcPct val="20000"/>
                        </a:spcBef>
                        <a:buClr>
                          <a:srgbClr val="CC3300"/>
                        </a:buClr>
                        <a:buSzPct val="125000"/>
                        <a:buFont typeface="Arial" panose="020B0604020202020204" pitchFamily="34" charset="0"/>
                        <a:defRPr sz="1600">
                          <a:solidFill>
                            <a:srgbClr val="333300"/>
                          </a:solidFill>
                          <a:latin typeface="Georgia" panose="02040502050405020303" pitchFamily="18" charset="0"/>
                          <a:cs typeface="Arial" panose="020B0604020202020204" pitchFamily="34" charset="0"/>
                        </a:defRPr>
                      </a:lvl2pPr>
                      <a:lvl3pPr algn="just">
                        <a:spcBef>
                          <a:spcPct val="20000"/>
                        </a:spcBef>
                        <a:defRPr sz="1400">
                          <a:solidFill>
                            <a:srgbClr val="006600"/>
                          </a:solidFill>
                          <a:latin typeface="Georgia" panose="02040502050405020303" pitchFamily="18" charset="0"/>
                          <a:cs typeface="Arial" panose="020B0604020202020204" pitchFamily="34" charset="0"/>
                        </a:defRPr>
                      </a:lvl3pPr>
                      <a:lvl4pPr algn="just">
                        <a:spcBef>
                          <a:spcPct val="20000"/>
                        </a:spcBef>
                        <a:defRPr sz="1200">
                          <a:solidFill>
                            <a:schemeClr val="tx1"/>
                          </a:solidFill>
                          <a:latin typeface="Georgia" panose="02040502050405020303" pitchFamily="18" charset="0"/>
                          <a:cs typeface="Arial" panose="020B0604020202020204" pitchFamily="34" charset="0"/>
                        </a:defRPr>
                      </a:lvl4pPr>
                      <a:lvl5pPr algn="just">
                        <a:spcBef>
                          <a:spcPct val="20000"/>
                        </a:spcBef>
                        <a:defRPr sz="1200">
                          <a:solidFill>
                            <a:srgbClr val="000066"/>
                          </a:solidFill>
                          <a:latin typeface="Georgia" panose="02040502050405020303" pitchFamily="18" charset="0"/>
                          <a:cs typeface="Arial" panose="020B0604020202020204" pitchFamily="34" charset="0"/>
                        </a:defRPr>
                      </a:lvl5pPr>
                      <a:lvl6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6pPr>
                      <a:lvl7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7pPr>
                      <a:lvl8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8pPr>
                      <a:lvl9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2000" b="0" i="0" u="none" strike="noStrike" cap="none" normalizeH="0" baseline="0" smtClean="0">
                          <a:ln>
                            <a:noFill/>
                          </a:ln>
                          <a:solidFill>
                            <a:srgbClr val="993300"/>
                          </a:solidFill>
                          <a:effectLst/>
                          <a:latin typeface="Georgia" panose="02040502050405020303" pitchFamily="18" charset="0"/>
                          <a:cs typeface="Arial" panose="020B0604020202020204" pitchFamily="34" charset="0"/>
                        </a:rPr>
                        <a:t>Moving a file</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GB" altLang="en-US" sz="1800" b="0" i="0" u="none" strike="noStrike" cap="none" normalizeH="0" baseline="0" smtClean="0">
                        <a:ln>
                          <a:noFill/>
                        </a:ln>
                        <a:solidFill>
                          <a:srgbClr val="993300"/>
                        </a:solidFill>
                        <a:effectLst/>
                        <a:latin typeface="Georgia" panose="02040502050405020303" pitchFamily="18" charset="0"/>
                        <a:cs typeface="Arial" panose="020B0604020202020204" pitchFamily="34"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CC3300"/>
                        </a:buClr>
                        <a:buFont typeface="Wingdings" panose="05000000000000000000" pitchFamily="2" charset="2"/>
                        <a:defRPr>
                          <a:solidFill>
                            <a:srgbClr val="993300"/>
                          </a:solidFill>
                          <a:latin typeface="Georgia" panose="02040502050405020303" pitchFamily="18" charset="0"/>
                          <a:cs typeface="Arial" panose="020B0604020202020204" pitchFamily="34" charset="0"/>
                        </a:defRPr>
                      </a:lvl1pPr>
                      <a:lvl2pPr algn="just">
                        <a:spcBef>
                          <a:spcPct val="20000"/>
                        </a:spcBef>
                        <a:buClr>
                          <a:srgbClr val="CC3300"/>
                        </a:buClr>
                        <a:buSzPct val="125000"/>
                        <a:buFont typeface="Arial" panose="020B0604020202020204" pitchFamily="34" charset="0"/>
                        <a:defRPr sz="1600">
                          <a:solidFill>
                            <a:srgbClr val="333300"/>
                          </a:solidFill>
                          <a:latin typeface="Georgia" panose="02040502050405020303" pitchFamily="18" charset="0"/>
                          <a:cs typeface="Arial" panose="020B0604020202020204" pitchFamily="34" charset="0"/>
                        </a:defRPr>
                      </a:lvl2pPr>
                      <a:lvl3pPr algn="just">
                        <a:spcBef>
                          <a:spcPct val="20000"/>
                        </a:spcBef>
                        <a:defRPr sz="1400">
                          <a:solidFill>
                            <a:srgbClr val="006600"/>
                          </a:solidFill>
                          <a:latin typeface="Georgia" panose="02040502050405020303" pitchFamily="18" charset="0"/>
                          <a:cs typeface="Arial" panose="020B0604020202020204" pitchFamily="34" charset="0"/>
                        </a:defRPr>
                      </a:lvl3pPr>
                      <a:lvl4pPr algn="just">
                        <a:spcBef>
                          <a:spcPct val="20000"/>
                        </a:spcBef>
                        <a:defRPr sz="1200">
                          <a:solidFill>
                            <a:schemeClr val="tx1"/>
                          </a:solidFill>
                          <a:latin typeface="Georgia" panose="02040502050405020303" pitchFamily="18" charset="0"/>
                          <a:cs typeface="Arial" panose="020B0604020202020204" pitchFamily="34" charset="0"/>
                        </a:defRPr>
                      </a:lvl4pPr>
                      <a:lvl5pPr algn="just">
                        <a:spcBef>
                          <a:spcPct val="20000"/>
                        </a:spcBef>
                        <a:defRPr sz="1200">
                          <a:solidFill>
                            <a:srgbClr val="000066"/>
                          </a:solidFill>
                          <a:latin typeface="Georgia" panose="02040502050405020303" pitchFamily="18" charset="0"/>
                          <a:cs typeface="Arial" panose="020B0604020202020204" pitchFamily="34" charset="0"/>
                        </a:defRPr>
                      </a:lvl5pPr>
                      <a:lvl6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6pPr>
                      <a:lvl7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7pPr>
                      <a:lvl8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8pPr>
                      <a:lvl9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2000" b="0" i="0" u="none" strike="noStrike" cap="none" normalizeH="0" baseline="0" smtClean="0">
                          <a:ln>
                            <a:noFill/>
                          </a:ln>
                          <a:solidFill>
                            <a:srgbClr val="993300"/>
                          </a:solidFill>
                          <a:effectLst/>
                          <a:latin typeface="Verdana" panose="020B0604030504040204" pitchFamily="34" charset="0"/>
                          <a:cs typeface="Arial" panose="020B0604020202020204" pitchFamily="34" charset="0"/>
                        </a:rPr>
                        <a:t>mv</a:t>
                      </a:r>
                      <a:endParaRPr kumimoji="0" lang="en-GB" altLang="en-US" sz="1800" b="0" i="0" u="none" strike="noStrike" cap="none" normalizeH="0" baseline="0" smtClean="0">
                        <a:ln>
                          <a:noFill/>
                        </a:ln>
                        <a:solidFill>
                          <a:srgbClr val="993300"/>
                        </a:solidFill>
                        <a:effectLst/>
                        <a:latin typeface="Verdana" panose="020B0604030504040204" pitchFamily="34" charset="0"/>
                        <a:cs typeface="Arial" panose="020B0604020202020204" pitchFamily="34"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5488">
                <a:tc>
                  <a:txBody>
                    <a:bodyPr/>
                    <a:lstStyle>
                      <a:lvl1pPr algn="just">
                        <a:spcBef>
                          <a:spcPct val="20000"/>
                        </a:spcBef>
                        <a:buClr>
                          <a:srgbClr val="CC3300"/>
                        </a:buClr>
                        <a:buFont typeface="Wingdings" panose="05000000000000000000" pitchFamily="2" charset="2"/>
                        <a:defRPr>
                          <a:solidFill>
                            <a:srgbClr val="993300"/>
                          </a:solidFill>
                          <a:latin typeface="Georgia" panose="02040502050405020303" pitchFamily="18" charset="0"/>
                          <a:cs typeface="Arial" panose="020B0604020202020204" pitchFamily="34" charset="0"/>
                        </a:defRPr>
                      </a:lvl1pPr>
                      <a:lvl2pPr algn="just">
                        <a:spcBef>
                          <a:spcPct val="20000"/>
                        </a:spcBef>
                        <a:buClr>
                          <a:srgbClr val="CC3300"/>
                        </a:buClr>
                        <a:buSzPct val="125000"/>
                        <a:buFont typeface="Arial" panose="020B0604020202020204" pitchFamily="34" charset="0"/>
                        <a:defRPr sz="1600">
                          <a:solidFill>
                            <a:srgbClr val="333300"/>
                          </a:solidFill>
                          <a:latin typeface="Georgia" panose="02040502050405020303" pitchFamily="18" charset="0"/>
                          <a:cs typeface="Arial" panose="020B0604020202020204" pitchFamily="34" charset="0"/>
                        </a:defRPr>
                      </a:lvl2pPr>
                      <a:lvl3pPr algn="just">
                        <a:spcBef>
                          <a:spcPct val="20000"/>
                        </a:spcBef>
                        <a:defRPr sz="1400">
                          <a:solidFill>
                            <a:srgbClr val="006600"/>
                          </a:solidFill>
                          <a:latin typeface="Georgia" panose="02040502050405020303" pitchFamily="18" charset="0"/>
                          <a:cs typeface="Arial" panose="020B0604020202020204" pitchFamily="34" charset="0"/>
                        </a:defRPr>
                      </a:lvl3pPr>
                      <a:lvl4pPr algn="just">
                        <a:spcBef>
                          <a:spcPct val="20000"/>
                        </a:spcBef>
                        <a:defRPr sz="1200">
                          <a:solidFill>
                            <a:schemeClr val="tx1"/>
                          </a:solidFill>
                          <a:latin typeface="Georgia" panose="02040502050405020303" pitchFamily="18" charset="0"/>
                          <a:cs typeface="Arial" panose="020B0604020202020204" pitchFamily="34" charset="0"/>
                        </a:defRPr>
                      </a:lvl4pPr>
                      <a:lvl5pPr algn="just">
                        <a:spcBef>
                          <a:spcPct val="20000"/>
                        </a:spcBef>
                        <a:defRPr sz="1200">
                          <a:solidFill>
                            <a:srgbClr val="000066"/>
                          </a:solidFill>
                          <a:latin typeface="Georgia" panose="02040502050405020303" pitchFamily="18" charset="0"/>
                          <a:cs typeface="Arial" panose="020B0604020202020204" pitchFamily="34" charset="0"/>
                        </a:defRPr>
                      </a:lvl5pPr>
                      <a:lvl6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6pPr>
                      <a:lvl7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7pPr>
                      <a:lvl8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8pPr>
                      <a:lvl9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2000" b="0" i="0" u="none" strike="noStrike" cap="none" normalizeH="0" baseline="0" smtClean="0">
                          <a:ln>
                            <a:noFill/>
                          </a:ln>
                          <a:solidFill>
                            <a:srgbClr val="993300"/>
                          </a:solidFill>
                          <a:effectLst/>
                          <a:latin typeface="Georgia" panose="02040502050405020303" pitchFamily="18" charset="0"/>
                          <a:cs typeface="Arial" panose="020B0604020202020204" pitchFamily="34" charset="0"/>
                        </a:rPr>
                        <a:t>Removing a file</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GB" altLang="en-US" sz="1800" b="0" i="0" u="none" strike="noStrike" cap="none" normalizeH="0" baseline="0" smtClean="0">
                        <a:ln>
                          <a:noFill/>
                        </a:ln>
                        <a:solidFill>
                          <a:srgbClr val="993300"/>
                        </a:solidFill>
                        <a:effectLst/>
                        <a:latin typeface="Georgia" panose="02040502050405020303" pitchFamily="18" charset="0"/>
                        <a:cs typeface="Arial" panose="020B0604020202020204" pitchFamily="34"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CC3300"/>
                        </a:buClr>
                        <a:buFont typeface="Wingdings" panose="05000000000000000000" pitchFamily="2" charset="2"/>
                        <a:defRPr>
                          <a:solidFill>
                            <a:srgbClr val="993300"/>
                          </a:solidFill>
                          <a:latin typeface="Georgia" panose="02040502050405020303" pitchFamily="18" charset="0"/>
                          <a:cs typeface="Arial" panose="020B0604020202020204" pitchFamily="34" charset="0"/>
                        </a:defRPr>
                      </a:lvl1pPr>
                      <a:lvl2pPr algn="just">
                        <a:spcBef>
                          <a:spcPct val="20000"/>
                        </a:spcBef>
                        <a:buClr>
                          <a:srgbClr val="CC3300"/>
                        </a:buClr>
                        <a:buSzPct val="125000"/>
                        <a:buFont typeface="Arial" panose="020B0604020202020204" pitchFamily="34" charset="0"/>
                        <a:defRPr sz="1600">
                          <a:solidFill>
                            <a:srgbClr val="333300"/>
                          </a:solidFill>
                          <a:latin typeface="Georgia" panose="02040502050405020303" pitchFamily="18" charset="0"/>
                          <a:cs typeface="Arial" panose="020B0604020202020204" pitchFamily="34" charset="0"/>
                        </a:defRPr>
                      </a:lvl2pPr>
                      <a:lvl3pPr algn="just">
                        <a:spcBef>
                          <a:spcPct val="20000"/>
                        </a:spcBef>
                        <a:defRPr sz="1400">
                          <a:solidFill>
                            <a:srgbClr val="006600"/>
                          </a:solidFill>
                          <a:latin typeface="Georgia" panose="02040502050405020303" pitchFamily="18" charset="0"/>
                          <a:cs typeface="Arial" panose="020B0604020202020204" pitchFamily="34" charset="0"/>
                        </a:defRPr>
                      </a:lvl3pPr>
                      <a:lvl4pPr algn="just">
                        <a:spcBef>
                          <a:spcPct val="20000"/>
                        </a:spcBef>
                        <a:defRPr sz="1200">
                          <a:solidFill>
                            <a:schemeClr val="tx1"/>
                          </a:solidFill>
                          <a:latin typeface="Georgia" panose="02040502050405020303" pitchFamily="18" charset="0"/>
                          <a:cs typeface="Arial" panose="020B0604020202020204" pitchFamily="34" charset="0"/>
                        </a:defRPr>
                      </a:lvl4pPr>
                      <a:lvl5pPr algn="just">
                        <a:spcBef>
                          <a:spcPct val="20000"/>
                        </a:spcBef>
                        <a:defRPr sz="1200">
                          <a:solidFill>
                            <a:srgbClr val="000066"/>
                          </a:solidFill>
                          <a:latin typeface="Georgia" panose="02040502050405020303" pitchFamily="18" charset="0"/>
                          <a:cs typeface="Arial" panose="020B0604020202020204" pitchFamily="34" charset="0"/>
                        </a:defRPr>
                      </a:lvl5pPr>
                      <a:lvl6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6pPr>
                      <a:lvl7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7pPr>
                      <a:lvl8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8pPr>
                      <a:lvl9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2000" b="0" i="0" u="none" strike="noStrike" cap="none" normalizeH="0" baseline="0" smtClean="0">
                          <a:ln>
                            <a:noFill/>
                          </a:ln>
                          <a:solidFill>
                            <a:srgbClr val="993300"/>
                          </a:solidFill>
                          <a:effectLst/>
                          <a:latin typeface="Verdana" panose="020B0604030504040204" pitchFamily="34" charset="0"/>
                          <a:cs typeface="Arial" panose="020B0604020202020204" pitchFamily="34" charset="0"/>
                        </a:rPr>
                        <a:t>rm</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GB" altLang="en-US" sz="1800" b="0" i="0" u="none" strike="noStrike" cap="none" normalizeH="0" baseline="0" smtClean="0">
                        <a:ln>
                          <a:noFill/>
                        </a:ln>
                        <a:solidFill>
                          <a:srgbClr val="993300"/>
                        </a:solidFill>
                        <a:effectLst/>
                        <a:latin typeface="Verdana" panose="020B0604030504040204" pitchFamily="34" charset="0"/>
                        <a:cs typeface="Arial" panose="020B0604020202020204" pitchFamily="34"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5488">
                <a:tc>
                  <a:txBody>
                    <a:bodyPr/>
                    <a:lstStyle>
                      <a:lvl1pPr algn="just">
                        <a:spcBef>
                          <a:spcPct val="20000"/>
                        </a:spcBef>
                        <a:buClr>
                          <a:srgbClr val="CC3300"/>
                        </a:buClr>
                        <a:buFont typeface="Wingdings" panose="05000000000000000000" pitchFamily="2" charset="2"/>
                        <a:defRPr>
                          <a:solidFill>
                            <a:srgbClr val="993300"/>
                          </a:solidFill>
                          <a:latin typeface="Georgia" panose="02040502050405020303" pitchFamily="18" charset="0"/>
                          <a:cs typeface="Arial" panose="020B0604020202020204" pitchFamily="34" charset="0"/>
                        </a:defRPr>
                      </a:lvl1pPr>
                      <a:lvl2pPr algn="just">
                        <a:spcBef>
                          <a:spcPct val="20000"/>
                        </a:spcBef>
                        <a:buClr>
                          <a:srgbClr val="CC3300"/>
                        </a:buClr>
                        <a:buSzPct val="125000"/>
                        <a:buFont typeface="Arial" panose="020B0604020202020204" pitchFamily="34" charset="0"/>
                        <a:defRPr sz="1600">
                          <a:solidFill>
                            <a:srgbClr val="333300"/>
                          </a:solidFill>
                          <a:latin typeface="Georgia" panose="02040502050405020303" pitchFamily="18" charset="0"/>
                          <a:cs typeface="Arial" panose="020B0604020202020204" pitchFamily="34" charset="0"/>
                        </a:defRPr>
                      </a:lvl2pPr>
                      <a:lvl3pPr algn="just">
                        <a:spcBef>
                          <a:spcPct val="20000"/>
                        </a:spcBef>
                        <a:defRPr sz="1400">
                          <a:solidFill>
                            <a:srgbClr val="006600"/>
                          </a:solidFill>
                          <a:latin typeface="Georgia" panose="02040502050405020303" pitchFamily="18" charset="0"/>
                          <a:cs typeface="Arial" panose="020B0604020202020204" pitchFamily="34" charset="0"/>
                        </a:defRPr>
                      </a:lvl3pPr>
                      <a:lvl4pPr algn="just">
                        <a:spcBef>
                          <a:spcPct val="20000"/>
                        </a:spcBef>
                        <a:defRPr sz="1200">
                          <a:solidFill>
                            <a:schemeClr val="tx1"/>
                          </a:solidFill>
                          <a:latin typeface="Georgia" panose="02040502050405020303" pitchFamily="18" charset="0"/>
                          <a:cs typeface="Arial" panose="020B0604020202020204" pitchFamily="34" charset="0"/>
                        </a:defRPr>
                      </a:lvl4pPr>
                      <a:lvl5pPr algn="just">
                        <a:spcBef>
                          <a:spcPct val="20000"/>
                        </a:spcBef>
                        <a:defRPr sz="1200">
                          <a:solidFill>
                            <a:srgbClr val="000066"/>
                          </a:solidFill>
                          <a:latin typeface="Georgia" panose="02040502050405020303" pitchFamily="18" charset="0"/>
                          <a:cs typeface="Arial" panose="020B0604020202020204" pitchFamily="34" charset="0"/>
                        </a:defRPr>
                      </a:lvl5pPr>
                      <a:lvl6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6pPr>
                      <a:lvl7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7pPr>
                      <a:lvl8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8pPr>
                      <a:lvl9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2000" b="0" i="0" u="none" strike="noStrike" cap="none" normalizeH="0" baseline="0" smtClean="0">
                          <a:ln>
                            <a:noFill/>
                          </a:ln>
                          <a:solidFill>
                            <a:srgbClr val="993300"/>
                          </a:solidFill>
                          <a:effectLst/>
                          <a:latin typeface="Georgia" panose="02040502050405020303" pitchFamily="18" charset="0"/>
                          <a:cs typeface="Arial" panose="020B0604020202020204" pitchFamily="34" charset="0"/>
                        </a:rPr>
                        <a:t>Displaying a file and concatenating files</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GB" altLang="en-US" sz="1800" b="0" i="0" u="none" strike="noStrike" cap="none" normalizeH="0" baseline="0" smtClean="0">
                        <a:ln>
                          <a:noFill/>
                        </a:ln>
                        <a:solidFill>
                          <a:srgbClr val="993300"/>
                        </a:solidFill>
                        <a:effectLst/>
                        <a:latin typeface="Georgia" panose="02040502050405020303" pitchFamily="18" charset="0"/>
                        <a:cs typeface="Arial" panose="020B0604020202020204" pitchFamily="34"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CC3300"/>
                        </a:buClr>
                        <a:buFont typeface="Wingdings" panose="05000000000000000000" pitchFamily="2" charset="2"/>
                        <a:defRPr>
                          <a:solidFill>
                            <a:srgbClr val="993300"/>
                          </a:solidFill>
                          <a:latin typeface="Georgia" panose="02040502050405020303" pitchFamily="18" charset="0"/>
                          <a:cs typeface="Arial" panose="020B0604020202020204" pitchFamily="34" charset="0"/>
                        </a:defRPr>
                      </a:lvl1pPr>
                      <a:lvl2pPr algn="just">
                        <a:spcBef>
                          <a:spcPct val="20000"/>
                        </a:spcBef>
                        <a:buClr>
                          <a:srgbClr val="CC3300"/>
                        </a:buClr>
                        <a:buSzPct val="125000"/>
                        <a:buFont typeface="Arial" panose="020B0604020202020204" pitchFamily="34" charset="0"/>
                        <a:defRPr sz="1600">
                          <a:solidFill>
                            <a:srgbClr val="333300"/>
                          </a:solidFill>
                          <a:latin typeface="Georgia" panose="02040502050405020303" pitchFamily="18" charset="0"/>
                          <a:cs typeface="Arial" panose="020B0604020202020204" pitchFamily="34" charset="0"/>
                        </a:defRPr>
                      </a:lvl2pPr>
                      <a:lvl3pPr algn="just">
                        <a:spcBef>
                          <a:spcPct val="20000"/>
                        </a:spcBef>
                        <a:defRPr sz="1400">
                          <a:solidFill>
                            <a:srgbClr val="006600"/>
                          </a:solidFill>
                          <a:latin typeface="Georgia" panose="02040502050405020303" pitchFamily="18" charset="0"/>
                          <a:cs typeface="Arial" panose="020B0604020202020204" pitchFamily="34" charset="0"/>
                        </a:defRPr>
                      </a:lvl3pPr>
                      <a:lvl4pPr algn="just">
                        <a:spcBef>
                          <a:spcPct val="20000"/>
                        </a:spcBef>
                        <a:defRPr sz="1200">
                          <a:solidFill>
                            <a:schemeClr val="tx1"/>
                          </a:solidFill>
                          <a:latin typeface="Georgia" panose="02040502050405020303" pitchFamily="18" charset="0"/>
                          <a:cs typeface="Arial" panose="020B0604020202020204" pitchFamily="34" charset="0"/>
                        </a:defRPr>
                      </a:lvl4pPr>
                      <a:lvl5pPr algn="just">
                        <a:spcBef>
                          <a:spcPct val="20000"/>
                        </a:spcBef>
                        <a:defRPr sz="1200">
                          <a:solidFill>
                            <a:srgbClr val="000066"/>
                          </a:solidFill>
                          <a:latin typeface="Georgia" panose="02040502050405020303" pitchFamily="18" charset="0"/>
                          <a:cs typeface="Arial" panose="020B0604020202020204" pitchFamily="34" charset="0"/>
                        </a:defRPr>
                      </a:lvl5pPr>
                      <a:lvl6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6pPr>
                      <a:lvl7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7pPr>
                      <a:lvl8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8pPr>
                      <a:lvl9pPr algn="just" fontAlgn="base">
                        <a:spcBef>
                          <a:spcPct val="20000"/>
                        </a:spcBef>
                        <a:spcAft>
                          <a:spcPct val="0"/>
                        </a:spcAft>
                        <a:defRPr sz="1200">
                          <a:solidFill>
                            <a:srgbClr val="000066"/>
                          </a:solidFill>
                          <a:latin typeface="Georgia" panose="02040502050405020303" pitchFamily="18"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altLang="en-US" sz="2000" b="0" i="0" u="none" strike="noStrike" cap="none" normalizeH="0" baseline="0" smtClean="0">
                          <a:ln>
                            <a:noFill/>
                          </a:ln>
                          <a:solidFill>
                            <a:srgbClr val="993300"/>
                          </a:solidFill>
                          <a:effectLst/>
                          <a:latin typeface="Verdana" panose="020B0604030504040204" pitchFamily="34" charset="0"/>
                          <a:cs typeface="Arial" panose="020B0604020202020204" pitchFamily="34" charset="0"/>
                        </a:rPr>
                        <a:t>cat</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endParaRPr kumimoji="0" lang="en-GB" altLang="en-US" sz="1800" b="0" i="0" u="none" strike="noStrike" cap="none" normalizeH="0" baseline="0" smtClean="0">
                        <a:ln>
                          <a:noFill/>
                        </a:ln>
                        <a:solidFill>
                          <a:srgbClr val="993300"/>
                        </a:solidFill>
                        <a:effectLst/>
                        <a:latin typeface="Verdana" panose="020B0604030504040204" pitchFamily="34" charset="0"/>
                        <a:cs typeface="Arial" panose="020B0604020202020204" pitchFamily="34"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10139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Date Placeholder 3"/>
          <p:cNvSpPr>
            <a:spLocks noGrp="1"/>
          </p:cNvSpPr>
          <p:nvPr>
            <p:ph type="dt" sz="quarter" idx="10"/>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F7C66B4-25E3-4FE6-82F7-397A8DEC9059}" type="slidenum">
              <a:rPr lang="en-GB" altLang="en-US"/>
              <a:pPr/>
              <a:t>17</a:t>
            </a:fld>
            <a:endParaRPr lang="en-GB" altLang="en-US"/>
          </a:p>
        </p:txBody>
      </p:sp>
      <p:sp>
        <p:nvSpPr>
          <p:cNvPr id="91139" name="Rectangle 2"/>
          <p:cNvSpPr>
            <a:spLocks noGrp="1" noChangeArrowheads="1"/>
          </p:cNvSpPr>
          <p:nvPr>
            <p:ph type="title"/>
          </p:nvPr>
        </p:nvSpPr>
        <p:spPr/>
        <p:txBody>
          <a:bodyPr/>
          <a:lstStyle/>
          <a:p>
            <a:pPr eaLnBrk="1" hangingPunct="1"/>
            <a:r>
              <a:rPr lang="en-US" altLang="en-US" smtClean="0"/>
              <a:t>Command - </a:t>
            </a:r>
            <a:r>
              <a:rPr lang="en-US" altLang="en-US" b="0" smtClean="0"/>
              <a:t>cp</a:t>
            </a:r>
            <a:endParaRPr lang="en-GB" altLang="en-US" b="0" smtClean="0"/>
          </a:p>
        </p:txBody>
      </p:sp>
      <p:sp>
        <p:nvSpPr>
          <p:cNvPr id="91140"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mtClean="0"/>
              <a:t>Used to copy files across directories</a:t>
            </a:r>
          </a:p>
          <a:p>
            <a:pPr eaLnBrk="1" hangingPunct="1">
              <a:buFont typeface="Wingdings" panose="05000000000000000000" pitchFamily="2" charset="2"/>
              <a:buNone/>
            </a:pPr>
            <a:r>
              <a:rPr lang="en-US" altLang="en-US" smtClean="0"/>
              <a:t>Syntax:</a:t>
            </a:r>
          </a:p>
          <a:p>
            <a:pPr eaLnBrk="1" hangingPunct="1">
              <a:buFont typeface="Wingdings" panose="05000000000000000000" pitchFamily="2" charset="2"/>
              <a:buNone/>
            </a:pPr>
            <a:r>
              <a:rPr lang="en-US" altLang="en-US" smtClean="0"/>
              <a:t>	</a:t>
            </a:r>
            <a:r>
              <a:rPr lang="en-US" altLang="en-US" smtClean="0">
                <a:latin typeface="Verdana" panose="020B0604030504040204" pitchFamily="34" charset="0"/>
              </a:rPr>
              <a:t>cp &lt;source file&gt; &lt;new file name&gt;</a:t>
            </a:r>
          </a:p>
          <a:p>
            <a:pPr lvl="1" eaLnBrk="1" hangingPunct="1"/>
            <a:endParaRPr lang="en-US" altLang="en-US" sz="2000">
              <a:latin typeface="Verdana" panose="020B0604030504040204" pitchFamily="34" charset="0"/>
            </a:endParaRPr>
          </a:p>
          <a:p>
            <a:pPr eaLnBrk="1" hangingPunct="1">
              <a:buFont typeface="Wingdings" panose="05000000000000000000" pitchFamily="2" charset="2"/>
              <a:buNone/>
            </a:pPr>
            <a:r>
              <a:rPr lang="en-US" altLang="en-US" smtClean="0"/>
              <a:t>Example:</a:t>
            </a:r>
          </a:p>
          <a:p>
            <a:pPr eaLnBrk="1" hangingPunct="1">
              <a:buFont typeface="Wingdings" panose="05000000000000000000" pitchFamily="2" charset="2"/>
              <a:buNone/>
            </a:pPr>
            <a:r>
              <a:rPr lang="en-US" altLang="en-US" smtClean="0"/>
              <a:t>	</a:t>
            </a:r>
            <a:r>
              <a:rPr lang="en-US" altLang="en-US" smtClean="0">
                <a:latin typeface="Verdana" panose="020B0604030504040204" pitchFamily="34" charset="0"/>
              </a:rPr>
              <a:t>cp file1 file2</a:t>
            </a:r>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p:txBody>
      </p:sp>
    </p:spTree>
    <p:extLst>
      <p:ext uri="{BB962C8B-B14F-4D97-AF65-F5344CB8AC3E}">
        <p14:creationId xmlns:p14="http://schemas.microsoft.com/office/powerpoint/2010/main" val="2885852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Date Placeholder 3"/>
          <p:cNvSpPr>
            <a:spLocks noGrp="1"/>
          </p:cNvSpPr>
          <p:nvPr>
            <p:ph type="dt" sz="quarter" idx="10"/>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679B804-2768-44F5-B80E-80F244820B28}" type="slidenum">
              <a:rPr lang="en-GB" altLang="en-US"/>
              <a:pPr/>
              <a:t>18</a:t>
            </a:fld>
            <a:endParaRPr lang="en-GB" altLang="en-US"/>
          </a:p>
        </p:txBody>
      </p:sp>
      <p:sp>
        <p:nvSpPr>
          <p:cNvPr id="93187" name="Rectangle 2"/>
          <p:cNvSpPr>
            <a:spLocks noGrp="1" noChangeArrowheads="1"/>
          </p:cNvSpPr>
          <p:nvPr>
            <p:ph type="title"/>
          </p:nvPr>
        </p:nvSpPr>
        <p:spPr/>
        <p:txBody>
          <a:bodyPr/>
          <a:lstStyle/>
          <a:p>
            <a:pPr eaLnBrk="1" hangingPunct="1"/>
            <a:r>
              <a:rPr lang="en-US" altLang="en-US" smtClean="0"/>
              <a:t>Command – </a:t>
            </a:r>
            <a:r>
              <a:rPr lang="en-US" altLang="en-US" b="0" smtClean="0"/>
              <a:t>cp</a:t>
            </a:r>
            <a:r>
              <a:rPr lang="en-US" altLang="en-US" smtClean="0"/>
              <a:t> (Contd.).</a:t>
            </a:r>
            <a:endParaRPr lang="en-GB" altLang="en-US" smtClean="0"/>
          </a:p>
        </p:txBody>
      </p:sp>
      <p:sp>
        <p:nvSpPr>
          <p:cNvPr id="93188" name="Rectangle 3"/>
          <p:cNvSpPr>
            <a:spLocks noGrp="1" noChangeArrowheads="1"/>
          </p:cNvSpPr>
          <p:nvPr>
            <p:ph type="body" idx="1"/>
          </p:nvPr>
        </p:nvSpPr>
        <p:spPr>
          <a:xfrm>
            <a:off x="1251678" y="1439057"/>
            <a:ext cx="10178322" cy="4440536"/>
          </a:xfrm>
        </p:spPr>
        <p:txBody>
          <a:bodyPr>
            <a:normAutofit/>
          </a:bodyPr>
          <a:lstStyle/>
          <a:p>
            <a:pPr eaLnBrk="1" hangingPunct="1">
              <a:buFont typeface="Wingdings" panose="05000000000000000000" pitchFamily="2" charset="2"/>
              <a:buNone/>
            </a:pPr>
            <a:r>
              <a:rPr lang="en-US" altLang="en-US" dirty="0" smtClean="0"/>
              <a:t>Options to </a:t>
            </a:r>
            <a:r>
              <a:rPr lang="en-US" altLang="en-US" dirty="0" err="1" smtClean="0">
                <a:latin typeface="Verdana" panose="020B0604030504040204" pitchFamily="34" charset="0"/>
              </a:rPr>
              <a:t>cp</a:t>
            </a:r>
            <a:endParaRPr lang="en-US" altLang="en-US" dirty="0" smtClean="0">
              <a:latin typeface="Verdana" panose="020B0604030504040204" pitchFamily="34" charset="0"/>
            </a:endParaRPr>
          </a:p>
          <a:p>
            <a:pPr eaLnBrk="1" hangingPunct="1"/>
            <a:r>
              <a:rPr lang="en-US" altLang="en-US" dirty="0" smtClean="0">
                <a:latin typeface="Verdana" panose="020B0604030504040204" pitchFamily="34" charset="0"/>
              </a:rPr>
              <a:t>-p</a:t>
            </a:r>
            <a:r>
              <a:rPr lang="en-US" altLang="en-US" dirty="0" smtClean="0"/>
              <a:t> </a:t>
            </a:r>
          </a:p>
          <a:p>
            <a:pPr lvl="1" eaLnBrk="1" hangingPunct="1"/>
            <a:r>
              <a:rPr lang="en-US" altLang="en-US" dirty="0" smtClean="0"/>
              <a:t>Copies the file and preserves the following attributes</a:t>
            </a:r>
          </a:p>
          <a:p>
            <a:pPr lvl="2" eaLnBrk="1" hangingPunct="1"/>
            <a:r>
              <a:rPr lang="en-US" altLang="en-US" dirty="0" smtClean="0"/>
              <a:t>owner id</a:t>
            </a:r>
          </a:p>
          <a:p>
            <a:pPr lvl="2" eaLnBrk="1" hangingPunct="1"/>
            <a:r>
              <a:rPr lang="en-US" altLang="en-US" dirty="0" smtClean="0"/>
              <a:t>group id</a:t>
            </a:r>
          </a:p>
          <a:p>
            <a:pPr lvl="2" eaLnBrk="1" hangingPunct="1"/>
            <a:r>
              <a:rPr lang="en-US" altLang="en-US" dirty="0" smtClean="0"/>
              <a:t>permissions</a:t>
            </a:r>
          </a:p>
          <a:p>
            <a:pPr lvl="2" eaLnBrk="1" hangingPunct="1"/>
            <a:r>
              <a:rPr lang="en-US" altLang="en-US" dirty="0" smtClean="0"/>
              <a:t>last modification time</a:t>
            </a:r>
          </a:p>
          <a:p>
            <a:pPr eaLnBrk="1" hangingPunct="1"/>
            <a:r>
              <a:rPr lang="en-US" altLang="en-US" dirty="0" smtClean="0">
                <a:latin typeface="Verdana" panose="020B0604030504040204" pitchFamily="34" charset="0"/>
              </a:rPr>
              <a:t>-r </a:t>
            </a:r>
          </a:p>
          <a:p>
            <a:pPr lvl="1" eaLnBrk="1" hangingPunct="1"/>
            <a:r>
              <a:rPr lang="en-US" altLang="en-US" dirty="0" smtClean="0"/>
              <a:t>recursive copy; copy subdirectories under the directory if any</a:t>
            </a:r>
          </a:p>
          <a:p>
            <a:pPr eaLnBrk="1" hangingPunct="1"/>
            <a:r>
              <a:rPr lang="en-US" altLang="en-US" dirty="0" smtClean="0">
                <a:latin typeface="Verdana" panose="020B0604030504040204" pitchFamily="34" charset="0"/>
              </a:rPr>
              <a:t>-</a:t>
            </a:r>
            <a:r>
              <a:rPr lang="en-US" altLang="en-US" dirty="0" err="1" smtClean="0">
                <a:latin typeface="Verdana" panose="020B0604030504040204" pitchFamily="34" charset="0"/>
              </a:rPr>
              <a:t>i</a:t>
            </a:r>
            <a:endParaRPr lang="en-US" altLang="en-US" dirty="0" smtClean="0">
              <a:latin typeface="Verdana" panose="020B0604030504040204" pitchFamily="34" charset="0"/>
            </a:endParaRPr>
          </a:p>
          <a:p>
            <a:pPr lvl="1" eaLnBrk="1" hangingPunct="1"/>
            <a:r>
              <a:rPr lang="en-US" altLang="en-US" dirty="0" smtClean="0"/>
              <a:t>interactive; prompts for confirmation before overwriting the target file, if it already exists</a:t>
            </a:r>
          </a:p>
        </p:txBody>
      </p:sp>
    </p:spTree>
    <p:extLst>
      <p:ext uri="{BB962C8B-B14F-4D97-AF65-F5344CB8AC3E}">
        <p14:creationId xmlns:p14="http://schemas.microsoft.com/office/powerpoint/2010/main" val="217358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ate Placeholder 3"/>
          <p:cNvSpPr>
            <a:spLocks noGrp="1"/>
          </p:cNvSpPr>
          <p:nvPr>
            <p:ph type="dt" sz="quarter" idx="10"/>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DB8A28B-59DB-4042-B71A-57512810BC4F}" type="slidenum">
              <a:rPr lang="en-GB" altLang="en-US"/>
              <a:pPr/>
              <a:t>19</a:t>
            </a:fld>
            <a:endParaRPr lang="en-GB" altLang="en-US"/>
          </a:p>
        </p:txBody>
      </p:sp>
      <p:sp>
        <p:nvSpPr>
          <p:cNvPr id="95235" name="Rectangle 2"/>
          <p:cNvSpPr>
            <a:spLocks noGrp="1" noChangeArrowheads="1"/>
          </p:cNvSpPr>
          <p:nvPr>
            <p:ph type="title"/>
          </p:nvPr>
        </p:nvSpPr>
        <p:spPr/>
        <p:txBody>
          <a:bodyPr/>
          <a:lstStyle/>
          <a:p>
            <a:pPr eaLnBrk="1" hangingPunct="1"/>
            <a:r>
              <a:rPr lang="en-US" altLang="en-US" smtClean="0"/>
              <a:t>Command – </a:t>
            </a:r>
            <a:r>
              <a:rPr lang="en-US" altLang="en-US" b="0" smtClean="0"/>
              <a:t>mv</a:t>
            </a:r>
            <a:endParaRPr lang="en-GB" altLang="en-US" b="0" smtClean="0"/>
          </a:p>
        </p:txBody>
      </p:sp>
      <p:sp>
        <p:nvSpPr>
          <p:cNvPr id="95236" name="Rectangle 3"/>
          <p:cNvSpPr>
            <a:spLocks noGrp="1" noChangeArrowheads="1"/>
          </p:cNvSpPr>
          <p:nvPr>
            <p:ph type="body" idx="1"/>
          </p:nvPr>
        </p:nvSpPr>
        <p:spPr>
          <a:xfrm>
            <a:off x="1251678" y="1573967"/>
            <a:ext cx="10178322" cy="4305625"/>
          </a:xfrm>
        </p:spPr>
        <p:txBody>
          <a:bodyPr/>
          <a:lstStyle/>
          <a:p>
            <a:pPr eaLnBrk="1" hangingPunct="1"/>
            <a:r>
              <a:rPr lang="en-US" altLang="en-US" dirty="0" smtClean="0"/>
              <a:t>Used to move a file, or rename a file.</a:t>
            </a:r>
          </a:p>
          <a:p>
            <a:pPr eaLnBrk="1" hangingPunct="1"/>
            <a:r>
              <a:rPr lang="en-US" altLang="en-US" dirty="0" smtClean="0"/>
              <a:t>Preserves the following details</a:t>
            </a:r>
          </a:p>
          <a:p>
            <a:pPr lvl="1" eaLnBrk="1" hangingPunct="1"/>
            <a:r>
              <a:rPr lang="en-US" altLang="en-US" dirty="0" smtClean="0"/>
              <a:t>owner id</a:t>
            </a:r>
          </a:p>
          <a:p>
            <a:pPr lvl="1" eaLnBrk="1" hangingPunct="1"/>
            <a:r>
              <a:rPr lang="en-US" altLang="en-US" dirty="0" smtClean="0"/>
              <a:t>group id</a:t>
            </a:r>
          </a:p>
          <a:p>
            <a:pPr lvl="1" eaLnBrk="1" hangingPunct="1"/>
            <a:r>
              <a:rPr lang="en-US" altLang="en-US" dirty="0" smtClean="0"/>
              <a:t>permissions</a:t>
            </a:r>
          </a:p>
          <a:p>
            <a:pPr lvl="1" eaLnBrk="1" hangingPunct="1"/>
            <a:r>
              <a:rPr lang="en-US" altLang="en-US" dirty="0" smtClean="0"/>
              <a:t>Last modification time</a:t>
            </a:r>
          </a:p>
          <a:p>
            <a:pPr eaLnBrk="1" hangingPunct="1"/>
            <a:r>
              <a:rPr lang="en-US" altLang="en-US" dirty="0" smtClean="0">
                <a:latin typeface="Verdana" panose="020B0604030504040204" pitchFamily="34" charset="0"/>
              </a:rPr>
              <a:t>-f</a:t>
            </a:r>
            <a:r>
              <a:rPr lang="en-US" altLang="en-US" dirty="0" smtClean="0"/>
              <a:t>     suppresses all prompting (forces overwriting of target)</a:t>
            </a:r>
          </a:p>
          <a:p>
            <a:pPr eaLnBrk="1" hangingPunct="1"/>
            <a:r>
              <a:rPr lang="en-US" altLang="en-US" dirty="0" smtClean="0">
                <a:latin typeface="Verdana" panose="020B0604030504040204" pitchFamily="34" charset="0"/>
              </a:rPr>
              <a:t>-</a:t>
            </a:r>
            <a:r>
              <a:rPr lang="en-US" altLang="en-US" dirty="0" err="1" smtClean="0">
                <a:latin typeface="Verdana" panose="020B0604030504040204" pitchFamily="34" charset="0"/>
              </a:rPr>
              <a:t>i</a:t>
            </a:r>
            <a:r>
              <a:rPr lang="en-US" altLang="en-US" dirty="0" smtClean="0"/>
              <a:t>     prompts before overwriting destination file</a:t>
            </a:r>
          </a:p>
        </p:txBody>
      </p:sp>
    </p:spTree>
    <p:extLst>
      <p:ext uri="{BB962C8B-B14F-4D97-AF65-F5344CB8AC3E}">
        <p14:creationId xmlns:p14="http://schemas.microsoft.com/office/powerpoint/2010/main" val="3663546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21759"/>
          </a:xfrm>
        </p:spPr>
        <p:txBody>
          <a:bodyPr/>
          <a:lstStyle/>
          <a:p>
            <a:r>
              <a:rPr lang="en-IN" dirty="0" smtClean="0"/>
              <a:t>Directory Management</a:t>
            </a:r>
            <a:endParaRPr lang="en-IN" dirty="0"/>
          </a:p>
        </p:txBody>
      </p:sp>
      <p:sp>
        <p:nvSpPr>
          <p:cNvPr id="3" name="Content Placeholder 2"/>
          <p:cNvSpPr>
            <a:spLocks noGrp="1"/>
          </p:cNvSpPr>
          <p:nvPr>
            <p:ph idx="1"/>
          </p:nvPr>
        </p:nvSpPr>
        <p:spPr>
          <a:xfrm>
            <a:off x="1251678" y="1304145"/>
            <a:ext cx="10178322" cy="2533337"/>
          </a:xfrm>
        </p:spPr>
        <p:txBody>
          <a:bodyPr/>
          <a:lstStyle/>
          <a:p>
            <a:r>
              <a:rPr lang="en-IN" dirty="0"/>
              <a:t>A directory is a file the solo job of which is to store the file names and the related information. </a:t>
            </a:r>
            <a:endParaRPr lang="en-IN" dirty="0" smtClean="0"/>
          </a:p>
          <a:p>
            <a:r>
              <a:rPr lang="en-IN" dirty="0" smtClean="0"/>
              <a:t>All </a:t>
            </a:r>
            <a:r>
              <a:rPr lang="en-IN" dirty="0"/>
              <a:t>the files, whether ordinary, special, or directory, are contained in directories.</a:t>
            </a:r>
          </a:p>
          <a:p>
            <a:r>
              <a:rPr lang="en-IN" dirty="0"/>
              <a:t>Unix uses a hierarchical structure for organizing files and directories</a:t>
            </a:r>
            <a:r>
              <a:rPr lang="en-IN" dirty="0" smtClean="0"/>
              <a:t>.</a:t>
            </a:r>
          </a:p>
          <a:p>
            <a:r>
              <a:rPr lang="en-IN" dirty="0" smtClean="0"/>
              <a:t> </a:t>
            </a:r>
            <a:r>
              <a:rPr lang="en-IN" dirty="0"/>
              <a:t>This structure is often referred to as a directory tree. </a:t>
            </a:r>
            <a:endParaRPr lang="en-IN" dirty="0" smtClean="0"/>
          </a:p>
          <a:p>
            <a:r>
              <a:rPr lang="en-IN" dirty="0" smtClean="0"/>
              <a:t>The </a:t>
            </a:r>
            <a:r>
              <a:rPr lang="en-IN" dirty="0"/>
              <a:t>tree has a single root node, the slash character (</a:t>
            </a:r>
            <a:r>
              <a:rPr lang="en-IN" b="1" dirty="0"/>
              <a:t>/</a:t>
            </a:r>
            <a:r>
              <a:rPr lang="en-IN" dirty="0"/>
              <a:t>), and all other directories are contained below it.</a:t>
            </a:r>
          </a:p>
          <a:p>
            <a:endParaRPr lang="en-IN" dirty="0"/>
          </a:p>
        </p:txBody>
      </p:sp>
      <p:pic>
        <p:nvPicPr>
          <p:cNvPr id="1026" name="Picture 2" descr="Image result for linux dire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530" y="4017364"/>
            <a:ext cx="4452079" cy="253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388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Date Placeholder 3"/>
          <p:cNvSpPr>
            <a:spLocks noGrp="1"/>
          </p:cNvSpPr>
          <p:nvPr>
            <p:ph type="dt" sz="quarter" idx="10"/>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5D6C129-3D2B-4458-ABAE-E05EAA6B2168}" type="slidenum">
              <a:rPr lang="en-GB" altLang="en-US"/>
              <a:pPr/>
              <a:t>20</a:t>
            </a:fld>
            <a:endParaRPr lang="en-GB" altLang="en-US"/>
          </a:p>
        </p:txBody>
      </p:sp>
      <p:sp>
        <p:nvSpPr>
          <p:cNvPr id="97283" name="Rectangle 2"/>
          <p:cNvSpPr>
            <a:spLocks noGrp="1" noChangeArrowheads="1"/>
          </p:cNvSpPr>
          <p:nvPr>
            <p:ph type="title"/>
          </p:nvPr>
        </p:nvSpPr>
        <p:spPr/>
        <p:txBody>
          <a:bodyPr/>
          <a:lstStyle/>
          <a:p>
            <a:pPr eaLnBrk="1" hangingPunct="1"/>
            <a:r>
              <a:rPr lang="en-US" altLang="en-US" smtClean="0"/>
              <a:t>Command - </a:t>
            </a:r>
            <a:r>
              <a:rPr lang="en-US" altLang="en-US" b="0" smtClean="0"/>
              <a:t>rm</a:t>
            </a:r>
            <a:endParaRPr lang="en-GB" altLang="en-US" b="0" smtClean="0"/>
          </a:p>
        </p:txBody>
      </p:sp>
      <p:sp>
        <p:nvSpPr>
          <p:cNvPr id="97284" name="Rectangle 3"/>
          <p:cNvSpPr>
            <a:spLocks noGrp="1" noChangeArrowheads="1"/>
          </p:cNvSpPr>
          <p:nvPr>
            <p:ph type="body" idx="1"/>
          </p:nvPr>
        </p:nvSpPr>
        <p:spPr>
          <a:xfrm>
            <a:off x="1251678" y="1528997"/>
            <a:ext cx="10178322" cy="4350595"/>
          </a:xfrm>
        </p:spPr>
        <p:txBody>
          <a:bodyPr/>
          <a:lstStyle/>
          <a:p>
            <a:pPr eaLnBrk="1" hangingPunct="1"/>
            <a:r>
              <a:rPr lang="en-US" altLang="en-US" dirty="0" smtClean="0"/>
              <a:t>Used to remove a file</a:t>
            </a:r>
          </a:p>
          <a:p>
            <a:pPr eaLnBrk="1" hangingPunct="1"/>
            <a:r>
              <a:rPr lang="en-US" altLang="en-US" dirty="0" smtClean="0"/>
              <a:t>Syntax : </a:t>
            </a:r>
            <a:r>
              <a:rPr lang="en-US" altLang="en-US" dirty="0" err="1" smtClean="0">
                <a:latin typeface="Verdana" panose="020B0604030504040204" pitchFamily="34" charset="0"/>
              </a:rPr>
              <a:t>rm</a:t>
            </a:r>
            <a:r>
              <a:rPr lang="en-US" altLang="en-US" dirty="0" smtClean="0">
                <a:latin typeface="Verdana" panose="020B0604030504040204" pitchFamily="34" charset="0"/>
              </a:rPr>
              <a:t>  file(s)</a:t>
            </a:r>
          </a:p>
          <a:p>
            <a:pPr eaLnBrk="1" hangingPunct="1"/>
            <a:r>
              <a:rPr lang="en-US" altLang="en-US" dirty="0" smtClean="0">
                <a:latin typeface="Verdana" panose="020B0604030504040204" pitchFamily="34" charset="0"/>
              </a:rPr>
              <a:t>-f</a:t>
            </a:r>
            <a:r>
              <a:rPr lang="en-US" altLang="en-US" dirty="0" smtClean="0"/>
              <a:t>	suppresses all prompting</a:t>
            </a:r>
          </a:p>
          <a:p>
            <a:pPr eaLnBrk="1" hangingPunct="1"/>
            <a:r>
              <a:rPr lang="en-US" altLang="en-US" dirty="0" smtClean="0">
                <a:latin typeface="Verdana" panose="020B0604030504040204" pitchFamily="34" charset="0"/>
              </a:rPr>
              <a:t>-I</a:t>
            </a:r>
            <a:r>
              <a:rPr lang="en-US" altLang="en-US" dirty="0" smtClean="0"/>
              <a:t>	prompts before deleting destination file</a:t>
            </a:r>
          </a:p>
          <a:p>
            <a:pPr eaLnBrk="1" hangingPunct="1"/>
            <a:r>
              <a:rPr lang="en-US" altLang="en-US" dirty="0" smtClean="0">
                <a:latin typeface="Verdana" panose="020B0604030504040204" pitchFamily="34" charset="0"/>
              </a:rPr>
              <a:t>-r 	</a:t>
            </a:r>
            <a:r>
              <a:rPr lang="en-US" altLang="en-US" dirty="0" smtClean="0"/>
              <a:t>will recursively remove the file from a directory (can be</a:t>
            </a:r>
          </a:p>
          <a:p>
            <a:pPr eaLnBrk="1" hangingPunct="1">
              <a:buFont typeface="Wingdings" panose="05000000000000000000" pitchFamily="2" charset="2"/>
              <a:buNone/>
            </a:pPr>
            <a:r>
              <a:rPr lang="en-US" altLang="en-US" dirty="0" smtClean="0"/>
              <a:t>		used to delete a directory along with the content)</a:t>
            </a:r>
          </a:p>
          <a:p>
            <a:pPr eaLnBrk="1" hangingPunct="1"/>
            <a:r>
              <a:rPr lang="en-US" altLang="en-US" dirty="0" smtClean="0"/>
              <a:t>Caution:  Use </a:t>
            </a:r>
            <a:r>
              <a:rPr lang="en-US" altLang="en-US" dirty="0" smtClean="0">
                <a:latin typeface="Verdana" panose="020B0604030504040204" pitchFamily="34" charset="0"/>
              </a:rPr>
              <a:t>“</a:t>
            </a:r>
            <a:r>
              <a:rPr lang="en-US" altLang="en-US" dirty="0" err="1" smtClean="0">
                <a:latin typeface="Verdana" panose="020B0604030504040204" pitchFamily="34" charset="0"/>
              </a:rPr>
              <a:t>i</a:t>
            </a:r>
            <a:r>
              <a:rPr lang="en-US" altLang="en-US" dirty="0" smtClean="0">
                <a:latin typeface="Verdana" panose="020B0604030504040204" pitchFamily="34" charset="0"/>
              </a:rPr>
              <a:t>”</a:t>
            </a:r>
            <a:r>
              <a:rPr lang="en-US" altLang="en-US" dirty="0" smtClean="0"/>
              <a:t> option along with </a:t>
            </a:r>
            <a:r>
              <a:rPr lang="en-US" altLang="en-US" dirty="0" smtClean="0">
                <a:latin typeface="Verdana" panose="020B0604030504040204" pitchFamily="34" charset="0"/>
              </a:rPr>
              <a:t>“r”</a:t>
            </a:r>
            <a:r>
              <a:rPr lang="en-US" altLang="en-US" dirty="0" smtClean="0"/>
              <a:t> to get notified on deletion</a:t>
            </a:r>
          </a:p>
        </p:txBody>
      </p:sp>
    </p:spTree>
    <p:extLst>
      <p:ext uri="{BB962C8B-B14F-4D97-AF65-F5344CB8AC3E}">
        <p14:creationId xmlns:p14="http://schemas.microsoft.com/office/powerpoint/2010/main" val="4016772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Date Placeholder 3"/>
          <p:cNvSpPr>
            <a:spLocks noGrp="1"/>
          </p:cNvSpPr>
          <p:nvPr>
            <p:ph type="dt" sz="quarter" idx="10"/>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B1975B9-78B1-49C8-930A-592B79F0DD85}" type="slidenum">
              <a:rPr lang="en-GB" altLang="en-US"/>
              <a:pPr/>
              <a:t>21</a:t>
            </a:fld>
            <a:endParaRPr lang="en-GB" altLang="en-US"/>
          </a:p>
        </p:txBody>
      </p:sp>
      <p:sp>
        <p:nvSpPr>
          <p:cNvPr id="228355" name="Rectangle 2"/>
          <p:cNvSpPr>
            <a:spLocks noGrp="1" noChangeArrowheads="1"/>
          </p:cNvSpPr>
          <p:nvPr>
            <p:ph type="title"/>
          </p:nvPr>
        </p:nvSpPr>
        <p:spPr/>
        <p:txBody>
          <a:bodyPr/>
          <a:lstStyle/>
          <a:p>
            <a:pPr eaLnBrk="1" hangingPunct="1"/>
            <a:r>
              <a:rPr lang="en-GB" altLang="en-US" smtClean="0"/>
              <a:t>alias</a:t>
            </a:r>
          </a:p>
        </p:txBody>
      </p:sp>
      <p:sp>
        <p:nvSpPr>
          <p:cNvPr id="228356" name="Rectangle 3"/>
          <p:cNvSpPr>
            <a:spLocks noGrp="1" noChangeArrowheads="1"/>
          </p:cNvSpPr>
          <p:nvPr>
            <p:ph type="body" idx="1"/>
          </p:nvPr>
        </p:nvSpPr>
        <p:spPr>
          <a:xfrm>
            <a:off x="1251678" y="1124263"/>
            <a:ext cx="10178322" cy="5251416"/>
          </a:xfrm>
        </p:spPr>
        <p:txBody>
          <a:bodyPr>
            <a:normAutofit/>
          </a:bodyPr>
          <a:lstStyle/>
          <a:p>
            <a:pPr eaLnBrk="1" hangingPunct="1"/>
            <a:r>
              <a:rPr lang="en-US" altLang="en-US" dirty="0" smtClean="0">
                <a:latin typeface="Verdana" panose="020B0604030504040204" pitchFamily="34" charset="0"/>
              </a:rPr>
              <a:t>alias</a:t>
            </a:r>
            <a:r>
              <a:rPr lang="en-US" altLang="en-US" dirty="0" smtClean="0"/>
              <a:t> can be used to give new name to an existing command</a:t>
            </a:r>
          </a:p>
          <a:p>
            <a:pPr eaLnBrk="1" hangingPunct="1"/>
            <a:r>
              <a:rPr lang="en-US" altLang="en-US" dirty="0" smtClean="0"/>
              <a:t>A better name that represents a single command or a sequence of commands to be executed, often with appropriate options</a:t>
            </a:r>
          </a:p>
          <a:p>
            <a:pPr eaLnBrk="1" hangingPunct="1"/>
            <a:r>
              <a:rPr lang="en-US" altLang="en-US" dirty="0" smtClean="0">
                <a:latin typeface="Verdana" panose="020B0604030504040204" pitchFamily="34" charset="0"/>
              </a:rPr>
              <a:t>alias</a:t>
            </a:r>
            <a:r>
              <a:rPr lang="en-US" altLang="en-US" dirty="0" smtClean="0"/>
              <a:t> is an internal command</a:t>
            </a:r>
          </a:p>
          <a:p>
            <a:pPr eaLnBrk="1" hangingPunct="1"/>
            <a:endParaRPr lang="en-US" altLang="en-US" dirty="0" smtClean="0"/>
          </a:p>
          <a:p>
            <a:pPr eaLnBrk="1" hangingPunct="1">
              <a:buFont typeface="Wingdings" panose="05000000000000000000" pitchFamily="2" charset="2"/>
              <a:buNone/>
            </a:pPr>
            <a:r>
              <a:rPr lang="en-US" altLang="en-US" dirty="0" smtClean="0">
                <a:solidFill>
                  <a:schemeClr val="tx1"/>
                </a:solidFill>
              </a:rPr>
              <a:t>		</a:t>
            </a:r>
            <a:r>
              <a:rPr lang="en-US" altLang="en-US" sz="1800" dirty="0">
                <a:solidFill>
                  <a:schemeClr val="tx1"/>
                </a:solidFill>
                <a:latin typeface="Verdana" panose="020B0604030504040204" pitchFamily="34" charset="0"/>
              </a:rPr>
              <a:t>alias </a:t>
            </a:r>
            <a:r>
              <a:rPr lang="en-US" altLang="en-US" sz="1800" dirty="0" err="1">
                <a:solidFill>
                  <a:schemeClr val="tx1"/>
                </a:solidFill>
                <a:latin typeface="Verdana" panose="020B0604030504040204" pitchFamily="34" charset="0"/>
              </a:rPr>
              <a:t>newname</a:t>
            </a:r>
            <a:r>
              <a:rPr lang="en-US" altLang="en-US" sz="1800" dirty="0">
                <a:solidFill>
                  <a:schemeClr val="tx1"/>
                </a:solidFill>
                <a:latin typeface="Verdana" panose="020B0604030504040204" pitchFamily="34" charset="0"/>
              </a:rPr>
              <a:t>=command</a:t>
            </a:r>
          </a:p>
          <a:p>
            <a:pPr eaLnBrk="1" hangingPunct="1"/>
            <a:endParaRPr lang="en-US" altLang="en-US" sz="1800" dirty="0">
              <a:solidFill>
                <a:schemeClr val="tx1"/>
              </a:solidFill>
              <a:latin typeface="Verdana" panose="020B0604030504040204" pitchFamily="34" charset="0"/>
            </a:endParaRPr>
          </a:p>
          <a:p>
            <a:pPr eaLnBrk="1" hangingPunct="1">
              <a:buFont typeface="Wingdings" panose="05000000000000000000" pitchFamily="2" charset="2"/>
              <a:buNone/>
            </a:pPr>
            <a:r>
              <a:rPr lang="en-US" altLang="en-US" sz="1800" dirty="0">
                <a:solidFill>
                  <a:schemeClr val="tx1"/>
                </a:solidFill>
                <a:latin typeface="Verdana" panose="020B0604030504040204" pitchFamily="34" charset="0"/>
              </a:rPr>
              <a:t>			$ alias l=‘</a:t>
            </a:r>
            <a:r>
              <a:rPr lang="en-US" altLang="en-US" sz="1800" dirty="0" err="1">
                <a:solidFill>
                  <a:schemeClr val="tx1"/>
                </a:solidFill>
                <a:latin typeface="Verdana" panose="020B0604030504040204" pitchFamily="34" charset="0"/>
              </a:rPr>
              <a:t>ls</a:t>
            </a:r>
            <a:r>
              <a:rPr lang="en-US" altLang="en-US" sz="1800" dirty="0">
                <a:solidFill>
                  <a:schemeClr val="tx1"/>
                </a:solidFill>
                <a:latin typeface="Verdana" panose="020B0604030504040204" pitchFamily="34" charset="0"/>
              </a:rPr>
              <a:t> –l’</a:t>
            </a:r>
          </a:p>
          <a:p>
            <a:pPr eaLnBrk="1" hangingPunct="1"/>
            <a:endParaRPr lang="en-US" altLang="en-US" sz="1800" dirty="0">
              <a:solidFill>
                <a:schemeClr val="tx1"/>
              </a:solidFill>
              <a:latin typeface="Verdana" panose="020B0604030504040204" pitchFamily="34" charset="0"/>
            </a:endParaRPr>
          </a:p>
          <a:p>
            <a:pPr eaLnBrk="1" hangingPunct="1">
              <a:buFont typeface="Wingdings" panose="05000000000000000000" pitchFamily="2" charset="2"/>
              <a:buNone/>
            </a:pPr>
            <a:r>
              <a:rPr lang="en-US" altLang="en-US" sz="1800" dirty="0">
                <a:solidFill>
                  <a:schemeClr val="tx1"/>
                </a:solidFill>
                <a:latin typeface="Verdana" panose="020B0604030504040204" pitchFamily="34" charset="0"/>
              </a:rPr>
              <a:t>The </a:t>
            </a:r>
            <a:r>
              <a:rPr lang="en-US" altLang="en-US" sz="1800" dirty="0" err="1">
                <a:solidFill>
                  <a:schemeClr val="tx1"/>
                </a:solidFill>
                <a:latin typeface="Verdana" panose="020B0604030504040204" pitchFamily="34" charset="0"/>
              </a:rPr>
              <a:t>unalias</a:t>
            </a:r>
            <a:r>
              <a:rPr lang="en-US" altLang="en-US" sz="1800" dirty="0">
                <a:solidFill>
                  <a:schemeClr val="tx1"/>
                </a:solidFill>
                <a:latin typeface="Verdana" panose="020B0604030504040204" pitchFamily="34" charset="0"/>
              </a:rPr>
              <a:t> command cancels previously defined </a:t>
            </a:r>
            <a:r>
              <a:rPr lang="en-US" altLang="en-US" sz="1800" dirty="0" smtClean="0">
                <a:solidFill>
                  <a:schemeClr val="tx1"/>
                </a:solidFill>
                <a:latin typeface="Verdana" panose="020B0604030504040204" pitchFamily="34" charset="0"/>
              </a:rPr>
              <a:t>alias.</a:t>
            </a:r>
          </a:p>
          <a:p>
            <a:pPr eaLnBrk="1" hangingPunct="1">
              <a:buFont typeface="Wingdings" panose="05000000000000000000" pitchFamily="2" charset="2"/>
              <a:buNone/>
            </a:pPr>
            <a:r>
              <a:rPr lang="en-US" altLang="en-US" sz="1800" dirty="0">
                <a:solidFill>
                  <a:schemeClr val="tx1"/>
                </a:solidFill>
                <a:latin typeface="Verdana" panose="020B0604030504040204" pitchFamily="34" charset="0"/>
              </a:rPr>
              <a:t> </a:t>
            </a:r>
            <a:r>
              <a:rPr lang="en-US" altLang="en-US" sz="1800" dirty="0" smtClean="0">
                <a:solidFill>
                  <a:schemeClr val="tx1"/>
                </a:solidFill>
                <a:latin typeface="Verdana" panose="020B0604030504040204" pitchFamily="34" charset="0"/>
              </a:rPr>
              <a:t>           </a:t>
            </a:r>
          </a:p>
          <a:p>
            <a:pPr eaLnBrk="1" hangingPunct="1">
              <a:buFont typeface="Wingdings" panose="05000000000000000000" pitchFamily="2" charset="2"/>
              <a:buNone/>
            </a:pPr>
            <a:r>
              <a:rPr lang="en-US" altLang="en-US" sz="1800" dirty="0">
                <a:solidFill>
                  <a:schemeClr val="tx1"/>
                </a:solidFill>
                <a:latin typeface="Verdana" panose="020B0604030504040204" pitchFamily="34" charset="0"/>
              </a:rPr>
              <a:t> </a:t>
            </a:r>
            <a:r>
              <a:rPr lang="en-US" altLang="en-US" sz="1800" dirty="0" smtClean="0">
                <a:solidFill>
                  <a:schemeClr val="tx1"/>
                </a:solidFill>
                <a:latin typeface="Verdana" panose="020B0604030504040204" pitchFamily="34" charset="0"/>
              </a:rPr>
              <a:t>                      </a:t>
            </a:r>
            <a:r>
              <a:rPr lang="en-US" altLang="en-US" sz="1800" dirty="0" err="1" smtClean="0">
                <a:solidFill>
                  <a:schemeClr val="tx1"/>
                </a:solidFill>
                <a:latin typeface="Verdana" panose="020B0604030504040204" pitchFamily="34" charset="0"/>
              </a:rPr>
              <a:t>unalias</a:t>
            </a:r>
            <a:r>
              <a:rPr lang="en-US" altLang="en-US" sz="1800" dirty="0" smtClean="0">
                <a:solidFill>
                  <a:schemeClr val="tx1"/>
                </a:solidFill>
                <a:latin typeface="Verdana" panose="020B0604030504040204" pitchFamily="34" charset="0"/>
              </a:rPr>
              <a:t> </a:t>
            </a:r>
            <a:r>
              <a:rPr lang="en-US" altLang="en-US" sz="1800" dirty="0">
                <a:solidFill>
                  <a:schemeClr val="tx1"/>
                </a:solidFill>
                <a:latin typeface="Verdana" panose="020B0604030504040204" pitchFamily="34" charset="0"/>
              </a:rPr>
              <a:t>home</a:t>
            </a:r>
            <a:endParaRPr lang="en-US" altLang="en-US" sz="1800" dirty="0" smtClean="0">
              <a:solidFill>
                <a:schemeClr val="tx1"/>
              </a:solidFill>
              <a:latin typeface="Verdana" panose="020B0604030504040204" pitchFamily="34" charset="0"/>
            </a:endParaRPr>
          </a:p>
          <a:p>
            <a:pPr eaLnBrk="1" hangingPunct="1">
              <a:buFont typeface="Wingdings" panose="05000000000000000000" pitchFamily="2" charset="2"/>
              <a:buNone/>
            </a:pPr>
            <a:endParaRPr lang="en-US" altLang="en-US" sz="1800" dirty="0">
              <a:solidFill>
                <a:schemeClr val="tx1"/>
              </a:solidFill>
              <a:latin typeface="Verdana" panose="020B0604030504040204" pitchFamily="34" charset="0"/>
            </a:endParaRPr>
          </a:p>
          <a:p>
            <a:pPr eaLnBrk="1" hangingPunct="1">
              <a:buFont typeface="Wingdings" panose="05000000000000000000" pitchFamily="2" charset="2"/>
              <a:buNone/>
            </a:pPr>
            <a:endParaRPr lang="en-US" altLang="en-US" sz="1800" dirty="0">
              <a:solidFill>
                <a:schemeClr val="tx1"/>
              </a:solidFill>
              <a:latin typeface="Verdana" panose="020B0604030504040204" pitchFamily="34" charset="0"/>
            </a:endParaRPr>
          </a:p>
        </p:txBody>
      </p:sp>
    </p:spTree>
    <p:extLst>
      <p:ext uri="{BB962C8B-B14F-4D97-AF65-F5344CB8AC3E}">
        <p14:creationId xmlns:p14="http://schemas.microsoft.com/office/powerpoint/2010/main" val="38898108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87615"/>
          </a:xfrm>
        </p:spPr>
        <p:txBody>
          <a:bodyPr/>
          <a:lstStyle/>
          <a:p>
            <a:r>
              <a:rPr lang="en-IN" b="1" dirty="0"/>
              <a:t>Schedule Jobs in </a:t>
            </a:r>
            <a:r>
              <a:rPr lang="en-IN" b="1" dirty="0" smtClean="0"/>
              <a:t>Linux</a:t>
            </a:r>
            <a:endParaRPr lang="en-IN" dirty="0"/>
          </a:p>
        </p:txBody>
      </p:sp>
      <p:sp>
        <p:nvSpPr>
          <p:cNvPr id="3" name="Content Placeholder 2"/>
          <p:cNvSpPr>
            <a:spLocks noGrp="1"/>
          </p:cNvSpPr>
          <p:nvPr>
            <p:ph idx="1"/>
          </p:nvPr>
        </p:nvSpPr>
        <p:spPr>
          <a:xfrm>
            <a:off x="1251678" y="1270001"/>
            <a:ext cx="10178322" cy="4609592"/>
          </a:xfrm>
        </p:spPr>
        <p:txBody>
          <a:bodyPr/>
          <a:lstStyle/>
          <a:p>
            <a:r>
              <a:rPr lang="en-IN" dirty="0"/>
              <a:t>In order to manipulate the job schedules, we use the </a:t>
            </a:r>
            <a:r>
              <a:rPr lang="en-IN" dirty="0" err="1"/>
              <a:t>Crontab</a:t>
            </a:r>
            <a:r>
              <a:rPr lang="en-IN" dirty="0"/>
              <a:t> program in Linux. </a:t>
            </a:r>
            <a:endParaRPr lang="en-IN" dirty="0" smtClean="0"/>
          </a:p>
          <a:p>
            <a:r>
              <a:rPr lang="en-IN" dirty="0" err="1" smtClean="0"/>
              <a:t>Crontab</a:t>
            </a:r>
            <a:r>
              <a:rPr lang="en-IN" dirty="0"/>
              <a:t>, short for ‘</a:t>
            </a:r>
            <a:r>
              <a:rPr lang="en-IN" i="1" dirty="0" err="1"/>
              <a:t>cron</a:t>
            </a:r>
            <a:r>
              <a:rPr lang="en-IN" i="1" dirty="0"/>
              <a:t> table,</a:t>
            </a:r>
            <a:r>
              <a:rPr lang="en-IN" dirty="0"/>
              <a:t>‘ is a configuration file. </a:t>
            </a:r>
            <a:endParaRPr lang="en-IN" dirty="0" smtClean="0"/>
          </a:p>
          <a:p>
            <a:r>
              <a:rPr lang="en-IN" dirty="0"/>
              <a:t>Every Linux user can benefit from scheduling </a:t>
            </a:r>
            <a:r>
              <a:rPr lang="en-IN" dirty="0" smtClean="0"/>
              <a:t>tasks.</a:t>
            </a:r>
          </a:p>
          <a:p>
            <a:r>
              <a:rPr lang="en-IN" dirty="0" smtClean="0"/>
              <a:t>Whether </a:t>
            </a:r>
            <a:r>
              <a:rPr lang="en-IN" dirty="0"/>
              <a:t>they’re system-related (like cleaning up old logs and </a:t>
            </a:r>
            <a:r>
              <a:rPr lang="en-IN" b="1" dirty="0">
                <a:hlinkClick r:id="rId2"/>
              </a:rPr>
              <a:t>updating packages</a:t>
            </a:r>
            <a:r>
              <a:rPr lang="en-IN" dirty="0"/>
              <a:t>) or serving the user (checking email, downloading podcasts…). </a:t>
            </a:r>
            <a:endParaRPr lang="en-IN" dirty="0" smtClean="0"/>
          </a:p>
          <a:p>
            <a:r>
              <a:rPr lang="en-IN" dirty="0" smtClean="0"/>
              <a:t>Windows </a:t>
            </a:r>
            <a:r>
              <a:rPr lang="en-IN" dirty="0"/>
              <a:t>users have had </a:t>
            </a:r>
            <a:r>
              <a:rPr lang="en-IN" b="1" dirty="0">
                <a:hlinkClick r:id="rId3"/>
              </a:rPr>
              <a:t>Task </a:t>
            </a:r>
            <a:r>
              <a:rPr lang="en-IN" b="1" dirty="0" smtClean="0">
                <a:hlinkClick r:id="rId3"/>
              </a:rPr>
              <a:t>Scheduler</a:t>
            </a:r>
            <a:endParaRPr lang="en-IN" b="1" dirty="0" smtClean="0"/>
          </a:p>
          <a:p>
            <a:r>
              <a:rPr lang="en-IN" dirty="0"/>
              <a:t>If you’re serious about managing your time, you probably have </a:t>
            </a:r>
            <a:r>
              <a:rPr lang="en-IN" b="1" dirty="0">
                <a:hlinkClick r:id="rId4"/>
              </a:rPr>
              <a:t>a calendar of some sort</a:t>
            </a:r>
            <a:r>
              <a:rPr lang="en-IN" dirty="0"/>
              <a:t> — an app or at least a piece of paper. </a:t>
            </a:r>
            <a:endParaRPr lang="en-IN" dirty="0" smtClean="0"/>
          </a:p>
          <a:p>
            <a:r>
              <a:rPr lang="en-IN" b="1" dirty="0" err="1" smtClean="0"/>
              <a:t>Crontab</a:t>
            </a:r>
            <a:r>
              <a:rPr lang="en-IN" dirty="0" smtClean="0"/>
              <a:t> </a:t>
            </a:r>
            <a:r>
              <a:rPr lang="en-IN" dirty="0"/>
              <a:t>is very much like your computer’s calendar. </a:t>
            </a:r>
            <a:endParaRPr lang="en-IN" dirty="0" smtClean="0"/>
          </a:p>
          <a:p>
            <a:r>
              <a:rPr lang="en-IN" dirty="0" smtClean="0"/>
              <a:t>It </a:t>
            </a:r>
            <a:r>
              <a:rPr lang="en-IN" dirty="0"/>
              <a:t>holds the information about scheduled tasks, telling </a:t>
            </a:r>
            <a:r>
              <a:rPr lang="en-IN" dirty="0" err="1"/>
              <a:t>cron</a:t>
            </a:r>
            <a:r>
              <a:rPr lang="en-IN" dirty="0"/>
              <a:t> which commands to run at what time.</a:t>
            </a:r>
            <a:endParaRPr lang="en-IN" dirty="0"/>
          </a:p>
        </p:txBody>
      </p:sp>
    </p:spTree>
    <p:extLst>
      <p:ext uri="{BB962C8B-B14F-4D97-AF65-F5344CB8AC3E}">
        <p14:creationId xmlns:p14="http://schemas.microsoft.com/office/powerpoint/2010/main" val="1420744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4548"/>
          </a:xfrm>
        </p:spPr>
        <p:txBody>
          <a:bodyPr/>
          <a:lstStyle/>
          <a:p>
            <a:r>
              <a:rPr lang="en-IN" dirty="0" smtClean="0"/>
              <a:t>CRONTAB</a:t>
            </a:r>
            <a:endParaRPr lang="en-IN" dirty="0"/>
          </a:p>
        </p:txBody>
      </p:sp>
      <p:sp>
        <p:nvSpPr>
          <p:cNvPr id="3" name="Content Placeholder 2"/>
          <p:cNvSpPr>
            <a:spLocks noGrp="1"/>
          </p:cNvSpPr>
          <p:nvPr>
            <p:ph idx="1"/>
          </p:nvPr>
        </p:nvSpPr>
        <p:spPr>
          <a:xfrm>
            <a:off x="1251678" y="1422401"/>
            <a:ext cx="10178322" cy="4457192"/>
          </a:xfrm>
        </p:spPr>
        <p:txBody>
          <a:bodyPr>
            <a:normAutofit/>
          </a:bodyPr>
          <a:lstStyle/>
          <a:p>
            <a:r>
              <a:rPr lang="en-IN" sz="2400" dirty="0"/>
              <a:t>Linux </a:t>
            </a:r>
            <a:r>
              <a:rPr lang="en-IN" sz="2400" dirty="0" err="1"/>
              <a:t>crontab</a:t>
            </a:r>
            <a:r>
              <a:rPr lang="en-IN" sz="2400" dirty="0"/>
              <a:t> is similar to windows task schedules. </a:t>
            </a:r>
            <a:endParaRPr lang="en-IN" sz="2400" dirty="0" smtClean="0"/>
          </a:p>
          <a:p>
            <a:r>
              <a:rPr lang="en-IN" sz="2400" dirty="0" err="1" smtClean="0"/>
              <a:t>Crontab</a:t>
            </a:r>
            <a:r>
              <a:rPr lang="en-IN" sz="2400" dirty="0" smtClean="0"/>
              <a:t> </a:t>
            </a:r>
            <a:r>
              <a:rPr lang="en-IN" sz="2400" dirty="0"/>
              <a:t>are very useful for routine tasks like scheduling system scanning, daily backups etc. </a:t>
            </a:r>
            <a:endParaRPr lang="en-IN" sz="2400" dirty="0" smtClean="0"/>
          </a:p>
          <a:p>
            <a:r>
              <a:rPr lang="en-IN" sz="2400" dirty="0" err="1" smtClean="0"/>
              <a:t>Crontab</a:t>
            </a:r>
            <a:r>
              <a:rPr lang="en-IN" sz="2400" dirty="0" smtClean="0"/>
              <a:t> </a:t>
            </a:r>
            <a:r>
              <a:rPr lang="en-IN" sz="2400" dirty="0"/>
              <a:t>executes jobs automatically in backend on specified time interval. </a:t>
            </a:r>
            <a:endParaRPr lang="en-IN" sz="2400" dirty="0" smtClean="0"/>
          </a:p>
        </p:txBody>
      </p:sp>
    </p:spTree>
    <p:extLst>
      <p:ext uri="{BB962C8B-B14F-4D97-AF65-F5344CB8AC3E}">
        <p14:creationId xmlns:p14="http://schemas.microsoft.com/office/powerpoint/2010/main" val="3436988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55348"/>
          </a:xfrm>
        </p:spPr>
        <p:txBody>
          <a:bodyPr>
            <a:normAutofit fontScale="90000"/>
          </a:bodyPr>
          <a:lstStyle/>
          <a:p>
            <a:r>
              <a:rPr lang="en-IN" b="1" dirty="0" err="1"/>
              <a:t>Crontab</a:t>
            </a:r>
            <a:r>
              <a:rPr lang="en-IN" b="1" dirty="0"/>
              <a:t> Format in Linux</a:t>
            </a:r>
            <a:br>
              <a:rPr lang="en-IN" b="1" dirty="0"/>
            </a:br>
            <a:endParaRPr lang="en-IN" dirty="0"/>
          </a:p>
        </p:txBody>
      </p:sp>
      <p:sp>
        <p:nvSpPr>
          <p:cNvPr id="3" name="Content Placeholder 2"/>
          <p:cNvSpPr>
            <a:spLocks noGrp="1"/>
          </p:cNvSpPr>
          <p:nvPr>
            <p:ph idx="1"/>
          </p:nvPr>
        </p:nvSpPr>
        <p:spPr>
          <a:xfrm>
            <a:off x="1178653" y="1337733"/>
            <a:ext cx="10178322" cy="1269999"/>
          </a:xfrm>
        </p:spPr>
        <p:txBody>
          <a:bodyPr>
            <a:normAutofit fontScale="92500"/>
          </a:bodyPr>
          <a:lstStyle/>
          <a:p>
            <a:pPr fontAlgn="base"/>
            <a:r>
              <a:rPr lang="en-IN" dirty="0"/>
              <a:t>Linux </a:t>
            </a:r>
            <a:r>
              <a:rPr lang="en-IN" dirty="0" err="1"/>
              <a:t>crontab</a:t>
            </a:r>
            <a:r>
              <a:rPr lang="en-IN" dirty="0"/>
              <a:t> have six fields. 1-5 fields denotes time and 6’th fields are used for command/script.</a:t>
            </a:r>
          </a:p>
          <a:p>
            <a:pPr fontAlgn="base"/>
            <a:r>
              <a:rPr lang="en-IN" b="1" dirty="0"/>
              <a:t>[Minute] [hour] [</a:t>
            </a:r>
            <a:r>
              <a:rPr lang="en-IN" b="1" dirty="0" err="1"/>
              <a:t>Day_of_the_Month</a:t>
            </a:r>
            <a:r>
              <a:rPr lang="en-IN" b="1" dirty="0"/>
              <a:t>] [</a:t>
            </a:r>
            <a:r>
              <a:rPr lang="en-IN" b="1" dirty="0" err="1"/>
              <a:t>Month_of_the_Year</a:t>
            </a:r>
            <a:r>
              <a:rPr lang="en-IN" b="1" dirty="0"/>
              <a:t>] [</a:t>
            </a:r>
            <a:r>
              <a:rPr lang="en-IN" b="1" dirty="0" err="1"/>
              <a:t>Day_of_the_Week</a:t>
            </a:r>
            <a:r>
              <a:rPr lang="en-IN" b="1" dirty="0"/>
              <a:t>] [command]</a:t>
            </a:r>
            <a:endParaRPr lang="en-IN" dirty="0"/>
          </a:p>
          <a:p>
            <a:endParaRPr lang="en-IN" dirty="0"/>
          </a:p>
        </p:txBody>
      </p:sp>
      <p:pic>
        <p:nvPicPr>
          <p:cNvPr id="12290" name="Picture 2" descr="crontab-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6908" y="3064933"/>
            <a:ext cx="62484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076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72282"/>
          </a:xfrm>
        </p:spPr>
        <p:txBody>
          <a:bodyPr/>
          <a:lstStyle/>
          <a:p>
            <a:r>
              <a:rPr lang="en-IN" b="1" dirty="0"/>
              <a:t>How to Add/Edit </a:t>
            </a:r>
            <a:r>
              <a:rPr lang="en-IN" b="1" dirty="0" err="1" smtClean="0"/>
              <a:t>Crontab</a:t>
            </a:r>
            <a:endParaRPr lang="en-IN" dirty="0"/>
          </a:p>
        </p:txBody>
      </p:sp>
      <p:sp>
        <p:nvSpPr>
          <p:cNvPr id="3" name="Content Placeholder 2"/>
          <p:cNvSpPr>
            <a:spLocks noGrp="1"/>
          </p:cNvSpPr>
          <p:nvPr>
            <p:ph idx="1"/>
          </p:nvPr>
        </p:nvSpPr>
        <p:spPr>
          <a:xfrm>
            <a:off x="1251678" y="1354667"/>
            <a:ext cx="10178322" cy="4524925"/>
          </a:xfrm>
        </p:spPr>
        <p:txBody>
          <a:bodyPr/>
          <a:lstStyle/>
          <a:p>
            <a:r>
              <a:rPr lang="en-IN" dirty="0"/>
              <a:t>To add or update job in </a:t>
            </a:r>
            <a:r>
              <a:rPr lang="en-IN" dirty="0" err="1"/>
              <a:t>crontab</a:t>
            </a:r>
            <a:r>
              <a:rPr lang="en-IN" dirty="0"/>
              <a:t>, use below command. </a:t>
            </a:r>
            <a:r>
              <a:rPr lang="en-IN" dirty="0" smtClean="0"/>
              <a:t>It </a:t>
            </a:r>
            <a:r>
              <a:rPr lang="en-IN" dirty="0"/>
              <a:t>will open </a:t>
            </a:r>
            <a:r>
              <a:rPr lang="en-IN" dirty="0" err="1"/>
              <a:t>crontab</a:t>
            </a:r>
            <a:r>
              <a:rPr lang="en-IN" dirty="0"/>
              <a:t> file in editor where job can be added/updated</a:t>
            </a:r>
            <a:r>
              <a:rPr lang="en-IN" dirty="0" smtClean="0"/>
              <a:t>.</a:t>
            </a:r>
          </a:p>
          <a:p>
            <a:r>
              <a:rPr lang="en-IN" dirty="0">
                <a:solidFill>
                  <a:srgbClr val="FF0000"/>
                </a:solidFill>
              </a:rPr>
              <a:t># </a:t>
            </a:r>
            <a:r>
              <a:rPr lang="en-IN" dirty="0" err="1">
                <a:solidFill>
                  <a:srgbClr val="FF0000"/>
                </a:solidFill>
              </a:rPr>
              <a:t>crontab</a:t>
            </a:r>
            <a:r>
              <a:rPr lang="en-IN" dirty="0">
                <a:solidFill>
                  <a:srgbClr val="FF0000"/>
                </a:solidFill>
              </a:rPr>
              <a:t> </a:t>
            </a:r>
            <a:r>
              <a:rPr lang="en-IN" dirty="0" smtClean="0">
                <a:solidFill>
                  <a:srgbClr val="FF0000"/>
                </a:solidFill>
              </a:rPr>
              <a:t>–e</a:t>
            </a:r>
          </a:p>
          <a:p>
            <a:pPr marL="0" indent="0" algn="ctr">
              <a:buNone/>
            </a:pPr>
            <a:r>
              <a:rPr lang="en-IN" sz="2400" b="1" dirty="0"/>
              <a:t>How to List </a:t>
            </a:r>
            <a:r>
              <a:rPr lang="en-IN" sz="2400" b="1" dirty="0" err="1" smtClean="0"/>
              <a:t>Crontab</a:t>
            </a:r>
            <a:endParaRPr lang="en-IN" sz="2400" b="1" dirty="0" smtClean="0"/>
          </a:p>
          <a:p>
            <a:r>
              <a:rPr lang="en-IN" sz="2400" b="1" dirty="0"/>
              <a:t># </a:t>
            </a:r>
            <a:r>
              <a:rPr lang="en-IN" b="1" dirty="0" err="1">
                <a:solidFill>
                  <a:srgbClr val="FF0000"/>
                </a:solidFill>
              </a:rPr>
              <a:t>crontab</a:t>
            </a:r>
            <a:r>
              <a:rPr lang="en-IN" b="1" dirty="0">
                <a:solidFill>
                  <a:srgbClr val="FF0000"/>
                </a:solidFill>
              </a:rPr>
              <a:t> -l</a:t>
            </a:r>
            <a:endParaRPr lang="en-IN" b="1" dirty="0">
              <a:solidFill>
                <a:srgbClr val="FF0000"/>
              </a:solidFill>
            </a:endParaRPr>
          </a:p>
          <a:p>
            <a:endParaRPr lang="en-IN" dirty="0" smtClean="0">
              <a:solidFill>
                <a:srgbClr val="FF0000"/>
              </a:solidFill>
            </a:endParaRPr>
          </a:p>
          <a:p>
            <a:pPr marL="0" indent="0">
              <a:buNone/>
            </a:pPr>
            <a:r>
              <a:rPr lang="en-IN" dirty="0" smtClean="0">
                <a:solidFill>
                  <a:schemeClr val="accent2"/>
                </a:solidFill>
              </a:rPr>
              <a:t>Examples </a:t>
            </a:r>
          </a:p>
          <a:p>
            <a:r>
              <a:rPr lang="en-IN" dirty="0">
                <a:solidFill>
                  <a:schemeClr val="accent2"/>
                </a:solidFill>
              </a:rPr>
              <a:t>0 2 * * * /bin/</a:t>
            </a:r>
            <a:r>
              <a:rPr lang="en-IN" dirty="0" err="1">
                <a:solidFill>
                  <a:schemeClr val="accent2"/>
                </a:solidFill>
              </a:rPr>
              <a:t>sh</a:t>
            </a:r>
            <a:r>
              <a:rPr lang="en-IN" dirty="0">
                <a:solidFill>
                  <a:schemeClr val="accent2"/>
                </a:solidFill>
              </a:rPr>
              <a:t> </a:t>
            </a:r>
            <a:r>
              <a:rPr lang="en-IN" dirty="0" smtClean="0">
                <a:solidFill>
                  <a:schemeClr val="accent2"/>
                </a:solidFill>
              </a:rPr>
              <a:t>backup.sh  -- </a:t>
            </a:r>
            <a:r>
              <a:rPr lang="en-IN" b="1" dirty="0"/>
              <a:t>Schedule a </a:t>
            </a:r>
            <a:r>
              <a:rPr lang="en-IN" b="1" dirty="0" err="1"/>
              <a:t>cron</a:t>
            </a:r>
            <a:r>
              <a:rPr lang="en-IN" b="1" dirty="0"/>
              <a:t> to execute at 2am </a:t>
            </a:r>
            <a:r>
              <a:rPr lang="en-IN" b="1" dirty="0" smtClean="0"/>
              <a:t>daily for </a:t>
            </a:r>
            <a:r>
              <a:rPr lang="en-IN" b="1" dirty="0" err="1" smtClean="0"/>
              <a:t>db</a:t>
            </a:r>
            <a:r>
              <a:rPr lang="en-IN" b="1" dirty="0" smtClean="0"/>
              <a:t> backup</a:t>
            </a:r>
          </a:p>
          <a:p>
            <a:r>
              <a:rPr lang="en-IN" b="1" dirty="0"/>
              <a:t>0 5,17 * * * /</a:t>
            </a:r>
            <a:r>
              <a:rPr lang="en-IN" b="1" dirty="0" smtClean="0"/>
              <a:t>scripts/script.sh - </a:t>
            </a:r>
            <a:r>
              <a:rPr lang="en-IN" dirty="0"/>
              <a:t> </a:t>
            </a:r>
            <a:r>
              <a:rPr lang="en-IN" b="1" dirty="0"/>
              <a:t>will execute at 5AM and 5PM daily</a:t>
            </a:r>
            <a:r>
              <a:rPr lang="en-IN" b="1" dirty="0" smtClean="0"/>
              <a:t>.</a:t>
            </a:r>
          </a:p>
          <a:p>
            <a:r>
              <a:rPr lang="en-IN" b="1" dirty="0"/>
              <a:t>0 17 * * sun  /scripts/script.sh -  execute on every Sunday at 5 PM.</a:t>
            </a:r>
            <a:endParaRPr lang="en-IN" b="1" dirty="0"/>
          </a:p>
          <a:p>
            <a:endParaRPr lang="en-IN" dirty="0" smtClean="0">
              <a:solidFill>
                <a:schemeClr val="accent2"/>
              </a:solidFill>
            </a:endParaRPr>
          </a:p>
          <a:p>
            <a:endParaRPr lang="en-IN" dirty="0">
              <a:solidFill>
                <a:srgbClr val="FF0000"/>
              </a:solidFill>
            </a:endParaRPr>
          </a:p>
        </p:txBody>
      </p:sp>
    </p:spTree>
    <p:extLst>
      <p:ext uri="{BB962C8B-B14F-4D97-AF65-F5344CB8AC3E}">
        <p14:creationId xmlns:p14="http://schemas.microsoft.com/office/powerpoint/2010/main" val="3320213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4548"/>
          </a:xfrm>
        </p:spPr>
        <p:txBody>
          <a:bodyPr/>
          <a:lstStyle/>
          <a:p>
            <a:r>
              <a:rPr lang="en-IN" dirty="0" smtClean="0"/>
              <a:t>Schedule job –using ‘at’</a:t>
            </a:r>
            <a:endParaRPr lang="en-IN" dirty="0"/>
          </a:p>
        </p:txBody>
      </p:sp>
      <p:sp>
        <p:nvSpPr>
          <p:cNvPr id="3" name="Content Placeholder 2"/>
          <p:cNvSpPr>
            <a:spLocks noGrp="1"/>
          </p:cNvSpPr>
          <p:nvPr>
            <p:ph idx="1"/>
          </p:nvPr>
        </p:nvSpPr>
        <p:spPr>
          <a:xfrm>
            <a:off x="1251678" y="1286933"/>
            <a:ext cx="10178322" cy="4592659"/>
          </a:xfrm>
        </p:spPr>
        <p:txBody>
          <a:bodyPr/>
          <a:lstStyle/>
          <a:p>
            <a:r>
              <a:rPr lang="en-IN" dirty="0"/>
              <a:t>While working on Linux systems we preferred </a:t>
            </a:r>
            <a:r>
              <a:rPr lang="en-IN" dirty="0" err="1"/>
              <a:t>crontab</a:t>
            </a:r>
            <a:r>
              <a:rPr lang="en-IN" dirty="0"/>
              <a:t> for scheduling jobs generally. </a:t>
            </a:r>
            <a:endParaRPr lang="en-IN" dirty="0" smtClean="0"/>
          </a:p>
          <a:p>
            <a:r>
              <a:rPr lang="en-IN" dirty="0" smtClean="0"/>
              <a:t>There </a:t>
            </a:r>
            <a:r>
              <a:rPr lang="en-IN" dirty="0"/>
              <a:t>are another utility </a:t>
            </a:r>
            <a:r>
              <a:rPr lang="en-IN" b="1" dirty="0"/>
              <a:t>at</a:t>
            </a:r>
            <a:r>
              <a:rPr lang="en-IN" dirty="0"/>
              <a:t> command is very useful for scheduling one time tasks</a:t>
            </a:r>
            <a:r>
              <a:rPr lang="en-IN" dirty="0" smtClean="0"/>
              <a:t>.</a:t>
            </a:r>
          </a:p>
          <a:p>
            <a:r>
              <a:rPr lang="en-IN" dirty="0" smtClean="0"/>
              <a:t> </a:t>
            </a:r>
            <a:r>
              <a:rPr lang="en-IN" dirty="0"/>
              <a:t>It reads commands from standard input or script/file which can be executed later once. </a:t>
            </a:r>
            <a:endParaRPr lang="en-IN" dirty="0" smtClean="0"/>
          </a:p>
          <a:p>
            <a:r>
              <a:rPr lang="en-IN" dirty="0" smtClean="0"/>
              <a:t>But </a:t>
            </a:r>
            <a:r>
              <a:rPr lang="en-IN" dirty="0"/>
              <a:t>we can’t use at command for any recurring tasks. </a:t>
            </a:r>
            <a:endParaRPr lang="en-IN" dirty="0" smtClean="0"/>
          </a:p>
          <a:p>
            <a:r>
              <a:rPr lang="en-IN" dirty="0" smtClean="0"/>
              <a:t>For </a:t>
            </a:r>
            <a:r>
              <a:rPr lang="en-IN" dirty="0"/>
              <a:t>recurring tasks use Linux </a:t>
            </a:r>
            <a:r>
              <a:rPr lang="en-IN" dirty="0" err="1"/>
              <a:t>crontab</a:t>
            </a:r>
            <a:r>
              <a:rPr lang="en-IN" dirty="0" smtClean="0"/>
              <a:t>.</a:t>
            </a:r>
          </a:p>
          <a:p>
            <a:r>
              <a:rPr lang="en-IN" dirty="0"/>
              <a:t>At command can be useful for shutdown system at specified time, Taking one time backup, sending email as reminder at specified time etc</a:t>
            </a:r>
            <a:r>
              <a:rPr lang="en-IN" dirty="0" smtClean="0"/>
              <a:t>.</a:t>
            </a:r>
          </a:p>
          <a:p>
            <a:pPr lvl="1" fontAlgn="base"/>
            <a:r>
              <a:rPr lang="en-IN" sz="2000" b="1" dirty="0"/>
              <a:t>at</a:t>
            </a:r>
            <a:r>
              <a:rPr lang="en-IN" sz="2000" dirty="0"/>
              <a:t> : execute commands at specified time.</a:t>
            </a:r>
          </a:p>
          <a:p>
            <a:pPr lvl="1" fontAlgn="base"/>
            <a:r>
              <a:rPr lang="en-IN" sz="2000" b="1" dirty="0" err="1"/>
              <a:t>atq</a:t>
            </a:r>
            <a:r>
              <a:rPr lang="en-IN" sz="2000" dirty="0"/>
              <a:t> : lists the pending jobs of users.</a:t>
            </a:r>
          </a:p>
          <a:p>
            <a:pPr lvl="1" fontAlgn="base"/>
            <a:r>
              <a:rPr lang="en-IN" sz="2000" b="1" dirty="0" err="1"/>
              <a:t>atrm</a:t>
            </a:r>
            <a:r>
              <a:rPr lang="en-IN" sz="2000" dirty="0"/>
              <a:t> : delete jobs by their job number.</a:t>
            </a:r>
          </a:p>
          <a:p>
            <a:endParaRPr lang="en-IN" dirty="0"/>
          </a:p>
        </p:txBody>
      </p:sp>
    </p:spTree>
    <p:extLst>
      <p:ext uri="{BB962C8B-B14F-4D97-AF65-F5344CB8AC3E}">
        <p14:creationId xmlns:p14="http://schemas.microsoft.com/office/powerpoint/2010/main" val="399898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1006148"/>
          </a:xfrm>
        </p:spPr>
        <p:txBody>
          <a:bodyPr/>
          <a:lstStyle/>
          <a:p>
            <a:r>
              <a:rPr lang="en-IN" dirty="0" smtClean="0"/>
              <a:t>LINUX </a:t>
            </a:r>
            <a:r>
              <a:rPr lang="en-IN" dirty="0" err="1" smtClean="0"/>
              <a:t>Nohup</a:t>
            </a:r>
            <a:endParaRPr lang="en-IN" dirty="0"/>
          </a:p>
        </p:txBody>
      </p:sp>
      <p:sp>
        <p:nvSpPr>
          <p:cNvPr id="3" name="Content Placeholder 2"/>
          <p:cNvSpPr>
            <a:spLocks noGrp="1"/>
          </p:cNvSpPr>
          <p:nvPr>
            <p:ph idx="1"/>
          </p:nvPr>
        </p:nvSpPr>
        <p:spPr>
          <a:xfrm>
            <a:off x="1251678" y="1388533"/>
            <a:ext cx="10178322" cy="4491059"/>
          </a:xfrm>
        </p:spPr>
        <p:txBody>
          <a:bodyPr/>
          <a:lstStyle/>
          <a:p>
            <a:r>
              <a:rPr lang="en-IN" dirty="0"/>
              <a:t>Run a Command or Shell-Script Even after You </a:t>
            </a:r>
            <a:r>
              <a:rPr lang="en-IN" dirty="0" smtClean="0"/>
              <a:t>Logout</a:t>
            </a:r>
          </a:p>
          <a:p>
            <a:r>
              <a:rPr lang="en-IN" dirty="0" err="1"/>
              <a:t>Nohup</a:t>
            </a:r>
            <a:r>
              <a:rPr lang="en-IN" dirty="0"/>
              <a:t> stands for no hang </a:t>
            </a:r>
            <a:r>
              <a:rPr lang="en-IN" dirty="0" smtClean="0"/>
              <a:t>up</a:t>
            </a:r>
          </a:p>
          <a:p>
            <a:r>
              <a:rPr lang="en-IN" dirty="0"/>
              <a:t>When using the </a:t>
            </a:r>
            <a:r>
              <a:rPr lang="en-IN" dirty="0">
                <a:hlinkClick r:id="rId2"/>
              </a:rPr>
              <a:t>command shell</a:t>
            </a:r>
            <a:r>
              <a:rPr lang="en-IN" dirty="0"/>
              <a:t>, prefixing a command with </a:t>
            </a:r>
            <a:r>
              <a:rPr lang="en-IN" b="1" dirty="0" err="1"/>
              <a:t>nohup</a:t>
            </a:r>
            <a:r>
              <a:rPr lang="en-IN" dirty="0"/>
              <a:t> prevents the command from being aborted if you </a:t>
            </a:r>
            <a:r>
              <a:rPr lang="en-IN" dirty="0">
                <a:hlinkClick r:id="rId3"/>
              </a:rPr>
              <a:t>log out</a:t>
            </a:r>
            <a:r>
              <a:rPr lang="en-IN" dirty="0"/>
              <a:t> or exit the shell.</a:t>
            </a:r>
          </a:p>
          <a:p>
            <a:endParaRPr lang="en-IN" dirty="0"/>
          </a:p>
        </p:txBody>
      </p:sp>
    </p:spTree>
    <p:extLst>
      <p:ext uri="{BB962C8B-B14F-4D97-AF65-F5344CB8AC3E}">
        <p14:creationId xmlns:p14="http://schemas.microsoft.com/office/powerpoint/2010/main" val="29654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726887"/>
          </a:xfrm>
        </p:spPr>
        <p:txBody>
          <a:bodyPr>
            <a:normAutofit fontScale="90000"/>
          </a:bodyPr>
          <a:lstStyle/>
          <a:p>
            <a:r>
              <a:rPr lang="en-IN" dirty="0"/>
              <a:t>Home Directory</a:t>
            </a:r>
            <a:br>
              <a:rPr lang="en-IN" dirty="0"/>
            </a:br>
            <a:endParaRPr lang="en-IN" dirty="0"/>
          </a:p>
        </p:txBody>
      </p:sp>
      <p:sp>
        <p:nvSpPr>
          <p:cNvPr id="3" name="Content Placeholder 2"/>
          <p:cNvSpPr>
            <a:spLocks noGrp="1"/>
          </p:cNvSpPr>
          <p:nvPr>
            <p:ph idx="1"/>
          </p:nvPr>
        </p:nvSpPr>
        <p:spPr>
          <a:xfrm>
            <a:off x="1251678" y="1274300"/>
            <a:ext cx="10178322" cy="4530477"/>
          </a:xfrm>
        </p:spPr>
        <p:txBody>
          <a:bodyPr/>
          <a:lstStyle/>
          <a:p>
            <a:r>
              <a:rPr lang="en-IN" dirty="0"/>
              <a:t>The directory in which you find yourself when you first login is called your home directory.</a:t>
            </a:r>
          </a:p>
          <a:p>
            <a:r>
              <a:rPr lang="en-IN" dirty="0"/>
              <a:t>You will be doing much of your work in your home directory and subdirectories that you'll be creating to organize your files.</a:t>
            </a:r>
          </a:p>
          <a:p>
            <a:r>
              <a:rPr lang="en-IN" dirty="0"/>
              <a:t>You can go in your home directory anytime using the following command </a:t>
            </a:r>
            <a:r>
              <a:rPr lang="en-IN" dirty="0" smtClean="0"/>
              <a:t>−</a:t>
            </a:r>
          </a:p>
          <a:p>
            <a:endParaRPr lang="en-IN" dirty="0"/>
          </a:p>
          <a:p>
            <a:endParaRPr lang="en-IN" dirty="0" smtClean="0"/>
          </a:p>
          <a:p>
            <a:endParaRPr lang="en-IN" dirty="0"/>
          </a:p>
          <a:p>
            <a:r>
              <a:rPr lang="en-IN" dirty="0"/>
              <a:t>Here </a:t>
            </a:r>
            <a:r>
              <a:rPr lang="en-IN" b="1" dirty="0"/>
              <a:t>~</a:t>
            </a:r>
            <a:r>
              <a:rPr lang="en-IN" dirty="0"/>
              <a:t> indicates the home directory</a:t>
            </a:r>
            <a:r>
              <a:rPr lang="en-IN" dirty="0" smtClean="0"/>
              <a:t>.</a:t>
            </a:r>
          </a:p>
          <a:p>
            <a:r>
              <a:rPr lang="en-IN" dirty="0"/>
              <a:t>$cd ~</a:t>
            </a:r>
            <a:r>
              <a:rPr lang="en-IN" dirty="0" smtClean="0"/>
              <a:t>username   </a:t>
            </a:r>
          </a:p>
          <a:p>
            <a:pPr lvl="1"/>
            <a:r>
              <a:rPr lang="en-IN" dirty="0"/>
              <a:t>to go in any other user's home directory</a:t>
            </a:r>
          </a:p>
          <a:p>
            <a:endParaRPr lang="en-IN" dirty="0"/>
          </a:p>
        </p:txBody>
      </p:sp>
      <p:sp>
        <p:nvSpPr>
          <p:cNvPr id="4" name="Rectangle 1"/>
          <p:cNvSpPr>
            <a:spLocks noChangeArrowheads="1"/>
          </p:cNvSpPr>
          <p:nvPr/>
        </p:nvSpPr>
        <p:spPr bwMode="auto">
          <a:xfrm>
            <a:off x="2715718" y="3231761"/>
            <a:ext cx="6760564" cy="615553"/>
          </a:xfrm>
          <a:prstGeom prst="rect">
            <a:avLst/>
          </a:prstGeo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2800" b="0" i="0" u="none" strike="noStrike" cap="none" normalizeH="0" baseline="0" dirty="0" smtClean="0">
                <a:ln>
                  <a:noFill/>
                </a:ln>
                <a:solidFill>
                  <a:srgbClr val="313131"/>
                </a:solidFill>
                <a:effectLst/>
                <a:latin typeface="Menlo"/>
              </a:rPr>
              <a:t>$cd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313131"/>
              </a:solidFill>
              <a:latin typeface="Menlo"/>
            </a:endParaRPr>
          </a:p>
        </p:txBody>
      </p:sp>
      <p:sp>
        <p:nvSpPr>
          <p:cNvPr id="6" name="Rectangle 3"/>
          <p:cNvSpPr>
            <a:spLocks noChangeArrowheads="1"/>
          </p:cNvSpPr>
          <p:nvPr/>
        </p:nvSpPr>
        <p:spPr bwMode="auto">
          <a:xfrm>
            <a:off x="0" y="0"/>
            <a:ext cx="12192000" cy="45720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313131"/>
                </a:solidFill>
                <a:effectLst/>
                <a:latin typeface="Menlo"/>
              </a:rPr>
              <a:t>$cd ~</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6200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418683F1-7E06-4541-89C4-25BF32EF7EBF}" type="slidenum">
              <a:rPr lang="en-US" altLang="en-US"/>
              <a:pPr/>
              <a:t>4</a:t>
            </a:fld>
            <a:endParaRPr lang="en-US" altLang="en-US"/>
          </a:p>
        </p:txBody>
      </p:sp>
      <p:sp>
        <p:nvSpPr>
          <p:cNvPr id="1059842" name="Rectangle 2"/>
          <p:cNvSpPr>
            <a:spLocks noGrp="1" noChangeArrowheads="1"/>
          </p:cNvSpPr>
          <p:nvPr>
            <p:ph type="subTitle" idx="4294967295"/>
          </p:nvPr>
        </p:nvSpPr>
        <p:spPr>
          <a:xfrm>
            <a:off x="1439057" y="1143000"/>
            <a:ext cx="10752944" cy="5029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l">
              <a:buFont typeface="Wingdings" panose="05000000000000000000" pitchFamily="2" charset="2"/>
              <a:buNone/>
            </a:pPr>
            <a:r>
              <a:rPr lang="en-US" altLang="en-US" dirty="0"/>
              <a:t>Command Syntax</a:t>
            </a:r>
          </a:p>
          <a:p>
            <a:pPr algn="l">
              <a:buFont typeface="Wingdings" panose="05000000000000000000" pitchFamily="2" charset="2"/>
              <a:buNone/>
            </a:pPr>
            <a:r>
              <a:rPr lang="en-US" altLang="en-US" dirty="0"/>
              <a:t>	 </a:t>
            </a:r>
            <a:r>
              <a:rPr lang="en-US" altLang="en-US" dirty="0" err="1"/>
              <a:t>mkdir</a:t>
            </a:r>
            <a:r>
              <a:rPr lang="en-US" altLang="en-US" dirty="0"/>
              <a:t> [OPTION] DIRECTORY</a:t>
            </a:r>
          </a:p>
          <a:p>
            <a:pPr algn="l">
              <a:buFont typeface="Wingdings" panose="05000000000000000000" pitchFamily="2" charset="2"/>
              <a:buNone/>
            </a:pPr>
            <a:r>
              <a:rPr lang="en-US" altLang="en-US" dirty="0"/>
              <a:t>$ </a:t>
            </a:r>
            <a:r>
              <a:rPr lang="en-US" altLang="en-US" dirty="0" err="1"/>
              <a:t>mkdir</a:t>
            </a:r>
            <a:r>
              <a:rPr lang="en-US" altLang="en-US" dirty="0"/>
              <a:t> &lt;</a:t>
            </a:r>
            <a:r>
              <a:rPr lang="en-US" altLang="en-US" dirty="0" err="1"/>
              <a:t>pathn</a:t>
            </a:r>
            <a:r>
              <a:rPr lang="en-US" altLang="en-US" dirty="0"/>
              <a:t>&gt;/&lt;directory&gt;</a:t>
            </a:r>
          </a:p>
          <a:p>
            <a:pPr algn="l">
              <a:buFont typeface="Wingdings" panose="05000000000000000000" pitchFamily="2" charset="2"/>
              <a:buNone/>
            </a:pPr>
            <a:r>
              <a:rPr lang="en-US" altLang="en-US" dirty="0"/>
              <a:t>$ </a:t>
            </a:r>
            <a:r>
              <a:rPr lang="en-US" altLang="en-US" dirty="0" err="1"/>
              <a:t>mkdir</a:t>
            </a:r>
            <a:r>
              <a:rPr lang="en-US" altLang="en-US" dirty="0"/>
              <a:t> –m &lt;directory</a:t>
            </a:r>
            <a:r>
              <a:rPr lang="en-US" altLang="en-US" dirty="0" smtClean="0"/>
              <a:t>&gt; - </a:t>
            </a:r>
            <a:endParaRPr lang="en-US" altLang="en-US" dirty="0"/>
          </a:p>
          <a:p>
            <a:pPr algn="l">
              <a:buFont typeface="Wingdings" panose="05000000000000000000" pitchFamily="2" charset="2"/>
              <a:buNone/>
            </a:pPr>
            <a:r>
              <a:rPr lang="en-US" altLang="en-US" dirty="0"/>
              <a:t>$ </a:t>
            </a:r>
            <a:r>
              <a:rPr lang="en-US" altLang="en-US" dirty="0" err="1"/>
              <a:t>mkdir</a:t>
            </a:r>
            <a:r>
              <a:rPr lang="en-US" altLang="en-US" dirty="0"/>
              <a:t> –p &lt;directory1&gt;/&lt;directory2&gt;/&lt;directory3&gt;</a:t>
            </a:r>
          </a:p>
          <a:p>
            <a:pPr algn="l">
              <a:buFont typeface="Wingdings" panose="05000000000000000000" pitchFamily="2" charset="2"/>
              <a:buNone/>
            </a:pPr>
            <a:endParaRPr lang="en-US" altLang="en-US" dirty="0"/>
          </a:p>
          <a:p>
            <a:pPr algn="l">
              <a:buFont typeface="Wingdings" panose="05000000000000000000" pitchFamily="2" charset="2"/>
              <a:buNone/>
            </a:pPr>
            <a:r>
              <a:rPr lang="en-US" altLang="en-US" dirty="0"/>
              <a:t>Example:</a:t>
            </a:r>
          </a:p>
          <a:p>
            <a:pPr lvl="1" algn="l">
              <a:buFont typeface="Arial" panose="020B0604020202020204" pitchFamily="34" charset="0"/>
              <a:buNone/>
            </a:pPr>
            <a:r>
              <a:rPr lang="en-US" altLang="en-US" sz="2000" dirty="0"/>
              <a:t>$ </a:t>
            </a:r>
            <a:r>
              <a:rPr lang="en-US" altLang="en-US" sz="2000" dirty="0" err="1"/>
              <a:t>mkdir</a:t>
            </a:r>
            <a:r>
              <a:rPr lang="en-US" altLang="en-US" sz="2000" dirty="0"/>
              <a:t>  </a:t>
            </a:r>
            <a:r>
              <a:rPr lang="en-US" altLang="en-US" sz="2000" dirty="0" smtClean="0"/>
              <a:t>project1</a:t>
            </a:r>
            <a:endParaRPr lang="en-US" altLang="en-US" sz="2000" dirty="0"/>
          </a:p>
          <a:p>
            <a:pPr algn="l">
              <a:buFont typeface="Wingdings" panose="05000000000000000000" pitchFamily="2" charset="2"/>
              <a:buNone/>
            </a:pPr>
            <a:r>
              <a:rPr lang="en-US" altLang="en-US" dirty="0"/>
              <a:t>This creates a directory project1 under current directory</a:t>
            </a:r>
          </a:p>
          <a:p>
            <a:pPr algn="l">
              <a:buFont typeface="Wingdings" panose="05000000000000000000" pitchFamily="2" charset="2"/>
              <a:buNone/>
            </a:pPr>
            <a:endParaRPr lang="en-US" altLang="en-US" sz="1200" dirty="0"/>
          </a:p>
          <a:p>
            <a:pPr algn="l">
              <a:buFont typeface="Wingdings" panose="05000000000000000000" pitchFamily="2" charset="2"/>
              <a:buNone/>
            </a:pPr>
            <a:r>
              <a:rPr lang="en-US" altLang="en-US" dirty="0"/>
              <a:t>Note: Write and execute permissions are needed for the directory in which user wants to create a directory</a:t>
            </a:r>
          </a:p>
        </p:txBody>
      </p:sp>
      <p:sp>
        <p:nvSpPr>
          <p:cNvPr id="1059843" name="Rectangle 3"/>
          <p:cNvSpPr>
            <a:spLocks noChangeArrowheads="1"/>
          </p:cNvSpPr>
          <p:nvPr/>
        </p:nvSpPr>
        <p:spPr bwMode="auto">
          <a:xfrm>
            <a:off x="2057400" y="1524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1C3D94"/>
                </a:solidFill>
                <a:latin typeface="Verdana" panose="020B0604030504040204" pitchFamily="34" charset="0"/>
                <a:cs typeface="Arial" panose="020B0604020202020204" pitchFamily="34" charset="0"/>
              </a:defRPr>
            </a:lvl1pPr>
            <a:lvl2pPr>
              <a:defRPr sz="2800" b="1">
                <a:solidFill>
                  <a:srgbClr val="1C3D94"/>
                </a:solidFill>
                <a:latin typeface="Verdana" panose="020B0604030504040204" pitchFamily="34" charset="0"/>
                <a:cs typeface="Arial" panose="020B0604020202020204" pitchFamily="34" charset="0"/>
              </a:defRPr>
            </a:lvl2pPr>
            <a:lvl3pPr>
              <a:defRPr sz="2800" b="1">
                <a:solidFill>
                  <a:srgbClr val="1C3D94"/>
                </a:solidFill>
                <a:latin typeface="Verdana" panose="020B0604030504040204" pitchFamily="34" charset="0"/>
                <a:cs typeface="Arial" panose="020B0604020202020204" pitchFamily="34" charset="0"/>
              </a:defRPr>
            </a:lvl3pPr>
            <a:lvl4pPr>
              <a:defRPr sz="2800" b="1">
                <a:solidFill>
                  <a:srgbClr val="1C3D94"/>
                </a:solidFill>
                <a:latin typeface="Verdana" panose="020B0604030504040204" pitchFamily="34" charset="0"/>
                <a:cs typeface="Arial" panose="020B0604020202020204" pitchFamily="34" charset="0"/>
              </a:defRPr>
            </a:lvl4pPr>
            <a:lvl5pPr>
              <a:defRPr sz="2800" b="1">
                <a:solidFill>
                  <a:srgbClr val="1C3D94"/>
                </a:solidFill>
                <a:latin typeface="Verdana" panose="020B0604030504040204" pitchFamily="34" charset="0"/>
                <a:cs typeface="Arial" panose="020B0604020202020204" pitchFamily="34" charset="0"/>
              </a:defRPr>
            </a:lvl5pPr>
            <a:lvl6pPr marL="4572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6pPr>
            <a:lvl7pPr marL="9144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7pPr>
            <a:lvl8pPr marL="13716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8pPr>
            <a:lvl9pPr marL="1828800" fontAlgn="base">
              <a:spcBef>
                <a:spcPct val="0"/>
              </a:spcBef>
              <a:spcAft>
                <a:spcPct val="0"/>
              </a:spcAft>
              <a:defRPr sz="2800" b="1">
                <a:solidFill>
                  <a:srgbClr val="1C3D94"/>
                </a:solidFill>
                <a:latin typeface="Verdana" panose="020B0604030504040204" pitchFamily="34" charset="0"/>
                <a:cs typeface="Arial" panose="020B0604020202020204" pitchFamily="34" charset="0"/>
              </a:defRPr>
            </a:lvl9pPr>
          </a:lstStyle>
          <a:p>
            <a:r>
              <a:rPr lang="en-US" altLang="en-US"/>
              <a:t>Directory Creation</a:t>
            </a:r>
          </a:p>
        </p:txBody>
      </p:sp>
    </p:spTree>
    <p:extLst>
      <p:ext uri="{BB962C8B-B14F-4D97-AF65-F5344CB8AC3E}">
        <p14:creationId xmlns:p14="http://schemas.microsoft.com/office/powerpoint/2010/main" val="2980455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1011700"/>
          </a:xfrm>
        </p:spPr>
        <p:txBody>
          <a:bodyPr/>
          <a:lstStyle/>
          <a:p>
            <a:r>
              <a:rPr lang="en-IN" dirty="0" smtClean="0"/>
              <a:t>Directory examples</a:t>
            </a:r>
            <a:endParaRPr lang="en-IN" dirty="0"/>
          </a:p>
        </p:txBody>
      </p:sp>
      <p:sp>
        <p:nvSpPr>
          <p:cNvPr id="3" name="Content Placeholder 2"/>
          <p:cNvSpPr>
            <a:spLocks noGrp="1"/>
          </p:cNvSpPr>
          <p:nvPr>
            <p:ph idx="1"/>
          </p:nvPr>
        </p:nvSpPr>
        <p:spPr>
          <a:xfrm>
            <a:off x="1251678" y="1394085"/>
            <a:ext cx="10178322" cy="4485507"/>
          </a:xfrm>
        </p:spPr>
        <p:txBody>
          <a:bodyPr/>
          <a:lstStyle/>
          <a:p>
            <a:r>
              <a:rPr lang="en-IN" dirty="0" err="1">
                <a:solidFill>
                  <a:srgbClr val="FF0000"/>
                </a:solidFill>
              </a:rPr>
              <a:t>mkdir</a:t>
            </a:r>
            <a:r>
              <a:rPr lang="en-IN" dirty="0">
                <a:solidFill>
                  <a:srgbClr val="FF0000"/>
                </a:solidFill>
              </a:rPr>
              <a:t> </a:t>
            </a:r>
            <a:r>
              <a:rPr lang="en-IN" dirty="0" err="1" smtClean="0">
                <a:solidFill>
                  <a:srgbClr val="FF0000"/>
                </a:solidFill>
              </a:rPr>
              <a:t>myfiles</a:t>
            </a:r>
            <a:endParaRPr lang="en-IN" dirty="0" smtClean="0">
              <a:solidFill>
                <a:srgbClr val="FF0000"/>
              </a:solidFill>
            </a:endParaRPr>
          </a:p>
          <a:p>
            <a:pPr lvl="1"/>
            <a:r>
              <a:rPr lang="en-IN" dirty="0"/>
              <a:t>Create a new directory called </a:t>
            </a:r>
            <a:r>
              <a:rPr lang="en-IN" b="1" dirty="0" err="1"/>
              <a:t>myfiles</a:t>
            </a:r>
            <a:r>
              <a:rPr lang="en-IN" dirty="0"/>
              <a:t> in the current directory.</a:t>
            </a:r>
            <a:endParaRPr lang="en-IN" dirty="0" smtClean="0"/>
          </a:p>
          <a:p>
            <a:r>
              <a:rPr lang="en-IN" dirty="0" err="1">
                <a:solidFill>
                  <a:srgbClr val="FF0000"/>
                </a:solidFill>
              </a:rPr>
              <a:t>mkdir</a:t>
            </a:r>
            <a:r>
              <a:rPr lang="en-IN" dirty="0">
                <a:solidFill>
                  <a:srgbClr val="FF0000"/>
                </a:solidFill>
              </a:rPr>
              <a:t> memos letters </a:t>
            </a:r>
            <a:r>
              <a:rPr lang="en-IN" dirty="0" smtClean="0">
                <a:solidFill>
                  <a:srgbClr val="FF0000"/>
                </a:solidFill>
              </a:rPr>
              <a:t>e-mail</a:t>
            </a:r>
          </a:p>
          <a:p>
            <a:pPr lvl="1"/>
            <a:r>
              <a:rPr lang="en-IN" dirty="0"/>
              <a:t>This command creates three new sub-directories </a:t>
            </a:r>
            <a:r>
              <a:rPr lang="en-IN" dirty="0" smtClean="0"/>
              <a:t>in </a:t>
            </a:r>
            <a:r>
              <a:rPr lang="en-IN" dirty="0"/>
              <a:t>the current </a:t>
            </a:r>
            <a:r>
              <a:rPr lang="en-IN" dirty="0" smtClean="0"/>
              <a:t>directory</a:t>
            </a:r>
          </a:p>
          <a:p>
            <a:r>
              <a:rPr lang="en-IN" dirty="0" err="1">
                <a:solidFill>
                  <a:srgbClr val="FF0000"/>
                </a:solidFill>
              </a:rPr>
              <a:t>mkdir</a:t>
            </a:r>
            <a:r>
              <a:rPr lang="en-IN" dirty="0">
                <a:solidFill>
                  <a:srgbClr val="FF0000"/>
                </a:solidFill>
              </a:rPr>
              <a:t> -p /</a:t>
            </a:r>
            <a:r>
              <a:rPr lang="en-IN" dirty="0" smtClean="0">
                <a:solidFill>
                  <a:srgbClr val="FF0000"/>
                </a:solidFill>
              </a:rPr>
              <a:t>home/</a:t>
            </a:r>
            <a:r>
              <a:rPr lang="en-IN" dirty="0" err="1" smtClean="0">
                <a:solidFill>
                  <a:srgbClr val="FF0000"/>
                </a:solidFill>
              </a:rPr>
              <a:t>joe</a:t>
            </a:r>
            <a:r>
              <a:rPr lang="en-IN" dirty="0" smtClean="0">
                <a:solidFill>
                  <a:srgbClr val="FF0000"/>
                </a:solidFill>
              </a:rPr>
              <a:t>/customer/acme/foo/bar</a:t>
            </a:r>
          </a:p>
          <a:p>
            <a:pPr lvl="1"/>
            <a:r>
              <a:rPr lang="en-IN" dirty="0" smtClean="0"/>
              <a:t>Use -p </a:t>
            </a:r>
            <a:r>
              <a:rPr lang="en-IN" dirty="0"/>
              <a:t>option of the </a:t>
            </a:r>
            <a:r>
              <a:rPr lang="en-IN" dirty="0" err="1"/>
              <a:t>mkdir</a:t>
            </a:r>
            <a:r>
              <a:rPr lang="en-IN" dirty="0"/>
              <a:t> command to create multiple levels of subdirectories with one command. </a:t>
            </a:r>
          </a:p>
        </p:txBody>
      </p:sp>
    </p:spTree>
    <p:extLst>
      <p:ext uri="{BB962C8B-B14F-4D97-AF65-F5344CB8AC3E}">
        <p14:creationId xmlns:p14="http://schemas.microsoft.com/office/powerpoint/2010/main" val="378742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ate Placeholder 4"/>
          <p:cNvSpPr>
            <a:spLocks noGrp="1"/>
          </p:cNvSpPr>
          <p:nvPr>
            <p:ph type="dt" sz="quarter" idx="10"/>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A6285FC-1F5B-46A9-91BD-A8DD9407B0DF}" type="slidenum">
              <a:rPr lang="en-GB" altLang="en-US"/>
              <a:pPr/>
              <a:t>6</a:t>
            </a:fld>
            <a:endParaRPr lang="en-GB" altLang="en-US"/>
          </a:p>
        </p:txBody>
      </p:sp>
      <p:sp>
        <p:nvSpPr>
          <p:cNvPr id="74755" name="Rectangle 2"/>
          <p:cNvSpPr>
            <a:spLocks noGrp="1" noChangeArrowheads="1"/>
          </p:cNvSpPr>
          <p:nvPr>
            <p:ph type="title"/>
          </p:nvPr>
        </p:nvSpPr>
        <p:spPr/>
        <p:txBody>
          <a:bodyPr/>
          <a:lstStyle/>
          <a:p>
            <a:pPr eaLnBrk="1" hangingPunct="1"/>
            <a:r>
              <a:rPr lang="en-US" altLang="en-US" dirty="0" smtClean="0"/>
              <a:t>         File Access Permissions</a:t>
            </a:r>
            <a:endParaRPr lang="en-GB" altLang="en-US" dirty="0" smtClean="0"/>
          </a:p>
        </p:txBody>
      </p:sp>
      <p:sp>
        <p:nvSpPr>
          <p:cNvPr id="74756" name="Rectangle 3"/>
          <p:cNvSpPr>
            <a:spLocks noGrp="1" noChangeArrowheads="1"/>
          </p:cNvSpPr>
          <p:nvPr>
            <p:ph type="body" sz="half" idx="1"/>
          </p:nvPr>
        </p:nvSpPr>
        <p:spPr>
          <a:xfrm>
            <a:off x="1981200" y="1143000"/>
            <a:ext cx="8153400" cy="5257800"/>
          </a:xfrm>
        </p:spPr>
        <p:txBody>
          <a:bodyPr/>
          <a:lstStyle/>
          <a:p>
            <a:pPr eaLnBrk="1" hangingPunct="1">
              <a:buFont typeface="Wingdings" panose="05000000000000000000" pitchFamily="2" charset="2"/>
              <a:buNone/>
            </a:pPr>
            <a:r>
              <a:rPr lang="en-US" altLang="en-US" smtClean="0"/>
              <a:t>Refers to the permissions associated with a file with respect to the </a:t>
            </a:r>
          </a:p>
          <a:p>
            <a:pPr eaLnBrk="1" hangingPunct="1">
              <a:buFont typeface="Wingdings" panose="05000000000000000000" pitchFamily="2" charset="2"/>
              <a:buNone/>
            </a:pPr>
            <a:r>
              <a:rPr lang="en-US" altLang="en-US" smtClean="0"/>
              <a:t>following:</a:t>
            </a:r>
          </a:p>
          <a:p>
            <a:pPr eaLnBrk="1" hangingPunct="1"/>
            <a:r>
              <a:rPr lang="en-US" altLang="en-US" smtClean="0"/>
              <a:t>Permission Levels</a:t>
            </a:r>
          </a:p>
          <a:p>
            <a:pPr lvl="1" eaLnBrk="1" hangingPunct="1"/>
            <a:r>
              <a:rPr lang="en-US" altLang="en-US" smtClean="0"/>
              <a:t>User (owner) (u)</a:t>
            </a:r>
          </a:p>
          <a:p>
            <a:pPr lvl="1" eaLnBrk="1" hangingPunct="1"/>
            <a:r>
              <a:rPr lang="en-US" altLang="en-US" smtClean="0"/>
              <a:t>Group (wheel, staff, daemon, etc.) (g)</a:t>
            </a:r>
          </a:p>
          <a:p>
            <a:pPr lvl="1" eaLnBrk="1" hangingPunct="1"/>
            <a:r>
              <a:rPr lang="en-US" altLang="en-US" smtClean="0"/>
              <a:t>World (guest, anonymous and all other users) (o)</a:t>
            </a:r>
            <a:endParaRPr lang="en-US" altLang="en-US" sz="1600"/>
          </a:p>
          <a:p>
            <a:pPr eaLnBrk="1" hangingPunct="1"/>
            <a:r>
              <a:rPr lang="en-US" altLang="en-US" smtClean="0"/>
              <a:t>Permission Settings</a:t>
            </a:r>
          </a:p>
          <a:p>
            <a:pPr lvl="1" eaLnBrk="1" hangingPunct="1"/>
            <a:r>
              <a:rPr lang="en-US" altLang="en-US" smtClean="0"/>
              <a:t>Read (r)</a:t>
            </a:r>
          </a:p>
          <a:p>
            <a:pPr lvl="1" eaLnBrk="1" hangingPunct="1"/>
            <a:r>
              <a:rPr lang="en-US" altLang="en-US" smtClean="0"/>
              <a:t>Write (w)</a:t>
            </a:r>
          </a:p>
          <a:p>
            <a:pPr lvl="1" eaLnBrk="1" hangingPunct="1"/>
            <a:r>
              <a:rPr lang="en-US" altLang="en-US" smtClean="0"/>
              <a:t>Execute (x)</a:t>
            </a:r>
          </a:p>
        </p:txBody>
      </p:sp>
      <p:graphicFrame>
        <p:nvGraphicFramePr>
          <p:cNvPr id="74757" name="Object 4">
            <a:hlinkClick r:id="" action="ppaction://ole?verb=0"/>
          </p:cNvPr>
          <p:cNvGraphicFramePr>
            <a:graphicFrameLocks noGrp="1"/>
          </p:cNvGraphicFramePr>
          <p:nvPr>
            <p:ph sz="half" idx="2"/>
          </p:nvPr>
        </p:nvGraphicFramePr>
        <p:xfrm>
          <a:off x="6172200" y="4070350"/>
          <a:ext cx="4038600" cy="2254250"/>
        </p:xfrm>
        <a:graphic>
          <a:graphicData uri="http://schemas.openxmlformats.org/presentationml/2006/ole">
            <mc:AlternateContent xmlns:mc="http://schemas.openxmlformats.org/markup-compatibility/2006">
              <mc:Choice xmlns:v="urn:schemas-microsoft-com:vml" Requires="v">
                <p:oleObj spid="_x0000_s11277" name="Clip" r:id="rId4" imgW="5715000" imgH="3192463" progId="MS_ClipArt_Gallery.2">
                  <p:embed/>
                </p:oleObj>
              </mc:Choice>
              <mc:Fallback>
                <p:oleObj name="Clip" r:id="rId4" imgW="5715000" imgH="3192463"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4070350"/>
                        <a:ext cx="4038600" cy="225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13187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Date Placeholder 3"/>
          <p:cNvSpPr>
            <a:spLocks noGrp="1"/>
          </p:cNvSpPr>
          <p:nvPr>
            <p:ph type="dt" sz="quarter" idx="10"/>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6220EFC-A8B4-4A0D-BA94-BE48AE6D7B96}" type="slidenum">
              <a:rPr lang="en-GB" altLang="en-US"/>
              <a:pPr/>
              <a:t>7</a:t>
            </a:fld>
            <a:endParaRPr lang="en-GB" altLang="en-US"/>
          </a:p>
        </p:txBody>
      </p:sp>
      <p:sp>
        <p:nvSpPr>
          <p:cNvPr id="76803" name="Rectangle 2"/>
          <p:cNvSpPr>
            <a:spLocks noGrp="1" noChangeArrowheads="1"/>
          </p:cNvSpPr>
          <p:nvPr>
            <p:ph type="title"/>
          </p:nvPr>
        </p:nvSpPr>
        <p:spPr/>
        <p:txBody>
          <a:bodyPr/>
          <a:lstStyle/>
          <a:p>
            <a:pPr eaLnBrk="1" hangingPunct="1"/>
            <a:r>
              <a:rPr lang="en-US" altLang="en-US" smtClean="0"/>
              <a:t>File Access Permissions (Contd.).</a:t>
            </a:r>
            <a:endParaRPr lang="en-GB" altLang="en-US" smtClean="0"/>
          </a:p>
        </p:txBody>
      </p:sp>
      <p:sp>
        <p:nvSpPr>
          <p:cNvPr id="76804" name="Rectangle 3"/>
          <p:cNvSpPr>
            <a:spLocks noGrp="1" noChangeArrowheads="1"/>
          </p:cNvSpPr>
          <p:nvPr>
            <p:ph type="body" idx="1"/>
          </p:nvPr>
        </p:nvSpPr>
        <p:spPr>
          <a:xfrm>
            <a:off x="1251678" y="1454047"/>
            <a:ext cx="10178322" cy="4425546"/>
          </a:xfrm>
        </p:spPr>
        <p:txBody>
          <a:bodyPr>
            <a:normAutofit/>
          </a:bodyPr>
          <a:lstStyle/>
          <a:p>
            <a:pPr eaLnBrk="1" hangingPunct="1"/>
            <a:r>
              <a:rPr lang="en-US" altLang="en-US" dirty="0" smtClean="0"/>
              <a:t>No read permission does not allow the user to:</a:t>
            </a:r>
          </a:p>
          <a:p>
            <a:pPr lvl="1" eaLnBrk="1" hangingPunct="1"/>
            <a:r>
              <a:rPr lang="en-US" altLang="en-US" dirty="0" smtClean="0"/>
              <a:t>List the contents of directory</a:t>
            </a:r>
          </a:p>
          <a:p>
            <a:pPr lvl="1" eaLnBrk="1" hangingPunct="1"/>
            <a:r>
              <a:rPr lang="en-US" altLang="en-US" dirty="0" smtClean="0"/>
              <a:t>Remove the directory</a:t>
            </a:r>
          </a:p>
          <a:p>
            <a:pPr eaLnBrk="1" hangingPunct="1"/>
            <a:r>
              <a:rPr lang="en-US" altLang="en-US" dirty="0" smtClean="0"/>
              <a:t>No Write permission does not allow the user to :</a:t>
            </a:r>
          </a:p>
          <a:p>
            <a:pPr lvl="1" eaLnBrk="1" hangingPunct="1"/>
            <a:r>
              <a:rPr lang="en-US" altLang="en-US" dirty="0" smtClean="0"/>
              <a:t>copy files to the directory</a:t>
            </a:r>
          </a:p>
          <a:p>
            <a:pPr lvl="1" eaLnBrk="1" hangingPunct="1"/>
            <a:r>
              <a:rPr lang="en-US" altLang="en-US" dirty="0" smtClean="0"/>
              <a:t>remove files from the directory</a:t>
            </a:r>
          </a:p>
          <a:p>
            <a:pPr lvl="1" eaLnBrk="1" hangingPunct="1"/>
            <a:r>
              <a:rPr lang="en-US" altLang="en-US" dirty="0" smtClean="0"/>
              <a:t>rename files in the directory</a:t>
            </a:r>
          </a:p>
          <a:p>
            <a:pPr lvl="1" eaLnBrk="1" hangingPunct="1"/>
            <a:r>
              <a:rPr lang="en-US" altLang="en-US" dirty="0" smtClean="0"/>
              <a:t>make a subdirectory</a:t>
            </a:r>
          </a:p>
          <a:p>
            <a:pPr lvl="1" eaLnBrk="1" hangingPunct="1"/>
            <a:r>
              <a:rPr lang="en-US" altLang="en-US" dirty="0" smtClean="0"/>
              <a:t>remove a subdirectory from the directory</a:t>
            </a:r>
          </a:p>
          <a:p>
            <a:pPr lvl="1" eaLnBrk="1" hangingPunct="1"/>
            <a:r>
              <a:rPr lang="en-US" altLang="en-US" dirty="0" smtClean="0"/>
              <a:t>move files to, and from the directory</a:t>
            </a:r>
          </a:p>
          <a:p>
            <a:pPr lvl="1" eaLnBrk="1" hangingPunct="1"/>
            <a:endParaRPr lang="en-US" altLang="en-US" dirty="0" smtClean="0"/>
          </a:p>
        </p:txBody>
      </p:sp>
    </p:spTree>
    <p:extLst>
      <p:ext uri="{BB962C8B-B14F-4D97-AF65-F5344CB8AC3E}">
        <p14:creationId xmlns:p14="http://schemas.microsoft.com/office/powerpoint/2010/main" val="473290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3"/>
          <p:cNvSpPr>
            <a:spLocks noGrp="1"/>
          </p:cNvSpPr>
          <p:nvPr>
            <p:ph type="dt" sz="quarter" idx="10"/>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1BEE891-DE93-4A06-9A34-3F83A2F81CAF}" type="slidenum">
              <a:rPr lang="en-GB" altLang="en-US"/>
              <a:pPr/>
              <a:t>8</a:t>
            </a:fld>
            <a:endParaRPr lang="en-GB" altLang="en-US"/>
          </a:p>
        </p:txBody>
      </p:sp>
      <p:sp>
        <p:nvSpPr>
          <p:cNvPr id="78851" name="Rectangle 2"/>
          <p:cNvSpPr>
            <a:spLocks noGrp="1" noChangeArrowheads="1"/>
          </p:cNvSpPr>
          <p:nvPr>
            <p:ph type="title"/>
          </p:nvPr>
        </p:nvSpPr>
        <p:spPr/>
        <p:txBody>
          <a:bodyPr/>
          <a:lstStyle/>
          <a:p>
            <a:pPr eaLnBrk="1" hangingPunct="1"/>
            <a:r>
              <a:rPr lang="en-US" altLang="en-US" smtClean="0"/>
              <a:t>File Access Permissions (Contd.).</a:t>
            </a:r>
            <a:endParaRPr lang="en-GB" altLang="en-US" smtClean="0"/>
          </a:p>
        </p:txBody>
      </p:sp>
      <p:sp>
        <p:nvSpPr>
          <p:cNvPr id="78852" name="Rectangle 3"/>
          <p:cNvSpPr>
            <a:spLocks noGrp="1" noChangeArrowheads="1"/>
          </p:cNvSpPr>
          <p:nvPr>
            <p:ph type="body" idx="1"/>
          </p:nvPr>
        </p:nvSpPr>
        <p:spPr>
          <a:xfrm>
            <a:off x="1251678" y="1469036"/>
            <a:ext cx="10178322" cy="4410557"/>
          </a:xfrm>
        </p:spPr>
        <p:txBody>
          <a:bodyPr/>
          <a:lstStyle/>
          <a:p>
            <a:pPr eaLnBrk="1" hangingPunct="1"/>
            <a:r>
              <a:rPr lang="en-US" altLang="en-US" dirty="0" smtClean="0"/>
              <a:t>No execute permission does not allow the user to:</a:t>
            </a:r>
          </a:p>
          <a:p>
            <a:pPr lvl="1" eaLnBrk="1" hangingPunct="1"/>
            <a:r>
              <a:rPr lang="en-US" altLang="en-US" dirty="0" smtClean="0"/>
              <a:t>display the contents of a directory file from within the directory</a:t>
            </a:r>
          </a:p>
          <a:p>
            <a:pPr lvl="1" eaLnBrk="1" hangingPunct="1"/>
            <a:r>
              <a:rPr lang="en-US" altLang="en-US" dirty="0" smtClean="0"/>
              <a:t>change to the directory</a:t>
            </a:r>
          </a:p>
          <a:p>
            <a:pPr lvl="1" eaLnBrk="1" hangingPunct="1"/>
            <a:r>
              <a:rPr lang="en-US" altLang="en-US" dirty="0" smtClean="0"/>
              <a:t>display a file in the directory</a:t>
            </a:r>
          </a:p>
          <a:p>
            <a:pPr lvl="1" eaLnBrk="1" hangingPunct="1"/>
            <a:r>
              <a:rPr lang="en-US" altLang="en-US" dirty="0" smtClean="0"/>
              <a:t>copy a file to, or from the directory</a:t>
            </a:r>
          </a:p>
        </p:txBody>
      </p:sp>
    </p:spTree>
    <p:extLst>
      <p:ext uri="{BB962C8B-B14F-4D97-AF65-F5344CB8AC3E}">
        <p14:creationId xmlns:p14="http://schemas.microsoft.com/office/powerpoint/2010/main" val="1071722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ate Placeholder 3"/>
          <p:cNvSpPr>
            <a:spLocks noGrp="1"/>
          </p:cNvSpPr>
          <p:nvPr>
            <p:ph type="dt" sz="quarter" idx="10"/>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4D0B668-9FAE-4A94-B5BD-94396CFCD287}" type="slidenum">
              <a:rPr lang="en-GB" altLang="en-US"/>
              <a:pPr/>
              <a:t>9</a:t>
            </a:fld>
            <a:endParaRPr lang="en-GB" altLang="en-US"/>
          </a:p>
        </p:txBody>
      </p:sp>
      <p:sp>
        <p:nvSpPr>
          <p:cNvPr id="80899" name="Rectangle 2"/>
          <p:cNvSpPr>
            <a:spLocks noGrp="1" noChangeArrowheads="1"/>
          </p:cNvSpPr>
          <p:nvPr>
            <p:ph type="title"/>
          </p:nvPr>
        </p:nvSpPr>
        <p:spPr/>
        <p:txBody>
          <a:bodyPr/>
          <a:lstStyle/>
          <a:p>
            <a:pPr eaLnBrk="1" hangingPunct="1"/>
            <a:r>
              <a:rPr lang="en-US" altLang="en-US" smtClean="0"/>
              <a:t>Changing Permissions - </a:t>
            </a:r>
            <a:r>
              <a:rPr lang="en-US" altLang="en-US" b="0" smtClean="0"/>
              <a:t>chmod</a:t>
            </a:r>
            <a:endParaRPr lang="en-GB" altLang="en-US" b="0" smtClean="0"/>
          </a:p>
        </p:txBody>
      </p:sp>
      <p:sp>
        <p:nvSpPr>
          <p:cNvPr id="80900" name="Rectangle 3"/>
          <p:cNvSpPr>
            <a:spLocks noGrp="1" noChangeArrowheads="1"/>
          </p:cNvSpPr>
          <p:nvPr>
            <p:ph type="body" idx="1"/>
          </p:nvPr>
        </p:nvSpPr>
        <p:spPr>
          <a:xfrm>
            <a:off x="1251678" y="1738859"/>
            <a:ext cx="10178322" cy="4140733"/>
          </a:xfrm>
        </p:spPr>
        <p:txBody>
          <a:bodyPr>
            <a:normAutofit fontScale="92500" lnSpcReduction="10000"/>
          </a:bodyPr>
          <a:lstStyle/>
          <a:p>
            <a:pPr eaLnBrk="1" hangingPunct="1"/>
            <a:r>
              <a:rPr lang="en-US" altLang="en-US" dirty="0" err="1" smtClean="0">
                <a:latin typeface="Verdana" panose="020B0604030504040204" pitchFamily="34" charset="0"/>
              </a:rPr>
              <a:t>chmod</a:t>
            </a:r>
            <a:r>
              <a:rPr lang="en-US" altLang="en-US" dirty="0" smtClean="0">
                <a:latin typeface="Verdana" panose="020B0604030504040204" pitchFamily="34" charset="0"/>
              </a:rPr>
              <a:t> </a:t>
            </a:r>
            <a:r>
              <a:rPr lang="en-US" altLang="en-US" dirty="0" err="1" smtClean="0">
                <a:latin typeface="Verdana" panose="020B0604030504040204" pitchFamily="34" charset="0"/>
              </a:rPr>
              <a:t>u+x</a:t>
            </a:r>
            <a:r>
              <a:rPr lang="en-US" altLang="en-US" dirty="0" smtClean="0">
                <a:latin typeface="Verdana" panose="020B0604030504040204" pitchFamily="34" charset="0"/>
              </a:rPr>
              <a:t> </a:t>
            </a:r>
            <a:r>
              <a:rPr lang="en-US" altLang="en-US" dirty="0" err="1" smtClean="0">
                <a:latin typeface="Verdana" panose="020B0604030504040204" pitchFamily="34" charset="0"/>
              </a:rPr>
              <a:t>file_name</a:t>
            </a:r>
            <a:endParaRPr lang="en-US" altLang="en-US" dirty="0" smtClean="0">
              <a:latin typeface="Verdana" panose="020B0604030504040204" pitchFamily="34" charset="0"/>
            </a:endParaRPr>
          </a:p>
          <a:p>
            <a:pPr eaLnBrk="1" hangingPunct="1">
              <a:buFont typeface="Wingdings" panose="05000000000000000000" pitchFamily="2" charset="2"/>
              <a:buNone/>
            </a:pPr>
            <a:r>
              <a:rPr lang="en-US" altLang="en-US" dirty="0" smtClean="0"/>
              <a:t>Syntax:</a:t>
            </a:r>
          </a:p>
          <a:p>
            <a:pPr eaLnBrk="1" hangingPunct="1"/>
            <a:r>
              <a:rPr lang="en-US" altLang="en-US" dirty="0" err="1" smtClean="0">
                <a:latin typeface="Verdana" panose="020B0604030504040204" pitchFamily="34" charset="0"/>
              </a:rPr>
              <a:t>chmod</a:t>
            </a:r>
            <a:r>
              <a:rPr lang="en-US" altLang="en-US" dirty="0" smtClean="0">
                <a:latin typeface="Verdana" panose="020B0604030504040204" pitchFamily="34" charset="0"/>
              </a:rPr>
              <a:t>  &lt;category&gt; &lt;operation&gt; &lt;permission&gt; &lt;filename(s)&gt;</a:t>
            </a:r>
          </a:p>
          <a:p>
            <a:pPr eaLnBrk="1" hangingPunct="1">
              <a:buFont typeface="Wingdings" panose="05000000000000000000" pitchFamily="2" charset="2"/>
              <a:buNone/>
            </a:pPr>
            <a:r>
              <a:rPr lang="en-US" altLang="en-US" dirty="0" smtClean="0"/>
              <a:t>				or </a:t>
            </a:r>
          </a:p>
          <a:p>
            <a:pPr eaLnBrk="1" hangingPunct="1"/>
            <a:r>
              <a:rPr lang="en-US" altLang="en-US" dirty="0" err="1" smtClean="0">
                <a:latin typeface="Verdana" panose="020B0604030504040204" pitchFamily="34" charset="0"/>
              </a:rPr>
              <a:t>chmod</a:t>
            </a:r>
            <a:r>
              <a:rPr lang="en-US" altLang="en-US" dirty="0" smtClean="0">
                <a:latin typeface="Verdana" panose="020B0604030504040204" pitchFamily="34" charset="0"/>
              </a:rPr>
              <a:t> &lt;octal number&gt; filename</a:t>
            </a:r>
          </a:p>
          <a:p>
            <a:pPr eaLnBrk="1" hangingPunct="1"/>
            <a:r>
              <a:rPr lang="en-US" altLang="en-US" dirty="0" smtClean="0"/>
              <a:t>Octal Number</a:t>
            </a:r>
          </a:p>
          <a:p>
            <a:pPr lvl="1" eaLnBrk="1" hangingPunct="1"/>
            <a:r>
              <a:rPr lang="en-US" altLang="en-US" dirty="0" smtClean="0"/>
              <a:t>4   - for read</a:t>
            </a:r>
          </a:p>
          <a:p>
            <a:pPr lvl="1" eaLnBrk="1" hangingPunct="1"/>
            <a:r>
              <a:rPr lang="en-US" altLang="en-US" dirty="0" smtClean="0"/>
              <a:t>2   - for write</a:t>
            </a:r>
          </a:p>
          <a:p>
            <a:pPr lvl="1" eaLnBrk="1" hangingPunct="1"/>
            <a:r>
              <a:rPr lang="en-US" altLang="en-US" dirty="0" smtClean="0"/>
              <a:t>1    - for execution</a:t>
            </a:r>
          </a:p>
          <a:p>
            <a:pPr lvl="1" eaLnBrk="1" hangingPunct="1"/>
            <a:r>
              <a:rPr lang="en-US" altLang="en-US" dirty="0" smtClean="0">
                <a:latin typeface="Verdana" panose="020B0604030504040204" pitchFamily="34" charset="0"/>
              </a:rPr>
              <a:t>$ </a:t>
            </a:r>
            <a:r>
              <a:rPr lang="en-US" altLang="en-US" dirty="0" err="1" smtClean="0">
                <a:latin typeface="Verdana" panose="020B0604030504040204" pitchFamily="34" charset="0"/>
              </a:rPr>
              <a:t>chmod</a:t>
            </a:r>
            <a:r>
              <a:rPr lang="en-US" altLang="en-US" dirty="0" smtClean="0">
                <a:latin typeface="Verdana" panose="020B0604030504040204" pitchFamily="34" charset="0"/>
              </a:rPr>
              <a:t>  744  xyz</a:t>
            </a:r>
          </a:p>
          <a:p>
            <a:pPr lvl="1" eaLnBrk="1" hangingPunct="1"/>
            <a:r>
              <a:rPr lang="en-US" altLang="en-US" dirty="0" smtClean="0"/>
              <a:t>this sets read, write and execute permissions for owner, read permission for group and others</a:t>
            </a:r>
          </a:p>
        </p:txBody>
      </p:sp>
    </p:spTree>
    <p:extLst>
      <p:ext uri="{BB962C8B-B14F-4D97-AF65-F5344CB8AC3E}">
        <p14:creationId xmlns:p14="http://schemas.microsoft.com/office/powerpoint/2010/main" val="2174220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288</TotalTime>
  <Words>1745</Words>
  <Application>Microsoft Office PowerPoint</Application>
  <PresentationFormat>Widescreen</PresentationFormat>
  <Paragraphs>371</Paragraphs>
  <Slides>27</Slides>
  <Notes>13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Arial</vt:lpstr>
      <vt:lpstr>Calibri</vt:lpstr>
      <vt:lpstr>Courier New</vt:lpstr>
      <vt:lpstr>Georgia</vt:lpstr>
      <vt:lpstr>Gill Sans MT</vt:lpstr>
      <vt:lpstr>Impact</vt:lpstr>
      <vt:lpstr>Menlo</vt:lpstr>
      <vt:lpstr>Verdana</vt:lpstr>
      <vt:lpstr>Wingdings</vt:lpstr>
      <vt:lpstr>Badge</vt:lpstr>
      <vt:lpstr>Clip</vt:lpstr>
      <vt:lpstr>Files Handling</vt:lpstr>
      <vt:lpstr>Directory Management</vt:lpstr>
      <vt:lpstr>Home Directory </vt:lpstr>
      <vt:lpstr>PowerPoint Presentation</vt:lpstr>
      <vt:lpstr>Directory examples</vt:lpstr>
      <vt:lpstr>         File Access Permissions</vt:lpstr>
      <vt:lpstr>File Access Permissions (Contd.).</vt:lpstr>
      <vt:lpstr>File Access Permissions (Contd.).</vt:lpstr>
      <vt:lpstr>Changing Permissions - chmod</vt:lpstr>
      <vt:lpstr>Changing The Permissions Of The New Directory </vt:lpstr>
      <vt:lpstr>chmod</vt:lpstr>
      <vt:lpstr>chmod</vt:lpstr>
      <vt:lpstr>Create A Directory And Set Permissions At The Same Time </vt:lpstr>
      <vt:lpstr>PowerPoint Presentation</vt:lpstr>
      <vt:lpstr>Command - cd</vt:lpstr>
      <vt:lpstr>        File – related Commands</vt:lpstr>
      <vt:lpstr>Command - cp</vt:lpstr>
      <vt:lpstr>Command – cp (Contd.).</vt:lpstr>
      <vt:lpstr>Command – mv</vt:lpstr>
      <vt:lpstr>Command - rm</vt:lpstr>
      <vt:lpstr>alias</vt:lpstr>
      <vt:lpstr>Schedule Jobs in Linux</vt:lpstr>
      <vt:lpstr>CRONTAB</vt:lpstr>
      <vt:lpstr>Crontab Format in Linux </vt:lpstr>
      <vt:lpstr>How to Add/Edit Crontab</vt:lpstr>
      <vt:lpstr>Schedule job –using ‘at’</vt:lpstr>
      <vt:lpstr>LINUX Nohup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Files Handling</dc:title>
  <dc:creator>raj</dc:creator>
  <cp:lastModifiedBy>Ramya M</cp:lastModifiedBy>
  <cp:revision>26</cp:revision>
  <dcterms:created xsi:type="dcterms:W3CDTF">2018-02-12T23:35:33Z</dcterms:created>
  <dcterms:modified xsi:type="dcterms:W3CDTF">2018-02-14T01:56:06Z</dcterms:modified>
</cp:coreProperties>
</file>