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5"/>
  </p:notesMasterIdLst>
  <p:sldIdLst>
    <p:sldId id="256" r:id="rId2"/>
    <p:sldId id="257" r:id="rId3"/>
    <p:sldId id="258" r:id="rId4"/>
    <p:sldId id="259" r:id="rId5"/>
    <p:sldId id="313" r:id="rId6"/>
    <p:sldId id="260" r:id="rId7"/>
    <p:sldId id="261" r:id="rId8"/>
    <p:sldId id="262"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263"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264" r:id="rId65"/>
    <p:sldId id="265" r:id="rId66"/>
    <p:sldId id="266" r:id="rId67"/>
    <p:sldId id="267" r:id="rId68"/>
    <p:sldId id="268" r:id="rId69"/>
    <p:sldId id="269" r:id="rId70"/>
    <p:sldId id="270" r:id="rId71"/>
    <p:sldId id="271" r:id="rId72"/>
    <p:sldId id="272" r:id="rId73"/>
    <p:sldId id="273" r:id="rId74"/>
    <p:sldId id="274" r:id="rId75"/>
    <p:sldId id="275" r:id="rId76"/>
    <p:sldId id="276" r:id="rId77"/>
    <p:sldId id="277" r:id="rId78"/>
    <p:sldId id="278" r:id="rId79"/>
    <p:sldId id="279" r:id="rId80"/>
    <p:sldId id="280" r:id="rId81"/>
    <p:sldId id="281" r:id="rId82"/>
    <p:sldId id="282" r:id="rId83"/>
    <p:sldId id="284" r:id="rId84"/>
    <p:sldId id="285" r:id="rId85"/>
    <p:sldId id="287" r:id="rId86"/>
    <p:sldId id="288" r:id="rId87"/>
    <p:sldId id="289" r:id="rId88"/>
    <p:sldId id="290" r:id="rId89"/>
    <p:sldId id="312" r:id="rId90"/>
    <p:sldId id="291" r:id="rId91"/>
    <p:sldId id="292" r:id="rId92"/>
    <p:sldId id="293" r:id="rId93"/>
    <p:sldId id="294" r:id="rId94"/>
    <p:sldId id="295" r:id="rId95"/>
    <p:sldId id="296" r:id="rId96"/>
    <p:sldId id="297" r:id="rId97"/>
    <p:sldId id="298" r:id="rId98"/>
    <p:sldId id="299" r:id="rId99"/>
    <p:sldId id="302" r:id="rId100"/>
    <p:sldId id="303" r:id="rId101"/>
    <p:sldId id="304" r:id="rId102"/>
    <p:sldId id="305" r:id="rId103"/>
    <p:sldId id="306" r:id="rId104"/>
    <p:sldId id="307" r:id="rId105"/>
    <p:sldId id="308" r:id="rId106"/>
    <p:sldId id="309" r:id="rId107"/>
    <p:sldId id="310" r:id="rId108"/>
    <p:sldId id="311" r:id="rId109"/>
    <p:sldId id="368" r:id="rId110"/>
    <p:sldId id="369" r:id="rId111"/>
    <p:sldId id="370" r:id="rId112"/>
    <p:sldId id="371" r:id="rId113"/>
    <p:sldId id="372"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0" autoAdjust="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46ADA-2502-4F70-B919-AF48C0B0628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ABFC219-590D-43C8-8006-BE59ED9D1F9E}">
      <dgm:prSet/>
      <dgm:spPr/>
      <dgm:t>
        <a:bodyPr/>
        <a:lstStyle/>
        <a:p>
          <a:pPr rtl="0"/>
          <a:r>
            <a:rPr lang="en-US" dirty="0" smtClean="0"/>
            <a:t>Local Variable</a:t>
          </a:r>
          <a:endParaRPr lang="en-US" dirty="0"/>
        </a:p>
      </dgm:t>
    </dgm:pt>
    <dgm:pt modelId="{E89C8EEA-6C4D-40EF-9A56-763A7526D588}" type="parTrans" cxnId="{DD5E7306-57FB-4714-AE22-0748DDC2BD1F}">
      <dgm:prSet/>
      <dgm:spPr/>
      <dgm:t>
        <a:bodyPr/>
        <a:lstStyle/>
        <a:p>
          <a:endParaRPr lang="en-US"/>
        </a:p>
      </dgm:t>
    </dgm:pt>
    <dgm:pt modelId="{A19C1EA6-7326-434A-B8FA-6D79FCE6854E}" type="sibTrans" cxnId="{DD5E7306-57FB-4714-AE22-0748DDC2BD1F}">
      <dgm:prSet/>
      <dgm:spPr/>
      <dgm:t>
        <a:bodyPr/>
        <a:lstStyle/>
        <a:p>
          <a:endParaRPr lang="en-US"/>
        </a:p>
      </dgm:t>
    </dgm:pt>
    <dgm:pt modelId="{F0121EE2-BDF4-471F-AA33-8B0A74CC4A67}">
      <dgm:prSet/>
      <dgm:spPr/>
      <dgm:t>
        <a:bodyPr/>
        <a:lstStyle/>
        <a:p>
          <a:pPr rtl="0"/>
          <a:r>
            <a:rPr lang="en-US" smtClean="0"/>
            <a:t>Environment Variable</a:t>
          </a:r>
          <a:endParaRPr lang="en-US"/>
        </a:p>
      </dgm:t>
    </dgm:pt>
    <dgm:pt modelId="{6B5DC8FB-F043-418B-AAFC-009D45EF95C0}" type="parTrans" cxnId="{BAE2A451-DCF7-4F0A-847B-270A0B546D94}">
      <dgm:prSet/>
      <dgm:spPr/>
      <dgm:t>
        <a:bodyPr/>
        <a:lstStyle/>
        <a:p>
          <a:endParaRPr lang="en-US"/>
        </a:p>
      </dgm:t>
    </dgm:pt>
    <dgm:pt modelId="{1E32211A-5F9A-45DF-B689-8E6123971263}" type="sibTrans" cxnId="{BAE2A451-DCF7-4F0A-847B-270A0B546D94}">
      <dgm:prSet/>
      <dgm:spPr/>
      <dgm:t>
        <a:bodyPr/>
        <a:lstStyle/>
        <a:p>
          <a:endParaRPr lang="en-US"/>
        </a:p>
      </dgm:t>
    </dgm:pt>
    <dgm:pt modelId="{49ED00BE-1FFA-4C9F-AEAC-33A410CDDFB8}">
      <dgm:prSet/>
      <dgm:spPr/>
      <dgm:t>
        <a:bodyPr/>
        <a:lstStyle/>
        <a:p>
          <a:pPr rtl="0"/>
          <a:r>
            <a:rPr lang="en-US" smtClean="0"/>
            <a:t>Shell Variables</a:t>
          </a:r>
          <a:endParaRPr lang="en-US"/>
        </a:p>
      </dgm:t>
    </dgm:pt>
    <dgm:pt modelId="{5DF5CA71-6659-4740-8FFE-0F1E488C0D0F}" type="parTrans" cxnId="{D987826F-2D42-4BB2-B2DF-B5CFD2D780B6}">
      <dgm:prSet/>
      <dgm:spPr/>
      <dgm:t>
        <a:bodyPr/>
        <a:lstStyle/>
        <a:p>
          <a:endParaRPr lang="en-US"/>
        </a:p>
      </dgm:t>
    </dgm:pt>
    <dgm:pt modelId="{3B7B9E6E-A858-4C92-B736-D41B2E307DC2}" type="sibTrans" cxnId="{D987826F-2D42-4BB2-B2DF-B5CFD2D780B6}">
      <dgm:prSet/>
      <dgm:spPr/>
      <dgm:t>
        <a:bodyPr/>
        <a:lstStyle/>
        <a:p>
          <a:endParaRPr lang="en-US"/>
        </a:p>
      </dgm:t>
    </dgm:pt>
    <dgm:pt modelId="{702E4A1E-4451-4E07-BE49-6ED63502039C}" type="pres">
      <dgm:prSet presAssocID="{D6E46ADA-2502-4F70-B919-AF48C0B06286}" presName="linear" presStyleCnt="0">
        <dgm:presLayoutVars>
          <dgm:animLvl val="lvl"/>
          <dgm:resizeHandles val="exact"/>
        </dgm:presLayoutVars>
      </dgm:prSet>
      <dgm:spPr/>
      <dgm:t>
        <a:bodyPr/>
        <a:lstStyle/>
        <a:p>
          <a:endParaRPr lang="en-US"/>
        </a:p>
      </dgm:t>
    </dgm:pt>
    <dgm:pt modelId="{8F2435F2-1EA8-4D7E-8ADB-ADA6ED0E2B8B}" type="pres">
      <dgm:prSet presAssocID="{2ABFC219-590D-43C8-8006-BE59ED9D1F9E}" presName="parentText" presStyleLbl="node1" presStyleIdx="0" presStyleCnt="3">
        <dgm:presLayoutVars>
          <dgm:chMax val="0"/>
          <dgm:bulletEnabled val="1"/>
        </dgm:presLayoutVars>
      </dgm:prSet>
      <dgm:spPr/>
      <dgm:t>
        <a:bodyPr/>
        <a:lstStyle/>
        <a:p>
          <a:endParaRPr lang="en-US"/>
        </a:p>
      </dgm:t>
    </dgm:pt>
    <dgm:pt modelId="{77623F84-FF0E-41F9-9872-34EA3E3767C6}" type="pres">
      <dgm:prSet presAssocID="{A19C1EA6-7326-434A-B8FA-6D79FCE6854E}" presName="spacer" presStyleCnt="0"/>
      <dgm:spPr/>
    </dgm:pt>
    <dgm:pt modelId="{94BA05F6-65D0-453F-A2CD-2789E572A000}" type="pres">
      <dgm:prSet presAssocID="{F0121EE2-BDF4-471F-AA33-8B0A74CC4A67}" presName="parentText" presStyleLbl="node1" presStyleIdx="1" presStyleCnt="3">
        <dgm:presLayoutVars>
          <dgm:chMax val="0"/>
          <dgm:bulletEnabled val="1"/>
        </dgm:presLayoutVars>
      </dgm:prSet>
      <dgm:spPr/>
      <dgm:t>
        <a:bodyPr/>
        <a:lstStyle/>
        <a:p>
          <a:endParaRPr lang="en-US"/>
        </a:p>
      </dgm:t>
    </dgm:pt>
    <dgm:pt modelId="{B64975F3-AD2A-47D0-9D05-8278F7059E08}" type="pres">
      <dgm:prSet presAssocID="{1E32211A-5F9A-45DF-B689-8E6123971263}" presName="spacer" presStyleCnt="0"/>
      <dgm:spPr/>
    </dgm:pt>
    <dgm:pt modelId="{8033EA48-D194-4EA4-8DE6-7D6375340E58}" type="pres">
      <dgm:prSet presAssocID="{49ED00BE-1FFA-4C9F-AEAC-33A410CDDFB8}" presName="parentText" presStyleLbl="node1" presStyleIdx="2" presStyleCnt="3" custLinFactNeighborY="41254">
        <dgm:presLayoutVars>
          <dgm:chMax val="0"/>
          <dgm:bulletEnabled val="1"/>
        </dgm:presLayoutVars>
      </dgm:prSet>
      <dgm:spPr/>
      <dgm:t>
        <a:bodyPr/>
        <a:lstStyle/>
        <a:p>
          <a:endParaRPr lang="en-US"/>
        </a:p>
      </dgm:t>
    </dgm:pt>
  </dgm:ptLst>
  <dgm:cxnLst>
    <dgm:cxn modelId="{8B9E4A32-D4A8-4C86-80F2-9E63670DF355}" type="presOf" srcId="{F0121EE2-BDF4-471F-AA33-8B0A74CC4A67}" destId="{94BA05F6-65D0-453F-A2CD-2789E572A000}" srcOrd="0" destOrd="0" presId="urn:microsoft.com/office/officeart/2005/8/layout/vList2"/>
    <dgm:cxn modelId="{D987826F-2D42-4BB2-B2DF-B5CFD2D780B6}" srcId="{D6E46ADA-2502-4F70-B919-AF48C0B06286}" destId="{49ED00BE-1FFA-4C9F-AEAC-33A410CDDFB8}" srcOrd="2" destOrd="0" parTransId="{5DF5CA71-6659-4740-8FFE-0F1E488C0D0F}" sibTransId="{3B7B9E6E-A858-4C92-B736-D41B2E307DC2}"/>
    <dgm:cxn modelId="{BAE2A451-DCF7-4F0A-847B-270A0B546D94}" srcId="{D6E46ADA-2502-4F70-B919-AF48C0B06286}" destId="{F0121EE2-BDF4-471F-AA33-8B0A74CC4A67}" srcOrd="1" destOrd="0" parTransId="{6B5DC8FB-F043-418B-AAFC-009D45EF95C0}" sibTransId="{1E32211A-5F9A-45DF-B689-8E6123971263}"/>
    <dgm:cxn modelId="{CB9C5C04-2C1D-4646-90C5-ED7EADE4D4A3}" type="presOf" srcId="{2ABFC219-590D-43C8-8006-BE59ED9D1F9E}" destId="{8F2435F2-1EA8-4D7E-8ADB-ADA6ED0E2B8B}" srcOrd="0" destOrd="0" presId="urn:microsoft.com/office/officeart/2005/8/layout/vList2"/>
    <dgm:cxn modelId="{3BF80F54-45A3-4A99-8082-436CEB9066D5}" type="presOf" srcId="{D6E46ADA-2502-4F70-B919-AF48C0B06286}" destId="{702E4A1E-4451-4E07-BE49-6ED63502039C}" srcOrd="0" destOrd="0" presId="urn:microsoft.com/office/officeart/2005/8/layout/vList2"/>
    <dgm:cxn modelId="{DD5E7306-57FB-4714-AE22-0748DDC2BD1F}" srcId="{D6E46ADA-2502-4F70-B919-AF48C0B06286}" destId="{2ABFC219-590D-43C8-8006-BE59ED9D1F9E}" srcOrd="0" destOrd="0" parTransId="{E89C8EEA-6C4D-40EF-9A56-763A7526D588}" sibTransId="{A19C1EA6-7326-434A-B8FA-6D79FCE6854E}"/>
    <dgm:cxn modelId="{1AD59FA8-0D73-4248-ACC9-3FA48E939BA2}" type="presOf" srcId="{49ED00BE-1FFA-4C9F-AEAC-33A410CDDFB8}" destId="{8033EA48-D194-4EA4-8DE6-7D6375340E58}" srcOrd="0" destOrd="0" presId="urn:microsoft.com/office/officeart/2005/8/layout/vList2"/>
    <dgm:cxn modelId="{E1C597AE-0E68-4320-B4BB-3DCAD0AEFD43}" type="presParOf" srcId="{702E4A1E-4451-4E07-BE49-6ED63502039C}" destId="{8F2435F2-1EA8-4D7E-8ADB-ADA6ED0E2B8B}" srcOrd="0" destOrd="0" presId="urn:microsoft.com/office/officeart/2005/8/layout/vList2"/>
    <dgm:cxn modelId="{A4D53514-CF9E-4C0C-8425-155BFDEA934B}" type="presParOf" srcId="{702E4A1E-4451-4E07-BE49-6ED63502039C}" destId="{77623F84-FF0E-41F9-9872-34EA3E3767C6}" srcOrd="1" destOrd="0" presId="urn:microsoft.com/office/officeart/2005/8/layout/vList2"/>
    <dgm:cxn modelId="{0FB78101-B58A-4FF6-A672-772BB8F30AAC}" type="presParOf" srcId="{702E4A1E-4451-4E07-BE49-6ED63502039C}" destId="{94BA05F6-65D0-453F-A2CD-2789E572A000}" srcOrd="2" destOrd="0" presId="urn:microsoft.com/office/officeart/2005/8/layout/vList2"/>
    <dgm:cxn modelId="{CDDE2DC0-02BC-4FB8-8510-CC569611561E}" type="presParOf" srcId="{702E4A1E-4451-4E07-BE49-6ED63502039C}" destId="{B64975F3-AD2A-47D0-9D05-8278F7059E08}" srcOrd="3" destOrd="0" presId="urn:microsoft.com/office/officeart/2005/8/layout/vList2"/>
    <dgm:cxn modelId="{6FAF574F-51AA-4E6A-921C-BFA83A2D201B}" type="presParOf" srcId="{702E4A1E-4451-4E07-BE49-6ED63502039C}" destId="{8033EA48-D194-4EA4-8DE6-7D6375340E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435F2-1EA8-4D7E-8ADB-ADA6ED0E2B8B}">
      <dsp:nvSpPr>
        <dsp:cNvPr id="0" name=""/>
        <dsp:cNvSpPr/>
      </dsp:nvSpPr>
      <dsp:spPr>
        <a:xfrm>
          <a:off x="0" y="1089"/>
          <a:ext cx="10178321" cy="145079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lvl="0" algn="l" defTabSz="2755900" rtl="0">
            <a:lnSpc>
              <a:spcPct val="90000"/>
            </a:lnSpc>
            <a:spcBef>
              <a:spcPct val="0"/>
            </a:spcBef>
            <a:spcAft>
              <a:spcPct val="35000"/>
            </a:spcAft>
          </a:pPr>
          <a:r>
            <a:rPr lang="en-US" sz="6200" kern="1200" dirty="0" smtClean="0"/>
            <a:t>Local Variable</a:t>
          </a:r>
          <a:endParaRPr lang="en-US" sz="6200" kern="1200" dirty="0"/>
        </a:p>
      </dsp:txBody>
      <dsp:txXfrm>
        <a:off x="70822" y="71911"/>
        <a:ext cx="10036677" cy="1309155"/>
      </dsp:txXfrm>
    </dsp:sp>
    <dsp:sp modelId="{94BA05F6-65D0-453F-A2CD-2789E572A000}">
      <dsp:nvSpPr>
        <dsp:cNvPr id="0" name=""/>
        <dsp:cNvSpPr/>
      </dsp:nvSpPr>
      <dsp:spPr>
        <a:xfrm>
          <a:off x="0" y="1630449"/>
          <a:ext cx="10178321" cy="1450799"/>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Environment Variable</a:t>
          </a:r>
          <a:endParaRPr lang="en-US" sz="6200" kern="1200"/>
        </a:p>
      </dsp:txBody>
      <dsp:txXfrm>
        <a:off x="70822" y="1701271"/>
        <a:ext cx="10036677" cy="1309155"/>
      </dsp:txXfrm>
    </dsp:sp>
    <dsp:sp modelId="{8033EA48-D194-4EA4-8DE6-7D6375340E58}">
      <dsp:nvSpPr>
        <dsp:cNvPr id="0" name=""/>
        <dsp:cNvSpPr/>
      </dsp:nvSpPr>
      <dsp:spPr>
        <a:xfrm>
          <a:off x="0" y="3260899"/>
          <a:ext cx="10178321" cy="1450799"/>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Shell Variables</a:t>
          </a:r>
          <a:endParaRPr lang="en-US" sz="6200" kern="1200"/>
        </a:p>
      </dsp:txBody>
      <dsp:txXfrm>
        <a:off x="70822" y="3331721"/>
        <a:ext cx="10036677" cy="13091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9DDDC-46FC-4B08-AC29-74865A82C060}"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5E2B1-F0AE-4597-971D-5D9AF6819E20}" type="slidenum">
              <a:rPr lang="en-US" smtClean="0"/>
              <a:t>‹#›</a:t>
            </a:fld>
            <a:endParaRPr lang="en-US"/>
          </a:p>
        </p:txBody>
      </p:sp>
    </p:spTree>
    <p:extLst>
      <p:ext uri="{BB962C8B-B14F-4D97-AF65-F5344CB8AC3E}">
        <p14:creationId xmlns:p14="http://schemas.microsoft.com/office/powerpoint/2010/main" val="370473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noTextEdit="1"/>
          </p:cNvSpPr>
          <p:nvPr>
            <p:ph type="sldImg"/>
          </p:nvPr>
        </p:nvSpPr>
        <p:spPr>
          <a:xfrm>
            <a:off x="369888" y="771525"/>
            <a:ext cx="6118225" cy="3441700"/>
          </a:xfrm>
          <a:ln/>
        </p:spPr>
      </p:sp>
      <p:sp>
        <p:nvSpPr>
          <p:cNvPr id="999427" name="Rectangle 3"/>
          <p:cNvSpPr>
            <a:spLocks noGrp="1" noChangeArrowheads="1"/>
          </p:cNvSpPr>
          <p:nvPr>
            <p:ph type="body" idx="1"/>
          </p:nvPr>
        </p:nvSpPr>
        <p:spPr>
          <a:xfrm>
            <a:off x="912813" y="4359275"/>
            <a:ext cx="5030787" cy="39941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lnSpc>
                <a:spcPct val="110000"/>
              </a:lnSpc>
            </a:pPr>
            <a:r>
              <a:rPr lang="en-US" altLang="en-US" b="1" dirty="0"/>
              <a:t>Multi-user </a:t>
            </a:r>
            <a:r>
              <a:rPr lang="en-US" altLang="en-US" dirty="0"/>
              <a:t>– Support more than one user to access the system simultaneously through a set of terminals attached to the system.</a:t>
            </a:r>
          </a:p>
          <a:p>
            <a:pPr algn="just">
              <a:lnSpc>
                <a:spcPct val="110000"/>
              </a:lnSpc>
            </a:pPr>
            <a:r>
              <a:rPr lang="en-US" altLang="en-US" b="1" dirty="0"/>
              <a:t>Multi-tasking</a:t>
            </a:r>
            <a:r>
              <a:rPr lang="en-US" altLang="en-US" dirty="0"/>
              <a:t> – User can execute multiple programs (tasks) at a time from a single terminal.</a:t>
            </a:r>
          </a:p>
          <a:p>
            <a:pPr algn="just">
              <a:lnSpc>
                <a:spcPct val="110000"/>
              </a:lnSpc>
            </a:pPr>
            <a:r>
              <a:rPr lang="en-US" altLang="en-US" b="1" dirty="0"/>
              <a:t>Time sharing </a:t>
            </a:r>
            <a:r>
              <a:rPr lang="en-US" altLang="en-US" dirty="0"/>
              <a:t>– The operating system shares CPU time among tasks, giving the illusion of each task  having exclusive access to the CPU, though only one task is run by CPU at any given point of time.</a:t>
            </a:r>
          </a:p>
          <a:p>
            <a:pPr algn="just">
              <a:lnSpc>
                <a:spcPct val="110000"/>
              </a:lnSpc>
            </a:pPr>
            <a:r>
              <a:rPr lang="en-US" altLang="en-US" b="1" dirty="0"/>
              <a:t>Portability </a:t>
            </a:r>
            <a:r>
              <a:rPr lang="en-US" altLang="en-US" dirty="0"/>
              <a:t>–</a:t>
            </a:r>
            <a:r>
              <a:rPr lang="en-US" altLang="en-US" b="1" dirty="0"/>
              <a:t> </a:t>
            </a:r>
            <a:r>
              <a:rPr lang="en-US" altLang="en-US" dirty="0"/>
              <a:t>UNIX is highly portable across hardware since it is written in C language.</a:t>
            </a:r>
          </a:p>
          <a:p>
            <a:pPr algn="just">
              <a:lnSpc>
                <a:spcPct val="110000"/>
              </a:lnSpc>
            </a:pPr>
            <a:r>
              <a:rPr lang="en-US" altLang="en-US" b="1" dirty="0"/>
              <a:t>Modularity </a:t>
            </a:r>
            <a:r>
              <a:rPr lang="en-US" altLang="en-US" dirty="0"/>
              <a:t>–</a:t>
            </a:r>
            <a:r>
              <a:rPr lang="en-US" altLang="en-US" b="1" dirty="0"/>
              <a:t> </a:t>
            </a:r>
            <a:r>
              <a:rPr lang="en-US" altLang="en-US" dirty="0"/>
              <a:t>UNIX allows only needed modules to be loaded into memory.</a:t>
            </a:r>
          </a:p>
          <a:p>
            <a:pPr algn="just">
              <a:lnSpc>
                <a:spcPct val="110000"/>
              </a:lnSpc>
            </a:pPr>
            <a:r>
              <a:rPr lang="en-US" altLang="en-US" b="1" dirty="0"/>
              <a:t>File Structure </a:t>
            </a:r>
            <a:r>
              <a:rPr lang="en-US" altLang="en-US" dirty="0"/>
              <a:t>–</a:t>
            </a:r>
            <a:r>
              <a:rPr lang="en-US" altLang="en-US" b="1" dirty="0"/>
              <a:t> </a:t>
            </a:r>
            <a:r>
              <a:rPr lang="en-US" altLang="en-US" dirty="0"/>
              <a:t>Has an inverted tree like file structure, with files and directories created with in the file structure.</a:t>
            </a:r>
          </a:p>
          <a:p>
            <a:pPr algn="just">
              <a:lnSpc>
                <a:spcPct val="110000"/>
              </a:lnSpc>
            </a:pPr>
            <a:r>
              <a:rPr lang="en-US" altLang="en-US" b="1" dirty="0"/>
              <a:t>Security </a:t>
            </a:r>
            <a:r>
              <a:rPr lang="en-US" altLang="en-US" dirty="0"/>
              <a:t>–</a:t>
            </a:r>
            <a:r>
              <a:rPr lang="en-US" altLang="en-US" b="1" dirty="0"/>
              <a:t> </a:t>
            </a:r>
            <a:r>
              <a:rPr lang="en-US" altLang="en-US" dirty="0"/>
              <a:t>Each file can be protected using a read, write and execute permission for the user, group and others.</a:t>
            </a:r>
          </a:p>
          <a:p>
            <a:pPr algn="just">
              <a:lnSpc>
                <a:spcPct val="110000"/>
              </a:lnSpc>
            </a:pPr>
            <a:r>
              <a:rPr lang="en-US" altLang="en-US" b="1" dirty="0"/>
              <a:t>Networking Support </a:t>
            </a:r>
            <a:r>
              <a:rPr lang="en-US" altLang="en-US" dirty="0"/>
              <a:t>–</a:t>
            </a:r>
            <a:r>
              <a:rPr lang="en-US" altLang="en-US" b="1" dirty="0"/>
              <a:t> Unix</a:t>
            </a:r>
            <a:r>
              <a:rPr lang="en-US" altLang="en-US" dirty="0"/>
              <a:t> uses </a:t>
            </a:r>
            <a:r>
              <a:rPr lang="en-US" altLang="en-US" b="1" dirty="0"/>
              <a:t>TCP/IP</a:t>
            </a:r>
            <a:r>
              <a:rPr lang="en-US" altLang="en-US" dirty="0"/>
              <a:t> protocol.</a:t>
            </a:r>
          </a:p>
          <a:p>
            <a:pPr algn="just">
              <a:lnSpc>
                <a:spcPct val="110000"/>
              </a:lnSpc>
            </a:pPr>
            <a:r>
              <a:rPr lang="en-US" altLang="en-US" b="1" dirty="0"/>
              <a:t>Advanced Graphics </a:t>
            </a:r>
            <a:r>
              <a:rPr lang="en-US" altLang="en-US" dirty="0"/>
              <a:t>–</a:t>
            </a:r>
            <a:r>
              <a:rPr lang="en-US" altLang="en-US" b="1" dirty="0"/>
              <a:t> </a:t>
            </a:r>
            <a:r>
              <a:rPr lang="en-US" altLang="en-US" dirty="0"/>
              <a:t>Many </a:t>
            </a:r>
            <a:r>
              <a:rPr lang="en-US" altLang="en-US" b="1" dirty="0"/>
              <a:t>CAD-CAM</a:t>
            </a:r>
            <a:r>
              <a:rPr lang="en-US" altLang="en-US" dirty="0"/>
              <a:t> applications best perform in a </a:t>
            </a:r>
            <a:r>
              <a:rPr lang="en-US" altLang="en-US" b="1" dirty="0"/>
              <a:t>Unix</a:t>
            </a:r>
            <a:r>
              <a:rPr lang="en-US" altLang="en-US" dirty="0"/>
              <a:t> System, with  its varied support for graphic cards.</a:t>
            </a:r>
          </a:p>
        </p:txBody>
      </p:sp>
    </p:spTree>
    <p:extLst>
      <p:ext uri="{BB962C8B-B14F-4D97-AF65-F5344CB8AC3E}">
        <p14:creationId xmlns:p14="http://schemas.microsoft.com/office/powerpoint/2010/main" val="1682198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noTextEdit="1"/>
          </p:cNvSpPr>
          <p:nvPr>
            <p:ph type="sldImg"/>
          </p:nvPr>
        </p:nvSpPr>
        <p:spPr>
          <a:xfrm>
            <a:off x="369888" y="771525"/>
            <a:ext cx="6118225" cy="3441700"/>
          </a:xfrm>
          <a:ln/>
        </p:spPr>
      </p:sp>
      <p:sp>
        <p:nvSpPr>
          <p:cNvPr id="1019907" name="Rectangle 3"/>
          <p:cNvSpPr>
            <a:spLocks noGrp="1" noChangeArrowheads="1"/>
          </p:cNvSpPr>
          <p:nvPr>
            <p:ph type="body" idx="1"/>
          </p:nvPr>
        </p:nvSpPr>
        <p:spPr>
          <a:xfrm>
            <a:off x="912813" y="4344988"/>
            <a:ext cx="5487987"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lnSpc>
                <a:spcPct val="110000"/>
              </a:lnSpc>
            </a:pPr>
            <a:r>
              <a:rPr lang="en-US" altLang="en-US" b="1"/>
              <a:t>Internal structure of the file system: </a:t>
            </a:r>
            <a:r>
              <a:rPr lang="en-US" altLang="en-US"/>
              <a:t>In the UNIX system, every file has a table associated with it, which is stored in a special area of the disk, which is known as identification node (i-node). The i-node describes the file uniquely. </a:t>
            </a:r>
          </a:p>
          <a:p>
            <a:pPr algn="just">
              <a:lnSpc>
                <a:spcPct val="110000"/>
              </a:lnSpc>
            </a:pPr>
            <a:r>
              <a:rPr lang="en-US" altLang="en-US"/>
              <a:t>Every file system consists of a sequence of blocks, each block consisting of 512 bytes. Some of these blocks are not allotted to the user, and are reserved exclusively for the use of the kernel. The file system breaks the disk into four segments as follows:</a:t>
            </a:r>
          </a:p>
          <a:p>
            <a:pPr algn="just">
              <a:lnSpc>
                <a:spcPct val="110000"/>
              </a:lnSpc>
            </a:pPr>
            <a:r>
              <a:rPr lang="en-US" altLang="en-US" b="1"/>
              <a:t>Boot Block : </a:t>
            </a:r>
            <a:r>
              <a:rPr lang="en-US" altLang="en-US"/>
              <a:t>The first block, numbered 0, is called the boot block and set aside for the booting procedure. This is true for the main file system. For the other file systems, this is left unused.</a:t>
            </a:r>
          </a:p>
          <a:p>
            <a:pPr algn="just">
              <a:lnSpc>
                <a:spcPct val="110000"/>
              </a:lnSpc>
            </a:pPr>
            <a:r>
              <a:rPr lang="en-US" altLang="en-US" b="1"/>
              <a:t>Super Block : </a:t>
            </a:r>
            <a:r>
              <a:rPr lang="en-US" altLang="en-US"/>
              <a:t>This is the block numbered 1, and is used to control the allocation of disk blocks. This contains the details of the active file system, like the size of the file system, the details of the free blocks and I-nodes</a:t>
            </a:r>
          </a:p>
          <a:p>
            <a:pPr algn="just">
              <a:lnSpc>
                <a:spcPct val="110000"/>
              </a:lnSpc>
            </a:pPr>
            <a:r>
              <a:rPr lang="en-US" altLang="en-US" b="1"/>
              <a:t>i-node Blocks : </a:t>
            </a:r>
            <a:r>
              <a:rPr lang="en-US" altLang="en-US"/>
              <a:t>This segment includes the blocks numbered 2 onwards, up to a number determined during the creation of the file system and contains the most information pertaining to the files. Every file in the file system will invariably have an entry in this area, referred to as the i-node. The complete list of I-nodes is known as the I-list. Every  I-node is identified by a unique number which simply references the position of the I-node in the list. </a:t>
            </a:r>
          </a:p>
          <a:p>
            <a:pPr algn="just">
              <a:lnSpc>
                <a:spcPct val="110000"/>
              </a:lnSpc>
            </a:pPr>
            <a:endParaRPr lang="en-US" altLang="en-US"/>
          </a:p>
        </p:txBody>
      </p:sp>
    </p:spTree>
    <p:extLst>
      <p:ext uri="{BB962C8B-B14F-4D97-AF65-F5344CB8AC3E}">
        <p14:creationId xmlns:p14="http://schemas.microsoft.com/office/powerpoint/2010/main" val="424999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noTextEdit="1"/>
          </p:cNvSpPr>
          <p:nvPr>
            <p:ph type="sldImg"/>
          </p:nvPr>
        </p:nvSpPr>
        <p:spPr>
          <a:xfrm>
            <a:off x="369888" y="771525"/>
            <a:ext cx="6118225" cy="3441700"/>
          </a:xfrm>
          <a:ln/>
        </p:spPr>
      </p:sp>
      <p:sp>
        <p:nvSpPr>
          <p:cNvPr id="1021955" name="Rectangle 3"/>
          <p:cNvSpPr>
            <a:spLocks noGrp="1" noChangeArrowheads="1"/>
          </p:cNvSpPr>
          <p:nvPr>
            <p:ph type="body" idx="1"/>
          </p:nvPr>
        </p:nvSpPr>
        <p:spPr>
          <a:xfrm>
            <a:off x="912813" y="4360863"/>
            <a:ext cx="5129212" cy="4132262"/>
          </a:xfrm>
        </p:spPr>
        <p:txBody>
          <a:bodyPr/>
          <a:lstStyle/>
          <a:p>
            <a:pPr algn="just"/>
            <a:r>
              <a:rPr lang="en-US" altLang="en-US"/>
              <a:t>Inode contains the type of the file flag, link counter, uid, gid, size of the file, date and time of creation, date and time of modification and date and time of access along with the date block address where the data is stored</a:t>
            </a:r>
          </a:p>
          <a:p>
            <a:pPr algn="just"/>
            <a:r>
              <a:rPr lang="en-US" altLang="en-US" b="1"/>
              <a:t>Data Blocks : </a:t>
            </a:r>
            <a:r>
              <a:rPr lang="en-US" altLang="en-US"/>
              <a:t>The final segment contains a long chain of blocks for storing the contents of files. The Unix file system stores the data in physical blocks of 512 bytes.( we can change this at the time of creation).  These blocks commence from the point the I-node blocks terminate. A Unix file is a sequentially organized set of blocks scattered throughout the disk. </a:t>
            </a:r>
          </a:p>
          <a:p>
            <a:pPr algn="just">
              <a:lnSpc>
                <a:spcPct val="120000"/>
              </a:lnSpc>
            </a:pPr>
            <a:r>
              <a:rPr lang="en-US" altLang="en-US"/>
              <a:t>For regular files, the first 10 pointers are direct addresses of a file, i.e., they contain the addresses of the first ten storage blocks of a file. </a:t>
            </a:r>
          </a:p>
          <a:p>
            <a:pPr algn="just"/>
            <a:r>
              <a:rPr lang="en-US" altLang="en-US"/>
              <a:t>If the file grows beyond 10 blocks, 11th block is allocated to specify a disk block, which contains the addresses of the next 1024 blocks of the file. This is called the indirect block. </a:t>
            </a:r>
          </a:p>
          <a:p>
            <a:pPr algn="just"/>
            <a:r>
              <a:rPr lang="en-US" altLang="en-US"/>
              <a:t>When the file size grows beyond this size, the 12th block, known as double indirect block is allocated. This contains the addresses of another block, which, in turn, contains the addresses of 1024 indirect blocks.</a:t>
            </a:r>
          </a:p>
          <a:p>
            <a:pPr algn="just"/>
            <a:r>
              <a:rPr lang="en-US" altLang="en-US"/>
              <a:t>If this space is also not enough, a triple indirect block is allocated. </a:t>
            </a:r>
          </a:p>
        </p:txBody>
      </p:sp>
    </p:spTree>
    <p:extLst>
      <p:ext uri="{BB962C8B-B14F-4D97-AF65-F5344CB8AC3E}">
        <p14:creationId xmlns:p14="http://schemas.microsoft.com/office/powerpoint/2010/main" val="313124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Rot="1" noChangeAspect="1" noChangeArrowheads="1" noTextEdit="1"/>
          </p:cNvSpPr>
          <p:nvPr>
            <p:ph type="sldImg"/>
          </p:nvPr>
        </p:nvSpPr>
        <p:spPr>
          <a:xfrm>
            <a:off x="369888" y="771525"/>
            <a:ext cx="6118225" cy="3441700"/>
          </a:xfrm>
          <a:ln/>
        </p:spPr>
      </p:sp>
      <p:sp>
        <p:nvSpPr>
          <p:cNvPr id="1024003" name="Rectangle 3"/>
          <p:cNvSpPr>
            <a:spLocks noGrp="1" noChangeArrowheads="1"/>
          </p:cNvSpPr>
          <p:nvPr>
            <p:ph type="body" idx="1"/>
          </p:nvPr>
        </p:nvSpPr>
        <p:spPr>
          <a:xfrm>
            <a:off x="912813" y="4359275"/>
            <a:ext cx="5032375" cy="4133850"/>
          </a:xfrm>
        </p:spPr>
        <p:txBody>
          <a:bodyPr lIns="87058" tIns="43529" rIns="87058" bIns="43529"/>
          <a:lstStyle/>
          <a:p>
            <a:endParaRPr lang="en-US" altLang="en-US"/>
          </a:p>
        </p:txBody>
      </p:sp>
    </p:spTree>
    <p:extLst>
      <p:ext uri="{BB962C8B-B14F-4D97-AF65-F5344CB8AC3E}">
        <p14:creationId xmlns:p14="http://schemas.microsoft.com/office/powerpoint/2010/main" val="415729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Rot="1" noChangeAspect="1" noChangeArrowheads="1" noTextEdit="1"/>
          </p:cNvSpPr>
          <p:nvPr>
            <p:ph type="sldImg"/>
          </p:nvPr>
        </p:nvSpPr>
        <p:spPr>
          <a:xfrm>
            <a:off x="369888" y="771525"/>
            <a:ext cx="6118225" cy="3441700"/>
          </a:xfrm>
          <a:ln/>
        </p:spPr>
      </p:sp>
      <p:sp>
        <p:nvSpPr>
          <p:cNvPr id="1026051" name="Rectangle 3"/>
          <p:cNvSpPr>
            <a:spLocks noGrp="1" noChangeArrowheads="1"/>
          </p:cNvSpPr>
          <p:nvPr>
            <p:ph type="body" idx="1"/>
          </p:nvPr>
        </p:nvSpPr>
        <p:spPr>
          <a:xfrm>
            <a:off x="912813" y="4359275"/>
            <a:ext cx="5032375" cy="4133850"/>
          </a:xfrm>
        </p:spPr>
        <p:txBody>
          <a:bodyPr lIns="87058" tIns="43529" rIns="87058" bIns="43529"/>
          <a:lstStyle/>
          <a:p>
            <a:pPr algn="just"/>
            <a:r>
              <a:rPr lang="en-US" altLang="en-US" i="1"/>
              <a:t>root </a:t>
            </a:r>
            <a:r>
              <a:rPr lang="en-US" altLang="en-US"/>
              <a:t>is the one and only one most privileged User ID (</a:t>
            </a:r>
            <a:r>
              <a:rPr lang="en-US" altLang="en-US" b="1"/>
              <a:t>UID</a:t>
            </a:r>
            <a:r>
              <a:rPr lang="en-US" altLang="en-US"/>
              <a:t>) on any UNIX installation. Any other user ID is less privileged than root.</a:t>
            </a:r>
          </a:p>
          <a:p>
            <a:pPr algn="just"/>
            <a:endParaRPr lang="en-US" altLang="en-US"/>
          </a:p>
          <a:p>
            <a:pPr algn="just"/>
            <a:r>
              <a:rPr lang="en-US" altLang="en-US"/>
              <a:t>UNIX also allows users to be grouped under one Group ID  (</a:t>
            </a:r>
            <a:r>
              <a:rPr lang="en-US" altLang="en-US" b="1"/>
              <a:t>GID</a:t>
            </a:r>
            <a:r>
              <a:rPr lang="en-US" altLang="en-US"/>
              <a:t>). One user ID can be part of more than one group. </a:t>
            </a:r>
          </a:p>
          <a:p>
            <a:pPr algn="just"/>
            <a:endParaRPr lang="en-US" altLang="en-US"/>
          </a:p>
          <a:p>
            <a:pPr algn="just"/>
            <a:r>
              <a:rPr lang="en-US" altLang="en-US"/>
              <a:t>The group concept is used to restrict access to files to various users on the system in a controlled manner. How to set access control is discussed subsequently.</a:t>
            </a:r>
          </a:p>
          <a:p>
            <a:pPr algn="just"/>
            <a:endParaRPr lang="en-US" altLang="en-US"/>
          </a:p>
          <a:p>
            <a:pPr algn="just"/>
            <a:r>
              <a:rPr lang="en-US" altLang="en-US"/>
              <a:t>When a user ID is created, a group is also created for the user.</a:t>
            </a:r>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spTree>
    <p:extLst>
      <p:ext uri="{BB962C8B-B14F-4D97-AF65-F5344CB8AC3E}">
        <p14:creationId xmlns:p14="http://schemas.microsoft.com/office/powerpoint/2010/main" val="366573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Rot="1" noChangeAspect="1" noChangeArrowheads="1" noTextEdit="1"/>
          </p:cNvSpPr>
          <p:nvPr>
            <p:ph type="sldImg"/>
          </p:nvPr>
        </p:nvSpPr>
        <p:spPr>
          <a:xfrm>
            <a:off x="369888" y="771525"/>
            <a:ext cx="6118225" cy="3441700"/>
          </a:xfrm>
          <a:ln/>
        </p:spPr>
      </p:sp>
      <p:sp>
        <p:nvSpPr>
          <p:cNvPr id="1348611" name="Rectangle 3"/>
          <p:cNvSpPr>
            <a:spLocks noGrp="1" noChangeArrowheads="1"/>
          </p:cNvSpPr>
          <p:nvPr>
            <p:ph type="body" idx="1"/>
          </p:nvPr>
        </p:nvSpPr>
        <p:spPr>
          <a:xfrm>
            <a:off x="912813" y="4360863"/>
            <a:ext cx="5032375" cy="4132262"/>
          </a:xfrm>
        </p:spPr>
        <p:txBody>
          <a:bodyPr/>
          <a:lstStyle/>
          <a:p>
            <a:endParaRPr lang="en-US" altLang="en-US"/>
          </a:p>
        </p:txBody>
      </p:sp>
    </p:spTree>
    <p:extLst>
      <p:ext uri="{BB962C8B-B14F-4D97-AF65-F5344CB8AC3E}">
        <p14:creationId xmlns:p14="http://schemas.microsoft.com/office/powerpoint/2010/main" val="355279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xfrm>
            <a:off x="369888" y="771525"/>
            <a:ext cx="6118225" cy="3441700"/>
          </a:xfrm>
          <a:ln/>
        </p:spPr>
      </p:sp>
      <p:sp>
        <p:nvSpPr>
          <p:cNvPr id="1034243" name="Rectangle 3"/>
          <p:cNvSpPr>
            <a:spLocks noGrp="1" noChangeArrowheads="1"/>
          </p:cNvSpPr>
          <p:nvPr>
            <p:ph type="body" idx="1"/>
          </p:nvPr>
        </p:nvSpPr>
        <p:spPr>
          <a:xfrm>
            <a:off x="912813" y="4360863"/>
            <a:ext cx="5032375" cy="4132262"/>
          </a:xfrm>
        </p:spPr>
        <p:txBody>
          <a:bodyPr/>
          <a:lstStyle/>
          <a:p>
            <a:endParaRPr lang="en-US" altLang="en-US"/>
          </a:p>
        </p:txBody>
      </p:sp>
    </p:spTree>
    <p:extLst>
      <p:ext uri="{BB962C8B-B14F-4D97-AF65-F5344CB8AC3E}">
        <p14:creationId xmlns:p14="http://schemas.microsoft.com/office/powerpoint/2010/main" val="362428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Rot="1" noChangeAspect="1" noChangeArrowheads="1" noTextEdit="1"/>
          </p:cNvSpPr>
          <p:nvPr>
            <p:ph type="sldImg"/>
          </p:nvPr>
        </p:nvSpPr>
        <p:spPr>
          <a:xfrm>
            <a:off x="369888" y="771525"/>
            <a:ext cx="6118225" cy="3441700"/>
          </a:xfrm>
          <a:ln/>
        </p:spPr>
      </p:sp>
      <p:sp>
        <p:nvSpPr>
          <p:cNvPr id="1036291" name="Rectangle 3"/>
          <p:cNvSpPr>
            <a:spLocks noGrp="1" noChangeArrowheads="1"/>
          </p:cNvSpPr>
          <p:nvPr>
            <p:ph type="body" idx="1"/>
          </p:nvPr>
        </p:nvSpPr>
        <p:spPr>
          <a:xfrm>
            <a:off x="1004888" y="4303713"/>
            <a:ext cx="5486400" cy="4129087"/>
          </a:xfrm>
        </p:spPr>
        <p:txBody>
          <a:bodyPr/>
          <a:lstStyle/>
          <a:p>
            <a:r>
              <a:rPr lang="en-US" altLang="en-US"/>
              <a:t>To find out the current working directory, use the command</a:t>
            </a:r>
          </a:p>
          <a:p>
            <a:r>
              <a:rPr lang="en-US" altLang="en-US"/>
              <a:t>$ </a:t>
            </a:r>
            <a:r>
              <a:rPr lang="en-US" altLang="en-US" b="1"/>
              <a:t>pwd</a:t>
            </a:r>
          </a:p>
          <a:p>
            <a:r>
              <a:rPr lang="en-US" altLang="en-US"/>
              <a:t>/home/kumar</a:t>
            </a:r>
          </a:p>
          <a:p>
            <a:r>
              <a:rPr lang="en-US" altLang="en-US"/>
              <a:t>$</a:t>
            </a:r>
          </a:p>
          <a:p>
            <a:r>
              <a:rPr lang="en-US" altLang="en-US"/>
              <a:t>To display the current system date and time.</a:t>
            </a:r>
          </a:p>
          <a:p>
            <a:r>
              <a:rPr lang="en-US" altLang="en-US"/>
              <a:t>$ </a:t>
            </a:r>
            <a:r>
              <a:rPr lang="en-US" altLang="en-US" b="1"/>
              <a:t>date </a:t>
            </a:r>
          </a:p>
          <a:p>
            <a:r>
              <a:rPr lang="de-DE" altLang="en-US"/>
              <a:t>Wed Dec 24 10:37:16 IST 2003</a:t>
            </a:r>
            <a:endParaRPr lang="en-US" altLang="en-US"/>
          </a:p>
          <a:p>
            <a:r>
              <a:rPr lang="en-US" altLang="en-US"/>
              <a:t>Date has various options, which can be used as </a:t>
            </a:r>
          </a:p>
          <a:p>
            <a:r>
              <a:rPr lang="en-US" altLang="en-US"/>
              <a:t>   +%d 	to display day of month (01..31)</a:t>
            </a:r>
          </a:p>
          <a:p>
            <a:r>
              <a:rPr lang="en-US" altLang="en-US"/>
              <a:t>   +%D 	to display date in the format (mm/dd/yy)</a:t>
            </a:r>
          </a:p>
          <a:p>
            <a:r>
              <a:rPr lang="en-US" altLang="en-US"/>
              <a:t>   +%e 	to display day of month, blank padded ( 1..31)</a:t>
            </a:r>
          </a:p>
          <a:p>
            <a:r>
              <a:rPr lang="en-US" altLang="en-US"/>
              <a:t>   +%H 	to display hours component (00 .. 23) of current date </a:t>
            </a:r>
          </a:p>
          <a:p>
            <a:endParaRPr lang="en-US" altLang="en-US"/>
          </a:p>
          <a:p>
            <a:r>
              <a:rPr lang="en-US" altLang="en-US"/>
              <a:t>$ </a:t>
            </a:r>
            <a:r>
              <a:rPr lang="en-US" altLang="en-US" b="1"/>
              <a:t>date +%H</a:t>
            </a:r>
          </a:p>
          <a:p>
            <a:r>
              <a:rPr lang="en-US" altLang="en-US"/>
              <a:t>10</a:t>
            </a:r>
          </a:p>
          <a:p>
            <a:endParaRPr lang="en-US" altLang="en-US"/>
          </a:p>
        </p:txBody>
      </p:sp>
    </p:spTree>
    <p:extLst>
      <p:ext uri="{BB962C8B-B14F-4D97-AF65-F5344CB8AC3E}">
        <p14:creationId xmlns:p14="http://schemas.microsoft.com/office/powerpoint/2010/main" val="256089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Rot="1" noChangeAspect="1" noChangeArrowheads="1" noTextEdit="1"/>
          </p:cNvSpPr>
          <p:nvPr>
            <p:ph type="sldImg"/>
          </p:nvPr>
        </p:nvSpPr>
        <p:spPr>
          <a:xfrm>
            <a:off x="369888" y="771525"/>
            <a:ext cx="6118225" cy="3441700"/>
          </a:xfrm>
          <a:ln/>
        </p:spPr>
      </p:sp>
      <p:sp>
        <p:nvSpPr>
          <p:cNvPr id="1330179" name="Rectangle 3"/>
          <p:cNvSpPr>
            <a:spLocks noGrp="1" noChangeArrowheads="1"/>
          </p:cNvSpPr>
          <p:nvPr>
            <p:ph type="body" idx="1"/>
          </p:nvPr>
        </p:nvSpPr>
        <p:spPr>
          <a:xfrm>
            <a:off x="1004888" y="4303713"/>
            <a:ext cx="5486400" cy="4129087"/>
          </a:xfrm>
        </p:spPr>
        <p:txBody>
          <a:bodyPr/>
          <a:lstStyle/>
          <a:p>
            <a:r>
              <a:rPr lang="en-US" altLang="en-US" dirty="0"/>
              <a:t>To see the logged in users in your system, give the who command</a:t>
            </a:r>
          </a:p>
          <a:p>
            <a:r>
              <a:rPr lang="en-US" altLang="en-US" dirty="0"/>
              <a:t>$ who</a:t>
            </a:r>
          </a:p>
          <a:p>
            <a:r>
              <a:rPr lang="en-US" altLang="en-US" dirty="0"/>
              <a:t>root	     console	Jan 30 10:32</a:t>
            </a:r>
          </a:p>
          <a:p>
            <a:r>
              <a:rPr lang="en-US" altLang="en-US" dirty="0" err="1"/>
              <a:t>priya</a:t>
            </a:r>
            <a:r>
              <a:rPr lang="en-US" altLang="en-US" dirty="0"/>
              <a:t>	     tty01	Jan 30 14:32</a:t>
            </a:r>
          </a:p>
          <a:p>
            <a:r>
              <a:rPr lang="en-US" altLang="en-US" dirty="0" err="1"/>
              <a:t>Venkat</a:t>
            </a:r>
            <a:r>
              <a:rPr lang="en-US" altLang="en-US" dirty="0"/>
              <a:t>   tty05	Jan 30 13:17 </a:t>
            </a:r>
          </a:p>
          <a:p>
            <a:endParaRPr lang="en-US" altLang="en-US" dirty="0"/>
          </a:p>
          <a:p>
            <a:r>
              <a:rPr lang="en-US" altLang="en-US" dirty="0"/>
              <a:t>$ who am </a:t>
            </a:r>
            <a:r>
              <a:rPr lang="en-US" altLang="en-US" dirty="0" err="1"/>
              <a:t>i</a:t>
            </a:r>
            <a:endParaRPr lang="en-US" altLang="en-US" dirty="0"/>
          </a:p>
          <a:p>
            <a:r>
              <a:rPr lang="en-US" altLang="en-US" dirty="0" err="1"/>
              <a:t>priya</a:t>
            </a:r>
            <a:r>
              <a:rPr lang="en-US" altLang="en-US" dirty="0"/>
              <a:t>	     tty01	Jan 30 14:32</a:t>
            </a:r>
          </a:p>
          <a:p>
            <a:endParaRPr lang="en-US" altLang="en-US" dirty="0"/>
          </a:p>
          <a:p>
            <a:r>
              <a:rPr lang="en-US" altLang="en-US" dirty="0"/>
              <a:t>$ </a:t>
            </a:r>
            <a:r>
              <a:rPr lang="en-US" altLang="en-US" dirty="0" err="1"/>
              <a:t>whoami</a:t>
            </a:r>
            <a:r>
              <a:rPr lang="en-US" altLang="en-US" dirty="0"/>
              <a:t>  </a:t>
            </a:r>
          </a:p>
          <a:p>
            <a:r>
              <a:rPr lang="en-US" altLang="en-US" dirty="0" err="1"/>
              <a:t>priya</a:t>
            </a:r>
            <a:endParaRPr lang="en-US" altLang="en-US" dirty="0"/>
          </a:p>
          <a:p>
            <a:endParaRPr lang="en-US" altLang="en-US" dirty="0"/>
          </a:p>
        </p:txBody>
      </p:sp>
    </p:spTree>
    <p:extLst>
      <p:ext uri="{BB962C8B-B14F-4D97-AF65-F5344CB8AC3E}">
        <p14:creationId xmlns:p14="http://schemas.microsoft.com/office/powerpoint/2010/main" val="699886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Rot="1" noChangeAspect="1" noChangeArrowheads="1" noTextEdit="1"/>
          </p:cNvSpPr>
          <p:nvPr>
            <p:ph type="sldImg"/>
          </p:nvPr>
        </p:nvSpPr>
        <p:spPr>
          <a:xfrm>
            <a:off x="369888" y="771525"/>
            <a:ext cx="6118225" cy="3441700"/>
          </a:xfrm>
          <a:ln/>
        </p:spPr>
      </p:sp>
      <p:sp>
        <p:nvSpPr>
          <p:cNvPr id="1038339" name="Rectangle 3"/>
          <p:cNvSpPr>
            <a:spLocks noGrp="1" noChangeArrowheads="1"/>
          </p:cNvSpPr>
          <p:nvPr>
            <p:ph type="body" idx="1"/>
          </p:nvPr>
        </p:nvSpPr>
        <p:spPr>
          <a:xfrm>
            <a:off x="762000" y="4344988"/>
            <a:ext cx="5486400" cy="4132262"/>
          </a:xfrm>
        </p:spPr>
        <p:txBody>
          <a:bodyPr/>
          <a:lstStyle/>
          <a:p>
            <a:pPr algn="just"/>
            <a:r>
              <a:rPr lang="en-US" altLang="en-US"/>
              <a:t>The </a:t>
            </a:r>
            <a:r>
              <a:rPr lang="en-US" altLang="en-US" b="1"/>
              <a:t>ls</a:t>
            </a:r>
            <a:r>
              <a:rPr lang="en-US" altLang="en-US"/>
              <a:t> command is used to list the names of files and directories.</a:t>
            </a:r>
          </a:p>
          <a:p>
            <a:pPr algn="just"/>
            <a:r>
              <a:rPr lang="en-US" altLang="en-US"/>
              <a:t>With no arguments, </a:t>
            </a:r>
            <a:r>
              <a:rPr lang="en-US" altLang="en-US" b="1"/>
              <a:t>ls</a:t>
            </a:r>
            <a:r>
              <a:rPr lang="en-US" altLang="en-US"/>
              <a:t> displays the names of the files and directories in the current directory.</a:t>
            </a:r>
            <a:endParaRPr lang="en-US" altLang="en-US" b="1"/>
          </a:p>
          <a:p>
            <a:pPr algn="just"/>
            <a:r>
              <a:rPr lang="en-US" altLang="en-US" b="1"/>
              <a:t>ls</a:t>
            </a:r>
            <a:r>
              <a:rPr lang="en-US" altLang="en-US"/>
              <a:t> accepts arguments designating either relative or absolute path name of a file or directory. When the path of a file is provided, </a:t>
            </a:r>
            <a:r>
              <a:rPr lang="en-US" altLang="en-US" b="1"/>
              <a:t>ls </a:t>
            </a:r>
            <a:r>
              <a:rPr lang="en-US" altLang="en-US"/>
              <a:t>reports information associated with the designated file. When the path of a directory is provided, </a:t>
            </a:r>
            <a:r>
              <a:rPr lang="en-US" altLang="en-US" b="1"/>
              <a:t>ls</a:t>
            </a:r>
            <a:r>
              <a:rPr lang="en-US" altLang="en-US"/>
              <a:t> displays the contents of the requested directory.</a:t>
            </a:r>
            <a:endParaRPr lang="en-US" altLang="en-US" b="1"/>
          </a:p>
          <a:p>
            <a:pPr algn="just"/>
            <a:r>
              <a:rPr lang="en-US" altLang="en-US"/>
              <a:t>Multiple options may be supplied on a single command line to display more complete file or directory information.  Some of the more frequently used options are listed on the slide. </a:t>
            </a:r>
            <a:endParaRPr lang="en-US" altLang="en-US" b="1"/>
          </a:p>
          <a:p>
            <a:pPr algn="just"/>
            <a:endParaRPr lang="en-US" altLang="en-US"/>
          </a:p>
          <a:p>
            <a:pPr algn="just"/>
            <a:r>
              <a:rPr lang="en-US" altLang="en-US"/>
              <a:t>$ ls –a</a:t>
            </a:r>
          </a:p>
          <a:p>
            <a:pPr algn="just"/>
            <a:r>
              <a:rPr lang="en-US" altLang="en-US"/>
              <a:t>.  ..   test1  prog1  prog2</a:t>
            </a:r>
          </a:p>
          <a:p>
            <a:pPr algn="just"/>
            <a:endParaRPr lang="en-US" altLang="en-US"/>
          </a:p>
        </p:txBody>
      </p:sp>
    </p:spTree>
    <p:extLst>
      <p:ext uri="{BB962C8B-B14F-4D97-AF65-F5344CB8AC3E}">
        <p14:creationId xmlns:p14="http://schemas.microsoft.com/office/powerpoint/2010/main" val="371784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Rot="1" noChangeAspect="1" noChangeArrowheads="1" noTextEdit="1"/>
          </p:cNvSpPr>
          <p:nvPr>
            <p:ph type="sldImg"/>
          </p:nvPr>
        </p:nvSpPr>
        <p:spPr>
          <a:xfrm>
            <a:off x="369888" y="771525"/>
            <a:ext cx="6118225" cy="3441700"/>
          </a:xfrm>
          <a:ln/>
        </p:spPr>
      </p:sp>
      <p:sp>
        <p:nvSpPr>
          <p:cNvPr id="1040387" name="Rectangle 3"/>
          <p:cNvSpPr>
            <a:spLocks noGrp="1" noChangeArrowheads="1"/>
          </p:cNvSpPr>
          <p:nvPr>
            <p:ph type="body" idx="1"/>
          </p:nvPr>
        </p:nvSpPr>
        <p:spPr>
          <a:xfrm>
            <a:off x="912813" y="4359275"/>
            <a:ext cx="5032375" cy="4133850"/>
          </a:xfrm>
        </p:spPr>
        <p:txBody>
          <a:bodyPr lIns="87058" tIns="43529" rIns="87058" bIns="43529"/>
          <a:lstStyle/>
          <a:p>
            <a:r>
              <a:rPr lang="en-US" altLang="en-US"/>
              <a:t>Run the command  </a:t>
            </a:r>
          </a:p>
          <a:p>
            <a:r>
              <a:rPr lang="en-US" altLang="en-US"/>
              <a:t>      $ touch filea fileb filec fileab filebc filead filebd filead </a:t>
            </a:r>
          </a:p>
          <a:p>
            <a:endParaRPr lang="en-US" altLang="en-US"/>
          </a:p>
          <a:p>
            <a:r>
              <a:rPr lang="en-US" altLang="en-US"/>
              <a:t>Try out</a:t>
            </a:r>
          </a:p>
          <a:p>
            <a:pPr>
              <a:lnSpc>
                <a:spcPct val="130000"/>
              </a:lnSpc>
            </a:pPr>
            <a:r>
              <a:rPr lang="en-US" altLang="en-US"/>
              <a:t>	$ ls  s*</a:t>
            </a:r>
          </a:p>
          <a:p>
            <a:pPr>
              <a:lnSpc>
                <a:spcPct val="130000"/>
              </a:lnSpc>
            </a:pPr>
            <a:r>
              <a:rPr lang="en-US" altLang="en-US"/>
              <a:t>	$ ls  file?</a:t>
            </a:r>
          </a:p>
          <a:p>
            <a:pPr>
              <a:lnSpc>
                <a:spcPct val="130000"/>
              </a:lnSpc>
            </a:pPr>
            <a:r>
              <a:rPr lang="en-US" altLang="en-US"/>
              <a:t>	$ ls  file[abc]</a:t>
            </a:r>
          </a:p>
          <a:p>
            <a:pPr>
              <a:lnSpc>
                <a:spcPct val="130000"/>
              </a:lnSpc>
            </a:pPr>
            <a:r>
              <a:rPr lang="en-US" altLang="en-US"/>
              <a:t>	$ ls  file[abc][cd]</a:t>
            </a:r>
          </a:p>
          <a:p>
            <a:pPr>
              <a:lnSpc>
                <a:spcPct val="130000"/>
              </a:lnSpc>
            </a:pPr>
            <a:r>
              <a:rPr lang="en-US" altLang="en-US"/>
              <a:t>	$ ls  file[^bc]</a:t>
            </a:r>
          </a:p>
          <a:p>
            <a:endParaRPr lang="en-US" altLang="en-US"/>
          </a:p>
          <a:p>
            <a:endParaRPr lang="en-US" altLang="en-US"/>
          </a:p>
        </p:txBody>
      </p:sp>
    </p:spTree>
    <p:extLst>
      <p:ext uri="{BB962C8B-B14F-4D97-AF65-F5344CB8AC3E}">
        <p14:creationId xmlns:p14="http://schemas.microsoft.com/office/powerpoint/2010/main" val="246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369888" y="771525"/>
            <a:ext cx="6118225" cy="3441700"/>
          </a:xfrm>
          <a:ln/>
        </p:spPr>
      </p:sp>
      <p:sp>
        <p:nvSpPr>
          <p:cNvPr id="1003523" name="Rectangle 3"/>
          <p:cNvSpPr>
            <a:spLocks noGrp="1" noChangeArrowheads="1"/>
          </p:cNvSpPr>
          <p:nvPr>
            <p:ph type="body" idx="1"/>
          </p:nvPr>
        </p:nvSpPr>
        <p:spPr>
          <a:xfrm>
            <a:off x="890588" y="4208463"/>
            <a:ext cx="5281612"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endParaRPr lang="en-US" altLang="en-US"/>
          </a:p>
          <a:p>
            <a:pPr algn="just"/>
            <a:r>
              <a:rPr lang="en-US" altLang="en-US"/>
              <a:t>The UNIX system provides a time-sharing operating system that controls the activities and resources of the computer, and an interactive, flexible operating interface.  It was designed to run multiple processes concurrently, and support multiple users to facilitate the sharing of data between members of a project team.  The operating environment was designed with a modular architecture at all levels.  When installing the UNIX system, you only need to install the pieces that are relevant to your operating needs, and omit the excess.  </a:t>
            </a:r>
          </a:p>
          <a:p>
            <a:pPr algn="just"/>
            <a:endParaRPr lang="en-US" altLang="en-US"/>
          </a:p>
          <a:p>
            <a:r>
              <a:rPr lang="en-US" altLang="en-US"/>
              <a:t>For example, the UNIX system supplies a large collection of program development utilities, but if you are not doing program development you need only to install the minimal compiler.  The user interface also effectively supports the modular philosophy. Commands that know nothing about each other can be easily combined through pipe mechanism, to perform quite complex manipulations. </a:t>
            </a:r>
          </a:p>
          <a:p>
            <a:pPr algn="just"/>
            <a:r>
              <a:rPr lang="en-US" altLang="en-US"/>
              <a:t>	</a:t>
            </a:r>
          </a:p>
          <a:p>
            <a:pPr algn="just"/>
            <a:r>
              <a:rPr lang="en-US" altLang="en-US"/>
              <a:t>	 </a:t>
            </a:r>
          </a:p>
        </p:txBody>
      </p:sp>
    </p:spTree>
    <p:extLst>
      <p:ext uri="{BB962C8B-B14F-4D97-AF65-F5344CB8AC3E}">
        <p14:creationId xmlns:p14="http://schemas.microsoft.com/office/powerpoint/2010/main" val="633731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Rot="1" noChangeAspect="1" noChangeArrowheads="1" noTextEdit="1"/>
          </p:cNvSpPr>
          <p:nvPr>
            <p:ph type="sldImg"/>
          </p:nvPr>
        </p:nvSpPr>
        <p:spPr>
          <a:xfrm>
            <a:off x="369888" y="771525"/>
            <a:ext cx="6118225" cy="3441700"/>
          </a:xfrm>
          <a:ln/>
        </p:spPr>
      </p:sp>
      <p:sp>
        <p:nvSpPr>
          <p:cNvPr id="1042435" name="Rectangle 3"/>
          <p:cNvSpPr>
            <a:spLocks noGrp="1" noChangeArrowheads="1"/>
          </p:cNvSpPr>
          <p:nvPr>
            <p:ph type="body" idx="1"/>
          </p:nvPr>
        </p:nvSpPr>
        <p:spPr>
          <a:xfrm>
            <a:off x="1066800" y="4360863"/>
            <a:ext cx="5105400" cy="3963987"/>
          </a:xfrm>
        </p:spPr>
        <p:txBody>
          <a:bodyPr/>
          <a:lstStyle/>
          <a:p>
            <a:r>
              <a:rPr lang="en-US" altLang="en-US"/>
              <a:t>File type     meaning</a:t>
            </a:r>
          </a:p>
          <a:p>
            <a:endParaRPr lang="en-US" altLang="en-US"/>
          </a:p>
          <a:p>
            <a:r>
              <a:rPr lang="en-US" altLang="en-US"/>
              <a:t>d	 directory</a:t>
            </a:r>
          </a:p>
          <a:p>
            <a:r>
              <a:rPr lang="en-US" altLang="en-US"/>
              <a:t>c	 character special file</a:t>
            </a:r>
          </a:p>
          <a:p>
            <a:r>
              <a:rPr lang="en-US" altLang="en-US"/>
              <a:t>b	 block special file</a:t>
            </a:r>
          </a:p>
          <a:p>
            <a:r>
              <a:rPr lang="en-US" altLang="en-US"/>
              <a:t>l	 soft link</a:t>
            </a:r>
          </a:p>
          <a:p>
            <a:r>
              <a:rPr lang="en-US" altLang="en-US"/>
              <a:t>-	 ordinary file</a:t>
            </a:r>
          </a:p>
          <a:p>
            <a:endParaRPr lang="en-US" altLang="en-US"/>
          </a:p>
          <a:p>
            <a:r>
              <a:rPr lang="en-US" altLang="en-US"/>
              <a:t>The permission bits rwxrwxrwx is interpreted as below:</a:t>
            </a:r>
          </a:p>
          <a:p>
            <a:r>
              <a:rPr lang="en-US" altLang="en-US"/>
              <a:t>	the left-most rwx represent permissions for owner</a:t>
            </a:r>
          </a:p>
          <a:p>
            <a:r>
              <a:rPr lang="en-US" altLang="en-US"/>
              <a:t>	the middle rwx represent permissions for group</a:t>
            </a:r>
          </a:p>
          <a:p>
            <a:r>
              <a:rPr lang="en-US" altLang="en-US"/>
              <a:t>	the right-most rwx represent permissions for others</a:t>
            </a:r>
          </a:p>
          <a:p>
            <a:endParaRPr lang="en-US" altLang="en-US"/>
          </a:p>
          <a:p>
            <a:r>
              <a:rPr lang="en-US" altLang="en-US"/>
              <a:t>User id represents owner of the file.</a:t>
            </a:r>
          </a:p>
        </p:txBody>
      </p:sp>
    </p:spTree>
    <p:extLst>
      <p:ext uri="{BB962C8B-B14F-4D97-AF65-F5344CB8AC3E}">
        <p14:creationId xmlns:p14="http://schemas.microsoft.com/office/powerpoint/2010/main" val="187748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Rot="1" noChangeAspect="1" noChangeArrowheads="1" noTextEdit="1"/>
          </p:cNvSpPr>
          <p:nvPr>
            <p:ph type="sldImg"/>
          </p:nvPr>
        </p:nvSpPr>
        <p:spPr>
          <a:xfrm>
            <a:off x="369888" y="771525"/>
            <a:ext cx="6118225" cy="3441700"/>
          </a:xfrm>
          <a:ln/>
        </p:spPr>
      </p:sp>
      <p:sp>
        <p:nvSpPr>
          <p:cNvPr id="1044483" name="Rectangle 3"/>
          <p:cNvSpPr>
            <a:spLocks noGrp="1" noChangeArrowheads="1"/>
          </p:cNvSpPr>
          <p:nvPr>
            <p:ph type="body" idx="1"/>
          </p:nvPr>
        </p:nvSpPr>
        <p:spPr>
          <a:xfrm>
            <a:off x="685800" y="4286250"/>
            <a:ext cx="5638800" cy="4132263"/>
          </a:xfrm>
        </p:spPr>
        <p:txBody>
          <a:bodyPr/>
          <a:lstStyle/>
          <a:p>
            <a:pPr algn="just">
              <a:lnSpc>
                <a:spcPct val="90000"/>
              </a:lnSpc>
            </a:pPr>
            <a:r>
              <a:rPr lang="en-US" altLang="en-US"/>
              <a:t>The manual is very useful for looking up command syntax. On most UNIX systems, the manual is available online.  The online manual is accessed using the </a:t>
            </a:r>
            <a:r>
              <a:rPr lang="en-US" altLang="en-US" b="1"/>
              <a:t>man</a:t>
            </a:r>
            <a:r>
              <a:rPr lang="en-US" altLang="en-US"/>
              <a:t> command.  </a:t>
            </a:r>
          </a:p>
          <a:p>
            <a:pPr algn="just">
              <a:lnSpc>
                <a:spcPct val="80000"/>
              </a:lnSpc>
            </a:pPr>
            <a:r>
              <a:rPr lang="en-US" altLang="en-US"/>
              <a:t>The syntax is:</a:t>
            </a:r>
          </a:p>
          <a:p>
            <a:pPr algn="just">
              <a:lnSpc>
                <a:spcPct val="80000"/>
              </a:lnSpc>
            </a:pPr>
            <a:r>
              <a:rPr lang="en-US" altLang="en-US"/>
              <a:t>man -k </a:t>
            </a:r>
            <a:r>
              <a:rPr lang="en-US" altLang="en-US" i="1"/>
              <a:t>keyword</a:t>
            </a:r>
            <a:endParaRPr lang="en-US" altLang="en-US"/>
          </a:p>
          <a:p>
            <a:pPr algn="just">
              <a:lnSpc>
                <a:spcPct val="80000"/>
              </a:lnSpc>
            </a:pPr>
            <a:r>
              <a:rPr lang="en-US" altLang="en-US"/>
              <a:t> or</a:t>
            </a:r>
          </a:p>
          <a:p>
            <a:pPr algn="just">
              <a:lnSpc>
                <a:spcPct val="80000"/>
              </a:lnSpc>
            </a:pPr>
            <a:r>
              <a:rPr lang="en-US" altLang="en-US"/>
              <a:t>man [12345791m] </a:t>
            </a:r>
            <a:r>
              <a:rPr lang="en-US" altLang="en-US" i="1"/>
              <a:t>command</a:t>
            </a:r>
            <a:endParaRPr lang="en-US" altLang="en-US"/>
          </a:p>
          <a:p>
            <a:pPr algn="just">
              <a:lnSpc>
                <a:spcPct val="80000"/>
              </a:lnSpc>
            </a:pPr>
            <a:r>
              <a:rPr lang="en-US" altLang="en-US"/>
              <a:t>In which</a:t>
            </a:r>
            <a:endParaRPr lang="en-US" altLang="en-US" b="1"/>
          </a:p>
          <a:p>
            <a:pPr algn="just">
              <a:lnSpc>
                <a:spcPct val="80000"/>
              </a:lnSpc>
            </a:pPr>
            <a:r>
              <a:rPr lang="en-US" altLang="en-US" b="1"/>
              <a:t>man -k </a:t>
            </a:r>
            <a:r>
              <a:rPr lang="en-US" altLang="en-US" i="1"/>
              <a:t>keyword</a:t>
            </a:r>
            <a:r>
              <a:rPr lang="en-US" altLang="en-US"/>
              <a:t>	</a:t>
            </a:r>
          </a:p>
          <a:p>
            <a:pPr algn="just">
              <a:lnSpc>
                <a:spcPct val="80000"/>
              </a:lnSpc>
            </a:pPr>
            <a:r>
              <a:rPr lang="en-US" altLang="en-US"/>
              <a:t>   - This lists all commands that have the string keyword in their description.  </a:t>
            </a:r>
            <a:endParaRPr lang="en-US" altLang="en-US" b="1"/>
          </a:p>
          <a:p>
            <a:pPr algn="just">
              <a:lnSpc>
                <a:spcPct val="80000"/>
              </a:lnSpc>
            </a:pPr>
            <a:r>
              <a:rPr lang="en-US" altLang="en-US" b="1"/>
              <a:t>man [12345791m] </a:t>
            </a:r>
            <a:r>
              <a:rPr lang="en-US" altLang="en-US" i="1"/>
              <a:t>command	   </a:t>
            </a:r>
          </a:p>
          <a:p>
            <a:pPr algn="just">
              <a:lnSpc>
                <a:spcPct val="80000"/>
              </a:lnSpc>
            </a:pPr>
            <a:r>
              <a:rPr lang="en-US" altLang="en-US" i="1"/>
              <a:t>   </a:t>
            </a:r>
            <a:r>
              <a:rPr lang="en-US" altLang="en-US" b="1"/>
              <a:t>- </a:t>
            </a:r>
            <a:r>
              <a:rPr lang="en-US" altLang="en-US"/>
              <a:t>This displays the manual page for </a:t>
            </a:r>
            <a:r>
              <a:rPr lang="en-US" altLang="en-US" i="1"/>
              <a:t>command</a:t>
            </a:r>
            <a:r>
              <a:rPr lang="en-US" altLang="en-US"/>
              <a:t> in the specified section of the manual.  </a:t>
            </a:r>
            <a:endParaRPr lang="en-US" altLang="en-US" b="1"/>
          </a:p>
          <a:p>
            <a:pPr algn="just">
              <a:lnSpc>
                <a:spcPct val="80000"/>
              </a:lnSpc>
            </a:pPr>
            <a:r>
              <a:rPr lang="en-US" altLang="en-US" b="1"/>
              <a:t>man </a:t>
            </a:r>
            <a:r>
              <a:rPr lang="en-US" altLang="en-US" i="1"/>
              <a:t>command  	   </a:t>
            </a:r>
          </a:p>
          <a:p>
            <a:pPr algn="just">
              <a:lnSpc>
                <a:spcPct val="80000"/>
              </a:lnSpc>
            </a:pPr>
            <a:r>
              <a:rPr lang="en-US" altLang="en-US" i="1"/>
              <a:t>   - </a:t>
            </a:r>
            <a:r>
              <a:rPr lang="en-US" altLang="en-US"/>
              <a:t>This displays the default manual entry for command.There may be an entry in more than one section for the command.  </a:t>
            </a:r>
          </a:p>
          <a:p>
            <a:pPr algn="just">
              <a:lnSpc>
                <a:spcPct val="110000"/>
              </a:lnSpc>
            </a:pPr>
            <a:r>
              <a:rPr lang="en-US" altLang="en-US"/>
              <a:t>All of these commands require that the system administrator has installed the online manual correctly.  </a:t>
            </a:r>
          </a:p>
          <a:p>
            <a:pPr algn="just">
              <a:lnSpc>
                <a:spcPct val="80000"/>
              </a:lnSpc>
            </a:pPr>
            <a:r>
              <a:rPr lang="en-US" altLang="en-US"/>
              <a:t>&lt;Return&gt;, &lt;Space&gt; and &lt;Q&gt; keys represent action as given below:</a:t>
            </a:r>
          </a:p>
          <a:p>
            <a:pPr algn="just">
              <a:lnSpc>
                <a:spcPct val="80000"/>
              </a:lnSpc>
            </a:pPr>
            <a:r>
              <a:rPr lang="en-US" altLang="en-US"/>
              <a:t> Return 	Displays the next line</a:t>
            </a:r>
          </a:p>
          <a:p>
            <a:pPr algn="just">
              <a:lnSpc>
                <a:spcPct val="80000"/>
              </a:lnSpc>
            </a:pPr>
            <a:r>
              <a:rPr lang="en-US" altLang="en-US"/>
              <a:t> Space 	Displays the next page</a:t>
            </a:r>
          </a:p>
          <a:p>
            <a:pPr algn="just">
              <a:lnSpc>
                <a:spcPct val="80000"/>
              </a:lnSpc>
            </a:pPr>
            <a:r>
              <a:rPr lang="en-US" altLang="en-US"/>
              <a:t> Q  or  q 	Exits the man command and returns to the shell</a:t>
            </a:r>
          </a:p>
        </p:txBody>
      </p:sp>
    </p:spTree>
    <p:extLst>
      <p:ext uri="{BB962C8B-B14F-4D97-AF65-F5344CB8AC3E}">
        <p14:creationId xmlns:p14="http://schemas.microsoft.com/office/powerpoint/2010/main" val="4083512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Rot="1" noChangeAspect="1" noChangeArrowheads="1" noTextEdit="1"/>
          </p:cNvSpPr>
          <p:nvPr>
            <p:ph type="sldImg"/>
          </p:nvPr>
        </p:nvSpPr>
        <p:spPr>
          <a:xfrm>
            <a:off x="369888" y="771525"/>
            <a:ext cx="6118225" cy="3441700"/>
          </a:xfrm>
          <a:ln/>
        </p:spPr>
      </p:sp>
      <p:sp>
        <p:nvSpPr>
          <p:cNvPr id="1046531" name="Rectangle 3"/>
          <p:cNvSpPr>
            <a:spLocks noGrp="1" noChangeArrowheads="1"/>
          </p:cNvSpPr>
          <p:nvPr>
            <p:ph type="body" idx="1"/>
          </p:nvPr>
        </p:nvSpPr>
        <p:spPr>
          <a:xfrm>
            <a:off x="912813" y="4360863"/>
            <a:ext cx="5032375" cy="4132262"/>
          </a:xfrm>
        </p:spPr>
        <p:txBody>
          <a:bodyPr/>
          <a:lstStyle/>
          <a:p>
            <a:endParaRPr lang="en-US" altLang="en-US"/>
          </a:p>
        </p:txBody>
      </p:sp>
    </p:spTree>
    <p:extLst>
      <p:ext uri="{BB962C8B-B14F-4D97-AF65-F5344CB8AC3E}">
        <p14:creationId xmlns:p14="http://schemas.microsoft.com/office/powerpoint/2010/main" val="1662391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Rot="1" noChangeAspect="1" noChangeArrowheads="1" noTextEdit="1"/>
          </p:cNvSpPr>
          <p:nvPr>
            <p:ph type="sldImg"/>
          </p:nvPr>
        </p:nvSpPr>
        <p:spPr>
          <a:xfrm>
            <a:off x="369888" y="771525"/>
            <a:ext cx="6118225" cy="3441700"/>
          </a:xfrm>
          <a:ln/>
        </p:spPr>
      </p:sp>
      <p:sp>
        <p:nvSpPr>
          <p:cNvPr id="1352707" name="Rectangle 3"/>
          <p:cNvSpPr>
            <a:spLocks noGrp="1" noChangeArrowheads="1"/>
          </p:cNvSpPr>
          <p:nvPr>
            <p:ph type="body" idx="1"/>
          </p:nvPr>
        </p:nvSpPr>
        <p:spPr>
          <a:xfrm>
            <a:off x="912813" y="4360863"/>
            <a:ext cx="5032375" cy="4132262"/>
          </a:xfrm>
        </p:spPr>
        <p:txBody>
          <a:bodyPr/>
          <a:lstStyle/>
          <a:p>
            <a:endParaRPr lang="en-US" altLang="en-US"/>
          </a:p>
        </p:txBody>
      </p:sp>
    </p:spTree>
    <p:extLst>
      <p:ext uri="{BB962C8B-B14F-4D97-AF65-F5344CB8AC3E}">
        <p14:creationId xmlns:p14="http://schemas.microsoft.com/office/powerpoint/2010/main" val="16197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Rot="1" noChangeAspect="1" noChangeArrowheads="1" noTextEdit="1"/>
          </p:cNvSpPr>
          <p:nvPr>
            <p:ph type="sldImg"/>
          </p:nvPr>
        </p:nvSpPr>
        <p:spPr>
          <a:xfrm>
            <a:off x="369888" y="771525"/>
            <a:ext cx="6118225" cy="3441700"/>
          </a:xfrm>
          <a:ln/>
        </p:spPr>
      </p:sp>
    </p:spTree>
    <p:extLst>
      <p:ext uri="{BB962C8B-B14F-4D97-AF65-F5344CB8AC3E}">
        <p14:creationId xmlns:p14="http://schemas.microsoft.com/office/powerpoint/2010/main" val="2362861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Rot="1" noChangeAspect="1" noChangeArrowheads="1" noTextEdit="1"/>
          </p:cNvSpPr>
          <p:nvPr>
            <p:ph type="sldImg"/>
          </p:nvPr>
        </p:nvSpPr>
        <p:spPr>
          <a:xfrm>
            <a:off x="369888" y="771525"/>
            <a:ext cx="6118225" cy="3441700"/>
          </a:xfrm>
          <a:ln/>
        </p:spPr>
      </p:sp>
      <p:sp>
        <p:nvSpPr>
          <p:cNvPr id="1052675" name="Rectangle 3"/>
          <p:cNvSpPr>
            <a:spLocks noGrp="1" noChangeArrowheads="1"/>
          </p:cNvSpPr>
          <p:nvPr>
            <p:ph type="body" idx="1"/>
          </p:nvPr>
        </p:nvSpPr>
        <p:spPr>
          <a:xfrm>
            <a:off x="890588" y="4360863"/>
            <a:ext cx="5302250" cy="4132262"/>
          </a:xfrm>
        </p:spPr>
        <p:txBody>
          <a:bodyPr/>
          <a:lstStyle/>
          <a:p>
            <a:pPr algn="just">
              <a:lnSpc>
                <a:spcPct val="90000"/>
              </a:lnSpc>
            </a:pPr>
            <a:r>
              <a:rPr lang="en-US" altLang="en-US"/>
              <a:t>Unix provides granularity on the access to files that reside on the system.</a:t>
            </a:r>
          </a:p>
          <a:p>
            <a:pPr algn="just">
              <a:lnSpc>
                <a:spcPct val="90000"/>
              </a:lnSpc>
            </a:pPr>
            <a:r>
              <a:rPr lang="en-US" altLang="en-US"/>
              <a:t>For the purpose of access control UNIX differentiates users into three categories:</a:t>
            </a:r>
          </a:p>
          <a:p>
            <a:pPr algn="just">
              <a:lnSpc>
                <a:spcPct val="90000"/>
              </a:lnSpc>
              <a:buFontTx/>
              <a:buChar char="•"/>
            </a:pPr>
            <a:r>
              <a:rPr lang="en-US" altLang="en-US"/>
              <a:t> owner – creator of the file</a:t>
            </a:r>
          </a:p>
          <a:p>
            <a:pPr algn="just">
              <a:lnSpc>
                <a:spcPct val="90000"/>
              </a:lnSpc>
            </a:pPr>
            <a:r>
              <a:rPr lang="en-US" altLang="en-US"/>
              <a:t>                (owner of a file can be identified using ls –l command, described earlier)</a:t>
            </a:r>
          </a:p>
          <a:p>
            <a:pPr algn="just">
              <a:lnSpc>
                <a:spcPct val="90000"/>
              </a:lnSpc>
              <a:buFontTx/>
              <a:buChar char="•"/>
            </a:pPr>
            <a:r>
              <a:rPr lang="en-US" altLang="en-US"/>
              <a:t> group – a group of login ids that is named as a group</a:t>
            </a:r>
          </a:p>
          <a:p>
            <a:pPr algn="just">
              <a:lnSpc>
                <a:spcPct val="90000"/>
              </a:lnSpc>
              <a:buFontTx/>
              <a:buChar char="•"/>
            </a:pPr>
            <a:r>
              <a:rPr lang="en-US" altLang="en-US"/>
              <a:t> others – other than owner and members of the group to which file belongs to </a:t>
            </a:r>
          </a:p>
          <a:p>
            <a:pPr algn="just">
              <a:lnSpc>
                <a:spcPct val="80000"/>
              </a:lnSpc>
            </a:pPr>
            <a:endParaRPr lang="en-US" altLang="en-US"/>
          </a:p>
          <a:p>
            <a:pPr algn="just">
              <a:lnSpc>
                <a:spcPct val="90000"/>
              </a:lnSpc>
            </a:pPr>
            <a:r>
              <a:rPr lang="en-US" altLang="en-US"/>
              <a:t>UNIX provides commands to set access  permissions for each of the above categories.</a:t>
            </a:r>
          </a:p>
          <a:p>
            <a:pPr algn="just">
              <a:lnSpc>
                <a:spcPct val="90000"/>
              </a:lnSpc>
            </a:pPr>
            <a:r>
              <a:rPr lang="en-US" altLang="en-US"/>
              <a:t>chmod command is used to set permissions for a file or a group of files. chmod is discussed later in detail.</a:t>
            </a:r>
          </a:p>
          <a:p>
            <a:pPr algn="just">
              <a:lnSpc>
                <a:spcPct val="80000"/>
              </a:lnSpc>
            </a:pPr>
            <a:endParaRPr lang="en-US" altLang="en-US"/>
          </a:p>
          <a:p>
            <a:pPr algn="just">
              <a:lnSpc>
                <a:spcPct val="90000"/>
              </a:lnSpc>
            </a:pPr>
            <a:r>
              <a:rPr lang="en-US" altLang="en-US"/>
              <a:t>The read permission allows a file to be read and write permission allows a file to be modified. Executable permission is required for a file to be executed. It can be seen that all executable files in /bin or /usr/bin directory have execute permission set. The same holds good for any executable file located in any other directory.</a:t>
            </a:r>
          </a:p>
          <a:p>
            <a:pPr algn="just">
              <a:lnSpc>
                <a:spcPct val="50000"/>
              </a:lnSpc>
            </a:pPr>
            <a:endParaRPr lang="en-US" altLang="en-US"/>
          </a:p>
          <a:p>
            <a:pPr algn="just">
              <a:lnSpc>
                <a:spcPct val="90000"/>
              </a:lnSpc>
            </a:pPr>
            <a:r>
              <a:rPr lang="en-US" altLang="en-US"/>
              <a:t>For example, the permissions </a:t>
            </a:r>
            <a:r>
              <a:rPr lang="en-US" altLang="en-US">
                <a:latin typeface="Courier New" panose="02070309020205020404" pitchFamily="49" charset="0"/>
              </a:rPr>
              <a:t>rw-r---- </a:t>
            </a:r>
            <a:r>
              <a:rPr lang="en-US" altLang="en-US"/>
              <a:t>set on a file indicate that, owner has permissions to read &amp; write, group has read only permission and others can’t access the file.</a:t>
            </a:r>
          </a:p>
          <a:p>
            <a:pPr algn="just">
              <a:lnSpc>
                <a:spcPct val="90000"/>
              </a:lnSpc>
            </a:pPr>
            <a:endParaRPr lang="en-US" altLang="en-US"/>
          </a:p>
          <a:p>
            <a:pPr algn="just">
              <a:lnSpc>
                <a:spcPct val="90000"/>
              </a:lnSpc>
            </a:pPr>
            <a:endParaRPr lang="en-US" altLang="en-US"/>
          </a:p>
        </p:txBody>
      </p:sp>
    </p:spTree>
    <p:extLst>
      <p:ext uri="{BB962C8B-B14F-4D97-AF65-F5344CB8AC3E}">
        <p14:creationId xmlns:p14="http://schemas.microsoft.com/office/powerpoint/2010/main" val="1067344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spect="1" noChangeArrowheads="1" noTextEdit="1"/>
          </p:cNvSpPr>
          <p:nvPr>
            <p:ph type="sldImg"/>
          </p:nvPr>
        </p:nvSpPr>
        <p:spPr>
          <a:xfrm>
            <a:off x="369888" y="771525"/>
            <a:ext cx="6118225" cy="3441700"/>
          </a:xfrm>
          <a:ln/>
        </p:spPr>
      </p:sp>
      <p:sp>
        <p:nvSpPr>
          <p:cNvPr id="1054723" name="Rectangle 3"/>
          <p:cNvSpPr>
            <a:spLocks noGrp="1" noChangeArrowheads="1"/>
          </p:cNvSpPr>
          <p:nvPr>
            <p:ph type="body" idx="1"/>
          </p:nvPr>
        </p:nvSpPr>
        <p:spPr>
          <a:xfrm>
            <a:off x="685800" y="4360863"/>
            <a:ext cx="5486400" cy="4132262"/>
          </a:xfrm>
        </p:spPr>
        <p:txBody>
          <a:bodyPr/>
          <a:lstStyle/>
          <a:p>
            <a:pPr algn="just"/>
            <a:r>
              <a:rPr lang="en-US" altLang="en-US" sz="1300"/>
              <a:t>Permissions are applicable for directories as well. Since directories hold file names, access permissions indicate whether a file can be added or removed from a directory. However, the permission on a directory indicate whether files can be created, or renamed or removed as well as listing of directory content.</a:t>
            </a:r>
          </a:p>
        </p:txBody>
      </p:sp>
    </p:spTree>
    <p:extLst>
      <p:ext uri="{BB962C8B-B14F-4D97-AF65-F5344CB8AC3E}">
        <p14:creationId xmlns:p14="http://schemas.microsoft.com/office/powerpoint/2010/main" val="4011641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Rot="1" noChangeAspect="1" noChangeArrowheads="1" noTextEdit="1"/>
          </p:cNvSpPr>
          <p:nvPr>
            <p:ph type="sldImg"/>
          </p:nvPr>
        </p:nvSpPr>
        <p:spPr>
          <a:xfrm>
            <a:off x="369888" y="771525"/>
            <a:ext cx="6118225" cy="3441700"/>
          </a:xfrm>
          <a:ln/>
        </p:spPr>
      </p:sp>
      <p:sp>
        <p:nvSpPr>
          <p:cNvPr id="1056771" name="Rectangle 3"/>
          <p:cNvSpPr>
            <a:spLocks noGrp="1" noChangeArrowheads="1"/>
          </p:cNvSpPr>
          <p:nvPr>
            <p:ph type="body" idx="1"/>
          </p:nvPr>
        </p:nvSpPr>
        <p:spPr>
          <a:xfrm>
            <a:off x="685800" y="4360863"/>
            <a:ext cx="5486400" cy="4132262"/>
          </a:xfrm>
        </p:spPr>
        <p:txBody>
          <a:bodyPr/>
          <a:lstStyle/>
          <a:p>
            <a:endParaRPr lang="en-US" altLang="en-US"/>
          </a:p>
        </p:txBody>
      </p:sp>
    </p:spTree>
    <p:extLst>
      <p:ext uri="{BB962C8B-B14F-4D97-AF65-F5344CB8AC3E}">
        <p14:creationId xmlns:p14="http://schemas.microsoft.com/office/powerpoint/2010/main" val="237784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Rot="1" noChangeAspect="1" noChangeArrowheads="1" noTextEdit="1"/>
          </p:cNvSpPr>
          <p:nvPr>
            <p:ph type="sldImg"/>
          </p:nvPr>
        </p:nvSpPr>
        <p:spPr>
          <a:xfrm>
            <a:off x="369888" y="771525"/>
            <a:ext cx="6118225" cy="3441700"/>
          </a:xfrm>
          <a:ln/>
        </p:spPr>
      </p:sp>
      <p:sp>
        <p:nvSpPr>
          <p:cNvPr id="1058819" name="Rectangle 3"/>
          <p:cNvSpPr>
            <a:spLocks noGrp="1" noChangeArrowheads="1"/>
          </p:cNvSpPr>
          <p:nvPr>
            <p:ph type="body" idx="1"/>
          </p:nvPr>
        </p:nvSpPr>
        <p:spPr>
          <a:xfrm>
            <a:off x="685800" y="4360863"/>
            <a:ext cx="5486400" cy="4132262"/>
          </a:xfrm>
        </p:spPr>
        <p:txBody>
          <a:bodyPr/>
          <a:lstStyle/>
          <a:p>
            <a:pPr>
              <a:lnSpc>
                <a:spcPct val="80000"/>
              </a:lnSpc>
            </a:pPr>
            <a:r>
              <a:rPr lang="en-US" altLang="en-US" dirty="0"/>
              <a:t>File access permissions  can be changed using “</a:t>
            </a:r>
            <a:r>
              <a:rPr lang="en-US" altLang="en-US" b="1" dirty="0" err="1"/>
              <a:t>chmod</a:t>
            </a:r>
            <a:r>
              <a:rPr lang="en-US" altLang="en-US" dirty="0"/>
              <a:t>” command.</a:t>
            </a:r>
          </a:p>
          <a:p>
            <a:r>
              <a:rPr lang="en-US" altLang="en-US" dirty="0"/>
              <a:t>To change permissions, the type of the user, the type of the permission, whether the permission has to be granted or revoked, and the name of the file, has to be specified.</a:t>
            </a:r>
            <a:endParaRPr lang="en-US" altLang="en-US" b="1" dirty="0"/>
          </a:p>
          <a:p>
            <a:pPr>
              <a:lnSpc>
                <a:spcPct val="80000"/>
              </a:lnSpc>
            </a:pPr>
            <a:r>
              <a:rPr lang="en-US" altLang="en-US" b="1" dirty="0"/>
              <a:t>	Category	Operation		Attribute</a:t>
            </a:r>
            <a:endParaRPr lang="en-US" altLang="en-US" dirty="0"/>
          </a:p>
          <a:p>
            <a:pPr>
              <a:lnSpc>
                <a:spcPct val="80000"/>
              </a:lnSpc>
            </a:pPr>
            <a:r>
              <a:rPr lang="en-US" altLang="en-US" dirty="0"/>
              <a:t>	u-user	+ assign permission	r-read permission</a:t>
            </a:r>
          </a:p>
          <a:p>
            <a:pPr>
              <a:lnSpc>
                <a:spcPct val="80000"/>
              </a:lnSpc>
            </a:pPr>
            <a:r>
              <a:rPr lang="en-US" altLang="en-US" dirty="0"/>
              <a:t>	g-group	- remove permission	w-write permission</a:t>
            </a:r>
          </a:p>
          <a:p>
            <a:pPr>
              <a:lnSpc>
                <a:spcPct val="80000"/>
              </a:lnSpc>
            </a:pPr>
            <a:r>
              <a:rPr lang="en-US" altLang="en-US" dirty="0"/>
              <a:t>	o-Others	=assign absolute permission	x-execute permission</a:t>
            </a:r>
          </a:p>
          <a:p>
            <a:pPr>
              <a:lnSpc>
                <a:spcPct val="80000"/>
              </a:lnSpc>
            </a:pPr>
            <a:r>
              <a:rPr lang="en-US" altLang="en-US" dirty="0"/>
              <a:t>	a-all</a:t>
            </a:r>
          </a:p>
          <a:p>
            <a:pPr>
              <a:lnSpc>
                <a:spcPct val="40000"/>
              </a:lnSpc>
            </a:pPr>
            <a:endParaRPr lang="en-US" altLang="en-US" dirty="0"/>
          </a:p>
          <a:p>
            <a:pPr>
              <a:lnSpc>
                <a:spcPct val="80000"/>
              </a:lnSpc>
            </a:pPr>
            <a:r>
              <a:rPr lang="en-US" altLang="en-US" dirty="0"/>
              <a:t>$ </a:t>
            </a:r>
            <a:r>
              <a:rPr lang="en-US" altLang="en-US" dirty="0" err="1"/>
              <a:t>chmod</a:t>
            </a:r>
            <a:r>
              <a:rPr lang="en-US" altLang="en-US" dirty="0"/>
              <a:t>  </a:t>
            </a:r>
            <a:r>
              <a:rPr lang="en-US" altLang="en-US" dirty="0" err="1"/>
              <a:t>u+x</a:t>
            </a:r>
            <a:r>
              <a:rPr lang="en-US" altLang="en-US" dirty="0"/>
              <a:t>  note	</a:t>
            </a:r>
          </a:p>
          <a:p>
            <a:pPr>
              <a:lnSpc>
                <a:spcPct val="80000"/>
              </a:lnSpc>
            </a:pPr>
            <a:r>
              <a:rPr lang="en-US" altLang="en-US" dirty="0"/>
              <a:t>This assigns execute permission to the owner of the file note</a:t>
            </a:r>
          </a:p>
          <a:p>
            <a:pPr>
              <a:lnSpc>
                <a:spcPct val="40000"/>
              </a:lnSpc>
            </a:pPr>
            <a:endParaRPr lang="en-US" altLang="en-US" dirty="0"/>
          </a:p>
          <a:p>
            <a:pPr>
              <a:lnSpc>
                <a:spcPct val="80000"/>
              </a:lnSpc>
            </a:pPr>
            <a:r>
              <a:rPr lang="en-US" altLang="en-US" dirty="0"/>
              <a:t>$ </a:t>
            </a:r>
            <a:r>
              <a:rPr lang="en-US" altLang="en-US" dirty="0" err="1"/>
              <a:t>chmod</a:t>
            </a:r>
            <a:r>
              <a:rPr lang="en-US" altLang="en-US" dirty="0"/>
              <a:t>  </a:t>
            </a:r>
            <a:r>
              <a:rPr lang="en-US" altLang="en-US" dirty="0" err="1"/>
              <a:t>ugo+x</a:t>
            </a:r>
            <a:r>
              <a:rPr lang="en-US" altLang="en-US" dirty="0"/>
              <a:t>  note  </a:t>
            </a:r>
          </a:p>
          <a:p>
            <a:pPr>
              <a:lnSpc>
                <a:spcPct val="80000"/>
              </a:lnSpc>
            </a:pPr>
            <a:r>
              <a:rPr lang="en-US" altLang="en-US" dirty="0"/>
              <a:t>This assigns execute permission to all users</a:t>
            </a:r>
          </a:p>
          <a:p>
            <a:pPr>
              <a:lnSpc>
                <a:spcPct val="40000"/>
              </a:lnSpc>
            </a:pPr>
            <a:endParaRPr lang="en-US" altLang="en-US" b="1" dirty="0"/>
          </a:p>
          <a:p>
            <a:pPr>
              <a:lnSpc>
                <a:spcPct val="80000"/>
              </a:lnSpc>
            </a:pPr>
            <a:r>
              <a:rPr lang="en-US" altLang="en-US" b="1" dirty="0"/>
              <a:t>The Octal Notation</a:t>
            </a:r>
            <a:endParaRPr lang="en-US" altLang="en-US" dirty="0"/>
          </a:p>
          <a:p>
            <a:pPr>
              <a:lnSpc>
                <a:spcPct val="80000"/>
              </a:lnSpc>
            </a:pPr>
            <a:r>
              <a:rPr lang="en-US" altLang="en-US" dirty="0"/>
              <a:t>You can just add the appropriate codes when more than one permission has to be granted.</a:t>
            </a:r>
            <a:br>
              <a:rPr lang="en-US" altLang="en-US" dirty="0"/>
            </a:br>
            <a:endParaRPr lang="en-US" altLang="en-US" dirty="0"/>
          </a:p>
          <a:p>
            <a:pPr>
              <a:lnSpc>
                <a:spcPct val="80000"/>
              </a:lnSpc>
            </a:pPr>
            <a:r>
              <a:rPr lang="en-US" altLang="en-US" dirty="0"/>
              <a:t>$ </a:t>
            </a:r>
            <a:r>
              <a:rPr lang="en-US" altLang="en-US" dirty="0" err="1"/>
              <a:t>chmod</a:t>
            </a:r>
            <a:r>
              <a:rPr lang="en-US" altLang="en-US" dirty="0"/>
              <a:t>  666  note</a:t>
            </a:r>
          </a:p>
          <a:p>
            <a:pPr>
              <a:lnSpc>
                <a:spcPct val="80000"/>
              </a:lnSpc>
            </a:pPr>
            <a:r>
              <a:rPr lang="en-US" altLang="en-US" dirty="0"/>
              <a:t>Here 6 indicate read and write permissions (4+2) to all the users.</a:t>
            </a:r>
          </a:p>
          <a:p>
            <a:pPr>
              <a:lnSpc>
                <a:spcPct val="50000"/>
              </a:lnSpc>
            </a:pPr>
            <a:endParaRPr lang="en-US" altLang="en-US" dirty="0"/>
          </a:p>
        </p:txBody>
      </p:sp>
    </p:spTree>
    <p:extLst>
      <p:ext uri="{BB962C8B-B14F-4D97-AF65-F5344CB8AC3E}">
        <p14:creationId xmlns:p14="http://schemas.microsoft.com/office/powerpoint/2010/main" val="34504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Rot="1" noChangeAspect="1" noChangeArrowheads="1" noTextEdit="1"/>
          </p:cNvSpPr>
          <p:nvPr>
            <p:ph type="sldImg"/>
          </p:nvPr>
        </p:nvSpPr>
        <p:spPr>
          <a:xfrm>
            <a:off x="369888" y="771525"/>
            <a:ext cx="6118225" cy="3441700"/>
          </a:xfrm>
          <a:ln/>
        </p:spPr>
      </p:sp>
      <p:sp>
        <p:nvSpPr>
          <p:cNvPr id="1060867" name="Rectangle 3"/>
          <p:cNvSpPr>
            <a:spLocks noGrp="1" noChangeArrowheads="1"/>
          </p:cNvSpPr>
          <p:nvPr>
            <p:ph type="body" idx="1"/>
          </p:nvPr>
        </p:nvSpPr>
        <p:spPr>
          <a:xfrm>
            <a:off x="990600" y="4268788"/>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US" altLang="en-US"/>
              <a:t>$ chmod  777  note                  </a:t>
            </a:r>
          </a:p>
          <a:p>
            <a:r>
              <a:rPr lang="en-US" altLang="en-US"/>
              <a:t>This assigns all permissions to all</a:t>
            </a:r>
          </a:p>
          <a:p>
            <a:pPr>
              <a:lnSpc>
                <a:spcPct val="30000"/>
              </a:lnSpc>
            </a:pPr>
            <a:endParaRPr lang="en-US" altLang="en-US"/>
          </a:p>
          <a:p>
            <a:r>
              <a:rPr lang="en-US" altLang="en-US"/>
              <a:t>$ chmod  000  note                </a:t>
            </a:r>
          </a:p>
          <a:p>
            <a:r>
              <a:rPr lang="en-US" altLang="en-US"/>
              <a:t>This removes all permissions for all categories</a:t>
            </a:r>
          </a:p>
          <a:p>
            <a:endParaRPr lang="en-US" altLang="en-US"/>
          </a:p>
          <a:p>
            <a:pPr>
              <a:lnSpc>
                <a:spcPct val="110000"/>
              </a:lnSpc>
            </a:pPr>
            <a:r>
              <a:rPr lang="en-US" altLang="en-US"/>
              <a:t> Create the DIRECTORY(ies), if they do not already exist.</a:t>
            </a:r>
          </a:p>
          <a:p>
            <a:r>
              <a:rPr lang="en-US" altLang="en-US"/>
              <a:t> -m, --mode=MODE</a:t>
            </a:r>
          </a:p>
          <a:p>
            <a:r>
              <a:rPr lang="en-US" altLang="en-US"/>
              <a:t>        set  permission mode</a:t>
            </a:r>
          </a:p>
          <a:p>
            <a:r>
              <a:rPr lang="en-US" altLang="en-US"/>
              <a:t> -p, --parents</a:t>
            </a:r>
          </a:p>
          <a:p>
            <a:r>
              <a:rPr lang="en-US" altLang="en-US"/>
              <a:t>        no error if existing, make  parent  directories  as</a:t>
            </a:r>
          </a:p>
          <a:p>
            <a:r>
              <a:rPr lang="en-US" altLang="en-US"/>
              <a:t>        needed</a:t>
            </a:r>
          </a:p>
          <a:p>
            <a:r>
              <a:rPr lang="en-US" altLang="en-US"/>
              <a:t> --verbose</a:t>
            </a:r>
          </a:p>
          <a:p>
            <a:r>
              <a:rPr lang="en-US" altLang="en-US"/>
              <a:t>        print a message for each created directory</a:t>
            </a:r>
          </a:p>
          <a:p>
            <a:r>
              <a:rPr lang="en-US" altLang="en-US"/>
              <a:t>Making a directory – The mkdir command</a:t>
            </a:r>
          </a:p>
          <a:p>
            <a:r>
              <a:rPr lang="en-US" altLang="en-US"/>
              <a:t>Directories can be created by using the mkdir (make directory) command. </a:t>
            </a:r>
          </a:p>
          <a:p>
            <a:endParaRPr lang="en-US" altLang="en-US"/>
          </a:p>
          <a:p>
            <a:endParaRPr lang="en-US" altLang="en-US"/>
          </a:p>
        </p:txBody>
      </p:sp>
    </p:spTree>
    <p:extLst>
      <p:ext uri="{BB962C8B-B14F-4D97-AF65-F5344CB8AC3E}">
        <p14:creationId xmlns:p14="http://schemas.microsoft.com/office/powerpoint/2010/main" val="214980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noTextEdit="1"/>
          </p:cNvSpPr>
          <p:nvPr>
            <p:ph type="sldImg"/>
          </p:nvPr>
        </p:nvSpPr>
        <p:spPr>
          <a:xfrm>
            <a:off x="369888" y="771525"/>
            <a:ext cx="6118225" cy="3441700"/>
          </a:xfrm>
          <a:ln/>
        </p:spPr>
      </p:sp>
      <p:sp>
        <p:nvSpPr>
          <p:cNvPr id="1005571" name="Rectangle 3"/>
          <p:cNvSpPr>
            <a:spLocks noGrp="1" noChangeArrowheads="1"/>
          </p:cNvSpPr>
          <p:nvPr>
            <p:ph type="body" idx="1"/>
          </p:nvPr>
        </p:nvSpPr>
        <p:spPr>
          <a:xfrm>
            <a:off x="890588" y="4360863"/>
            <a:ext cx="5281612"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r>
              <a:rPr lang="en-US" altLang="en-US"/>
              <a:t>The kernel is the operating system. It is responsible for managing the available resources and access to the hardware. The kernel contains modules for each hardware component that it interfaces with. These modules provide the functionality that allows programs access to the CPU, memory, disks, terminals, the network, and so forth.  As new types of hardware are installed on the system, new modules can be incorporated into the kernel.</a:t>
            </a:r>
          </a:p>
          <a:p>
            <a:pPr algn="just"/>
            <a:endParaRPr lang="en-US" altLang="en-US"/>
          </a:p>
        </p:txBody>
      </p:sp>
    </p:spTree>
    <p:extLst>
      <p:ext uri="{BB962C8B-B14F-4D97-AF65-F5344CB8AC3E}">
        <p14:creationId xmlns:p14="http://schemas.microsoft.com/office/powerpoint/2010/main" val="3727636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Rot="1" noChangeAspect="1" noChangeArrowheads="1" noTextEdit="1"/>
          </p:cNvSpPr>
          <p:nvPr>
            <p:ph type="sldImg"/>
          </p:nvPr>
        </p:nvSpPr>
        <p:spPr>
          <a:xfrm>
            <a:off x="369888" y="771525"/>
            <a:ext cx="6118225" cy="3441700"/>
          </a:xfrm>
          <a:ln/>
        </p:spPr>
      </p:sp>
      <p:sp>
        <p:nvSpPr>
          <p:cNvPr id="1062915" name="Rectangle 3"/>
          <p:cNvSpPr>
            <a:spLocks noGrp="1" noChangeArrowheads="1"/>
          </p:cNvSpPr>
          <p:nvPr>
            <p:ph type="body" idx="1"/>
          </p:nvPr>
        </p:nvSpPr>
        <p:spPr>
          <a:xfrm>
            <a:off x="815975" y="4360863"/>
            <a:ext cx="5356225" cy="39639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US" altLang="en-US"/>
              <a:t>$ mkdir mydir</a:t>
            </a:r>
          </a:p>
          <a:p>
            <a:r>
              <a:rPr lang="en-US" altLang="en-US"/>
              <a:t>A directory mydir is created under the current directory.</a:t>
            </a:r>
          </a:p>
          <a:p>
            <a:r>
              <a:rPr lang="en-US" altLang="en-US"/>
              <a:t>A number or directories can be created as follows</a:t>
            </a:r>
          </a:p>
          <a:p>
            <a:pPr>
              <a:lnSpc>
                <a:spcPct val="140000"/>
              </a:lnSpc>
            </a:pPr>
            <a:r>
              <a:rPr lang="en-US" altLang="en-US"/>
              <a:t>$ mkdir mydir mydir/progs mydir/data </a:t>
            </a:r>
          </a:p>
          <a:p>
            <a:r>
              <a:rPr lang="en-US" altLang="en-US"/>
              <a:t>$mkdir –p mydir/mydir1/mydir2/mydir3</a:t>
            </a:r>
          </a:p>
          <a:p>
            <a:r>
              <a:rPr lang="en-US" altLang="en-US"/>
              <a:t>Creates directories hierarchically below each directory</a:t>
            </a:r>
          </a:p>
          <a:p>
            <a:pPr>
              <a:lnSpc>
                <a:spcPct val="10000"/>
              </a:lnSpc>
            </a:pPr>
            <a:endParaRPr lang="en-US" altLang="en-US"/>
          </a:p>
          <a:p>
            <a:r>
              <a:rPr lang="en-US" altLang="en-US"/>
              <a:t>$mkdir –m  755 project</a:t>
            </a:r>
          </a:p>
          <a:p>
            <a:r>
              <a:rPr lang="en-US" altLang="en-US"/>
              <a:t>Creates directory “project” and sets read, write, execute permissions for owner and read &amp; execute permissions for group and others.</a:t>
            </a:r>
          </a:p>
          <a:p>
            <a:pPr>
              <a:lnSpc>
                <a:spcPct val="30000"/>
              </a:lnSpc>
            </a:pPr>
            <a:endParaRPr lang="en-US" altLang="en-US"/>
          </a:p>
          <a:p>
            <a:pPr>
              <a:lnSpc>
                <a:spcPct val="110000"/>
              </a:lnSpc>
            </a:pPr>
            <a:r>
              <a:rPr lang="en-US" altLang="en-US" b="1"/>
              <a:t>Remove a directory</a:t>
            </a:r>
          </a:p>
          <a:p>
            <a:pPr>
              <a:lnSpc>
                <a:spcPct val="120000"/>
              </a:lnSpc>
            </a:pPr>
            <a:r>
              <a:rPr lang="en-US" altLang="en-US"/>
              <a:t>The </a:t>
            </a:r>
            <a:r>
              <a:rPr lang="en-US" altLang="en-US" b="1"/>
              <a:t>rmdir</a:t>
            </a:r>
            <a:r>
              <a:rPr lang="en-US" altLang="en-US"/>
              <a:t> command allows removal of a directory. To remove a directory, it must be empty (except for dot and dot dot). </a:t>
            </a:r>
          </a:p>
          <a:p>
            <a:pPr>
              <a:lnSpc>
                <a:spcPct val="10000"/>
              </a:lnSpc>
            </a:pPr>
            <a:endParaRPr lang="en-US" altLang="en-US"/>
          </a:p>
          <a:p>
            <a:pPr>
              <a:lnSpc>
                <a:spcPct val="110000"/>
              </a:lnSpc>
            </a:pPr>
            <a:r>
              <a:rPr lang="en-US" altLang="en-US"/>
              <a:t>The arguments to </a:t>
            </a:r>
            <a:r>
              <a:rPr lang="en-US" altLang="en-US" b="1"/>
              <a:t>rmdir</a:t>
            </a:r>
            <a:r>
              <a:rPr lang="en-US" altLang="en-US"/>
              <a:t> must be existing directory names. As with any of the commands that take file or directory names as arguments, absolute or relative path names can be provided.</a:t>
            </a:r>
          </a:p>
        </p:txBody>
      </p:sp>
    </p:spTree>
    <p:extLst>
      <p:ext uri="{BB962C8B-B14F-4D97-AF65-F5344CB8AC3E}">
        <p14:creationId xmlns:p14="http://schemas.microsoft.com/office/powerpoint/2010/main" val="2284956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Rot="1" noChangeAspect="1" noChangeArrowheads="1" noTextEdit="1"/>
          </p:cNvSpPr>
          <p:nvPr>
            <p:ph type="sldImg"/>
          </p:nvPr>
        </p:nvSpPr>
        <p:spPr>
          <a:xfrm>
            <a:off x="369888" y="771525"/>
            <a:ext cx="6118225" cy="3441700"/>
          </a:xfrm>
          <a:ln/>
        </p:spPr>
      </p:sp>
      <p:sp>
        <p:nvSpPr>
          <p:cNvPr id="1064963" name="Rectangle 3"/>
          <p:cNvSpPr>
            <a:spLocks noGrp="1" noChangeArrowheads="1"/>
          </p:cNvSpPr>
          <p:nvPr>
            <p:ph type="body" idx="1"/>
          </p:nvPr>
        </p:nvSpPr>
        <p:spPr>
          <a:xfrm>
            <a:off x="912813" y="4360863"/>
            <a:ext cx="5032375" cy="4132262"/>
          </a:xfrm>
        </p:spPr>
        <p:txBody>
          <a:bodyPr/>
          <a:lstStyle/>
          <a:p>
            <a:r>
              <a:rPr lang="en-US" altLang="en-US"/>
              <a:t>What is the action performed by the following commands?</a:t>
            </a:r>
          </a:p>
          <a:p>
            <a:endParaRPr lang="en-US" altLang="en-US"/>
          </a:p>
          <a:p>
            <a:r>
              <a:rPr lang="en-US" altLang="en-US"/>
              <a:t>	$  cd .</a:t>
            </a:r>
          </a:p>
          <a:p>
            <a:endParaRPr lang="en-US" altLang="en-US"/>
          </a:p>
          <a:p>
            <a:r>
              <a:rPr lang="en-US" altLang="en-US"/>
              <a:t>	$  cd ../abc/xyz/pqr</a:t>
            </a:r>
          </a:p>
          <a:p>
            <a:endParaRPr lang="en-US" altLang="en-US"/>
          </a:p>
          <a:p>
            <a:endParaRPr lang="en-US" altLang="en-US"/>
          </a:p>
          <a:p>
            <a:endParaRPr lang="en-US" altLang="en-US"/>
          </a:p>
        </p:txBody>
      </p:sp>
    </p:spTree>
    <p:extLst>
      <p:ext uri="{BB962C8B-B14F-4D97-AF65-F5344CB8AC3E}">
        <p14:creationId xmlns:p14="http://schemas.microsoft.com/office/powerpoint/2010/main" val="2421103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Rot="1" noChangeAspect="1" noChangeArrowheads="1" noTextEdit="1"/>
          </p:cNvSpPr>
          <p:nvPr>
            <p:ph type="sldImg"/>
          </p:nvPr>
        </p:nvSpPr>
        <p:spPr>
          <a:xfrm>
            <a:off x="369888" y="771525"/>
            <a:ext cx="6118225" cy="3441700"/>
          </a:xfrm>
          <a:ln/>
        </p:spPr>
      </p:sp>
      <p:sp>
        <p:nvSpPr>
          <p:cNvPr id="1067011" name="Rectangle 3"/>
          <p:cNvSpPr>
            <a:spLocks noGrp="1" noChangeArrowheads="1"/>
          </p:cNvSpPr>
          <p:nvPr>
            <p:ph type="body" idx="1"/>
          </p:nvPr>
        </p:nvSpPr>
        <p:spPr>
          <a:xfrm>
            <a:off x="685800" y="4360863"/>
            <a:ext cx="5486400" cy="4132262"/>
          </a:xfrm>
        </p:spPr>
        <p:txBody>
          <a:bodyPr/>
          <a:lstStyle/>
          <a:p>
            <a:endParaRPr lang="en-US" altLang="en-US"/>
          </a:p>
        </p:txBody>
      </p:sp>
    </p:spTree>
    <p:extLst>
      <p:ext uri="{BB962C8B-B14F-4D97-AF65-F5344CB8AC3E}">
        <p14:creationId xmlns:p14="http://schemas.microsoft.com/office/powerpoint/2010/main" val="3596897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Rot="1" noChangeAspect="1" noChangeArrowheads="1" noTextEdit="1"/>
          </p:cNvSpPr>
          <p:nvPr>
            <p:ph type="sldImg"/>
          </p:nvPr>
        </p:nvSpPr>
        <p:spPr>
          <a:xfrm>
            <a:off x="369888" y="771525"/>
            <a:ext cx="6118225" cy="3441700"/>
          </a:xfrm>
          <a:ln/>
        </p:spPr>
      </p:sp>
      <p:sp>
        <p:nvSpPr>
          <p:cNvPr id="1069059" name="Rectangle 3"/>
          <p:cNvSpPr>
            <a:spLocks noGrp="1" noChangeArrowheads="1"/>
          </p:cNvSpPr>
          <p:nvPr>
            <p:ph type="body" idx="1"/>
          </p:nvPr>
        </p:nvSpPr>
        <p:spPr>
          <a:xfrm>
            <a:off x="685800" y="4344988"/>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GB" altLang="en-US"/>
              <a:t>The </a:t>
            </a:r>
            <a:r>
              <a:rPr lang="en-GB" altLang="en-US" b="1"/>
              <a:t>cp</a:t>
            </a:r>
            <a:r>
              <a:rPr lang="en-GB" altLang="en-US"/>
              <a:t> command copies a file or a group of files. </a:t>
            </a:r>
            <a:r>
              <a:rPr lang="en-GB" altLang="en-US" b="1"/>
              <a:t>cp</a:t>
            </a:r>
            <a:r>
              <a:rPr lang="en-GB" altLang="en-US"/>
              <a:t> creates an exact image of the file on the disk with the target  name specified.</a:t>
            </a:r>
          </a:p>
          <a:p>
            <a:pPr>
              <a:lnSpc>
                <a:spcPct val="0"/>
              </a:lnSpc>
            </a:pPr>
            <a:endParaRPr lang="en-GB" altLang="en-US"/>
          </a:p>
          <a:p>
            <a:r>
              <a:rPr lang="en-GB" altLang="en-US"/>
              <a:t>$ cp  chap01  unit1	</a:t>
            </a:r>
          </a:p>
          <a:p>
            <a:pPr>
              <a:lnSpc>
                <a:spcPct val="0"/>
              </a:lnSpc>
            </a:pPr>
            <a:endParaRPr lang="en-GB" altLang="en-US"/>
          </a:p>
          <a:p>
            <a:r>
              <a:rPr lang="en-GB" altLang="en-US"/>
              <a:t>This copies the file chap01 to the file unit1</a:t>
            </a:r>
          </a:p>
          <a:p>
            <a:pPr>
              <a:lnSpc>
                <a:spcPct val="0"/>
              </a:lnSpc>
            </a:pPr>
            <a:endParaRPr lang="en-GB" altLang="en-US"/>
          </a:p>
          <a:p>
            <a:r>
              <a:rPr lang="en-GB" altLang="en-US"/>
              <a:t>If the destination file doesn’t exist, it will be created before copying takes place. If not, it will be simply overwritten.</a:t>
            </a:r>
          </a:p>
          <a:p>
            <a:pPr>
              <a:lnSpc>
                <a:spcPct val="0"/>
              </a:lnSpc>
            </a:pPr>
            <a:endParaRPr lang="en-GB" altLang="en-US"/>
          </a:p>
          <a:p>
            <a:pPr>
              <a:lnSpc>
                <a:spcPct val="130000"/>
              </a:lnSpc>
            </a:pPr>
            <a:r>
              <a:rPr lang="en-GB" altLang="en-US"/>
              <a:t>$ cp chap01 progs/unit1	</a:t>
            </a:r>
          </a:p>
          <a:p>
            <a:r>
              <a:rPr lang="en-GB" altLang="en-US"/>
              <a:t>copies the file chap01 to the directory progs.  The  name of the copied file will be unit1</a:t>
            </a:r>
          </a:p>
          <a:p>
            <a:pPr>
              <a:lnSpc>
                <a:spcPct val="0"/>
              </a:lnSpc>
            </a:pPr>
            <a:endParaRPr lang="en-GB" altLang="en-US"/>
          </a:p>
          <a:p>
            <a:r>
              <a:rPr lang="en-GB" altLang="en-US"/>
              <a:t>When target is a directory, </a:t>
            </a:r>
            <a:r>
              <a:rPr lang="en-GB" altLang="en-US" b="1"/>
              <a:t>cp </a:t>
            </a:r>
            <a:r>
              <a:rPr lang="en-GB" altLang="en-US"/>
              <a:t>copies the source into the target directory with the same name, unless target filename is specified.</a:t>
            </a:r>
          </a:p>
          <a:p>
            <a:pPr>
              <a:lnSpc>
                <a:spcPct val="10000"/>
              </a:lnSpc>
            </a:pPr>
            <a:endParaRPr lang="en-GB" altLang="en-US" b="1"/>
          </a:p>
          <a:p>
            <a:pPr>
              <a:lnSpc>
                <a:spcPct val="110000"/>
              </a:lnSpc>
            </a:pPr>
            <a:r>
              <a:rPr lang="en-GB" altLang="en-US"/>
              <a:t>$ cp  chap01  progs	</a:t>
            </a:r>
            <a:br>
              <a:rPr lang="en-GB" altLang="en-US"/>
            </a:br>
            <a:r>
              <a:rPr lang="en-GB" altLang="en-US"/>
              <a:t>copies the file chap01 to the directory progs.  The name of the copied file will also be chap01</a:t>
            </a:r>
          </a:p>
          <a:p>
            <a:pPr>
              <a:lnSpc>
                <a:spcPct val="0"/>
              </a:lnSpc>
            </a:pPr>
            <a:endParaRPr lang="en-GB" altLang="en-US"/>
          </a:p>
          <a:p>
            <a:r>
              <a:rPr lang="en-GB" altLang="en-US"/>
              <a:t>$ cp  chap*  progs	</a:t>
            </a:r>
          </a:p>
          <a:p>
            <a:r>
              <a:rPr lang="en-GB" altLang="en-US"/>
              <a:t>copies all the files matching the pattern to the  directory progs</a:t>
            </a:r>
          </a:p>
        </p:txBody>
      </p:sp>
    </p:spTree>
    <p:extLst>
      <p:ext uri="{BB962C8B-B14F-4D97-AF65-F5344CB8AC3E}">
        <p14:creationId xmlns:p14="http://schemas.microsoft.com/office/powerpoint/2010/main" val="159877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Rot="1" noChangeAspect="1" noChangeArrowheads="1" noTextEdit="1"/>
          </p:cNvSpPr>
          <p:nvPr>
            <p:ph type="sldImg"/>
          </p:nvPr>
        </p:nvSpPr>
        <p:spPr>
          <a:xfrm>
            <a:off x="369888" y="771525"/>
            <a:ext cx="6118225" cy="3441700"/>
          </a:xfrm>
          <a:ln/>
        </p:spPr>
      </p:sp>
      <p:sp>
        <p:nvSpPr>
          <p:cNvPr id="1071107"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r>
              <a:rPr lang="en-GB" altLang="en-US"/>
              <a:t>$ cp  chap01  chap02  progs   	#copies the 2 files to the dir progs</a:t>
            </a:r>
          </a:p>
          <a:p>
            <a:pPr algn="just"/>
            <a:endParaRPr lang="en-GB" altLang="en-US"/>
          </a:p>
          <a:p>
            <a:pPr algn="just"/>
            <a:r>
              <a:rPr lang="en-GB" altLang="en-US"/>
              <a:t>$ cp  –i  chap01  unit1   </a:t>
            </a:r>
          </a:p>
          <a:p>
            <a:pPr algn="just"/>
            <a:r>
              <a:rPr lang="en-GB" altLang="en-US"/>
              <a:t>cp: overwrite unti1? y</a:t>
            </a:r>
          </a:p>
          <a:p>
            <a:pPr algn="just"/>
            <a:endParaRPr lang="en-GB" altLang="en-US"/>
          </a:p>
          <a:p>
            <a:pPr algn="just"/>
            <a:r>
              <a:rPr lang="en-GB" altLang="en-US"/>
              <a:t>-i option lets interactive operation that prompts user before overwriting a file that already exists</a:t>
            </a:r>
          </a:p>
          <a:p>
            <a:pPr algn="just"/>
            <a:endParaRPr lang="en-GB" altLang="en-US"/>
          </a:p>
          <a:p>
            <a:pPr algn="just"/>
            <a:r>
              <a:rPr lang="en-GB" altLang="en-US"/>
              <a:t>$cp  –r  progs   newprogs  </a:t>
            </a:r>
          </a:p>
          <a:p>
            <a:pPr algn="just"/>
            <a:r>
              <a:rPr lang="en-GB" altLang="en-US"/>
              <a:t>Copies recursively all files and subdirectories of progs to newprogs. Here progs and newprogs are directories.</a:t>
            </a:r>
          </a:p>
          <a:p>
            <a:pPr algn="just"/>
            <a:endParaRPr lang="en-US" altLang="en-US"/>
          </a:p>
        </p:txBody>
      </p:sp>
    </p:spTree>
    <p:extLst>
      <p:ext uri="{BB962C8B-B14F-4D97-AF65-F5344CB8AC3E}">
        <p14:creationId xmlns:p14="http://schemas.microsoft.com/office/powerpoint/2010/main" val="2820825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Rot="1" noChangeAspect="1" noChangeArrowheads="1" noTextEdit="1"/>
          </p:cNvSpPr>
          <p:nvPr>
            <p:ph type="sldImg"/>
          </p:nvPr>
        </p:nvSpPr>
        <p:spPr>
          <a:xfrm>
            <a:off x="369888" y="771525"/>
            <a:ext cx="6118225" cy="3441700"/>
          </a:xfrm>
          <a:ln/>
        </p:spPr>
      </p:sp>
      <p:sp>
        <p:nvSpPr>
          <p:cNvPr id="1073155"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US" altLang="en-US"/>
              <a:t>Renaming the files  - The </a:t>
            </a:r>
            <a:r>
              <a:rPr lang="en-US" altLang="en-US" b="1"/>
              <a:t>mv</a:t>
            </a:r>
            <a:r>
              <a:rPr lang="en-US" altLang="en-US"/>
              <a:t> command</a:t>
            </a:r>
            <a:endParaRPr lang="en-GB" altLang="en-US"/>
          </a:p>
          <a:p>
            <a:r>
              <a:rPr lang="en-GB" altLang="en-US"/>
              <a:t>The </a:t>
            </a:r>
            <a:r>
              <a:rPr lang="en-GB" altLang="en-US" b="1"/>
              <a:t>mv</a:t>
            </a:r>
            <a:r>
              <a:rPr lang="en-GB" altLang="en-US"/>
              <a:t> command simply renames a file or a group of files. Its syntax is similar to the </a:t>
            </a:r>
            <a:r>
              <a:rPr lang="en-GB" altLang="en-US" b="1"/>
              <a:t>cp</a:t>
            </a:r>
            <a:r>
              <a:rPr lang="en-GB" altLang="en-US"/>
              <a:t> command.</a:t>
            </a:r>
          </a:p>
          <a:p>
            <a:r>
              <a:rPr lang="en-GB" altLang="en-US"/>
              <a:t>$  mv  chap01  man01</a:t>
            </a:r>
          </a:p>
          <a:p>
            <a:endParaRPr lang="en-GB" altLang="en-US"/>
          </a:p>
          <a:p>
            <a:r>
              <a:rPr lang="en-GB" altLang="en-US"/>
              <a:t>If the destination file doesn’t exist, it will be created. If it is there, it will be overwritten.</a:t>
            </a:r>
          </a:p>
          <a:p>
            <a:r>
              <a:rPr lang="en-GB" altLang="en-US"/>
              <a:t>$ mv  chap01  chap02  chap03  progs</a:t>
            </a:r>
          </a:p>
          <a:p>
            <a:r>
              <a:rPr lang="en-GB" altLang="en-US"/>
              <a:t>Moves the  3 files to the directory progs.</a:t>
            </a:r>
          </a:p>
          <a:p>
            <a:r>
              <a:rPr lang="en-GB" altLang="en-US"/>
              <a:t>$ mv  mydir   perdir	</a:t>
            </a:r>
          </a:p>
          <a:p>
            <a:r>
              <a:rPr lang="en-GB" altLang="en-US"/>
              <a:t>This command renames the directory mydir to  perdir</a:t>
            </a:r>
            <a:endParaRPr lang="en-US" altLang="en-US"/>
          </a:p>
        </p:txBody>
      </p:sp>
    </p:spTree>
    <p:extLst>
      <p:ext uri="{BB962C8B-B14F-4D97-AF65-F5344CB8AC3E}">
        <p14:creationId xmlns:p14="http://schemas.microsoft.com/office/powerpoint/2010/main" val="253161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Rot="1" noChangeAspect="1" noChangeArrowheads="1" noTextEdit="1"/>
          </p:cNvSpPr>
          <p:nvPr>
            <p:ph type="sldImg"/>
          </p:nvPr>
        </p:nvSpPr>
        <p:spPr>
          <a:xfrm>
            <a:off x="369888" y="771525"/>
            <a:ext cx="6118225" cy="3441700"/>
          </a:xfrm>
          <a:ln/>
        </p:spPr>
      </p:sp>
      <p:sp>
        <p:nvSpPr>
          <p:cNvPr id="1075203" name="Rectangle 3"/>
          <p:cNvSpPr>
            <a:spLocks noGrp="1" noChangeArrowheads="1"/>
          </p:cNvSpPr>
          <p:nvPr>
            <p:ph type="body" idx="1"/>
          </p:nvPr>
        </p:nvSpPr>
        <p:spPr>
          <a:xfrm>
            <a:off x="762000" y="4344988"/>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GB" altLang="en-US"/>
              <a:t>Files can be deleted with</a:t>
            </a:r>
            <a:r>
              <a:rPr lang="en-GB" altLang="en-US" b="1"/>
              <a:t> rm</a:t>
            </a:r>
            <a:r>
              <a:rPr lang="en-GB" altLang="en-US"/>
              <a:t> command. When invoked without options, it deletes the files specified on the command line.</a:t>
            </a:r>
          </a:p>
          <a:p>
            <a:r>
              <a:rPr lang="en-GB" altLang="en-US"/>
              <a:t>$ rm  chap01  chap02  chap03</a:t>
            </a:r>
          </a:p>
          <a:p>
            <a:r>
              <a:rPr lang="en-GB" altLang="en-US" b="1"/>
              <a:t>rm</a:t>
            </a:r>
            <a:r>
              <a:rPr lang="en-GB" altLang="en-US"/>
              <a:t> won’t normally remove a directory, but it can remove files from one. You can remove two chapters from the progs directory without having to “cd” to it.</a:t>
            </a:r>
          </a:p>
          <a:p>
            <a:pPr>
              <a:lnSpc>
                <a:spcPct val="50000"/>
              </a:lnSpc>
            </a:pPr>
            <a:endParaRPr lang="en-GB" altLang="en-US"/>
          </a:p>
          <a:p>
            <a:r>
              <a:rPr lang="en-GB" altLang="en-US"/>
              <a:t>$ rm  progs/chap01  progs/chap02</a:t>
            </a:r>
          </a:p>
          <a:p>
            <a:pPr>
              <a:lnSpc>
                <a:spcPct val="130000"/>
              </a:lnSpc>
            </a:pPr>
            <a:r>
              <a:rPr lang="en-GB" altLang="en-US"/>
              <a:t>$ rm  *  </a:t>
            </a:r>
          </a:p>
          <a:p>
            <a:r>
              <a:rPr lang="en-GB" altLang="en-US"/>
              <a:t>This command removes all files</a:t>
            </a:r>
          </a:p>
          <a:p>
            <a:pPr>
              <a:lnSpc>
                <a:spcPct val="130000"/>
              </a:lnSpc>
            </a:pPr>
            <a:r>
              <a:rPr lang="en-GB" altLang="en-US"/>
              <a:t>$ rm  –i  *  </a:t>
            </a:r>
          </a:p>
          <a:p>
            <a:r>
              <a:rPr lang="en-GB" altLang="en-US"/>
              <a:t>This is same as the previous one, but prompts user before deleting each file</a:t>
            </a:r>
          </a:p>
          <a:p>
            <a:pPr>
              <a:lnSpc>
                <a:spcPct val="120000"/>
              </a:lnSpc>
            </a:pPr>
            <a:r>
              <a:rPr lang="en-GB" altLang="en-US"/>
              <a:t>$ rm  –i  chap01  chap02</a:t>
            </a:r>
          </a:p>
          <a:p>
            <a:r>
              <a:rPr lang="en-GB" altLang="en-US"/>
              <a:t>chap01: ?y</a:t>
            </a:r>
          </a:p>
          <a:p>
            <a:r>
              <a:rPr lang="en-GB" altLang="en-US"/>
              <a:t>chap02: ?n</a:t>
            </a:r>
          </a:p>
          <a:p>
            <a:r>
              <a:rPr lang="en-GB" altLang="en-US"/>
              <a:t>chap01 is removed, but not chap02</a:t>
            </a:r>
          </a:p>
          <a:p>
            <a:r>
              <a:rPr lang="en-GB" altLang="en-US"/>
              <a:t>$ rm  –r  *	</a:t>
            </a:r>
          </a:p>
          <a:p>
            <a:r>
              <a:rPr lang="en-GB" altLang="en-US"/>
              <a:t>does recursive deletion, this option can be used to remove directories</a:t>
            </a:r>
          </a:p>
          <a:p>
            <a:endParaRPr lang="en-GB" altLang="en-US"/>
          </a:p>
          <a:p>
            <a:endParaRPr lang="en-GB" altLang="en-US"/>
          </a:p>
        </p:txBody>
      </p:sp>
    </p:spTree>
    <p:extLst>
      <p:ext uri="{BB962C8B-B14F-4D97-AF65-F5344CB8AC3E}">
        <p14:creationId xmlns:p14="http://schemas.microsoft.com/office/powerpoint/2010/main" val="677191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Rot="1" noChangeAspect="1" noChangeArrowheads="1" noTextEdit="1"/>
          </p:cNvSpPr>
          <p:nvPr>
            <p:ph type="sldImg"/>
          </p:nvPr>
        </p:nvSpPr>
        <p:spPr>
          <a:xfrm>
            <a:off x="369888" y="771525"/>
            <a:ext cx="6118225" cy="3441700"/>
          </a:xfrm>
          <a:ln/>
        </p:spPr>
      </p:sp>
      <p:sp>
        <p:nvSpPr>
          <p:cNvPr id="1077251"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r>
              <a:rPr lang="en-US" altLang="en-US"/>
              <a:t>File ownership – the </a:t>
            </a:r>
            <a:r>
              <a:rPr lang="en-US" altLang="en-US" b="1"/>
              <a:t>chown</a:t>
            </a:r>
            <a:r>
              <a:rPr lang="en-US" altLang="en-US"/>
              <a:t> and </a:t>
            </a:r>
            <a:r>
              <a:rPr lang="en-US" altLang="en-US" b="1"/>
              <a:t>chgrp</a:t>
            </a:r>
            <a:r>
              <a:rPr lang="en-US" altLang="en-US"/>
              <a:t> commands</a:t>
            </a:r>
          </a:p>
          <a:p>
            <a:pPr algn="just"/>
            <a:r>
              <a:rPr lang="en-US" altLang="en-US"/>
              <a:t>To change the ownership of a file or a directory, you can use the </a:t>
            </a:r>
            <a:r>
              <a:rPr lang="en-US" altLang="en-US" b="1"/>
              <a:t>chown</a:t>
            </a:r>
            <a:r>
              <a:rPr lang="en-US" altLang="en-US"/>
              <a:t> command,</a:t>
            </a:r>
          </a:p>
          <a:p>
            <a:pPr algn="just"/>
            <a:r>
              <a:rPr lang="en-US" altLang="en-US"/>
              <a:t>$ls -l</a:t>
            </a:r>
          </a:p>
          <a:p>
            <a:pPr algn="just"/>
            <a:r>
              <a:rPr lang="en-US" altLang="en-US"/>
              <a:t>-rwxr-xr-x    1 user1    training    12373 Dec 15 14:45 a.out</a:t>
            </a:r>
          </a:p>
          <a:p>
            <a:pPr algn="just"/>
            <a:r>
              <a:rPr lang="en-US" altLang="en-US"/>
              <a:t>-rwxr-xr-x    3 user1    faculty      4096 Dec 24 11:56 awkpro</a:t>
            </a:r>
          </a:p>
          <a:p>
            <a:pPr algn="just"/>
            <a:r>
              <a:rPr lang="en-US" altLang="en-US"/>
              <a:t>$ chown  user2  a.out</a:t>
            </a:r>
          </a:p>
          <a:p>
            <a:pPr algn="just"/>
            <a:r>
              <a:rPr lang="en-US" altLang="en-US"/>
              <a:t>$ ls  –l  a.out</a:t>
            </a:r>
          </a:p>
          <a:p>
            <a:pPr algn="just"/>
            <a:r>
              <a:rPr lang="en-US" altLang="en-US"/>
              <a:t>-rwxr-xr-x    1 user1 training 12373 Dec 15 14:45 a.out</a:t>
            </a:r>
          </a:p>
          <a:p>
            <a:pPr algn="just"/>
            <a:r>
              <a:rPr lang="en-US" altLang="en-US"/>
              <a:t>But, once ownership is surrendered, it can’t be reinstated. Similarly to change the group ownership of the file, use the </a:t>
            </a:r>
            <a:r>
              <a:rPr lang="en-US" altLang="en-US" b="1"/>
              <a:t>chgrp</a:t>
            </a:r>
            <a:r>
              <a:rPr lang="en-US" altLang="en-US"/>
              <a:t> command. To pass on the group ownership of your awkpro</a:t>
            </a:r>
            <a:r>
              <a:rPr lang="en-US" altLang="en-US" b="1"/>
              <a:t> </a:t>
            </a:r>
            <a:r>
              <a:rPr lang="en-US" altLang="en-US"/>
              <a:t>file to training, use the command</a:t>
            </a:r>
          </a:p>
          <a:p>
            <a:pPr algn="just"/>
            <a:r>
              <a:rPr lang="en-US" altLang="en-US"/>
              <a:t>$ chgrp  training  awkpro</a:t>
            </a:r>
          </a:p>
          <a:p>
            <a:pPr algn="just"/>
            <a:r>
              <a:rPr lang="en-US" altLang="en-US"/>
              <a:t>$ newgrp  faculty</a:t>
            </a:r>
          </a:p>
          <a:p>
            <a:pPr algn="just"/>
            <a:r>
              <a:rPr lang="en-US" altLang="en-US"/>
              <a:t>This command is used to change your effective group id </a:t>
            </a:r>
          </a:p>
          <a:p>
            <a:pPr algn="just"/>
            <a:r>
              <a:rPr lang="en-US" altLang="en-US"/>
              <a:t>$ newgrp</a:t>
            </a:r>
          </a:p>
          <a:p>
            <a:pPr algn="just"/>
            <a:r>
              <a:rPr lang="en-US" altLang="en-US"/>
              <a:t>This will make the effective groupid as the primary groupid</a:t>
            </a:r>
          </a:p>
        </p:txBody>
      </p:sp>
    </p:spTree>
    <p:extLst>
      <p:ext uri="{BB962C8B-B14F-4D97-AF65-F5344CB8AC3E}">
        <p14:creationId xmlns:p14="http://schemas.microsoft.com/office/powerpoint/2010/main" val="753298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Rot="1" noChangeAspect="1" noChangeArrowheads="1" noTextEdit="1"/>
          </p:cNvSpPr>
          <p:nvPr>
            <p:ph type="sldImg"/>
          </p:nvPr>
        </p:nvSpPr>
        <p:spPr>
          <a:xfrm>
            <a:off x="368300" y="669925"/>
            <a:ext cx="6122988" cy="3444875"/>
          </a:xfrm>
          <a:ln/>
        </p:spPr>
      </p:sp>
      <p:sp>
        <p:nvSpPr>
          <p:cNvPr id="1079299"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nSpc>
                <a:spcPct val="110000"/>
              </a:lnSpc>
            </a:pPr>
            <a:r>
              <a:rPr lang="en-US" altLang="en-US"/>
              <a:t>The system defined permission for a file is 666, and for a directory it is 777. Unix uses the umask value to remove the permissions that should not be granted.</a:t>
            </a:r>
          </a:p>
          <a:p>
            <a:pPr>
              <a:lnSpc>
                <a:spcPct val="110000"/>
              </a:lnSpc>
            </a:pPr>
            <a:endParaRPr lang="en-US" altLang="en-US"/>
          </a:p>
          <a:p>
            <a:pPr>
              <a:lnSpc>
                <a:spcPct val="110000"/>
              </a:lnSpc>
            </a:pPr>
            <a:r>
              <a:rPr lang="en-US" altLang="en-US"/>
              <a:t>If the umask value is 027, the default file permission will be set as 640 and default directory permission will be set as 750.  .ie. 666 and 777 is masked with 027</a:t>
            </a:r>
          </a:p>
          <a:p>
            <a:pPr>
              <a:lnSpc>
                <a:spcPct val="110000"/>
              </a:lnSpc>
            </a:pPr>
            <a:endParaRPr lang="en-US" altLang="en-US"/>
          </a:p>
          <a:p>
            <a:pPr>
              <a:lnSpc>
                <a:spcPct val="110000"/>
              </a:lnSpc>
            </a:pPr>
            <a:r>
              <a:rPr lang="en-US" altLang="en-US"/>
              <a:t>User can set the default </a:t>
            </a:r>
            <a:r>
              <a:rPr lang="en-US" altLang="en-US" b="1"/>
              <a:t>umask</a:t>
            </a:r>
            <a:r>
              <a:rPr lang="en-US" altLang="en-US"/>
              <a:t> value by making an entry in $HOME/.profile file so that it will be effective always for any new file or directory created.</a:t>
            </a:r>
          </a:p>
          <a:p>
            <a:pPr>
              <a:lnSpc>
                <a:spcPct val="110000"/>
              </a:lnSpc>
            </a:pPr>
            <a:endParaRPr lang="en-US" altLang="en-US"/>
          </a:p>
          <a:p>
            <a:pPr>
              <a:lnSpc>
                <a:spcPct val="110000"/>
              </a:lnSpc>
            </a:pPr>
            <a:endParaRPr lang="en-US" altLang="en-US" i="1"/>
          </a:p>
          <a:p>
            <a:pPr>
              <a:lnSpc>
                <a:spcPct val="110000"/>
              </a:lnSpc>
            </a:pPr>
            <a:endParaRPr lang="en-US" altLang="en-US" i="1"/>
          </a:p>
        </p:txBody>
      </p:sp>
    </p:spTree>
    <p:extLst>
      <p:ext uri="{BB962C8B-B14F-4D97-AF65-F5344CB8AC3E}">
        <p14:creationId xmlns:p14="http://schemas.microsoft.com/office/powerpoint/2010/main" val="3147709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Rot="1" noChangeAspect="1" noChangeArrowheads="1" noTextEdit="1"/>
          </p:cNvSpPr>
          <p:nvPr>
            <p:ph type="sldImg"/>
          </p:nvPr>
        </p:nvSpPr>
        <p:spPr>
          <a:xfrm>
            <a:off x="369888" y="771525"/>
            <a:ext cx="6118225" cy="3441700"/>
          </a:xfrm>
          <a:ln/>
        </p:spPr>
      </p:sp>
      <p:sp>
        <p:nvSpPr>
          <p:cNvPr id="1081347" name="Rectangle 3"/>
          <p:cNvSpPr>
            <a:spLocks noGrp="1" noChangeArrowheads="1"/>
          </p:cNvSpPr>
          <p:nvPr>
            <p:ph type="body" idx="1"/>
          </p:nvPr>
        </p:nvSpPr>
        <p:spPr>
          <a:xfrm>
            <a:off x="912813" y="4360863"/>
            <a:ext cx="5032375" cy="4132262"/>
          </a:xfrm>
        </p:spPr>
        <p:txBody>
          <a:bodyPr/>
          <a:lstStyle/>
          <a:p>
            <a:pPr algn="just">
              <a:lnSpc>
                <a:spcPct val="110000"/>
              </a:lnSpc>
            </a:pPr>
            <a:r>
              <a:rPr lang="en-US" altLang="en-US"/>
              <a:t>Unix supports two types of links: hard link and soft link. When a hard link is created, it shares the same i-node number as that of the original file. This implies, the file represented by the inode number can be accessed by more than one file name.  </a:t>
            </a:r>
          </a:p>
          <a:p>
            <a:pPr algn="just">
              <a:lnSpc>
                <a:spcPct val="110000"/>
              </a:lnSpc>
            </a:pPr>
            <a:r>
              <a:rPr lang="en-US" altLang="en-US"/>
              <a:t>The link count corresponding to an inode number represents number of hard links the inode has got. </a:t>
            </a:r>
          </a:p>
          <a:p>
            <a:pPr algn="just">
              <a:lnSpc>
                <a:spcPct val="110000"/>
              </a:lnSpc>
            </a:pPr>
            <a:endParaRPr lang="en-US" altLang="en-US"/>
          </a:p>
          <a:p>
            <a:pPr algn="just">
              <a:lnSpc>
                <a:spcPct val="110000"/>
              </a:lnSpc>
            </a:pPr>
            <a:r>
              <a:rPr lang="en-US" altLang="en-US"/>
              <a:t>When a file is removed, the link count corresponding to the inode is reduced by 1, and the directory entry for the file is removed. However, the inode is freed along with the file, only if there are no references to the i-node number, i.e., when the count reduces to zero.</a:t>
            </a:r>
          </a:p>
          <a:p>
            <a:pPr algn="just">
              <a:lnSpc>
                <a:spcPct val="110000"/>
              </a:lnSpc>
            </a:pPr>
            <a:endParaRPr lang="en-US" altLang="en-US"/>
          </a:p>
          <a:p>
            <a:pPr algn="just">
              <a:lnSpc>
                <a:spcPct val="110000"/>
              </a:lnSpc>
            </a:pPr>
            <a:r>
              <a:rPr lang="en-US" altLang="en-US"/>
              <a:t>Since the hard link shares the same i-node number, it can’t be used to link files across the file systems.  In that case, we use a soft link</a:t>
            </a:r>
            <a:r>
              <a:rPr lang="en-US" altLang="en-US" i="1"/>
              <a:t>.</a:t>
            </a:r>
            <a:r>
              <a:rPr lang="en-US" altLang="en-US"/>
              <a:t>  Soft link uses a separate i-node number for the linked file.  Thus if the original file is removed, the file is lost.</a:t>
            </a:r>
          </a:p>
        </p:txBody>
      </p:sp>
    </p:spTree>
    <p:extLst>
      <p:ext uri="{BB962C8B-B14F-4D97-AF65-F5344CB8AC3E}">
        <p14:creationId xmlns:p14="http://schemas.microsoft.com/office/powerpoint/2010/main" val="15377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Rot="1" noChangeAspect="1" noChangeArrowheads="1" noTextEdit="1"/>
          </p:cNvSpPr>
          <p:nvPr>
            <p:ph type="sldImg"/>
          </p:nvPr>
        </p:nvSpPr>
        <p:spPr>
          <a:xfrm>
            <a:off x="444500" y="382588"/>
            <a:ext cx="6121400" cy="3443287"/>
          </a:xfrm>
          <a:ln/>
        </p:spPr>
      </p:sp>
      <p:sp>
        <p:nvSpPr>
          <p:cNvPr id="1305603" name="Rectangle 3"/>
          <p:cNvSpPr>
            <a:spLocks noGrp="1" noChangeArrowheads="1"/>
          </p:cNvSpPr>
          <p:nvPr>
            <p:ph type="body" idx="1"/>
          </p:nvPr>
        </p:nvSpPr>
        <p:spPr>
          <a:xfrm>
            <a:off x="912813" y="3965575"/>
            <a:ext cx="5487987" cy="41306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r>
              <a:rPr lang="en-US" altLang="en-US" b="1" dirty="0"/>
              <a:t>The Shell -</a:t>
            </a:r>
            <a:r>
              <a:rPr lang="en-US" altLang="en-US" dirty="0"/>
              <a:t> shell is an interactive command interpreter.  It accepts commands that are entered at the shell prompt, and executes them.  A user communicates with the system through the shell.. </a:t>
            </a:r>
          </a:p>
          <a:p>
            <a:pPr algn="just">
              <a:lnSpc>
                <a:spcPct val="50000"/>
              </a:lnSpc>
            </a:pPr>
            <a:endParaRPr lang="en-US" altLang="en-US" dirty="0"/>
          </a:p>
          <a:p>
            <a:pPr algn="just"/>
            <a:r>
              <a:rPr lang="en-US" altLang="en-US" dirty="0"/>
              <a:t>Shells that are commonly available in the</a:t>
            </a:r>
            <a:r>
              <a:rPr lang="en-US" altLang="en-US" b="1" dirty="0"/>
              <a:t> </a:t>
            </a:r>
            <a:r>
              <a:rPr lang="en-US" altLang="en-US" dirty="0"/>
              <a:t>UNIX system environment are:</a:t>
            </a:r>
          </a:p>
          <a:p>
            <a:pPr algn="just"/>
            <a:r>
              <a:rPr lang="en-US" altLang="en-US" b="1" dirty="0"/>
              <a:t>Bourne Shell (/bin/</a:t>
            </a:r>
            <a:r>
              <a:rPr lang="en-US" altLang="en-US" b="1" dirty="0" err="1"/>
              <a:t>sh</a:t>
            </a:r>
            <a:r>
              <a:rPr lang="en-US" altLang="en-US" b="1" dirty="0"/>
              <a:t>)</a:t>
            </a:r>
            <a:r>
              <a:rPr lang="en-US" altLang="en-US" dirty="0"/>
              <a:t> — the original shell provided on AT&amp;T based systems developed by Stephen Bourne at Bell Laboratories.  It provides a UNIX system command interpreter and supports a programmable interface to develop shell programs, or scripts as they are commonly called.  The programmable and interactive interfaces provide capabilities such as variable definition and substitution, variable and file testing, branching, and loops.</a:t>
            </a:r>
          </a:p>
          <a:p>
            <a:pPr algn="just"/>
            <a:r>
              <a:rPr lang="en-US" altLang="en-US" b="1" dirty="0"/>
              <a:t>C Shell (/bin/</a:t>
            </a:r>
            <a:r>
              <a:rPr lang="en-US" altLang="en-US" b="1" dirty="0" err="1"/>
              <a:t>csh</a:t>
            </a:r>
            <a:r>
              <a:rPr lang="en-US" altLang="en-US" b="1" dirty="0"/>
              <a:t>)</a:t>
            </a:r>
            <a:r>
              <a:rPr lang="en-US" altLang="en-US" dirty="0"/>
              <a:t> — the shell developed at the Berkeley Software Division (University of California) by Bill Joy, and is provided on BSD-based systems.  This shell was referred to as the California Shell, which was shortened to just the </a:t>
            </a:r>
            <a:r>
              <a:rPr lang="en-US" altLang="en-US" b="1" dirty="0"/>
              <a:t>C</a:t>
            </a:r>
            <a:r>
              <a:rPr lang="en-US" altLang="en-US" dirty="0"/>
              <a:t> Shell.  It was considered an improvement over the Bourne Shell because it offered interactive features such as a command stack which allows simple recalling and editing of previously entered commands, and aliasing which provides personalized alternative names for existing commands.</a:t>
            </a:r>
          </a:p>
          <a:p>
            <a:pPr algn="just"/>
            <a:r>
              <a:rPr lang="en-US" altLang="en-US" b="1" dirty="0"/>
              <a:t>Bash shell (/bin/bash) – Bourne-Again Shell - </a:t>
            </a:r>
            <a:r>
              <a:rPr lang="en-US" altLang="en-US" dirty="0"/>
              <a:t>Bash is an </a:t>
            </a:r>
            <a:r>
              <a:rPr lang="en-US" altLang="en-US" dirty="0" err="1"/>
              <a:t>sh</a:t>
            </a:r>
            <a:r>
              <a:rPr lang="en-US" altLang="en-US" dirty="0"/>
              <a:t>-compatible command language interpreter that executes  commands  read from the standard input or from a file.  Bash also incorporates  useful  features  from  the </a:t>
            </a:r>
            <a:r>
              <a:rPr lang="en-US" altLang="en-US" dirty="0" err="1"/>
              <a:t>Korn</a:t>
            </a:r>
            <a:r>
              <a:rPr lang="en-US" altLang="en-US" dirty="0"/>
              <a:t> and C shells (</a:t>
            </a:r>
            <a:r>
              <a:rPr lang="en-US" altLang="en-US" dirty="0" err="1"/>
              <a:t>ksh</a:t>
            </a:r>
            <a:r>
              <a:rPr lang="en-US" altLang="en-US" dirty="0"/>
              <a:t> and </a:t>
            </a:r>
            <a:r>
              <a:rPr lang="en-US" altLang="en-US" dirty="0" err="1"/>
              <a:t>csh</a:t>
            </a:r>
            <a:r>
              <a:rPr lang="en-US" altLang="en-US" dirty="0"/>
              <a:t>).</a:t>
            </a:r>
          </a:p>
          <a:p>
            <a:pPr algn="just"/>
            <a:r>
              <a:rPr lang="en-US" altLang="en-US" b="1" dirty="0"/>
              <a:t>	</a:t>
            </a:r>
          </a:p>
        </p:txBody>
      </p:sp>
    </p:spTree>
    <p:extLst>
      <p:ext uri="{BB962C8B-B14F-4D97-AF65-F5344CB8AC3E}">
        <p14:creationId xmlns:p14="http://schemas.microsoft.com/office/powerpoint/2010/main" val="1996730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Rot="1" noChangeAspect="1" noChangeArrowheads="1" noTextEdit="1"/>
          </p:cNvSpPr>
          <p:nvPr>
            <p:ph type="sldImg"/>
          </p:nvPr>
        </p:nvSpPr>
        <p:spPr>
          <a:xfrm>
            <a:off x="369888" y="771525"/>
            <a:ext cx="6118225" cy="3441700"/>
          </a:xfrm>
          <a:ln/>
        </p:spPr>
      </p:sp>
      <p:sp>
        <p:nvSpPr>
          <p:cNvPr id="1083395"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r>
              <a:rPr lang="en-US" altLang="en-US"/>
              <a:t>The </a:t>
            </a:r>
            <a:r>
              <a:rPr lang="en-US" altLang="en-US" b="1"/>
              <a:t>SUID</a:t>
            </a:r>
            <a:r>
              <a:rPr lang="en-US" altLang="en-US"/>
              <a:t> bit will set the userid of the owner of the file for the user who executes it.</a:t>
            </a:r>
          </a:p>
          <a:p>
            <a:pPr algn="just">
              <a:lnSpc>
                <a:spcPct val="130000"/>
              </a:lnSpc>
            </a:pPr>
            <a:r>
              <a:rPr lang="en-US" altLang="en-US"/>
              <a:t>$ ls -l /usr/bin/passwd</a:t>
            </a:r>
          </a:p>
          <a:p>
            <a:pPr algn="just"/>
            <a:r>
              <a:rPr lang="en-US" altLang="en-US"/>
              <a:t>-r-s--x--x    1 root     root        12244 Feb  8  2000 /usr/bin/passwd</a:t>
            </a:r>
          </a:p>
          <a:p>
            <a:pPr algn="just"/>
            <a:r>
              <a:rPr lang="en-US" altLang="en-US"/>
              <a:t>$ ls -l /etc/shadow</a:t>
            </a:r>
          </a:p>
          <a:p>
            <a:pPr algn="just"/>
            <a:r>
              <a:rPr lang="en-US" altLang="en-US"/>
              <a:t>-r--------    1 root     root        12879 Mar  4  2003 /etc/shadow</a:t>
            </a:r>
          </a:p>
          <a:p>
            <a:pPr algn="just"/>
            <a:r>
              <a:rPr lang="en-US" altLang="en-US"/>
              <a:t>The /usr/bin/passwd command is used to change the password. Any user can change his/her password using this command. The encrypted password will be written on to /etc/shadow file. If you look at the permission of the /etc/shadow file, you will see there is only read permission for root (owner). When a user executes </a:t>
            </a:r>
            <a:r>
              <a:rPr lang="en-US" altLang="en-US" b="1"/>
              <a:t>passwd</a:t>
            </a:r>
            <a:r>
              <a:rPr lang="en-US" altLang="en-US"/>
              <a:t> command, the program gets executed with root permissions, which allow user to save modified password corresponding to the user id in /etc/passwd file.</a:t>
            </a:r>
          </a:p>
          <a:p>
            <a:pPr algn="just">
              <a:lnSpc>
                <a:spcPct val="30000"/>
              </a:lnSpc>
            </a:pPr>
            <a:endParaRPr lang="en-US" altLang="en-US"/>
          </a:p>
          <a:p>
            <a:pPr algn="just"/>
            <a:r>
              <a:rPr lang="en-US" altLang="en-US"/>
              <a:t>Assume “scores” is a program file that allows each individual to enter his/her score in a file called “scores.dat”. To prevent unauthorized access to the file only root has read and write permissions to “scores.dat”. Now modifications to “scores.dat” can be controlled by setting “set user ID bit” on “scores”.  It can be done in of the two ways:</a:t>
            </a:r>
          </a:p>
          <a:p>
            <a:pPr algn="just"/>
            <a:r>
              <a:rPr lang="en-US" altLang="en-US"/>
              <a:t>	$chmod  u+s scores</a:t>
            </a:r>
          </a:p>
          <a:p>
            <a:pPr algn="just">
              <a:lnSpc>
                <a:spcPct val="80000"/>
              </a:lnSpc>
            </a:pPr>
            <a:r>
              <a:rPr lang="en-US" altLang="en-US"/>
              <a:t>or</a:t>
            </a:r>
          </a:p>
          <a:p>
            <a:pPr algn="just"/>
            <a:r>
              <a:rPr lang="en-US" altLang="en-US"/>
              <a:t>	$ chmod 4755 scores</a:t>
            </a:r>
          </a:p>
          <a:p>
            <a:pPr algn="just"/>
            <a:endParaRPr lang="en-US" altLang="en-US"/>
          </a:p>
          <a:p>
            <a:pPr algn="just"/>
            <a:endParaRPr lang="en-US" altLang="en-US"/>
          </a:p>
          <a:p>
            <a:pPr algn="just"/>
            <a:endParaRPr lang="en-US" altLang="en-US"/>
          </a:p>
        </p:txBody>
      </p:sp>
    </p:spTree>
    <p:extLst>
      <p:ext uri="{BB962C8B-B14F-4D97-AF65-F5344CB8AC3E}">
        <p14:creationId xmlns:p14="http://schemas.microsoft.com/office/powerpoint/2010/main" val="1316504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Rot="1" noChangeAspect="1" noChangeArrowheads="1" noTextEdit="1"/>
          </p:cNvSpPr>
          <p:nvPr>
            <p:ph type="sldImg"/>
          </p:nvPr>
        </p:nvSpPr>
        <p:spPr>
          <a:xfrm>
            <a:off x="369888" y="771525"/>
            <a:ext cx="6118225" cy="3441700"/>
          </a:xfrm>
          <a:ln/>
        </p:spPr>
      </p:sp>
      <p:sp>
        <p:nvSpPr>
          <p:cNvPr id="1307651" name="Rectangle 3"/>
          <p:cNvSpPr>
            <a:spLocks noGrp="1" noChangeArrowheads="1"/>
          </p:cNvSpPr>
          <p:nvPr>
            <p:ph type="body" idx="1"/>
          </p:nvPr>
        </p:nvSpPr>
        <p:spPr>
          <a:xfrm>
            <a:off x="914400" y="4360863"/>
            <a:ext cx="52578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lnSpc>
                <a:spcPct val="110000"/>
              </a:lnSpc>
            </a:pPr>
            <a:r>
              <a:rPr lang="en-US" altLang="en-US"/>
              <a:t>Setting the group ID on an executable file allows the process running the command to inherit privileges and access rights given to group.</a:t>
            </a:r>
          </a:p>
          <a:p>
            <a:pPr algn="just">
              <a:lnSpc>
                <a:spcPct val="110000"/>
              </a:lnSpc>
            </a:pPr>
            <a:endParaRPr lang="en-US" altLang="en-US"/>
          </a:p>
          <a:p>
            <a:pPr algn="just">
              <a:lnSpc>
                <a:spcPct val="110000"/>
              </a:lnSpc>
            </a:pPr>
            <a:endParaRPr lang="en-US" altLang="en-US"/>
          </a:p>
          <a:p>
            <a:pPr algn="just">
              <a:lnSpc>
                <a:spcPct val="110000"/>
              </a:lnSpc>
            </a:pPr>
            <a:endParaRPr lang="en-US" altLang="en-US"/>
          </a:p>
          <a:p>
            <a:pPr algn="just">
              <a:lnSpc>
                <a:spcPct val="110000"/>
              </a:lnSpc>
            </a:pPr>
            <a:endParaRPr lang="en-US" altLang="en-US"/>
          </a:p>
        </p:txBody>
      </p:sp>
    </p:spTree>
    <p:extLst>
      <p:ext uri="{BB962C8B-B14F-4D97-AF65-F5344CB8AC3E}">
        <p14:creationId xmlns:p14="http://schemas.microsoft.com/office/powerpoint/2010/main" val="3061298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Rot="1" noChangeAspect="1" noChangeArrowheads="1" noTextEdit="1"/>
          </p:cNvSpPr>
          <p:nvPr>
            <p:ph type="sldImg"/>
          </p:nvPr>
        </p:nvSpPr>
        <p:spPr>
          <a:xfrm>
            <a:off x="369888" y="771525"/>
            <a:ext cx="6118225" cy="3441700"/>
          </a:xfrm>
          <a:ln/>
        </p:spPr>
      </p:sp>
      <p:sp>
        <p:nvSpPr>
          <p:cNvPr id="1309699" name="Rectangle 3"/>
          <p:cNvSpPr>
            <a:spLocks noGrp="1" noChangeArrowheads="1"/>
          </p:cNvSpPr>
          <p:nvPr>
            <p:ph type="body" idx="1"/>
          </p:nvPr>
        </p:nvSpPr>
        <p:spPr>
          <a:xfrm>
            <a:off x="914400" y="4360863"/>
            <a:ext cx="52578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r>
              <a:rPr lang="en-US" altLang="en-US"/>
              <a:t>Setting sticky bit on a directory is useful when the directory should allow multiple users to create files and access other files in the directory, but should not allow files to be removed by non-owners.</a:t>
            </a:r>
          </a:p>
          <a:p>
            <a:pPr algn="just"/>
            <a:endParaRPr lang="en-US" altLang="en-US"/>
          </a:p>
          <a:p>
            <a:pPr algn="just"/>
            <a:r>
              <a:rPr lang="en-US" altLang="en-US"/>
              <a:t>One example that can be seen is the /tmp directory, which is used as place holder for temporary files created by various programs.</a:t>
            </a:r>
          </a:p>
          <a:p>
            <a:pPr algn="just"/>
            <a:endParaRPr lang="en-US" altLang="en-US"/>
          </a:p>
          <a:p>
            <a:pPr algn="just"/>
            <a:r>
              <a:rPr lang="en-US" altLang="en-US"/>
              <a:t>A directory that has been set with “sticky bit” will be shown with a “t” in place of “x” corresponding to the permissions which represent for “others”  as can be seen below: </a:t>
            </a:r>
          </a:p>
          <a:p>
            <a:pPr algn="just"/>
            <a:endParaRPr lang="en-US" altLang="en-US"/>
          </a:p>
          <a:p>
            <a:pPr algn="just"/>
            <a:r>
              <a:rPr lang="nl-NL" altLang="en-US"/>
              <a:t>        drwxrwxrwt   15  root     root         8192 Feb 21 18:05 tmp</a:t>
            </a:r>
          </a:p>
          <a:p>
            <a:pPr algn="just"/>
            <a:endParaRPr lang="nl-NL" altLang="en-US"/>
          </a:p>
          <a:p>
            <a:pPr algn="just"/>
            <a:endParaRPr lang="en-US" altLang="en-US"/>
          </a:p>
        </p:txBody>
      </p:sp>
    </p:spTree>
    <p:extLst>
      <p:ext uri="{BB962C8B-B14F-4D97-AF65-F5344CB8AC3E}">
        <p14:creationId xmlns:p14="http://schemas.microsoft.com/office/powerpoint/2010/main" val="414886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spect="1" noChangeArrowheads="1" noTextEdit="1"/>
          </p:cNvSpPr>
          <p:nvPr>
            <p:ph type="sldImg"/>
          </p:nvPr>
        </p:nvSpPr>
        <p:spPr>
          <a:xfrm>
            <a:off x="369888" y="771525"/>
            <a:ext cx="6118225" cy="3441700"/>
          </a:xfrm>
          <a:ln/>
        </p:spPr>
      </p:sp>
      <p:sp>
        <p:nvSpPr>
          <p:cNvPr id="1009667" name="Rectangle 3"/>
          <p:cNvSpPr>
            <a:spLocks noGrp="1" noChangeArrowheads="1"/>
          </p:cNvSpPr>
          <p:nvPr>
            <p:ph type="body" idx="1"/>
          </p:nvPr>
        </p:nvSpPr>
        <p:spPr>
          <a:xfrm>
            <a:off x="685800" y="4360863"/>
            <a:ext cx="5486400" cy="36195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r>
              <a:rPr lang="en-US" altLang="en-US"/>
              <a:t>Any program in execution is considered as a process in UNIX. Every process is initiated by the </a:t>
            </a:r>
            <a:r>
              <a:rPr lang="en-US" altLang="en-US" b="1"/>
              <a:t>fork( )</a:t>
            </a:r>
            <a:r>
              <a:rPr lang="en-US" altLang="en-US"/>
              <a:t> system call. A process that invokes a </a:t>
            </a:r>
            <a:r>
              <a:rPr lang="en-US" altLang="en-US" b="1"/>
              <a:t>fork( )</a:t>
            </a:r>
            <a:r>
              <a:rPr lang="en-US" altLang="en-US"/>
              <a:t> system call is called the parent process and the newly created process is called the child process. On completion, the child process will return the status to the parent process.</a:t>
            </a:r>
          </a:p>
          <a:p>
            <a:pPr algn="just"/>
            <a:endParaRPr lang="en-US" altLang="en-US"/>
          </a:p>
          <a:p>
            <a:pPr algn="just"/>
            <a:r>
              <a:rPr lang="en-US" altLang="en-US"/>
              <a:t>Commands entered by user at command prompt are executed by shell. The shell forks a new process and executes the command in the new process.  </a:t>
            </a:r>
          </a:p>
          <a:p>
            <a:pPr algn="just"/>
            <a:endParaRPr lang="en-US" altLang="en-US"/>
          </a:p>
          <a:p>
            <a:pPr algn="just"/>
            <a:endParaRPr lang="en-US" altLang="en-US"/>
          </a:p>
          <a:p>
            <a:pPr algn="just"/>
            <a:endParaRPr lang="en-US" altLang="en-US"/>
          </a:p>
          <a:p>
            <a:pPr algn="just"/>
            <a:endParaRPr lang="en-US" altLang="en-US"/>
          </a:p>
        </p:txBody>
      </p:sp>
    </p:spTree>
    <p:extLst>
      <p:ext uri="{BB962C8B-B14F-4D97-AF65-F5344CB8AC3E}">
        <p14:creationId xmlns:p14="http://schemas.microsoft.com/office/powerpoint/2010/main" val="55778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noTextEdit="1"/>
          </p:cNvSpPr>
          <p:nvPr>
            <p:ph type="sldImg"/>
          </p:nvPr>
        </p:nvSpPr>
        <p:spPr>
          <a:xfrm>
            <a:off x="369888" y="771525"/>
            <a:ext cx="6118225" cy="3441700"/>
          </a:xfrm>
          <a:ln/>
        </p:spPr>
      </p:sp>
      <p:sp>
        <p:nvSpPr>
          <p:cNvPr id="1011715" name="Rectangle 3"/>
          <p:cNvSpPr>
            <a:spLocks noGrp="1" noChangeArrowheads="1"/>
          </p:cNvSpPr>
          <p:nvPr>
            <p:ph type="body" idx="1"/>
          </p:nvPr>
        </p:nvSpPr>
        <p:spPr>
          <a:xfrm>
            <a:off x="685800" y="4360863"/>
            <a:ext cx="5486400" cy="37401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717" tIns="44358" rIns="88717" bIns="44358">
            <a:spAutoFit/>
          </a:bodyPr>
          <a:lstStyle/>
          <a:p>
            <a:pPr>
              <a:spcBef>
                <a:spcPct val="0"/>
              </a:spcBef>
            </a:pPr>
            <a:endParaRPr lang="en-US" altLang="en-US"/>
          </a:p>
          <a:p>
            <a:pPr>
              <a:spcBef>
                <a:spcPct val="0"/>
              </a:spcBef>
            </a:pPr>
            <a:endParaRPr lang="en-US" altLang="en-US"/>
          </a:p>
          <a:p>
            <a:pPr>
              <a:spcBef>
                <a:spcPct val="0"/>
              </a:spcBef>
            </a:pPr>
            <a:r>
              <a:rPr lang="en-US" altLang="en-US"/>
              <a:t>UNIX schedules processes to CPU according to various scheduling policies.</a:t>
            </a:r>
          </a:p>
          <a:p>
            <a:pPr>
              <a:spcBef>
                <a:spcPct val="0"/>
              </a:spcBef>
            </a:pPr>
            <a:endParaRPr lang="en-US" altLang="en-US"/>
          </a:p>
          <a:p>
            <a:pPr>
              <a:spcBef>
                <a:spcPct val="0"/>
              </a:spcBef>
            </a:pPr>
            <a:r>
              <a:rPr lang="en-US" altLang="en-US"/>
              <a:t>Of them, round robin is the most common scheduling policy. Plain round robin schedules processes based on the order in which they arrive, without taking into account process’ priority.</a:t>
            </a:r>
          </a:p>
          <a:p>
            <a:pPr>
              <a:spcBef>
                <a:spcPct val="0"/>
              </a:spcBef>
            </a:pPr>
            <a:endParaRPr lang="en-US" altLang="en-US"/>
          </a:p>
          <a:p>
            <a:pPr>
              <a:spcBef>
                <a:spcPct val="0"/>
              </a:spcBef>
            </a:pPr>
            <a:r>
              <a:rPr lang="en-US" altLang="en-US"/>
              <a:t>Hence, variations exist which include, round-robin with priority scheduling, which schedules processes based on priority and within the same priority on round-robin basis.</a:t>
            </a:r>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a:p>
            <a:pPr>
              <a:spcBef>
                <a:spcPct val="0"/>
              </a:spcBef>
            </a:pPr>
            <a:endParaRPr lang="en-US" altLang="en-US"/>
          </a:p>
        </p:txBody>
      </p:sp>
    </p:spTree>
    <p:extLst>
      <p:ext uri="{BB962C8B-B14F-4D97-AF65-F5344CB8AC3E}">
        <p14:creationId xmlns:p14="http://schemas.microsoft.com/office/powerpoint/2010/main" val="357770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noTextEdit="1"/>
          </p:cNvSpPr>
          <p:nvPr>
            <p:ph type="sldImg"/>
          </p:nvPr>
        </p:nvSpPr>
        <p:spPr>
          <a:xfrm>
            <a:off x="369888" y="771525"/>
            <a:ext cx="6118225" cy="3441700"/>
          </a:xfrm>
          <a:ln/>
        </p:spPr>
      </p:sp>
      <p:sp>
        <p:nvSpPr>
          <p:cNvPr id="1013763"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r>
              <a:rPr lang="en-US" altLang="en-US"/>
              <a:t>As mentioned before, UNIX supports multi-user and multi-tasking environment. This necessitates UNIX to support multiple programs initiated by multiple users to coexist.</a:t>
            </a:r>
          </a:p>
          <a:p>
            <a:pPr algn="just"/>
            <a:endParaRPr lang="en-US" altLang="en-US"/>
          </a:p>
          <a:p>
            <a:pPr algn="just"/>
            <a:r>
              <a:rPr lang="en-US" altLang="en-US"/>
              <a:t>Considering that memory available on a system, would not be able to satisfy memory requirements of all tasks at any given time, UNIX provides a mechanism called “virtual memory”.  The virtual memory concept gives tasks illusion that more memory is available than is physically installed on the system.</a:t>
            </a:r>
          </a:p>
          <a:p>
            <a:pPr algn="just"/>
            <a:endParaRPr lang="en-US" altLang="en-US"/>
          </a:p>
          <a:p>
            <a:pPr algn="just"/>
            <a:r>
              <a:rPr lang="en-US" altLang="en-US"/>
              <a:t>The virtual memory concept is supported by memory management method known as demand paging.</a:t>
            </a:r>
          </a:p>
          <a:p>
            <a:pPr algn="just"/>
            <a:endParaRPr lang="en-US" altLang="en-US"/>
          </a:p>
          <a:p>
            <a:pPr algn="just"/>
            <a:r>
              <a:rPr lang="en-US" altLang="en-US" b="1"/>
              <a:t>Demand paging:</a:t>
            </a:r>
            <a:r>
              <a:rPr lang="en-US" altLang="en-US"/>
              <a:t> Physical memory is divided into fixed size blocks called </a:t>
            </a:r>
            <a:r>
              <a:rPr lang="en-US" altLang="en-US" b="1"/>
              <a:t>pages</a:t>
            </a:r>
            <a:r>
              <a:rPr lang="en-US" altLang="en-US"/>
              <a:t>. Page allocation is done both for code and data of the task. Pages are allocated for those sections of code and/or data when task makes references to those sections. </a:t>
            </a:r>
          </a:p>
          <a:p>
            <a:pPr algn="just"/>
            <a:endParaRPr lang="en-US" altLang="en-US"/>
          </a:p>
          <a:p>
            <a:pPr algn="just"/>
            <a:endParaRPr lang="en-US" altLang="en-US"/>
          </a:p>
          <a:p>
            <a:pPr algn="just">
              <a:spcBef>
                <a:spcPct val="0"/>
              </a:spcBef>
            </a:pPr>
            <a:r>
              <a:rPr lang="en-US" altLang="en-US" b="1"/>
              <a:t> </a:t>
            </a:r>
          </a:p>
        </p:txBody>
      </p:sp>
    </p:spTree>
    <p:extLst>
      <p:ext uri="{BB962C8B-B14F-4D97-AF65-F5344CB8AC3E}">
        <p14:creationId xmlns:p14="http://schemas.microsoft.com/office/powerpoint/2010/main" val="57677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Rot="1" noChangeAspect="1" noChangeArrowheads="1" noTextEdit="1"/>
          </p:cNvSpPr>
          <p:nvPr>
            <p:ph type="sldImg"/>
          </p:nvPr>
        </p:nvSpPr>
        <p:spPr>
          <a:xfrm>
            <a:off x="369888" y="771525"/>
            <a:ext cx="6118225" cy="3441700"/>
          </a:xfrm>
          <a:ln/>
        </p:spPr>
      </p:sp>
      <p:sp>
        <p:nvSpPr>
          <p:cNvPr id="1015811" name="Rectangle 3"/>
          <p:cNvSpPr>
            <a:spLocks noGrp="1" noChangeArrowheads="1"/>
          </p:cNvSpPr>
          <p:nvPr>
            <p:ph type="body" idx="1"/>
          </p:nvPr>
        </p:nvSpPr>
        <p:spPr>
          <a:xfrm>
            <a:off x="823913" y="4344988"/>
            <a:ext cx="5348287"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7058" tIns="43529" rIns="87058" bIns="43529"/>
          <a:lstStyle/>
          <a:p>
            <a:pPr algn="just"/>
            <a:r>
              <a:rPr lang="en-US" altLang="en-US"/>
              <a:t>The UNIX system can manage a very large number of files. UNIX provides an elaborate storage system with separate directories. </a:t>
            </a:r>
          </a:p>
          <a:p>
            <a:pPr algn="just"/>
            <a:r>
              <a:rPr lang="en-US" altLang="en-US"/>
              <a:t>Everything in the UNIX system is a file that includes:</a:t>
            </a:r>
          </a:p>
          <a:p>
            <a:pPr algn="just"/>
            <a:r>
              <a:rPr lang="en-US" altLang="en-US" b="1"/>
              <a:t>Regular files</a:t>
            </a:r>
            <a:r>
              <a:rPr lang="en-US" altLang="en-US"/>
              <a:t> - Text, mail messages, data, drawings, program source code</a:t>
            </a:r>
          </a:p>
          <a:p>
            <a:pPr algn="just"/>
            <a:r>
              <a:rPr lang="en-US" altLang="en-US" b="1"/>
              <a:t>Programs - </a:t>
            </a:r>
            <a:r>
              <a:rPr lang="en-US" altLang="en-US"/>
              <a:t>Executable programs such as ksh, who, date, man, and ls.</a:t>
            </a:r>
          </a:p>
          <a:p>
            <a:pPr algn="just"/>
            <a:r>
              <a:rPr lang="en-US" altLang="en-US" b="1"/>
              <a:t>Directories -</a:t>
            </a:r>
            <a:r>
              <a:rPr lang="en-US" altLang="en-US"/>
              <a:t> Special files with the name and file system identifier for the files and  directories they contain.</a:t>
            </a:r>
          </a:p>
          <a:p>
            <a:pPr algn="just"/>
            <a:r>
              <a:rPr lang="en-US" altLang="en-US" b="1"/>
              <a:t>Devices </a:t>
            </a:r>
            <a:r>
              <a:rPr lang="en-US" altLang="en-US"/>
              <a:t>- Special files providing the interface to hardware devices such as disks, terminals, printers, and memory.</a:t>
            </a:r>
          </a:p>
          <a:p>
            <a:pPr algn="just"/>
            <a:endParaRPr lang="en-US" altLang="en-US"/>
          </a:p>
          <a:p>
            <a:pPr algn="just"/>
            <a:r>
              <a:rPr lang="en-US" altLang="en-US"/>
              <a:t>As far as the</a:t>
            </a:r>
            <a:r>
              <a:rPr lang="en-US" altLang="en-US" b="1"/>
              <a:t> UNIX</a:t>
            </a:r>
            <a:r>
              <a:rPr lang="en-US" altLang="en-US"/>
              <a:t> system is concerned, a file is nothing more than a stream of data bytes.  There are no predefined records, fields, end-of-record marks, or end-of-file marks.  This provides a lot of flexibility for application developers to define their own internal file characteristics.</a:t>
            </a:r>
          </a:p>
          <a:p>
            <a:pPr algn="just"/>
            <a:endParaRPr lang="en-US" altLang="en-US"/>
          </a:p>
          <a:p>
            <a:pPr algn="just"/>
            <a:endParaRPr lang="en-US" altLang="en-US"/>
          </a:p>
        </p:txBody>
      </p:sp>
    </p:spTree>
    <p:extLst>
      <p:ext uri="{BB962C8B-B14F-4D97-AF65-F5344CB8AC3E}">
        <p14:creationId xmlns:p14="http://schemas.microsoft.com/office/powerpoint/2010/main" val="115096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Rot="1" noChangeAspect="1" noChangeArrowheads="1" noTextEdit="1"/>
          </p:cNvSpPr>
          <p:nvPr>
            <p:ph type="sldImg"/>
          </p:nvPr>
        </p:nvSpPr>
        <p:spPr>
          <a:xfrm>
            <a:off x="369888" y="771525"/>
            <a:ext cx="6118225" cy="3441700"/>
          </a:xfrm>
          <a:ln/>
        </p:spPr>
      </p:sp>
      <p:sp>
        <p:nvSpPr>
          <p:cNvPr id="1017859" name="Rectangle 3"/>
          <p:cNvSpPr>
            <a:spLocks noGrp="1" noChangeArrowheads="1"/>
          </p:cNvSpPr>
          <p:nvPr>
            <p:ph type="body" idx="1"/>
          </p:nvPr>
        </p:nvSpPr>
        <p:spPr>
          <a:xfrm>
            <a:off x="685800" y="4360863"/>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pPr algn="just"/>
            <a:r>
              <a:rPr lang="en-US" altLang="en-US" dirty="0"/>
              <a:t>The top of the tree, indicated by the root / serves as the reference point for all the files.</a:t>
            </a:r>
          </a:p>
          <a:p>
            <a:pPr algn="just"/>
            <a:r>
              <a:rPr lang="en-US" altLang="en-US" dirty="0"/>
              <a:t>Root is actually a directory file and it has a number of sub-directories under it, which intern have more sub-directories and other files.</a:t>
            </a:r>
          </a:p>
          <a:p>
            <a:pPr algn="just"/>
            <a:r>
              <a:rPr lang="en-US" altLang="en-US" dirty="0"/>
              <a:t>Every file, apart from root, must have a parent, and it should be possible to trace the ultimate parentage of a file to root. If a file can’t be traced to its ultimate ancestor, then it is not part of the file system.</a:t>
            </a:r>
          </a:p>
          <a:p>
            <a:pPr algn="just"/>
            <a:r>
              <a:rPr lang="en-US" altLang="en-US" dirty="0"/>
              <a:t>The directories shown directly under root are normally found in every UNIX system in addition to others. </a:t>
            </a:r>
          </a:p>
          <a:p>
            <a:pPr algn="just"/>
            <a:r>
              <a:rPr lang="en-US" altLang="en-US" dirty="0"/>
              <a:t>/</a:t>
            </a:r>
            <a:r>
              <a:rPr lang="en-US" altLang="en-US" dirty="0" err="1"/>
              <a:t>dev</a:t>
            </a:r>
            <a:r>
              <a:rPr lang="en-US" altLang="en-US" dirty="0"/>
              <a:t> 	contains the device files of all the hardware devices </a:t>
            </a:r>
          </a:p>
          <a:p>
            <a:pPr algn="just"/>
            <a:r>
              <a:rPr lang="en-US" altLang="en-US" dirty="0"/>
              <a:t>/</a:t>
            </a:r>
            <a:r>
              <a:rPr lang="en-US" altLang="en-US" dirty="0" err="1"/>
              <a:t>etc</a:t>
            </a:r>
            <a:r>
              <a:rPr lang="en-US" altLang="en-US" dirty="0"/>
              <a:t> 	contains those utilities mostly used by the system administrator</a:t>
            </a:r>
          </a:p>
          <a:p>
            <a:pPr algn="just"/>
            <a:r>
              <a:rPr lang="en-US" altLang="en-US" dirty="0"/>
              <a:t>/</a:t>
            </a:r>
            <a:r>
              <a:rPr lang="en-US" altLang="en-US" dirty="0" err="1"/>
              <a:t>tmp</a:t>
            </a:r>
            <a:r>
              <a:rPr lang="en-US" altLang="en-US" dirty="0"/>
              <a:t> 	is used by some UNIX utilities (e.g., vi) as well as by user to store 	temporary files</a:t>
            </a:r>
          </a:p>
          <a:p>
            <a:pPr algn="just"/>
            <a:r>
              <a:rPr lang="en-US" altLang="en-US" dirty="0"/>
              <a:t>/</a:t>
            </a:r>
            <a:r>
              <a:rPr lang="en-US" altLang="en-US" dirty="0" err="1"/>
              <a:t>usr</a:t>
            </a:r>
            <a:r>
              <a:rPr lang="en-US" altLang="en-US" dirty="0"/>
              <a:t>	contains system files and executables</a:t>
            </a:r>
          </a:p>
          <a:p>
            <a:pPr algn="just"/>
            <a:r>
              <a:rPr lang="en-US" altLang="en-US" dirty="0"/>
              <a:t>/</a:t>
            </a:r>
            <a:r>
              <a:rPr lang="en-US" altLang="en-US" dirty="0" err="1"/>
              <a:t>usr</a:t>
            </a:r>
            <a:r>
              <a:rPr lang="en-US" altLang="en-US" dirty="0"/>
              <a:t>/</a:t>
            </a:r>
            <a:r>
              <a:rPr lang="en-US" altLang="en-US" dirty="0" err="1"/>
              <a:t>src</a:t>
            </a:r>
            <a:r>
              <a:rPr lang="en-US" altLang="en-US" dirty="0"/>
              <a:t>	location where source code can be located, if one is stored</a:t>
            </a:r>
          </a:p>
          <a:p>
            <a:pPr algn="just"/>
            <a:r>
              <a:rPr lang="en-US" altLang="en-US" dirty="0"/>
              <a:t>/</a:t>
            </a:r>
            <a:r>
              <a:rPr lang="en-US" altLang="en-US" dirty="0" err="1"/>
              <a:t>usr</a:t>
            </a:r>
            <a:r>
              <a:rPr lang="en-US" altLang="en-US" dirty="0"/>
              <a:t>/bin	contains commands which a user can execute</a:t>
            </a:r>
          </a:p>
          <a:p>
            <a:pPr algn="just"/>
            <a:r>
              <a:rPr lang="en-US" altLang="en-US" dirty="0"/>
              <a:t>/home 	place holder for home directory of various user accounts</a:t>
            </a:r>
          </a:p>
          <a:p>
            <a:pPr algn="just"/>
            <a:endParaRPr lang="en-US" altLang="en-US" dirty="0"/>
          </a:p>
        </p:txBody>
      </p:sp>
    </p:spTree>
    <p:extLst>
      <p:ext uri="{BB962C8B-B14F-4D97-AF65-F5344CB8AC3E}">
        <p14:creationId xmlns:p14="http://schemas.microsoft.com/office/powerpoint/2010/main" val="23424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8/8/2019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1678" y="241300"/>
            <a:ext cx="10178322" cy="10286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51678" y="1422400"/>
            <a:ext cx="10178322" cy="4711699"/>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8/8/2019</a:t>
            </a:fld>
            <a:endParaRPr lang="en-US" dirty="0"/>
          </a:p>
        </p:txBody>
      </p:sp>
      <p:sp>
        <p:nvSpPr>
          <p:cNvPr id="5" name="Footer Placeholder 4"/>
          <p:cNvSpPr>
            <a:spLocks noGrp="1"/>
          </p:cNvSpPr>
          <p:nvPr>
            <p:ph type="ftr" sz="quarter" idx="11"/>
          </p:nvPr>
        </p:nvSpPr>
        <p:spPr/>
        <p:txBody>
          <a:bodyPr/>
          <a:lstStyle/>
          <a:p>
            <a:r>
              <a:rPr lang="en-US" dirty="0" smtClean="0"/>
              <a:t>© New Horizons India Ltd.</a:t>
            </a:r>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8/8/2019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8/8/2019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8/8/2019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8/8/2019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smtClean="0"/>
              <a:t>© New Horizons India Ltd.</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Unix for beginners</a:t>
            </a:r>
            <a:endParaRPr lang="en-US" dirty="0"/>
          </a:p>
        </p:txBody>
      </p:sp>
      <p:pic>
        <p:nvPicPr>
          <p:cNvPr id="1026" name="Picture 2" descr="http://www.unix.org/u30logo/itm-unix30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206" y="2399154"/>
            <a:ext cx="6115050" cy="2019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4127" y="2204703"/>
            <a:ext cx="461665" cy="2185085"/>
          </a:xfrm>
          <a:prstGeom prst="rect">
            <a:avLst/>
          </a:prstGeom>
          <a:noFill/>
        </p:spPr>
        <p:txBody>
          <a:bodyPr vert="vert270" wrap="none" rtlCol="0">
            <a:spAutoFit/>
          </a:bodyPr>
          <a:lstStyle/>
          <a:p>
            <a:r>
              <a:rPr lang="en-US" b="1" dirty="0" smtClean="0"/>
              <a:t>Presentation by Raj</a:t>
            </a:r>
            <a:endParaRPr lang="en-US" b="1" dirty="0"/>
          </a:p>
        </p:txBody>
      </p:sp>
    </p:spTree>
    <p:extLst>
      <p:ext uri="{BB962C8B-B14F-4D97-AF65-F5344CB8AC3E}">
        <p14:creationId xmlns:p14="http://schemas.microsoft.com/office/powerpoint/2010/main" val="770857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FE6DA3-7B24-4E41-B49B-25E2ECA11D37}" type="slidenum">
              <a:rPr lang="en-US" altLang="en-US"/>
              <a:pPr/>
              <a:t>10</a:t>
            </a:fld>
            <a:endParaRPr lang="en-US" altLang="en-US"/>
          </a:p>
        </p:txBody>
      </p:sp>
      <p:sp>
        <p:nvSpPr>
          <p:cNvPr id="1004546" name="Rectangle 2"/>
          <p:cNvSpPr>
            <a:spLocks noGrp="1" noChangeArrowheads="1"/>
          </p:cNvSpPr>
          <p:nvPr>
            <p:ph type="body" idx="1"/>
          </p:nvPr>
        </p:nvSpPr>
        <p:spPr>
          <a:xfrm>
            <a:off x="2057400" y="1447800"/>
            <a:ext cx="8001000" cy="3733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Tx/>
              <a:buChar char="•"/>
            </a:pPr>
            <a:r>
              <a:rPr lang="en-US" altLang="en-US" sz="2400" dirty="0">
                <a:solidFill>
                  <a:schemeClr val="tx1"/>
                </a:solidFill>
              </a:rPr>
              <a:t>Kernel is that part of the OS which directly makes interface with the hardware system.</a:t>
            </a:r>
          </a:p>
          <a:p>
            <a:pPr>
              <a:buFontTx/>
              <a:buChar char="•"/>
            </a:pPr>
            <a:r>
              <a:rPr lang="en-US" altLang="en-US" sz="2400" dirty="0">
                <a:solidFill>
                  <a:schemeClr val="tx1"/>
                </a:solidFill>
              </a:rPr>
              <a:t>Actions:</a:t>
            </a:r>
          </a:p>
          <a:p>
            <a:pPr lvl="1">
              <a:buFontTx/>
              <a:buChar char="•"/>
            </a:pPr>
            <a:r>
              <a:rPr lang="en-US" altLang="en-US" sz="2400" dirty="0">
                <a:solidFill>
                  <a:schemeClr val="tx1"/>
                </a:solidFill>
              </a:rPr>
              <a:t>Provides mechanism for creating and deleting processes</a:t>
            </a:r>
          </a:p>
          <a:p>
            <a:pPr lvl="1">
              <a:buFontTx/>
              <a:buChar char="•"/>
            </a:pPr>
            <a:r>
              <a:rPr lang="en-US" altLang="en-US" sz="2400" dirty="0">
                <a:solidFill>
                  <a:schemeClr val="tx1"/>
                </a:solidFill>
              </a:rPr>
              <a:t>Provides processor scheduling, memory, and I/O management</a:t>
            </a:r>
          </a:p>
          <a:p>
            <a:pPr lvl="1">
              <a:buFontTx/>
              <a:buChar char="•"/>
            </a:pPr>
            <a:r>
              <a:rPr lang="en-US" altLang="en-US" sz="2400" dirty="0">
                <a:solidFill>
                  <a:schemeClr val="tx1"/>
                </a:solidFill>
              </a:rPr>
              <a:t>Provides inter-process communication.</a:t>
            </a:r>
          </a:p>
        </p:txBody>
      </p:sp>
      <p:sp>
        <p:nvSpPr>
          <p:cNvPr id="1004547"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Kernel</a:t>
            </a:r>
          </a:p>
        </p:txBody>
      </p:sp>
    </p:spTree>
    <p:extLst>
      <p:ext uri="{BB962C8B-B14F-4D97-AF65-F5344CB8AC3E}">
        <p14:creationId xmlns:p14="http://schemas.microsoft.com/office/powerpoint/2010/main" val="38740973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case...</a:t>
            </a:r>
            <a:r>
              <a:rPr lang="en-US" dirty="0" err="1"/>
              <a:t>esac</a:t>
            </a:r>
            <a:r>
              <a:rPr lang="en-US" dirty="0"/>
              <a:t> Statement</a:t>
            </a:r>
            <a:br>
              <a:rPr lang="en-US" dirty="0"/>
            </a:br>
            <a:endParaRPr lang="en-US" dirty="0"/>
          </a:p>
        </p:txBody>
      </p:sp>
      <p:sp>
        <p:nvSpPr>
          <p:cNvPr id="3" name="Content Placeholder 2"/>
          <p:cNvSpPr>
            <a:spLocks noGrp="1"/>
          </p:cNvSpPr>
          <p:nvPr>
            <p:ph idx="1"/>
          </p:nvPr>
        </p:nvSpPr>
        <p:spPr/>
        <p:txBody>
          <a:bodyPr/>
          <a:lstStyle/>
          <a:p>
            <a:r>
              <a:rPr lang="en-US" sz="3200" dirty="0">
                <a:solidFill>
                  <a:schemeClr val="tx1">
                    <a:lumMod val="95000"/>
                    <a:lumOff val="5000"/>
                  </a:schemeClr>
                </a:solidFill>
              </a:rPr>
              <a:t>You can use multiple if...</a:t>
            </a:r>
            <a:r>
              <a:rPr lang="en-US" sz="3200" dirty="0" err="1">
                <a:solidFill>
                  <a:schemeClr val="tx1">
                    <a:lumMod val="95000"/>
                    <a:lumOff val="5000"/>
                  </a:schemeClr>
                </a:solidFill>
              </a:rPr>
              <a:t>elif</a:t>
            </a:r>
            <a:r>
              <a:rPr lang="en-US" sz="3200" dirty="0">
                <a:solidFill>
                  <a:schemeClr val="tx1">
                    <a:lumMod val="95000"/>
                    <a:lumOff val="5000"/>
                  </a:schemeClr>
                </a:solidFill>
              </a:rPr>
              <a:t> statements to perform a </a:t>
            </a:r>
            <a:r>
              <a:rPr lang="en-US" sz="3200" dirty="0" err="1">
                <a:solidFill>
                  <a:schemeClr val="tx1">
                    <a:lumMod val="95000"/>
                    <a:lumOff val="5000"/>
                  </a:schemeClr>
                </a:solidFill>
              </a:rPr>
              <a:t>multiway</a:t>
            </a:r>
            <a:r>
              <a:rPr lang="en-US" sz="3200" dirty="0">
                <a:solidFill>
                  <a:schemeClr val="tx1">
                    <a:lumMod val="95000"/>
                    <a:lumOff val="5000"/>
                  </a:schemeClr>
                </a:solidFill>
              </a:rPr>
              <a:t> branch. </a:t>
            </a:r>
            <a:endParaRPr lang="en-US" sz="3200" dirty="0" smtClean="0">
              <a:solidFill>
                <a:schemeClr val="tx1">
                  <a:lumMod val="95000"/>
                  <a:lumOff val="5000"/>
                </a:schemeClr>
              </a:solidFill>
            </a:endParaRPr>
          </a:p>
          <a:p>
            <a:r>
              <a:rPr lang="en-US" sz="3200" dirty="0" smtClean="0">
                <a:solidFill>
                  <a:schemeClr val="tx1">
                    <a:lumMod val="95000"/>
                    <a:lumOff val="5000"/>
                  </a:schemeClr>
                </a:solidFill>
              </a:rPr>
              <a:t>However</a:t>
            </a:r>
            <a:r>
              <a:rPr lang="en-US" sz="3200" dirty="0">
                <a:solidFill>
                  <a:schemeClr val="tx1">
                    <a:lumMod val="95000"/>
                    <a:lumOff val="5000"/>
                  </a:schemeClr>
                </a:solidFill>
              </a:rPr>
              <a:t>, this is not always the best solution, especially when all of the branches depend on the value of a single variable.</a:t>
            </a:r>
          </a:p>
          <a:p>
            <a:r>
              <a:rPr lang="en-US" sz="3200" dirty="0">
                <a:solidFill>
                  <a:schemeClr val="tx1">
                    <a:lumMod val="95000"/>
                    <a:lumOff val="5000"/>
                  </a:schemeClr>
                </a:solidFill>
              </a:rPr>
              <a:t>Unix Shell supports </a:t>
            </a:r>
            <a:r>
              <a:rPr lang="en-US" sz="3200" b="1" dirty="0">
                <a:solidFill>
                  <a:schemeClr val="tx1">
                    <a:lumMod val="95000"/>
                    <a:lumOff val="5000"/>
                  </a:schemeClr>
                </a:solidFill>
              </a:rPr>
              <a:t>case...</a:t>
            </a:r>
            <a:r>
              <a:rPr lang="en-US" sz="3200" b="1" dirty="0" err="1">
                <a:solidFill>
                  <a:schemeClr val="tx1">
                    <a:lumMod val="95000"/>
                    <a:lumOff val="5000"/>
                  </a:schemeClr>
                </a:solidFill>
              </a:rPr>
              <a:t>esac</a:t>
            </a:r>
            <a:r>
              <a:rPr lang="en-US" sz="3200" dirty="0">
                <a:solidFill>
                  <a:schemeClr val="tx1">
                    <a:lumMod val="95000"/>
                    <a:lumOff val="5000"/>
                  </a:schemeClr>
                </a:solidFill>
              </a:rPr>
              <a:t> statement which handles exactly this situation, and it does so more efficiently than repeated if...</a:t>
            </a:r>
            <a:r>
              <a:rPr lang="en-US" sz="3200" dirty="0" err="1">
                <a:solidFill>
                  <a:schemeClr val="tx1">
                    <a:lumMod val="95000"/>
                    <a:lumOff val="5000"/>
                  </a:schemeClr>
                </a:solidFill>
              </a:rPr>
              <a:t>elif</a:t>
            </a:r>
            <a:r>
              <a:rPr lang="en-US" sz="3200" dirty="0">
                <a:solidFill>
                  <a:schemeClr val="tx1">
                    <a:lumMod val="95000"/>
                    <a:lumOff val="5000"/>
                  </a:schemeClr>
                </a:solidFill>
              </a:rPr>
              <a:t> statements.</a:t>
            </a:r>
          </a:p>
          <a:p>
            <a:endParaRPr lang="en-US" dirty="0"/>
          </a:p>
        </p:txBody>
      </p:sp>
    </p:spTree>
    <p:extLst>
      <p:ext uri="{BB962C8B-B14F-4D97-AF65-F5344CB8AC3E}">
        <p14:creationId xmlns:p14="http://schemas.microsoft.com/office/powerpoint/2010/main" val="260260300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a:t>
            </a:r>
            <a:r>
              <a:rPr lang="en-US" dirty="0" err="1" smtClean="0"/>
              <a:t>esac</a:t>
            </a:r>
            <a:r>
              <a:rPr lang="en-US" dirty="0" smtClean="0"/>
              <a:t>-syntax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FF0000"/>
                </a:solidFill>
              </a:rPr>
              <a:t>case word in</a:t>
            </a:r>
          </a:p>
          <a:p>
            <a:pPr marL="0" indent="0">
              <a:buNone/>
            </a:pPr>
            <a:r>
              <a:rPr lang="en-US" b="1" dirty="0">
                <a:solidFill>
                  <a:srgbClr val="FF0000"/>
                </a:solidFill>
              </a:rPr>
              <a:t>  pattern1)</a:t>
            </a:r>
          </a:p>
          <a:p>
            <a:pPr marL="0" indent="0">
              <a:buNone/>
            </a:pPr>
            <a:r>
              <a:rPr lang="en-US" b="1" dirty="0">
                <a:solidFill>
                  <a:srgbClr val="FF0000"/>
                </a:solidFill>
              </a:rPr>
              <a:t>     Statement(s) to be executed if pattern1 matches</a:t>
            </a:r>
          </a:p>
          <a:p>
            <a:pPr marL="0" indent="0">
              <a:buNone/>
            </a:pPr>
            <a:r>
              <a:rPr lang="en-US" b="1" dirty="0">
                <a:solidFill>
                  <a:srgbClr val="FF0000"/>
                </a:solidFill>
              </a:rPr>
              <a:t>     ;;</a:t>
            </a:r>
          </a:p>
          <a:p>
            <a:pPr marL="0" indent="0">
              <a:buNone/>
            </a:pPr>
            <a:r>
              <a:rPr lang="en-US" b="1" dirty="0">
                <a:solidFill>
                  <a:srgbClr val="FF0000"/>
                </a:solidFill>
              </a:rPr>
              <a:t>  pattern2)</a:t>
            </a:r>
          </a:p>
          <a:p>
            <a:pPr marL="0" indent="0">
              <a:buNone/>
            </a:pPr>
            <a:r>
              <a:rPr lang="en-US" b="1" dirty="0">
                <a:solidFill>
                  <a:srgbClr val="FF0000"/>
                </a:solidFill>
              </a:rPr>
              <a:t>     Statement(s) to be executed if pattern2 matches</a:t>
            </a:r>
          </a:p>
          <a:p>
            <a:pPr marL="0" indent="0">
              <a:buNone/>
            </a:pPr>
            <a:r>
              <a:rPr lang="en-US" b="1" dirty="0">
                <a:solidFill>
                  <a:srgbClr val="FF0000"/>
                </a:solidFill>
              </a:rPr>
              <a:t>     ;;</a:t>
            </a:r>
          </a:p>
          <a:p>
            <a:pPr marL="0" indent="0">
              <a:buNone/>
            </a:pPr>
            <a:r>
              <a:rPr lang="en-US" b="1" dirty="0">
                <a:solidFill>
                  <a:srgbClr val="FF0000"/>
                </a:solidFill>
              </a:rPr>
              <a:t>  pattern3)</a:t>
            </a:r>
          </a:p>
          <a:p>
            <a:pPr marL="0" indent="0">
              <a:buNone/>
            </a:pPr>
            <a:r>
              <a:rPr lang="en-US" b="1" dirty="0">
                <a:solidFill>
                  <a:srgbClr val="FF0000"/>
                </a:solidFill>
              </a:rPr>
              <a:t>     Statement(s) to be executed if pattern3 matches</a:t>
            </a:r>
          </a:p>
          <a:p>
            <a:pPr marL="0" indent="0">
              <a:buNone/>
            </a:pPr>
            <a:r>
              <a:rPr lang="en-US" b="1" dirty="0">
                <a:solidFill>
                  <a:srgbClr val="FF0000"/>
                </a:solidFill>
              </a:rPr>
              <a:t>     ;;</a:t>
            </a:r>
          </a:p>
          <a:p>
            <a:pPr marL="0" indent="0">
              <a:buNone/>
            </a:pPr>
            <a:r>
              <a:rPr lang="en-US" b="1" dirty="0" err="1">
                <a:solidFill>
                  <a:srgbClr val="FF0000"/>
                </a:solidFill>
              </a:rPr>
              <a:t>esac</a:t>
            </a:r>
            <a:endParaRPr lang="en-US" b="1" dirty="0">
              <a:solidFill>
                <a:srgbClr val="FF0000"/>
              </a:solidFill>
            </a:endParaRPr>
          </a:p>
        </p:txBody>
      </p:sp>
    </p:spTree>
    <p:extLst>
      <p:ext uri="{BB962C8B-B14F-4D97-AF65-F5344CB8AC3E}">
        <p14:creationId xmlns:p14="http://schemas.microsoft.com/office/powerpoint/2010/main" val="23890900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Shell </a:t>
            </a:r>
            <a:r>
              <a:rPr lang="en-US" dirty="0" smtClean="0"/>
              <a:t>Loop</a:t>
            </a:r>
            <a:endParaRPr lang="en-US" dirty="0"/>
          </a:p>
        </p:txBody>
      </p:sp>
      <p:sp>
        <p:nvSpPr>
          <p:cNvPr id="3" name="Content Placeholder 2"/>
          <p:cNvSpPr>
            <a:spLocks noGrp="1"/>
          </p:cNvSpPr>
          <p:nvPr>
            <p:ph idx="1"/>
          </p:nvPr>
        </p:nvSpPr>
        <p:spPr>
          <a:xfrm>
            <a:off x="1251678" y="1422400"/>
            <a:ext cx="10178322" cy="5007429"/>
          </a:xfrm>
        </p:spPr>
        <p:txBody>
          <a:bodyPr>
            <a:normAutofit lnSpcReduction="10000"/>
          </a:bodyPr>
          <a:lstStyle/>
          <a:p>
            <a:r>
              <a:rPr lang="en-US" sz="2400" b="1" dirty="0">
                <a:solidFill>
                  <a:schemeClr val="tx1"/>
                </a:solidFill>
              </a:rPr>
              <a:t>Loops are a powerful programming tool that enable you to execute a set of commands repeatedly. </a:t>
            </a:r>
            <a:endParaRPr lang="en-US" sz="2400" b="1" dirty="0" smtClean="0">
              <a:solidFill>
                <a:schemeClr val="tx1"/>
              </a:solidFill>
            </a:endParaRPr>
          </a:p>
          <a:p>
            <a:r>
              <a:rPr lang="en-US" sz="2400" b="1" dirty="0" smtClean="0">
                <a:solidFill>
                  <a:schemeClr val="tx1"/>
                </a:solidFill>
              </a:rPr>
              <a:t>The </a:t>
            </a:r>
            <a:r>
              <a:rPr lang="en-US" sz="2400" b="1" dirty="0">
                <a:solidFill>
                  <a:schemeClr val="tx1"/>
                </a:solidFill>
              </a:rPr>
              <a:t>following types of loops available to shell programmers −</a:t>
            </a:r>
          </a:p>
          <a:p>
            <a:endParaRPr lang="en-US" dirty="0"/>
          </a:p>
          <a:p>
            <a:pPr lvl="2"/>
            <a:r>
              <a:rPr lang="en-US" sz="2400" dirty="0">
                <a:solidFill>
                  <a:schemeClr val="tx1"/>
                </a:solidFill>
              </a:rPr>
              <a:t>The while loop</a:t>
            </a:r>
          </a:p>
          <a:p>
            <a:pPr lvl="2"/>
            <a:endParaRPr lang="en-US" sz="2400" dirty="0">
              <a:solidFill>
                <a:schemeClr val="tx1"/>
              </a:solidFill>
            </a:endParaRPr>
          </a:p>
          <a:p>
            <a:pPr lvl="2"/>
            <a:r>
              <a:rPr lang="en-US" sz="2400" dirty="0">
                <a:solidFill>
                  <a:schemeClr val="tx1"/>
                </a:solidFill>
              </a:rPr>
              <a:t>The for loop</a:t>
            </a:r>
          </a:p>
          <a:p>
            <a:pPr lvl="2"/>
            <a:endParaRPr lang="en-US" sz="2400" dirty="0">
              <a:solidFill>
                <a:schemeClr val="tx1"/>
              </a:solidFill>
            </a:endParaRPr>
          </a:p>
          <a:p>
            <a:pPr lvl="2"/>
            <a:r>
              <a:rPr lang="en-US" sz="2400" dirty="0">
                <a:solidFill>
                  <a:schemeClr val="tx1"/>
                </a:solidFill>
              </a:rPr>
              <a:t>The until loop</a:t>
            </a:r>
          </a:p>
          <a:p>
            <a:pPr lvl="2"/>
            <a:endParaRPr lang="en-US" sz="2400" dirty="0">
              <a:solidFill>
                <a:schemeClr val="tx1"/>
              </a:solidFill>
            </a:endParaRPr>
          </a:p>
          <a:p>
            <a:pPr lvl="2"/>
            <a:r>
              <a:rPr lang="en-US" sz="2400" dirty="0">
                <a:solidFill>
                  <a:schemeClr val="tx1"/>
                </a:solidFill>
              </a:rPr>
              <a:t>The select loop</a:t>
            </a:r>
          </a:p>
        </p:txBody>
      </p:sp>
      <p:sp>
        <p:nvSpPr>
          <p:cNvPr id="4" name="TextBox 3"/>
          <p:cNvSpPr txBox="1"/>
          <p:nvPr/>
        </p:nvSpPr>
        <p:spPr>
          <a:xfrm>
            <a:off x="5500915" y="3164116"/>
            <a:ext cx="5929086" cy="193899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400" b="1" dirty="0" smtClean="0"/>
              <a:t>While </a:t>
            </a:r>
            <a:r>
              <a:rPr lang="en-US" sz="2400" b="1" dirty="0"/>
              <a:t>loop would execute given commands until given condition remains </a:t>
            </a:r>
            <a:r>
              <a:rPr lang="en-US" sz="2400" b="1" dirty="0" smtClean="0"/>
              <a:t>true</a:t>
            </a:r>
          </a:p>
          <a:p>
            <a:pPr marL="342900" indent="-342900">
              <a:buFont typeface="Arial" panose="020B0604020202020204" pitchFamily="34" charset="0"/>
              <a:buChar char="•"/>
            </a:pPr>
            <a:r>
              <a:rPr lang="en-US" sz="2400" b="1" dirty="0" smtClean="0"/>
              <a:t>Until </a:t>
            </a:r>
            <a:r>
              <a:rPr lang="en-US" sz="2400" b="1" dirty="0"/>
              <a:t>loop would execute until a given condition becomes true.</a:t>
            </a:r>
          </a:p>
        </p:txBody>
      </p:sp>
    </p:spTree>
    <p:extLst>
      <p:ext uri="{BB962C8B-B14F-4D97-AF65-F5344CB8AC3E}">
        <p14:creationId xmlns:p14="http://schemas.microsoft.com/office/powerpoint/2010/main" val="2995693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while Loop</a:t>
            </a:r>
            <a:br>
              <a:rPr lang="en-US" dirty="0"/>
            </a:br>
            <a:endParaRPr lang="en-US" dirty="0"/>
          </a:p>
        </p:txBody>
      </p:sp>
      <p:sp>
        <p:nvSpPr>
          <p:cNvPr id="3" name="Content Placeholder 2"/>
          <p:cNvSpPr>
            <a:spLocks noGrp="1"/>
          </p:cNvSpPr>
          <p:nvPr>
            <p:ph idx="1"/>
          </p:nvPr>
        </p:nvSpPr>
        <p:spPr>
          <a:xfrm>
            <a:off x="1251678" y="1270000"/>
            <a:ext cx="10178322" cy="4864100"/>
          </a:xfrm>
        </p:spPr>
        <p:txBody>
          <a:bodyPr>
            <a:normAutofit lnSpcReduction="10000"/>
          </a:bodyPr>
          <a:lstStyle/>
          <a:p>
            <a:r>
              <a:rPr lang="en-US" sz="2400" dirty="0" smtClean="0">
                <a:solidFill>
                  <a:schemeClr val="tx1"/>
                </a:solidFill>
              </a:rPr>
              <a:t>The </a:t>
            </a:r>
            <a:r>
              <a:rPr lang="en-US" sz="2400" dirty="0">
                <a:solidFill>
                  <a:schemeClr val="tx1"/>
                </a:solidFill>
              </a:rPr>
              <a:t>while loop enables you to execute a set of commands repeatedly until some condition occurs. </a:t>
            </a:r>
            <a:endParaRPr lang="en-US" sz="2400" dirty="0" smtClean="0">
              <a:solidFill>
                <a:schemeClr val="tx1"/>
              </a:solidFill>
            </a:endParaRPr>
          </a:p>
          <a:p>
            <a:r>
              <a:rPr lang="en-US" sz="2400" dirty="0" smtClean="0">
                <a:solidFill>
                  <a:schemeClr val="tx1"/>
                </a:solidFill>
              </a:rPr>
              <a:t>It </a:t>
            </a:r>
            <a:r>
              <a:rPr lang="en-US" sz="2400" dirty="0">
                <a:solidFill>
                  <a:schemeClr val="tx1"/>
                </a:solidFill>
              </a:rPr>
              <a:t>is usually used when you need to manipulate the value of a variable repeatedly.</a:t>
            </a:r>
          </a:p>
          <a:p>
            <a:endParaRPr lang="en-US" sz="2400" dirty="0">
              <a:solidFill>
                <a:schemeClr val="tx1"/>
              </a:solidFill>
            </a:endParaRPr>
          </a:p>
          <a:p>
            <a:pPr marL="0" indent="0">
              <a:buNone/>
            </a:pPr>
            <a:r>
              <a:rPr lang="en-US" sz="2400" dirty="0">
                <a:solidFill>
                  <a:schemeClr val="tx1"/>
                </a:solidFill>
              </a:rPr>
              <a:t>Syntax</a:t>
            </a:r>
          </a:p>
          <a:p>
            <a:pPr marL="0" indent="0" algn="ctr">
              <a:buNone/>
            </a:pPr>
            <a:r>
              <a:rPr lang="en-US" sz="2800" dirty="0">
                <a:solidFill>
                  <a:srgbClr val="FF0000"/>
                </a:solidFill>
              </a:rPr>
              <a:t>while command</a:t>
            </a:r>
          </a:p>
          <a:p>
            <a:pPr marL="0" indent="0" algn="ctr">
              <a:buNone/>
            </a:pPr>
            <a:r>
              <a:rPr lang="en-US" sz="2800" dirty="0">
                <a:solidFill>
                  <a:srgbClr val="FF0000"/>
                </a:solidFill>
              </a:rPr>
              <a:t>do</a:t>
            </a:r>
          </a:p>
          <a:p>
            <a:pPr marL="0" indent="0" algn="ctr">
              <a:buNone/>
            </a:pPr>
            <a:r>
              <a:rPr lang="en-US" sz="2800" dirty="0">
                <a:solidFill>
                  <a:srgbClr val="FF0000"/>
                </a:solidFill>
              </a:rPr>
              <a:t>   Statement(s) to be executed if command is true</a:t>
            </a:r>
          </a:p>
          <a:p>
            <a:pPr marL="0" indent="0" algn="ctr">
              <a:buNone/>
            </a:pPr>
            <a:r>
              <a:rPr lang="en-US" sz="2800" dirty="0">
                <a:solidFill>
                  <a:srgbClr val="FF0000"/>
                </a:solidFill>
              </a:rPr>
              <a:t>done</a:t>
            </a:r>
          </a:p>
        </p:txBody>
      </p:sp>
    </p:spTree>
    <p:extLst>
      <p:ext uri="{BB962C8B-B14F-4D97-AF65-F5344CB8AC3E}">
        <p14:creationId xmlns:p14="http://schemas.microsoft.com/office/powerpoint/2010/main" val="8622754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example</a:t>
            </a:r>
            <a:endParaRPr lang="en-US"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3200" dirty="0"/>
              <a:t>#!/bin/</a:t>
            </a:r>
            <a:r>
              <a:rPr lang="en-US" sz="3200" dirty="0" err="1"/>
              <a:t>sh</a:t>
            </a:r>
            <a:endParaRPr lang="en-US" sz="3200" dirty="0"/>
          </a:p>
          <a:p>
            <a:pPr marL="0" indent="0">
              <a:buNone/>
            </a:pPr>
            <a:r>
              <a:rPr lang="en-US" sz="3200" dirty="0" smtClean="0"/>
              <a:t>a=0</a:t>
            </a:r>
            <a:endParaRPr lang="en-US" sz="3200" dirty="0"/>
          </a:p>
          <a:p>
            <a:pPr marL="0" indent="0">
              <a:buNone/>
            </a:pPr>
            <a:r>
              <a:rPr lang="en-US" sz="3200" dirty="0" smtClean="0"/>
              <a:t>while </a:t>
            </a:r>
            <a:r>
              <a:rPr lang="en-US" sz="3200" dirty="0"/>
              <a:t>[ $a -</a:t>
            </a:r>
            <a:r>
              <a:rPr lang="en-US" sz="3200" dirty="0" err="1"/>
              <a:t>lt</a:t>
            </a:r>
            <a:r>
              <a:rPr lang="en-US" sz="3200" dirty="0"/>
              <a:t> 10 ]</a:t>
            </a:r>
          </a:p>
          <a:p>
            <a:pPr marL="0" indent="0">
              <a:buNone/>
            </a:pPr>
            <a:r>
              <a:rPr lang="en-US" sz="3200" dirty="0"/>
              <a:t>do</a:t>
            </a:r>
          </a:p>
          <a:p>
            <a:pPr marL="0" indent="0">
              <a:buNone/>
            </a:pPr>
            <a:r>
              <a:rPr lang="en-US" sz="3200" dirty="0"/>
              <a:t>   echo $a</a:t>
            </a:r>
          </a:p>
          <a:p>
            <a:pPr marL="0" indent="0">
              <a:buNone/>
            </a:pPr>
            <a:r>
              <a:rPr lang="en-US" sz="3200" dirty="0"/>
              <a:t>   a=`expr $a + 1`</a:t>
            </a:r>
          </a:p>
          <a:p>
            <a:pPr marL="0" indent="0">
              <a:buNone/>
            </a:pPr>
            <a:r>
              <a:rPr lang="en-US" sz="3200" dirty="0"/>
              <a:t>done</a:t>
            </a:r>
          </a:p>
        </p:txBody>
      </p:sp>
    </p:spTree>
    <p:extLst>
      <p:ext uri="{BB962C8B-B14F-4D97-AF65-F5344CB8AC3E}">
        <p14:creationId xmlns:p14="http://schemas.microsoft.com/office/powerpoint/2010/main" val="16196705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for Loop</a:t>
            </a:r>
            <a:br>
              <a:rPr lang="en-US" dirty="0"/>
            </a:br>
            <a:endParaRPr lang="en-US" dirty="0"/>
          </a:p>
        </p:txBody>
      </p:sp>
      <p:sp>
        <p:nvSpPr>
          <p:cNvPr id="3" name="Content Placeholder 2"/>
          <p:cNvSpPr>
            <a:spLocks noGrp="1"/>
          </p:cNvSpPr>
          <p:nvPr>
            <p:ph idx="1"/>
          </p:nvPr>
        </p:nvSpPr>
        <p:spPr>
          <a:xfrm>
            <a:off x="1251678" y="1422400"/>
            <a:ext cx="10178322" cy="4963886"/>
          </a:xfrm>
        </p:spPr>
        <p:txBody>
          <a:bodyPr>
            <a:normAutofit fontScale="92500" lnSpcReduction="10000"/>
          </a:bodyPr>
          <a:lstStyle/>
          <a:p>
            <a:r>
              <a:rPr lang="en-US" sz="2400" dirty="0">
                <a:solidFill>
                  <a:schemeClr val="tx1"/>
                </a:solidFill>
              </a:rPr>
              <a:t>The for loop operate on lists of items. It repeats a set of commands for every item in a list.</a:t>
            </a:r>
          </a:p>
          <a:p>
            <a:endParaRPr lang="en-US" sz="2400" dirty="0">
              <a:solidFill>
                <a:schemeClr val="tx1"/>
              </a:solidFill>
            </a:endParaRPr>
          </a:p>
          <a:p>
            <a:pPr marL="0" indent="0">
              <a:buNone/>
            </a:pPr>
            <a:r>
              <a:rPr lang="en-US" sz="2400" dirty="0">
                <a:solidFill>
                  <a:schemeClr val="tx1"/>
                </a:solidFill>
              </a:rPr>
              <a:t>Syntax</a:t>
            </a:r>
          </a:p>
          <a:p>
            <a:pPr marL="0" indent="0">
              <a:buNone/>
            </a:pPr>
            <a:r>
              <a:rPr lang="en-US" sz="2400" dirty="0">
                <a:solidFill>
                  <a:srgbClr val="FF0000"/>
                </a:solidFill>
              </a:rPr>
              <a:t>for </a:t>
            </a:r>
            <a:r>
              <a:rPr lang="en-US" sz="2400" dirty="0" err="1">
                <a:solidFill>
                  <a:srgbClr val="FF0000"/>
                </a:solidFill>
              </a:rPr>
              <a:t>var</a:t>
            </a:r>
            <a:r>
              <a:rPr lang="en-US" sz="2400" dirty="0">
                <a:solidFill>
                  <a:srgbClr val="FF0000"/>
                </a:solidFill>
              </a:rPr>
              <a:t> in word1 word2 ... </a:t>
            </a:r>
            <a:r>
              <a:rPr lang="en-US" sz="2400" dirty="0" err="1">
                <a:solidFill>
                  <a:srgbClr val="FF0000"/>
                </a:solidFill>
              </a:rPr>
              <a:t>wordN</a:t>
            </a:r>
            <a:endParaRPr lang="en-US" sz="2400" dirty="0">
              <a:solidFill>
                <a:srgbClr val="FF0000"/>
              </a:solidFill>
            </a:endParaRPr>
          </a:p>
          <a:p>
            <a:pPr marL="0" indent="0">
              <a:buNone/>
            </a:pPr>
            <a:r>
              <a:rPr lang="en-US" sz="2400" dirty="0">
                <a:solidFill>
                  <a:srgbClr val="FF0000"/>
                </a:solidFill>
              </a:rPr>
              <a:t>do</a:t>
            </a:r>
          </a:p>
          <a:p>
            <a:pPr marL="0" indent="0">
              <a:buNone/>
            </a:pPr>
            <a:r>
              <a:rPr lang="en-US" sz="2400" dirty="0">
                <a:solidFill>
                  <a:srgbClr val="FF0000"/>
                </a:solidFill>
              </a:rPr>
              <a:t>   Statement(s) to be executed for every word.</a:t>
            </a:r>
          </a:p>
          <a:p>
            <a:pPr marL="0" indent="0">
              <a:buNone/>
            </a:pPr>
            <a:r>
              <a:rPr lang="en-US" sz="2400" dirty="0" smtClean="0">
                <a:solidFill>
                  <a:srgbClr val="FF0000"/>
                </a:solidFill>
              </a:rPr>
              <a:t>Done</a:t>
            </a:r>
          </a:p>
          <a:p>
            <a:r>
              <a:rPr lang="en-US" sz="2400" dirty="0">
                <a:solidFill>
                  <a:schemeClr val="tx1"/>
                </a:solidFill>
              </a:rPr>
              <a:t>Here </a:t>
            </a:r>
            <a:r>
              <a:rPr lang="en-US" sz="2400" i="1" dirty="0" err="1">
                <a:solidFill>
                  <a:schemeClr val="tx1"/>
                </a:solidFill>
              </a:rPr>
              <a:t>var</a:t>
            </a:r>
            <a:r>
              <a:rPr lang="en-US" sz="2400" dirty="0">
                <a:solidFill>
                  <a:schemeClr val="tx1"/>
                </a:solidFill>
              </a:rPr>
              <a:t> is the name of a variable and word1 to </a:t>
            </a:r>
            <a:r>
              <a:rPr lang="en-US" sz="2400" dirty="0" err="1">
                <a:solidFill>
                  <a:schemeClr val="tx1"/>
                </a:solidFill>
              </a:rPr>
              <a:t>wordN</a:t>
            </a:r>
            <a:r>
              <a:rPr lang="en-US" sz="2400" dirty="0">
                <a:solidFill>
                  <a:schemeClr val="tx1"/>
                </a:solidFill>
              </a:rPr>
              <a:t> are sequences of characters separated by spaces (words). </a:t>
            </a:r>
            <a:endParaRPr lang="en-US" sz="2400" dirty="0" smtClean="0">
              <a:solidFill>
                <a:schemeClr val="tx1"/>
              </a:solidFill>
            </a:endParaRPr>
          </a:p>
          <a:p>
            <a:r>
              <a:rPr lang="en-US" sz="2400" dirty="0" smtClean="0">
                <a:solidFill>
                  <a:schemeClr val="tx1"/>
                </a:solidFill>
              </a:rPr>
              <a:t>Each </a:t>
            </a:r>
            <a:r>
              <a:rPr lang="en-US" sz="2400" dirty="0">
                <a:solidFill>
                  <a:schemeClr val="tx1"/>
                </a:solidFill>
              </a:rPr>
              <a:t>time the for loop executes, the value of the variable </a:t>
            </a:r>
            <a:r>
              <a:rPr lang="en-US" sz="2400" dirty="0" err="1">
                <a:solidFill>
                  <a:schemeClr val="tx1"/>
                </a:solidFill>
              </a:rPr>
              <a:t>var</a:t>
            </a:r>
            <a:r>
              <a:rPr lang="en-US" sz="2400" dirty="0">
                <a:solidFill>
                  <a:schemeClr val="tx1"/>
                </a:solidFill>
              </a:rPr>
              <a:t> is set to the next word in the list of words, word1 to </a:t>
            </a:r>
            <a:r>
              <a:rPr lang="en-US" sz="2400" dirty="0" err="1">
                <a:solidFill>
                  <a:schemeClr val="tx1"/>
                </a:solidFill>
              </a:rPr>
              <a:t>wordN</a:t>
            </a:r>
            <a:r>
              <a:rPr lang="en-US" sz="2400" dirty="0">
                <a:solidFill>
                  <a:schemeClr val="tx1"/>
                </a:solidFill>
              </a:rPr>
              <a:t>.</a:t>
            </a:r>
          </a:p>
        </p:txBody>
      </p:sp>
    </p:spTree>
    <p:extLst>
      <p:ext uri="{BB962C8B-B14F-4D97-AF65-F5344CB8AC3E}">
        <p14:creationId xmlns:p14="http://schemas.microsoft.com/office/powerpoint/2010/main" val="42696542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example</a:t>
            </a:r>
            <a:endParaRPr lang="en-US" dirty="0"/>
          </a:p>
        </p:txBody>
      </p:sp>
      <p:sp>
        <p:nvSpPr>
          <p:cNvPr id="3" name="Content Placeholder 2"/>
          <p:cNvSpPr>
            <a:spLocks noGrp="1"/>
          </p:cNvSpPr>
          <p:nvPr>
            <p:ph idx="1"/>
          </p:nvPr>
        </p:nvSpPr>
        <p:spPr>
          <a:xfrm>
            <a:off x="1251678" y="1422400"/>
            <a:ext cx="5352322" cy="4711699"/>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3200" dirty="0"/>
              <a:t>#!/bin/</a:t>
            </a:r>
            <a:r>
              <a:rPr lang="en-US" sz="3200" dirty="0" err="1"/>
              <a:t>sh</a:t>
            </a:r>
            <a:endParaRPr lang="en-US" sz="3200" dirty="0"/>
          </a:p>
          <a:p>
            <a:pPr marL="0" indent="0">
              <a:buNone/>
            </a:pPr>
            <a:endParaRPr lang="en-US" sz="3200" dirty="0"/>
          </a:p>
          <a:p>
            <a:pPr marL="0" indent="0">
              <a:buNone/>
            </a:pPr>
            <a:r>
              <a:rPr lang="en-US" sz="3200" dirty="0"/>
              <a:t>for </a:t>
            </a:r>
            <a:r>
              <a:rPr lang="en-US" sz="3200" dirty="0" err="1"/>
              <a:t>var</a:t>
            </a:r>
            <a:r>
              <a:rPr lang="en-US" sz="3200" dirty="0"/>
              <a:t> in 0 1 2 3 4 5 6 7 8 9</a:t>
            </a:r>
          </a:p>
          <a:p>
            <a:pPr marL="0" indent="0">
              <a:buNone/>
            </a:pPr>
            <a:r>
              <a:rPr lang="en-US" sz="3200" dirty="0"/>
              <a:t>do</a:t>
            </a:r>
          </a:p>
          <a:p>
            <a:pPr marL="0" indent="0">
              <a:buNone/>
            </a:pPr>
            <a:r>
              <a:rPr lang="en-US" sz="3200" dirty="0"/>
              <a:t>   echo $</a:t>
            </a:r>
            <a:r>
              <a:rPr lang="en-US" sz="3200" dirty="0" err="1"/>
              <a:t>var</a:t>
            </a:r>
            <a:endParaRPr lang="en-US" sz="3200" dirty="0"/>
          </a:p>
          <a:p>
            <a:pPr marL="0" indent="0">
              <a:buNone/>
            </a:pPr>
            <a:r>
              <a:rPr lang="en-US" sz="3200" dirty="0"/>
              <a:t>done</a:t>
            </a:r>
          </a:p>
        </p:txBody>
      </p:sp>
      <p:sp>
        <p:nvSpPr>
          <p:cNvPr id="4" name="Rectangle 3"/>
          <p:cNvSpPr/>
          <p:nvPr/>
        </p:nvSpPr>
        <p:spPr>
          <a:xfrm>
            <a:off x="7024915" y="1422400"/>
            <a:ext cx="4223656" cy="39703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3600" dirty="0"/>
              <a:t>#!/bin/</a:t>
            </a:r>
            <a:r>
              <a:rPr lang="en-US" sz="3600" dirty="0" err="1"/>
              <a:t>sh</a:t>
            </a:r>
            <a:endParaRPr lang="en-US" sz="3600" dirty="0"/>
          </a:p>
          <a:p>
            <a:endParaRPr lang="en-US" sz="3600" dirty="0"/>
          </a:p>
          <a:p>
            <a:r>
              <a:rPr lang="en-US" sz="3600" dirty="0"/>
              <a:t>for FILE in $HOME/.bash*</a:t>
            </a:r>
          </a:p>
          <a:p>
            <a:r>
              <a:rPr lang="en-US" sz="3600" dirty="0"/>
              <a:t>do</a:t>
            </a:r>
          </a:p>
          <a:p>
            <a:r>
              <a:rPr lang="en-US" sz="3600" dirty="0"/>
              <a:t>   echo $FILE</a:t>
            </a:r>
          </a:p>
          <a:p>
            <a:r>
              <a:rPr lang="en-US" sz="3600" dirty="0"/>
              <a:t>done</a:t>
            </a:r>
          </a:p>
        </p:txBody>
      </p:sp>
    </p:spTree>
    <p:extLst>
      <p:ext uri="{BB962C8B-B14F-4D97-AF65-F5344CB8AC3E}">
        <p14:creationId xmlns:p14="http://schemas.microsoft.com/office/powerpoint/2010/main" val="130013233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until </a:t>
            </a:r>
            <a:r>
              <a:rPr lang="en-US" dirty="0" smtClean="0"/>
              <a:t>Loop</a:t>
            </a:r>
            <a:endParaRPr lang="en-US" dirty="0"/>
          </a:p>
        </p:txBody>
      </p:sp>
      <p:sp>
        <p:nvSpPr>
          <p:cNvPr id="3" name="Content Placeholder 2"/>
          <p:cNvSpPr>
            <a:spLocks noGrp="1"/>
          </p:cNvSpPr>
          <p:nvPr>
            <p:ph idx="1"/>
          </p:nvPr>
        </p:nvSpPr>
        <p:spPr/>
        <p:txBody>
          <a:bodyPr>
            <a:normAutofit lnSpcReduction="10000"/>
          </a:bodyPr>
          <a:lstStyle/>
          <a:p>
            <a:r>
              <a:rPr lang="en-US" sz="2400" dirty="0">
                <a:solidFill>
                  <a:schemeClr val="tx1"/>
                </a:solidFill>
              </a:rPr>
              <a:t>The while loop is perfect for a situation where you need to execute a set of commands while some condition is true. </a:t>
            </a:r>
            <a:endParaRPr lang="en-US" sz="2400" dirty="0" smtClean="0">
              <a:solidFill>
                <a:schemeClr val="tx1"/>
              </a:solidFill>
            </a:endParaRPr>
          </a:p>
          <a:p>
            <a:r>
              <a:rPr lang="en-US" sz="2400" dirty="0" smtClean="0">
                <a:solidFill>
                  <a:schemeClr val="tx1"/>
                </a:solidFill>
              </a:rPr>
              <a:t>Sometimes </a:t>
            </a:r>
            <a:r>
              <a:rPr lang="en-US" sz="2400" dirty="0">
                <a:solidFill>
                  <a:schemeClr val="tx1"/>
                </a:solidFill>
              </a:rPr>
              <a:t>you need to execute a set of commands until a condition is true.</a:t>
            </a:r>
          </a:p>
          <a:p>
            <a:endParaRPr lang="en-US" sz="2400" dirty="0">
              <a:solidFill>
                <a:schemeClr val="tx1"/>
              </a:solidFill>
            </a:endParaRPr>
          </a:p>
          <a:p>
            <a:pPr marL="0" indent="0">
              <a:buNone/>
            </a:pPr>
            <a:r>
              <a:rPr lang="en-US" sz="2400" dirty="0">
                <a:solidFill>
                  <a:schemeClr val="tx1"/>
                </a:solidFill>
              </a:rPr>
              <a:t>Syntax</a:t>
            </a:r>
          </a:p>
          <a:p>
            <a:pPr marL="0" indent="0">
              <a:buNone/>
            </a:pPr>
            <a:r>
              <a:rPr lang="en-US" sz="3200" dirty="0">
                <a:solidFill>
                  <a:srgbClr val="FF0000"/>
                </a:solidFill>
              </a:rPr>
              <a:t>until command</a:t>
            </a:r>
          </a:p>
          <a:p>
            <a:pPr marL="0" indent="0">
              <a:buNone/>
            </a:pPr>
            <a:r>
              <a:rPr lang="en-US" sz="3200" dirty="0">
                <a:solidFill>
                  <a:srgbClr val="FF0000"/>
                </a:solidFill>
              </a:rPr>
              <a:t>do</a:t>
            </a:r>
          </a:p>
          <a:p>
            <a:pPr marL="0" indent="0">
              <a:buNone/>
            </a:pPr>
            <a:r>
              <a:rPr lang="en-US" sz="3200" dirty="0">
                <a:solidFill>
                  <a:srgbClr val="FF0000"/>
                </a:solidFill>
              </a:rPr>
              <a:t>   Statement(s) to be executed until command is true</a:t>
            </a:r>
          </a:p>
          <a:p>
            <a:pPr marL="0" indent="0">
              <a:buNone/>
            </a:pPr>
            <a:r>
              <a:rPr lang="en-US" sz="3200" dirty="0">
                <a:solidFill>
                  <a:srgbClr val="FF0000"/>
                </a:solidFill>
              </a:rPr>
              <a:t>done</a:t>
            </a:r>
          </a:p>
        </p:txBody>
      </p:sp>
    </p:spTree>
    <p:extLst>
      <p:ext uri="{BB962C8B-B14F-4D97-AF65-F5344CB8AC3E}">
        <p14:creationId xmlns:p14="http://schemas.microsoft.com/office/powerpoint/2010/main" val="34711898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Until loop example</a:t>
            </a:r>
            <a:endParaRPr lang="en-US"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r>
              <a:rPr lang="en-US" sz="2800" dirty="0"/>
              <a:t>#!/bin/</a:t>
            </a:r>
            <a:r>
              <a:rPr lang="en-US" sz="2800" dirty="0" err="1"/>
              <a:t>sh</a:t>
            </a:r>
            <a:endParaRPr lang="en-US" sz="2800" dirty="0"/>
          </a:p>
          <a:p>
            <a:pPr marL="0" indent="0">
              <a:buNone/>
            </a:pPr>
            <a:r>
              <a:rPr lang="en-US" sz="2800" dirty="0" smtClean="0"/>
              <a:t>a=0</a:t>
            </a:r>
            <a:endParaRPr lang="en-US" sz="2800" dirty="0"/>
          </a:p>
          <a:p>
            <a:pPr marL="0" indent="0">
              <a:buNone/>
            </a:pPr>
            <a:r>
              <a:rPr lang="en-US" sz="2800" dirty="0" smtClean="0"/>
              <a:t>until </a:t>
            </a:r>
            <a:r>
              <a:rPr lang="en-US" sz="2800" dirty="0"/>
              <a:t>[ ! $a -</a:t>
            </a:r>
            <a:r>
              <a:rPr lang="en-US" sz="2800" dirty="0" err="1"/>
              <a:t>lt</a:t>
            </a:r>
            <a:r>
              <a:rPr lang="en-US" sz="2800" dirty="0"/>
              <a:t> 10 ]</a:t>
            </a:r>
          </a:p>
          <a:p>
            <a:pPr marL="0" indent="0">
              <a:buNone/>
            </a:pPr>
            <a:r>
              <a:rPr lang="en-US" sz="2800" dirty="0"/>
              <a:t>do</a:t>
            </a:r>
          </a:p>
          <a:p>
            <a:pPr marL="0" indent="0">
              <a:buNone/>
            </a:pPr>
            <a:r>
              <a:rPr lang="en-US" sz="2800" dirty="0"/>
              <a:t>   echo $a</a:t>
            </a:r>
          </a:p>
          <a:p>
            <a:pPr marL="0" indent="0">
              <a:buNone/>
            </a:pPr>
            <a:r>
              <a:rPr lang="en-US" sz="2800" dirty="0"/>
              <a:t>   a=`expr $a + 1`</a:t>
            </a:r>
          </a:p>
          <a:p>
            <a:pPr marL="0" indent="0">
              <a:buNone/>
            </a:pPr>
            <a:r>
              <a:rPr lang="en-US" sz="2800" dirty="0"/>
              <a:t>done</a:t>
            </a:r>
          </a:p>
        </p:txBody>
      </p:sp>
    </p:spTree>
    <p:extLst>
      <p:ext uri="{BB962C8B-B14F-4D97-AF65-F5344CB8AC3E}">
        <p14:creationId xmlns:p14="http://schemas.microsoft.com/office/powerpoint/2010/main" val="33039217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control</a:t>
            </a:r>
            <a:endParaRPr lang="en-US" dirty="0"/>
          </a:p>
        </p:txBody>
      </p:sp>
      <p:sp>
        <p:nvSpPr>
          <p:cNvPr id="3" name="Content Placeholder 2"/>
          <p:cNvSpPr>
            <a:spLocks noGrp="1"/>
          </p:cNvSpPr>
          <p:nvPr>
            <p:ph idx="1"/>
          </p:nvPr>
        </p:nvSpPr>
        <p:spPr/>
        <p:txBody>
          <a:bodyPr/>
          <a:lstStyle/>
          <a:p>
            <a:r>
              <a:rPr lang="en-US" dirty="0"/>
              <a:t>So far you have looked at creating loops and working with loops to accomplish different tasks. </a:t>
            </a:r>
            <a:endParaRPr lang="en-US" dirty="0" smtClean="0"/>
          </a:p>
          <a:p>
            <a:r>
              <a:rPr lang="en-US" dirty="0" smtClean="0"/>
              <a:t>Sometimes </a:t>
            </a:r>
            <a:r>
              <a:rPr lang="en-US" dirty="0"/>
              <a:t>you need to stop a loop or skip iterations of the loop</a:t>
            </a:r>
            <a:r>
              <a:rPr lang="en-US" dirty="0" smtClean="0"/>
              <a:t>.</a:t>
            </a:r>
          </a:p>
          <a:p>
            <a:r>
              <a:rPr lang="en-US" dirty="0"/>
              <a:t>T</a:t>
            </a:r>
            <a:r>
              <a:rPr lang="en-US" dirty="0" smtClean="0"/>
              <a:t>wo </a:t>
            </a:r>
            <a:r>
              <a:rPr lang="en-US" dirty="0"/>
              <a:t>statements used to control shell loops −</a:t>
            </a:r>
          </a:p>
          <a:p>
            <a:pPr lvl="2"/>
            <a:r>
              <a:rPr lang="en-US" sz="3200" dirty="0"/>
              <a:t>The </a:t>
            </a:r>
            <a:r>
              <a:rPr lang="en-US" sz="3200" b="1" dirty="0"/>
              <a:t>break</a:t>
            </a:r>
            <a:r>
              <a:rPr lang="en-US" sz="3200" dirty="0"/>
              <a:t> statement</a:t>
            </a:r>
          </a:p>
          <a:p>
            <a:pPr lvl="2"/>
            <a:r>
              <a:rPr lang="en-US" sz="3200" dirty="0"/>
              <a:t>The </a:t>
            </a:r>
            <a:r>
              <a:rPr lang="en-US" sz="3200" b="1" dirty="0"/>
              <a:t>continue</a:t>
            </a:r>
            <a:r>
              <a:rPr lang="en-US" sz="3200" dirty="0"/>
              <a:t> statement</a:t>
            </a:r>
          </a:p>
          <a:p>
            <a:endParaRPr lang="en-US" dirty="0"/>
          </a:p>
        </p:txBody>
      </p:sp>
    </p:spTree>
    <p:extLst>
      <p:ext uri="{BB962C8B-B14F-4D97-AF65-F5344CB8AC3E}">
        <p14:creationId xmlns:p14="http://schemas.microsoft.com/office/powerpoint/2010/main" val="3520163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105FA9-9B4C-4558-B376-5AFEA0B06C25}" type="slidenum">
              <a:rPr lang="en-US" altLang="en-US"/>
              <a:pPr/>
              <a:t>11</a:t>
            </a:fld>
            <a:endParaRPr lang="en-US" altLang="en-US"/>
          </a:p>
        </p:txBody>
      </p:sp>
      <p:sp>
        <p:nvSpPr>
          <p:cNvPr id="1304578" name="Rectangle 2"/>
          <p:cNvSpPr>
            <a:spLocks noGrp="1" noChangeArrowheads="1"/>
          </p:cNvSpPr>
          <p:nvPr>
            <p:ph type="body" idx="1"/>
          </p:nvPr>
        </p:nvSpPr>
        <p:spPr>
          <a:xfrm>
            <a:off x="2209801" y="1295400"/>
            <a:ext cx="7775575" cy="457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Tx/>
              <a:buChar char="•"/>
            </a:pPr>
            <a:r>
              <a:rPr lang="en-US" altLang="en-US" sz="2400" dirty="0">
                <a:solidFill>
                  <a:schemeClr val="tx1"/>
                </a:solidFill>
              </a:rPr>
              <a:t>A utility program that comes with the </a:t>
            </a:r>
            <a:r>
              <a:rPr lang="en-US" altLang="en-US" sz="2400" b="1" dirty="0">
                <a:solidFill>
                  <a:schemeClr val="tx1"/>
                </a:solidFill>
              </a:rPr>
              <a:t>UNIX</a:t>
            </a:r>
            <a:r>
              <a:rPr lang="en-US" altLang="en-US" sz="2400" dirty="0">
                <a:solidFill>
                  <a:schemeClr val="tx1"/>
                </a:solidFill>
              </a:rPr>
              <a:t> system.</a:t>
            </a:r>
          </a:p>
          <a:p>
            <a:pPr>
              <a:buFontTx/>
              <a:buChar char="•"/>
            </a:pPr>
            <a:r>
              <a:rPr lang="en-US" altLang="en-US" sz="2400" dirty="0">
                <a:solidFill>
                  <a:schemeClr val="tx1"/>
                </a:solidFill>
              </a:rPr>
              <a:t>Features of Shell are:</a:t>
            </a:r>
          </a:p>
          <a:p>
            <a:pPr lvl="1">
              <a:buFontTx/>
              <a:buChar char="•"/>
            </a:pPr>
            <a:r>
              <a:rPr lang="en-US" altLang="en-US" sz="2400" dirty="0">
                <a:solidFill>
                  <a:schemeClr val="tx1"/>
                </a:solidFill>
              </a:rPr>
              <a:t>Interactive Processing</a:t>
            </a:r>
          </a:p>
          <a:p>
            <a:pPr lvl="1">
              <a:buFontTx/>
              <a:buChar char="•"/>
            </a:pPr>
            <a:r>
              <a:rPr lang="en-US" altLang="en-US" sz="2400" dirty="0">
                <a:solidFill>
                  <a:schemeClr val="tx1"/>
                </a:solidFill>
              </a:rPr>
              <a:t>Background Processing</a:t>
            </a:r>
          </a:p>
          <a:p>
            <a:pPr lvl="1">
              <a:buFontTx/>
              <a:buChar char="•"/>
            </a:pPr>
            <a:r>
              <a:rPr lang="en-US" altLang="en-US" sz="2400" dirty="0">
                <a:solidFill>
                  <a:schemeClr val="tx1"/>
                </a:solidFill>
              </a:rPr>
              <a:t>I/O Redirection</a:t>
            </a:r>
          </a:p>
          <a:p>
            <a:pPr lvl="1">
              <a:buFontTx/>
              <a:buChar char="•"/>
            </a:pPr>
            <a:r>
              <a:rPr lang="en-US" altLang="en-US" sz="2400" dirty="0">
                <a:solidFill>
                  <a:schemeClr val="tx1"/>
                </a:solidFill>
              </a:rPr>
              <a:t>Pipes</a:t>
            </a:r>
          </a:p>
          <a:p>
            <a:pPr lvl="1">
              <a:buFontTx/>
              <a:buChar char="•"/>
            </a:pPr>
            <a:r>
              <a:rPr lang="en-US" altLang="en-US" sz="2400" dirty="0">
                <a:solidFill>
                  <a:schemeClr val="tx1"/>
                </a:solidFill>
              </a:rPr>
              <a:t>Shell Scripts</a:t>
            </a:r>
          </a:p>
          <a:p>
            <a:pPr lvl="1">
              <a:buFontTx/>
              <a:buChar char="•"/>
            </a:pPr>
            <a:r>
              <a:rPr lang="en-US" altLang="en-US" sz="2400" dirty="0">
                <a:solidFill>
                  <a:schemeClr val="tx1"/>
                </a:solidFill>
              </a:rPr>
              <a:t>Shell Variables</a:t>
            </a:r>
          </a:p>
          <a:p>
            <a:pPr lvl="1">
              <a:buFontTx/>
              <a:buChar char="•"/>
            </a:pPr>
            <a:r>
              <a:rPr lang="en-US" altLang="en-US" sz="2400" dirty="0">
                <a:solidFill>
                  <a:schemeClr val="tx1"/>
                </a:solidFill>
              </a:rPr>
              <a:t>Programming Constructs</a:t>
            </a:r>
          </a:p>
        </p:txBody>
      </p:sp>
      <p:sp>
        <p:nvSpPr>
          <p:cNvPr id="1304579" name="Rectangle 3"/>
          <p:cNvSpPr>
            <a:spLocks noChangeArrowheads="1"/>
          </p:cNvSpPr>
          <p:nvPr/>
        </p:nvSpPr>
        <p:spPr bwMode="auto">
          <a:xfrm>
            <a:off x="2232025" y="231775"/>
            <a:ext cx="335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The Shell</a:t>
            </a:r>
          </a:p>
        </p:txBody>
      </p:sp>
    </p:spTree>
    <p:extLst>
      <p:ext uri="{BB962C8B-B14F-4D97-AF65-F5344CB8AC3E}">
        <p14:creationId xmlns:p14="http://schemas.microsoft.com/office/powerpoint/2010/main" val="7806186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infinite Loop</a:t>
            </a:r>
            <a:br>
              <a:rPr lang="en-US" dirty="0"/>
            </a:br>
            <a:endParaRPr lang="en-US" dirty="0"/>
          </a:p>
        </p:txBody>
      </p:sp>
      <p:sp>
        <p:nvSpPr>
          <p:cNvPr id="3" name="Content Placeholder 2"/>
          <p:cNvSpPr>
            <a:spLocks noGrp="1"/>
          </p:cNvSpPr>
          <p:nvPr>
            <p:ph idx="1"/>
          </p:nvPr>
        </p:nvSpPr>
        <p:spPr>
          <a:xfrm>
            <a:off x="1251678" y="1422400"/>
            <a:ext cx="10178322" cy="2873829"/>
          </a:xfrm>
        </p:spPr>
        <p:txBody>
          <a:bodyPr/>
          <a:lstStyle/>
          <a:p>
            <a:r>
              <a:rPr lang="en-US" dirty="0" smtClean="0"/>
              <a:t>All </a:t>
            </a:r>
            <a:r>
              <a:rPr lang="en-US" dirty="0"/>
              <a:t>the loops have a limited life and they come out once the condition is false or true depending on the loop.</a:t>
            </a:r>
          </a:p>
          <a:p>
            <a:r>
              <a:rPr lang="en-US" dirty="0"/>
              <a:t>A loop may continue forever due to required condition is not met. </a:t>
            </a:r>
            <a:endParaRPr lang="en-US" dirty="0" smtClean="0"/>
          </a:p>
          <a:p>
            <a:r>
              <a:rPr lang="en-US" dirty="0" smtClean="0"/>
              <a:t>A </a:t>
            </a:r>
            <a:r>
              <a:rPr lang="en-US" dirty="0"/>
              <a:t>loop that executes forever without terminating executes an infinite number of times</a:t>
            </a:r>
            <a:r>
              <a:rPr lang="en-US" dirty="0" smtClean="0"/>
              <a:t>.</a:t>
            </a:r>
          </a:p>
          <a:p>
            <a:r>
              <a:rPr lang="en-US" dirty="0" smtClean="0"/>
              <a:t> </a:t>
            </a:r>
            <a:r>
              <a:rPr lang="en-US" dirty="0"/>
              <a:t>For this reason, such loops are called infinite loops</a:t>
            </a:r>
          </a:p>
          <a:p>
            <a:endParaRPr lang="en-US" dirty="0"/>
          </a:p>
        </p:txBody>
      </p:sp>
      <p:sp>
        <p:nvSpPr>
          <p:cNvPr id="4" name="Rectangle 3"/>
          <p:cNvSpPr/>
          <p:nvPr/>
        </p:nvSpPr>
        <p:spPr>
          <a:xfrm>
            <a:off x="2467429" y="4296229"/>
            <a:ext cx="6952342" cy="193899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400" b="1" dirty="0"/>
              <a:t>for (( ; ; ))</a:t>
            </a:r>
          </a:p>
          <a:p>
            <a:r>
              <a:rPr lang="en-US" sz="2400" b="1" dirty="0"/>
              <a:t>do</a:t>
            </a:r>
          </a:p>
          <a:p>
            <a:r>
              <a:rPr lang="en-US" sz="2400" b="1" dirty="0"/>
              <a:t>echo "infinite loop [hit CTRL+C to stop]"</a:t>
            </a:r>
          </a:p>
          <a:p>
            <a:r>
              <a:rPr lang="en-US" sz="2400" b="1" dirty="0"/>
              <a:t>done</a:t>
            </a:r>
          </a:p>
          <a:p>
            <a:r>
              <a:rPr lang="en-US" sz="2400" b="1" dirty="0"/>
              <a:t>Unix</a:t>
            </a:r>
          </a:p>
        </p:txBody>
      </p:sp>
    </p:spTree>
    <p:extLst>
      <p:ext uri="{BB962C8B-B14F-4D97-AF65-F5344CB8AC3E}">
        <p14:creationId xmlns:p14="http://schemas.microsoft.com/office/powerpoint/2010/main" val="12626521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break statement</a:t>
            </a:r>
            <a:br>
              <a:rPr lang="en-US" dirty="0"/>
            </a:br>
            <a:endParaRPr lang="en-US" dirty="0"/>
          </a:p>
        </p:txBody>
      </p:sp>
      <p:sp>
        <p:nvSpPr>
          <p:cNvPr id="3" name="Content Placeholder 2"/>
          <p:cNvSpPr>
            <a:spLocks noGrp="1"/>
          </p:cNvSpPr>
          <p:nvPr>
            <p:ph idx="1"/>
          </p:nvPr>
        </p:nvSpPr>
        <p:spPr>
          <a:xfrm>
            <a:off x="1251678" y="1422401"/>
            <a:ext cx="10178322" cy="2133600"/>
          </a:xfrm>
        </p:spPr>
        <p:txBody>
          <a:bodyPr/>
          <a:lstStyle/>
          <a:p>
            <a:r>
              <a:rPr lang="en-US" dirty="0"/>
              <a:t>The </a:t>
            </a:r>
            <a:r>
              <a:rPr lang="en-US" b="1" dirty="0"/>
              <a:t>break</a:t>
            </a:r>
            <a:r>
              <a:rPr lang="en-US" dirty="0"/>
              <a:t> statement is used to terminate the execution of the entire </a:t>
            </a:r>
            <a:r>
              <a:rPr lang="en-US" dirty="0" smtClean="0"/>
              <a:t>loop.</a:t>
            </a:r>
          </a:p>
          <a:p>
            <a:r>
              <a:rPr lang="en-US" dirty="0" smtClean="0"/>
              <a:t>After </a:t>
            </a:r>
            <a:r>
              <a:rPr lang="en-US" dirty="0"/>
              <a:t>completing the execution of all of the lines of code up to the break statement. </a:t>
            </a:r>
            <a:endParaRPr lang="en-US" dirty="0" smtClean="0"/>
          </a:p>
          <a:p>
            <a:r>
              <a:rPr lang="en-US" dirty="0" smtClean="0"/>
              <a:t>It </a:t>
            </a:r>
            <a:r>
              <a:rPr lang="en-US" dirty="0"/>
              <a:t>then steps down to the code following the end of the loop.</a:t>
            </a:r>
          </a:p>
        </p:txBody>
      </p:sp>
      <p:sp>
        <p:nvSpPr>
          <p:cNvPr id="4" name="Rectangle 3"/>
          <p:cNvSpPr/>
          <p:nvPr/>
        </p:nvSpPr>
        <p:spPr>
          <a:xfrm>
            <a:off x="2743200" y="3325283"/>
            <a:ext cx="6096000" cy="3170099"/>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sz="2000" b="1" dirty="0"/>
              <a:t>a=0</a:t>
            </a:r>
          </a:p>
          <a:p>
            <a:r>
              <a:rPr lang="en-US" sz="2000" b="1" dirty="0" smtClean="0"/>
              <a:t>while </a:t>
            </a:r>
            <a:r>
              <a:rPr lang="en-US" sz="2000" b="1" dirty="0"/>
              <a:t>[ $a -</a:t>
            </a:r>
            <a:r>
              <a:rPr lang="en-US" sz="2000" b="1" dirty="0" err="1"/>
              <a:t>lt</a:t>
            </a:r>
            <a:r>
              <a:rPr lang="en-US" sz="2000" b="1" dirty="0"/>
              <a:t> 10 ]</a:t>
            </a:r>
          </a:p>
          <a:p>
            <a:r>
              <a:rPr lang="en-US" sz="2000" b="1" dirty="0"/>
              <a:t>do</a:t>
            </a:r>
          </a:p>
          <a:p>
            <a:r>
              <a:rPr lang="en-US" sz="2000" b="1" dirty="0"/>
              <a:t>   echo $a</a:t>
            </a:r>
          </a:p>
          <a:p>
            <a:r>
              <a:rPr lang="en-US" sz="2000" b="1" dirty="0"/>
              <a:t>   if [ $a -</a:t>
            </a:r>
            <a:r>
              <a:rPr lang="en-US" sz="2000" b="1" dirty="0" err="1"/>
              <a:t>eq</a:t>
            </a:r>
            <a:r>
              <a:rPr lang="en-US" sz="2000" b="1" dirty="0"/>
              <a:t> 5 ]</a:t>
            </a:r>
          </a:p>
          <a:p>
            <a:r>
              <a:rPr lang="en-US" sz="2000" b="1" dirty="0"/>
              <a:t>   then</a:t>
            </a:r>
          </a:p>
          <a:p>
            <a:r>
              <a:rPr lang="en-US" sz="2000" b="1" dirty="0"/>
              <a:t>      </a:t>
            </a:r>
            <a:r>
              <a:rPr lang="en-US" sz="2000" b="1" dirty="0">
                <a:solidFill>
                  <a:srgbClr val="FF0000"/>
                </a:solidFill>
              </a:rPr>
              <a:t>break</a:t>
            </a:r>
          </a:p>
          <a:p>
            <a:r>
              <a:rPr lang="en-US" sz="2000" b="1" dirty="0"/>
              <a:t>   fi</a:t>
            </a:r>
          </a:p>
          <a:p>
            <a:r>
              <a:rPr lang="en-US" sz="2000" b="1" dirty="0"/>
              <a:t>   a=`expr $a + 1`</a:t>
            </a:r>
          </a:p>
          <a:p>
            <a:r>
              <a:rPr lang="en-US" sz="2000" b="1" dirty="0"/>
              <a:t>done</a:t>
            </a:r>
          </a:p>
        </p:txBody>
      </p:sp>
    </p:spTree>
    <p:extLst>
      <p:ext uri="{BB962C8B-B14F-4D97-AF65-F5344CB8AC3E}">
        <p14:creationId xmlns:p14="http://schemas.microsoft.com/office/powerpoint/2010/main" val="145917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continue statement</a:t>
            </a:r>
            <a:br>
              <a:rPr lang="en-US" dirty="0"/>
            </a:br>
            <a:endParaRPr lang="en-US" dirty="0"/>
          </a:p>
        </p:txBody>
      </p:sp>
      <p:sp>
        <p:nvSpPr>
          <p:cNvPr id="3" name="Content Placeholder 2"/>
          <p:cNvSpPr>
            <a:spLocks noGrp="1"/>
          </p:cNvSpPr>
          <p:nvPr>
            <p:ph idx="1"/>
          </p:nvPr>
        </p:nvSpPr>
        <p:spPr>
          <a:xfrm>
            <a:off x="1251678" y="1422400"/>
            <a:ext cx="10178322" cy="1793411"/>
          </a:xfrm>
        </p:spPr>
        <p:txBody>
          <a:bodyPr/>
          <a:lstStyle/>
          <a:p>
            <a:r>
              <a:rPr lang="en-US" dirty="0"/>
              <a:t>The </a:t>
            </a:r>
            <a:r>
              <a:rPr lang="en-US" b="1" dirty="0"/>
              <a:t>continue</a:t>
            </a:r>
            <a:r>
              <a:rPr lang="en-US" dirty="0"/>
              <a:t> statement is similar to the break command, except that it causes the current iteration of the loop to exit, rather than the entire loop.</a:t>
            </a:r>
          </a:p>
          <a:p>
            <a:r>
              <a:rPr lang="en-US" dirty="0"/>
              <a:t>This statement is useful when an error has occurred but you want to try to execute the next iteration of the loop.</a:t>
            </a:r>
          </a:p>
          <a:p>
            <a:endParaRPr lang="en-US" dirty="0"/>
          </a:p>
        </p:txBody>
      </p:sp>
      <p:sp>
        <p:nvSpPr>
          <p:cNvPr id="4" name="Rectangle 3"/>
          <p:cNvSpPr/>
          <p:nvPr/>
        </p:nvSpPr>
        <p:spPr>
          <a:xfrm>
            <a:off x="2496457" y="3215811"/>
            <a:ext cx="7082972"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a:t>NUMS="1 2 3 4 5 6 7"</a:t>
            </a:r>
          </a:p>
          <a:p>
            <a:endParaRPr lang="en-US" b="1" dirty="0"/>
          </a:p>
          <a:p>
            <a:r>
              <a:rPr lang="en-US" b="1" dirty="0"/>
              <a:t>for NUM in $NUMS</a:t>
            </a:r>
          </a:p>
          <a:p>
            <a:r>
              <a:rPr lang="en-US" b="1" dirty="0"/>
              <a:t>do</a:t>
            </a:r>
          </a:p>
          <a:p>
            <a:r>
              <a:rPr lang="en-US" b="1" dirty="0"/>
              <a:t>   Q=`expr $NUM % 2`</a:t>
            </a:r>
          </a:p>
          <a:p>
            <a:r>
              <a:rPr lang="en-US" b="1" dirty="0"/>
              <a:t>   if [ $Q -</a:t>
            </a:r>
            <a:r>
              <a:rPr lang="en-US" b="1" dirty="0" err="1"/>
              <a:t>eq</a:t>
            </a:r>
            <a:r>
              <a:rPr lang="en-US" b="1" dirty="0"/>
              <a:t> 0 ]</a:t>
            </a:r>
          </a:p>
          <a:p>
            <a:r>
              <a:rPr lang="en-US" b="1" dirty="0"/>
              <a:t>   then</a:t>
            </a:r>
          </a:p>
          <a:p>
            <a:r>
              <a:rPr lang="en-US" b="1" dirty="0"/>
              <a:t>      echo "Number is an even number!!"</a:t>
            </a:r>
          </a:p>
          <a:p>
            <a:r>
              <a:rPr lang="en-US" b="1" dirty="0"/>
              <a:t>      </a:t>
            </a:r>
            <a:r>
              <a:rPr lang="en-US" b="1" dirty="0">
                <a:solidFill>
                  <a:srgbClr val="FF0000"/>
                </a:solidFill>
              </a:rPr>
              <a:t>continue</a:t>
            </a:r>
          </a:p>
          <a:p>
            <a:r>
              <a:rPr lang="en-US" b="1" dirty="0"/>
              <a:t>   fi</a:t>
            </a:r>
          </a:p>
          <a:p>
            <a:r>
              <a:rPr lang="en-US" b="1" dirty="0"/>
              <a:t>   echo "Found odd number"</a:t>
            </a:r>
          </a:p>
          <a:p>
            <a:r>
              <a:rPr lang="en-US" b="1" dirty="0"/>
              <a:t>done</a:t>
            </a:r>
          </a:p>
        </p:txBody>
      </p:sp>
    </p:spTree>
    <p:extLst>
      <p:ext uri="{BB962C8B-B14F-4D97-AF65-F5344CB8AC3E}">
        <p14:creationId xmlns:p14="http://schemas.microsoft.com/office/powerpoint/2010/main" val="32507805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7910" y="2967335"/>
            <a:ext cx="4076180"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08396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7F42BA-C7B3-4067-9A58-3BDF1379B479}" type="slidenum">
              <a:rPr lang="en-US" altLang="en-US"/>
              <a:pPr/>
              <a:t>12</a:t>
            </a:fld>
            <a:endParaRPr lang="en-US" altLang="en-US"/>
          </a:p>
        </p:txBody>
      </p:sp>
      <p:sp>
        <p:nvSpPr>
          <p:cNvPr id="1008642" name="Rectangle 2"/>
          <p:cNvSpPr>
            <a:spLocks noGrp="1" noChangeArrowheads="1"/>
          </p:cNvSpPr>
          <p:nvPr>
            <p:ph type="body" idx="1"/>
          </p:nvPr>
        </p:nvSpPr>
        <p:spPr>
          <a:xfrm>
            <a:off x="1251678" y="1143000"/>
            <a:ext cx="9416321" cy="47815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a:buFontTx/>
              <a:buChar char="•"/>
            </a:pPr>
            <a:r>
              <a:rPr lang="en-US" altLang="en-US" sz="2400" dirty="0">
                <a:solidFill>
                  <a:schemeClr val="tx1"/>
                </a:solidFill>
              </a:rPr>
              <a:t>A process is a program in execution</a:t>
            </a:r>
          </a:p>
          <a:p>
            <a:pPr>
              <a:buFontTx/>
              <a:buChar char="•"/>
            </a:pPr>
            <a:endParaRPr lang="en-US" altLang="en-US" sz="2400" dirty="0">
              <a:solidFill>
                <a:schemeClr val="tx1"/>
              </a:solidFill>
            </a:endParaRPr>
          </a:p>
          <a:p>
            <a:pPr>
              <a:buFontTx/>
              <a:buChar char="•"/>
            </a:pPr>
            <a:r>
              <a:rPr lang="en-US" altLang="en-US" sz="2400" dirty="0">
                <a:solidFill>
                  <a:schemeClr val="tx1"/>
                </a:solidFill>
              </a:rPr>
              <a:t>Several processes can be executed simultaneously in a </a:t>
            </a:r>
            <a:r>
              <a:rPr lang="en-US" altLang="en-US" sz="2400" b="1" dirty="0">
                <a:solidFill>
                  <a:schemeClr val="tx1"/>
                </a:solidFill>
              </a:rPr>
              <a:t>UNIX</a:t>
            </a:r>
            <a:r>
              <a:rPr lang="en-US" altLang="en-US" sz="2400" dirty="0">
                <a:solidFill>
                  <a:schemeClr val="tx1"/>
                </a:solidFill>
              </a:rPr>
              <a:t> system.</a:t>
            </a:r>
          </a:p>
          <a:p>
            <a:pPr>
              <a:buFontTx/>
              <a:buChar char="•"/>
            </a:pPr>
            <a:endParaRPr lang="en-US" altLang="en-US" sz="2400" dirty="0">
              <a:solidFill>
                <a:schemeClr val="tx1"/>
              </a:solidFill>
            </a:endParaRPr>
          </a:p>
          <a:p>
            <a:pPr>
              <a:buFontTx/>
              <a:buChar char="•"/>
            </a:pPr>
            <a:r>
              <a:rPr lang="en-US" altLang="en-US" sz="2400" dirty="0">
                <a:solidFill>
                  <a:schemeClr val="tx1"/>
                </a:solidFill>
              </a:rPr>
              <a:t>A process is generally created using the “</a:t>
            </a:r>
            <a:r>
              <a:rPr lang="en-US" altLang="en-US" sz="2400" b="1" dirty="0">
                <a:solidFill>
                  <a:schemeClr val="tx1"/>
                </a:solidFill>
              </a:rPr>
              <a:t>fork( )</a:t>
            </a:r>
            <a:r>
              <a:rPr lang="en-US" altLang="en-US" sz="2400" dirty="0">
                <a:solidFill>
                  <a:schemeClr val="tx1"/>
                </a:solidFill>
              </a:rPr>
              <a:t>” system call.</a:t>
            </a:r>
          </a:p>
          <a:p>
            <a:pPr>
              <a:buFontTx/>
              <a:buChar char="•"/>
            </a:pPr>
            <a:endParaRPr lang="en-US" altLang="en-US" sz="2400" dirty="0">
              <a:solidFill>
                <a:schemeClr val="tx1"/>
              </a:solidFill>
            </a:endParaRPr>
          </a:p>
          <a:p>
            <a:pPr>
              <a:buFontTx/>
              <a:buChar char="•"/>
            </a:pPr>
            <a:r>
              <a:rPr lang="en-US" altLang="en-US" sz="2400" dirty="0">
                <a:solidFill>
                  <a:schemeClr val="tx1"/>
                </a:solidFill>
              </a:rPr>
              <a:t>The process that invokes the “</a:t>
            </a:r>
            <a:r>
              <a:rPr lang="en-US" altLang="en-US" sz="2400" b="1" dirty="0">
                <a:solidFill>
                  <a:schemeClr val="tx1"/>
                </a:solidFill>
              </a:rPr>
              <a:t>fork( )</a:t>
            </a:r>
            <a:r>
              <a:rPr lang="en-US" altLang="en-US" sz="2400" dirty="0">
                <a:solidFill>
                  <a:schemeClr val="tx1"/>
                </a:solidFill>
              </a:rPr>
              <a:t>” system call is the parent process, and the newly created process is called the child process.</a:t>
            </a:r>
          </a:p>
        </p:txBody>
      </p:sp>
      <p:sp>
        <p:nvSpPr>
          <p:cNvPr id="1008643" name="Rectangle 3"/>
          <p:cNvSpPr>
            <a:spLocks noChangeArrowheads="1"/>
          </p:cNvSpPr>
          <p:nvPr/>
        </p:nvSpPr>
        <p:spPr bwMode="auto">
          <a:xfrm>
            <a:off x="2133600" y="327025"/>
            <a:ext cx="464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Process Management</a:t>
            </a:r>
          </a:p>
        </p:txBody>
      </p:sp>
    </p:spTree>
    <p:extLst>
      <p:ext uri="{BB962C8B-B14F-4D97-AF65-F5344CB8AC3E}">
        <p14:creationId xmlns:p14="http://schemas.microsoft.com/office/powerpoint/2010/main" val="1424234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5546AA-C3F3-4C04-9227-DBA0EC84490D}" type="slidenum">
              <a:rPr lang="en-US" altLang="en-US"/>
              <a:pPr/>
              <a:t>13</a:t>
            </a:fld>
            <a:endParaRPr lang="en-US" altLang="en-US"/>
          </a:p>
        </p:txBody>
      </p:sp>
      <p:sp>
        <p:nvSpPr>
          <p:cNvPr id="1010690" name="Rectangle 2"/>
          <p:cNvSpPr>
            <a:spLocks noGrp="1" noChangeArrowheads="1"/>
          </p:cNvSpPr>
          <p:nvPr>
            <p:ph type="body" idx="1"/>
          </p:nvPr>
        </p:nvSpPr>
        <p:spPr>
          <a:xfrm>
            <a:off x="1251678" y="1295400"/>
            <a:ext cx="8806722" cy="3733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sz="2400" b="1" dirty="0">
                <a:solidFill>
                  <a:schemeClr val="tx1"/>
                </a:solidFill>
              </a:rPr>
              <a:t>Unix</a:t>
            </a:r>
            <a:r>
              <a:rPr lang="en-US" altLang="en-US" sz="2400" dirty="0">
                <a:solidFill>
                  <a:schemeClr val="tx1"/>
                </a:solidFill>
              </a:rPr>
              <a:t> uses round-robin scheduling to support its multi-user and time-sharing feature.</a:t>
            </a:r>
          </a:p>
          <a:p>
            <a:pPr>
              <a:buFontTx/>
              <a:buChar char="•"/>
            </a:pPr>
            <a:endParaRPr lang="en-US" altLang="en-US" sz="2400" dirty="0">
              <a:solidFill>
                <a:schemeClr val="tx1"/>
              </a:solidFill>
            </a:endParaRPr>
          </a:p>
          <a:p>
            <a:pPr>
              <a:buFontTx/>
              <a:buChar char="•"/>
            </a:pPr>
            <a:r>
              <a:rPr lang="en-US" altLang="en-US" sz="2400" dirty="0">
                <a:solidFill>
                  <a:schemeClr val="tx1"/>
                </a:solidFill>
              </a:rPr>
              <a:t>Round-robin fashion of scheduling is considered to be the oldest, simplest and widely used algorithm.</a:t>
            </a:r>
          </a:p>
          <a:p>
            <a:pPr>
              <a:buFontTx/>
              <a:buChar char="•"/>
            </a:pPr>
            <a:endParaRPr lang="en-US" altLang="en-US" sz="2400" dirty="0">
              <a:solidFill>
                <a:schemeClr val="tx1"/>
              </a:solidFill>
            </a:endParaRPr>
          </a:p>
          <a:p>
            <a:pPr>
              <a:buFontTx/>
              <a:buChar char="•"/>
            </a:pPr>
            <a:r>
              <a:rPr lang="en-US" altLang="en-US" sz="2400" dirty="0">
                <a:solidFill>
                  <a:schemeClr val="tx1"/>
                </a:solidFill>
              </a:rPr>
              <a:t>Every process is given a time slice (10-100 </a:t>
            </a:r>
            <a:r>
              <a:rPr lang="en-US" altLang="en-US" sz="2400" dirty="0" err="1">
                <a:solidFill>
                  <a:schemeClr val="tx1"/>
                </a:solidFill>
              </a:rPr>
              <a:t>millisec</a:t>
            </a:r>
            <a:r>
              <a:rPr lang="en-US" altLang="en-US" sz="2400" dirty="0">
                <a:solidFill>
                  <a:schemeClr val="tx1"/>
                </a:solidFill>
              </a:rPr>
              <a:t>.)</a:t>
            </a:r>
          </a:p>
          <a:p>
            <a:pPr>
              <a:buFontTx/>
              <a:buChar char="•"/>
            </a:pPr>
            <a:endParaRPr lang="en-US" altLang="en-US" dirty="0"/>
          </a:p>
        </p:txBody>
      </p:sp>
      <p:sp>
        <p:nvSpPr>
          <p:cNvPr id="1010691" name="Rectangle 3"/>
          <p:cNvSpPr>
            <a:spLocks noChangeArrowheads="1"/>
          </p:cNvSpPr>
          <p:nvPr/>
        </p:nvSpPr>
        <p:spPr bwMode="auto">
          <a:xfrm>
            <a:off x="2057400" y="247650"/>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CPU Scheduling</a:t>
            </a:r>
          </a:p>
        </p:txBody>
      </p:sp>
    </p:spTree>
    <p:extLst>
      <p:ext uri="{BB962C8B-B14F-4D97-AF65-F5344CB8AC3E}">
        <p14:creationId xmlns:p14="http://schemas.microsoft.com/office/powerpoint/2010/main" val="3263524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5162A6-2B1F-45E9-8453-CA6CF158A6A0}" type="slidenum">
              <a:rPr lang="en-US" altLang="en-US"/>
              <a:pPr/>
              <a:t>14</a:t>
            </a:fld>
            <a:endParaRPr lang="en-US" altLang="en-US"/>
          </a:p>
        </p:txBody>
      </p:sp>
      <p:sp>
        <p:nvSpPr>
          <p:cNvPr id="1012738" name="Rectangle 2"/>
          <p:cNvSpPr>
            <a:spLocks noGrp="1" noChangeArrowheads="1"/>
          </p:cNvSpPr>
          <p:nvPr>
            <p:ph type="title"/>
          </p:nvPr>
        </p:nvSpPr>
        <p:spPr>
          <a:xfrm>
            <a:off x="2057399" y="228600"/>
            <a:ext cx="8450943"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normAutofit fontScale="90000"/>
          </a:bodyPr>
          <a:lstStyle/>
          <a:p>
            <a:r>
              <a:rPr lang="en-US" altLang="en-US" dirty="0"/>
              <a:t>Memory Management</a:t>
            </a:r>
          </a:p>
        </p:txBody>
      </p:sp>
      <p:sp>
        <p:nvSpPr>
          <p:cNvPr id="1012739" name="Rectangle 3"/>
          <p:cNvSpPr>
            <a:spLocks noGrp="1" noChangeArrowheads="1"/>
          </p:cNvSpPr>
          <p:nvPr>
            <p:ph type="body" idx="1"/>
          </p:nvPr>
        </p:nvSpPr>
        <p:spPr>
          <a:xfrm>
            <a:off x="2133601" y="1371600"/>
            <a:ext cx="7775575"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Tx/>
              <a:buChar char="•"/>
            </a:pPr>
            <a:r>
              <a:rPr lang="en-US" altLang="en-US" sz="2800" dirty="0">
                <a:solidFill>
                  <a:schemeClr val="tx1"/>
                </a:solidFill>
              </a:rPr>
              <a:t>Virtual memory</a:t>
            </a:r>
          </a:p>
          <a:p>
            <a:pPr>
              <a:buFontTx/>
              <a:buChar char="•"/>
            </a:pPr>
            <a:endParaRPr lang="en-US" altLang="en-US" sz="2800" dirty="0">
              <a:solidFill>
                <a:schemeClr val="tx1"/>
              </a:solidFill>
            </a:endParaRPr>
          </a:p>
          <a:p>
            <a:pPr lvl="1">
              <a:lnSpc>
                <a:spcPct val="130000"/>
              </a:lnSpc>
              <a:buFontTx/>
              <a:buChar char="•"/>
            </a:pPr>
            <a:r>
              <a:rPr lang="en-US" altLang="en-US" sz="2400" dirty="0">
                <a:solidFill>
                  <a:schemeClr val="tx1"/>
                </a:solidFill>
              </a:rPr>
              <a:t>Swap area</a:t>
            </a:r>
          </a:p>
          <a:p>
            <a:pPr lvl="1">
              <a:lnSpc>
                <a:spcPct val="130000"/>
              </a:lnSpc>
              <a:buFontTx/>
              <a:buChar char="•"/>
            </a:pPr>
            <a:r>
              <a:rPr lang="en-US" altLang="en-US" sz="2400" dirty="0">
                <a:solidFill>
                  <a:schemeClr val="tx1"/>
                </a:solidFill>
              </a:rPr>
              <a:t>Demand paging</a:t>
            </a:r>
          </a:p>
        </p:txBody>
      </p:sp>
    </p:spTree>
    <p:extLst>
      <p:ext uri="{BB962C8B-B14F-4D97-AF65-F5344CB8AC3E}">
        <p14:creationId xmlns:p14="http://schemas.microsoft.com/office/powerpoint/2010/main" val="188542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5AFDCC-8A1C-41FA-9A50-74D7AAFFB686}" type="slidenum">
              <a:rPr lang="en-US" altLang="en-US"/>
              <a:pPr/>
              <a:t>15</a:t>
            </a:fld>
            <a:endParaRPr lang="en-US" altLang="en-US"/>
          </a:p>
        </p:txBody>
      </p:sp>
      <p:sp>
        <p:nvSpPr>
          <p:cNvPr id="1014786" name="Rectangle 2"/>
          <p:cNvSpPr>
            <a:spLocks noGrp="1" noChangeArrowheads="1"/>
          </p:cNvSpPr>
          <p:nvPr>
            <p:ph type="body" idx="1"/>
          </p:nvPr>
        </p:nvSpPr>
        <p:spPr>
          <a:xfrm>
            <a:off x="2133600" y="1371600"/>
            <a:ext cx="8001000" cy="3733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Tx/>
              <a:buChar char="•"/>
            </a:pPr>
            <a:r>
              <a:rPr lang="en-US" altLang="en-US" sz="2400" dirty="0">
                <a:solidFill>
                  <a:schemeClr val="tx1"/>
                </a:solidFill>
              </a:rPr>
              <a:t>UNIX uses a hierarchical file system with “/” as its root.</a:t>
            </a:r>
          </a:p>
          <a:p>
            <a:pPr>
              <a:buFontTx/>
              <a:buChar char="•"/>
            </a:pPr>
            <a:endParaRPr lang="en-US" altLang="en-US" sz="2400" dirty="0">
              <a:solidFill>
                <a:schemeClr val="tx1"/>
              </a:solidFill>
            </a:endParaRPr>
          </a:p>
          <a:p>
            <a:pPr>
              <a:buFontTx/>
              <a:buChar char="•"/>
            </a:pPr>
            <a:r>
              <a:rPr lang="en-US" altLang="en-US" sz="2400" dirty="0">
                <a:solidFill>
                  <a:schemeClr val="tx1"/>
                </a:solidFill>
              </a:rPr>
              <a:t>Every non-leaf node of the tree is called as a directory file.</a:t>
            </a:r>
          </a:p>
          <a:p>
            <a:pPr>
              <a:buFontTx/>
              <a:buChar char="•"/>
            </a:pPr>
            <a:endParaRPr lang="en-US" altLang="en-US" sz="2400" dirty="0">
              <a:solidFill>
                <a:schemeClr val="tx1"/>
              </a:solidFill>
            </a:endParaRPr>
          </a:p>
          <a:p>
            <a:pPr>
              <a:buFontTx/>
              <a:buChar char="•"/>
            </a:pPr>
            <a:r>
              <a:rPr lang="en-US" altLang="en-US" sz="2400" dirty="0">
                <a:solidFill>
                  <a:schemeClr val="tx1"/>
                </a:solidFill>
              </a:rPr>
              <a:t>Every leaf node can either be a file, or an empty directory</a:t>
            </a:r>
          </a:p>
        </p:txBody>
      </p:sp>
      <p:sp>
        <p:nvSpPr>
          <p:cNvPr id="1014787"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Management</a:t>
            </a:r>
          </a:p>
        </p:txBody>
      </p:sp>
    </p:spTree>
    <p:extLst>
      <p:ext uri="{BB962C8B-B14F-4D97-AF65-F5344CB8AC3E}">
        <p14:creationId xmlns:p14="http://schemas.microsoft.com/office/powerpoint/2010/main" val="2739255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3"/>
          <p:cNvSpPr>
            <a:spLocks noGrp="1"/>
          </p:cNvSpPr>
          <p:nvPr>
            <p:ph type="dt" sz="half" idx="10"/>
          </p:nvPr>
        </p:nvSpPr>
        <p:spPr/>
        <p:txBody>
          <a:bodyPr/>
          <a:lstStyle/>
          <a:p>
            <a:fld id="{65D4D72C-542E-491A-93A5-513E2A3FA354}" type="slidenum">
              <a:rPr lang="en-US" altLang="en-US"/>
              <a:pPr/>
              <a:t>16</a:t>
            </a:fld>
            <a:endParaRPr lang="en-US" altLang="en-US"/>
          </a:p>
        </p:txBody>
      </p:sp>
      <p:sp>
        <p:nvSpPr>
          <p:cNvPr id="1016834" name="Rectangle 2"/>
          <p:cNvSpPr>
            <a:spLocks noChangeArrowheads="1"/>
          </p:cNvSpPr>
          <p:nvPr/>
        </p:nvSpPr>
        <p:spPr bwMode="auto">
          <a:xfrm>
            <a:off x="5181600" y="1371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016835" name="Line 3"/>
          <p:cNvSpPr>
            <a:spLocks noChangeShapeType="1"/>
          </p:cNvSpPr>
          <p:nvPr/>
        </p:nvSpPr>
        <p:spPr bwMode="auto">
          <a:xfrm flipH="1">
            <a:off x="5486400" y="15240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37" name="Line 5"/>
          <p:cNvSpPr>
            <a:spLocks noChangeShapeType="1"/>
          </p:cNvSpPr>
          <p:nvPr/>
        </p:nvSpPr>
        <p:spPr bwMode="auto">
          <a:xfrm>
            <a:off x="2667000" y="2057400"/>
            <a:ext cx="685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38" name="Line 6"/>
          <p:cNvSpPr>
            <a:spLocks noChangeShapeType="1"/>
          </p:cNvSpPr>
          <p:nvPr/>
        </p:nvSpPr>
        <p:spPr bwMode="auto">
          <a:xfrm>
            <a:off x="5638800" y="1828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39" name="Line 7"/>
          <p:cNvSpPr>
            <a:spLocks noChangeShapeType="1"/>
          </p:cNvSpPr>
          <p:nvPr/>
        </p:nvSpPr>
        <p:spPr bwMode="auto">
          <a:xfrm>
            <a:off x="95250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0" name="Line 8"/>
          <p:cNvSpPr>
            <a:spLocks noChangeShapeType="1"/>
          </p:cNvSpPr>
          <p:nvPr/>
        </p:nvSpPr>
        <p:spPr bwMode="auto">
          <a:xfrm>
            <a:off x="777240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1" name="Line 9"/>
          <p:cNvSpPr>
            <a:spLocks noChangeShapeType="1"/>
          </p:cNvSpPr>
          <p:nvPr/>
        </p:nvSpPr>
        <p:spPr bwMode="auto">
          <a:xfrm>
            <a:off x="6858000" y="2057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2" name="Line 10"/>
          <p:cNvSpPr>
            <a:spLocks noChangeShapeType="1"/>
          </p:cNvSpPr>
          <p:nvPr/>
        </p:nvSpPr>
        <p:spPr bwMode="auto">
          <a:xfrm>
            <a:off x="47244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3" name="Line 11"/>
          <p:cNvSpPr>
            <a:spLocks noChangeShapeType="1"/>
          </p:cNvSpPr>
          <p:nvPr/>
        </p:nvSpPr>
        <p:spPr bwMode="auto">
          <a:xfrm>
            <a:off x="3657600" y="2057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4" name="Line 12"/>
          <p:cNvSpPr>
            <a:spLocks noChangeShapeType="1"/>
          </p:cNvSpPr>
          <p:nvPr/>
        </p:nvSpPr>
        <p:spPr bwMode="auto">
          <a:xfrm>
            <a:off x="2667000" y="2057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5" name="Rectangle 13"/>
          <p:cNvSpPr>
            <a:spLocks noChangeArrowheads="1"/>
          </p:cNvSpPr>
          <p:nvPr/>
        </p:nvSpPr>
        <p:spPr bwMode="auto">
          <a:xfrm>
            <a:off x="2286000" y="2438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dev</a:t>
            </a:r>
          </a:p>
        </p:txBody>
      </p:sp>
      <p:sp>
        <p:nvSpPr>
          <p:cNvPr id="1016846" name="Rectangle 14"/>
          <p:cNvSpPr>
            <a:spLocks noChangeArrowheads="1"/>
          </p:cNvSpPr>
          <p:nvPr/>
        </p:nvSpPr>
        <p:spPr bwMode="auto">
          <a:xfrm>
            <a:off x="3429000" y="2514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bin</a:t>
            </a:r>
          </a:p>
        </p:txBody>
      </p:sp>
      <p:sp>
        <p:nvSpPr>
          <p:cNvPr id="1016847" name="Rectangle 15"/>
          <p:cNvSpPr>
            <a:spLocks noChangeArrowheads="1"/>
          </p:cNvSpPr>
          <p:nvPr/>
        </p:nvSpPr>
        <p:spPr bwMode="auto">
          <a:xfrm>
            <a:off x="4419600" y="24384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tmp</a:t>
            </a:r>
          </a:p>
        </p:txBody>
      </p:sp>
      <p:sp>
        <p:nvSpPr>
          <p:cNvPr id="1016848" name="Rectangle 16"/>
          <p:cNvSpPr>
            <a:spLocks noChangeArrowheads="1"/>
          </p:cNvSpPr>
          <p:nvPr/>
        </p:nvSpPr>
        <p:spPr bwMode="auto">
          <a:xfrm>
            <a:off x="5257800" y="2438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home</a:t>
            </a:r>
          </a:p>
        </p:txBody>
      </p:sp>
      <p:sp>
        <p:nvSpPr>
          <p:cNvPr id="1016849" name="Rectangle 17"/>
          <p:cNvSpPr>
            <a:spLocks noChangeArrowheads="1"/>
          </p:cNvSpPr>
          <p:nvPr/>
        </p:nvSpPr>
        <p:spPr bwMode="auto">
          <a:xfrm>
            <a:off x="6400800" y="2514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etc</a:t>
            </a:r>
          </a:p>
        </p:txBody>
      </p:sp>
      <p:sp>
        <p:nvSpPr>
          <p:cNvPr id="1016850" name="Rectangle 18"/>
          <p:cNvSpPr>
            <a:spLocks noChangeArrowheads="1"/>
          </p:cNvSpPr>
          <p:nvPr/>
        </p:nvSpPr>
        <p:spPr bwMode="auto">
          <a:xfrm>
            <a:off x="8305800" y="25146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lib</a:t>
            </a:r>
          </a:p>
        </p:txBody>
      </p:sp>
      <p:sp>
        <p:nvSpPr>
          <p:cNvPr id="1016851" name="Rectangle 19"/>
          <p:cNvSpPr>
            <a:spLocks noChangeArrowheads="1"/>
          </p:cNvSpPr>
          <p:nvPr/>
        </p:nvSpPr>
        <p:spPr bwMode="auto">
          <a:xfrm>
            <a:off x="9144000" y="2514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usr</a:t>
            </a:r>
          </a:p>
        </p:txBody>
      </p:sp>
      <p:sp>
        <p:nvSpPr>
          <p:cNvPr id="1016852" name="Oval 20"/>
          <p:cNvSpPr>
            <a:spLocks noChangeArrowheads="1"/>
          </p:cNvSpPr>
          <p:nvPr/>
        </p:nvSpPr>
        <p:spPr bwMode="auto">
          <a:xfrm>
            <a:off x="1752600" y="3733800"/>
            <a:ext cx="1066800" cy="5334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console</a:t>
            </a:r>
          </a:p>
        </p:txBody>
      </p:sp>
      <p:sp>
        <p:nvSpPr>
          <p:cNvPr id="1016853" name="Oval 21"/>
          <p:cNvSpPr>
            <a:spLocks noChangeArrowheads="1"/>
          </p:cNvSpPr>
          <p:nvPr/>
        </p:nvSpPr>
        <p:spPr bwMode="auto">
          <a:xfrm>
            <a:off x="2743200" y="4495800"/>
            <a:ext cx="762000" cy="3810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lp0</a:t>
            </a:r>
          </a:p>
        </p:txBody>
      </p:sp>
      <p:sp>
        <p:nvSpPr>
          <p:cNvPr id="1016854" name="Line 22"/>
          <p:cNvSpPr>
            <a:spLocks noChangeShapeType="1"/>
          </p:cNvSpPr>
          <p:nvPr/>
        </p:nvSpPr>
        <p:spPr bwMode="auto">
          <a:xfrm flipH="1">
            <a:off x="2286000" y="28956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5" name="Line 23"/>
          <p:cNvSpPr>
            <a:spLocks noChangeShapeType="1"/>
          </p:cNvSpPr>
          <p:nvPr/>
        </p:nvSpPr>
        <p:spPr bwMode="auto">
          <a:xfrm>
            <a:off x="2590800" y="2895600"/>
            <a:ext cx="533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6" name="Oval 24"/>
          <p:cNvSpPr>
            <a:spLocks noChangeArrowheads="1"/>
          </p:cNvSpPr>
          <p:nvPr/>
        </p:nvSpPr>
        <p:spPr bwMode="auto">
          <a:xfrm>
            <a:off x="3124200" y="3429000"/>
            <a:ext cx="685800" cy="4572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sh</a:t>
            </a:r>
          </a:p>
        </p:txBody>
      </p:sp>
      <p:sp>
        <p:nvSpPr>
          <p:cNvPr id="1016857" name="Oval 25"/>
          <p:cNvSpPr>
            <a:spLocks noChangeArrowheads="1"/>
          </p:cNvSpPr>
          <p:nvPr/>
        </p:nvSpPr>
        <p:spPr bwMode="auto">
          <a:xfrm>
            <a:off x="3962400" y="3810000"/>
            <a:ext cx="533400" cy="3048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ls</a:t>
            </a:r>
          </a:p>
        </p:txBody>
      </p:sp>
      <p:sp>
        <p:nvSpPr>
          <p:cNvPr id="1016858" name="Line 26"/>
          <p:cNvSpPr>
            <a:spLocks noChangeShapeType="1"/>
          </p:cNvSpPr>
          <p:nvPr/>
        </p:nvSpPr>
        <p:spPr bwMode="auto">
          <a:xfrm flipH="1">
            <a:off x="3505200" y="2895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9" name="Line 27"/>
          <p:cNvSpPr>
            <a:spLocks noChangeShapeType="1"/>
          </p:cNvSpPr>
          <p:nvPr/>
        </p:nvSpPr>
        <p:spPr bwMode="auto">
          <a:xfrm>
            <a:off x="3733800" y="29718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60" name="Line 28"/>
          <p:cNvSpPr>
            <a:spLocks noChangeShapeType="1"/>
          </p:cNvSpPr>
          <p:nvPr/>
        </p:nvSpPr>
        <p:spPr bwMode="auto">
          <a:xfrm flipH="1">
            <a:off x="5257800" y="2895600"/>
            <a:ext cx="304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61" name="Line 29"/>
          <p:cNvSpPr>
            <a:spLocks noChangeShapeType="1"/>
          </p:cNvSpPr>
          <p:nvPr/>
        </p:nvSpPr>
        <p:spPr bwMode="auto">
          <a:xfrm>
            <a:off x="5638800" y="2895600"/>
            <a:ext cx="53340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62" name="Oval 30"/>
          <p:cNvSpPr>
            <a:spLocks noChangeArrowheads="1"/>
          </p:cNvSpPr>
          <p:nvPr/>
        </p:nvSpPr>
        <p:spPr bwMode="auto">
          <a:xfrm>
            <a:off x="6096000" y="3886200"/>
            <a:ext cx="1295400" cy="3810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passwd</a:t>
            </a:r>
          </a:p>
        </p:txBody>
      </p:sp>
      <p:sp>
        <p:nvSpPr>
          <p:cNvPr id="1016863" name="Oval 31"/>
          <p:cNvSpPr>
            <a:spLocks noChangeArrowheads="1"/>
          </p:cNvSpPr>
          <p:nvPr/>
        </p:nvSpPr>
        <p:spPr bwMode="auto">
          <a:xfrm>
            <a:off x="6629400" y="3429000"/>
            <a:ext cx="990600" cy="3810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inittab</a:t>
            </a:r>
          </a:p>
        </p:txBody>
      </p:sp>
      <p:sp>
        <p:nvSpPr>
          <p:cNvPr id="1016864" name="Line 32"/>
          <p:cNvSpPr>
            <a:spLocks noChangeShapeType="1"/>
          </p:cNvSpPr>
          <p:nvPr/>
        </p:nvSpPr>
        <p:spPr bwMode="auto">
          <a:xfrm flipH="1">
            <a:off x="6400800" y="29718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65" name="Line 33"/>
          <p:cNvSpPr>
            <a:spLocks noChangeShapeType="1"/>
          </p:cNvSpPr>
          <p:nvPr/>
        </p:nvSpPr>
        <p:spPr bwMode="auto">
          <a:xfrm>
            <a:off x="6781800" y="2971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66" name="Rectangle 34"/>
          <p:cNvSpPr>
            <a:spLocks noChangeArrowheads="1"/>
          </p:cNvSpPr>
          <p:nvPr/>
        </p:nvSpPr>
        <p:spPr bwMode="auto">
          <a:xfrm>
            <a:off x="8686800" y="3276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bin</a:t>
            </a:r>
          </a:p>
        </p:txBody>
      </p:sp>
      <p:sp>
        <p:nvSpPr>
          <p:cNvPr id="1016867" name="Line 35"/>
          <p:cNvSpPr>
            <a:spLocks noChangeShapeType="1"/>
          </p:cNvSpPr>
          <p:nvPr/>
        </p:nvSpPr>
        <p:spPr bwMode="auto">
          <a:xfrm flipH="1">
            <a:off x="9220200" y="3048000"/>
            <a:ext cx="3810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16868" name="Rectangle 36"/>
          <p:cNvSpPr>
            <a:spLocks noChangeArrowheads="1"/>
          </p:cNvSpPr>
          <p:nvPr/>
        </p:nvSpPr>
        <p:spPr bwMode="auto">
          <a:xfrm>
            <a:off x="4724400" y="4038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user1</a:t>
            </a:r>
          </a:p>
        </p:txBody>
      </p:sp>
      <p:sp>
        <p:nvSpPr>
          <p:cNvPr id="1016869" name="Rectangle 37"/>
          <p:cNvSpPr>
            <a:spLocks noChangeArrowheads="1"/>
          </p:cNvSpPr>
          <p:nvPr/>
        </p:nvSpPr>
        <p:spPr bwMode="auto">
          <a:xfrm>
            <a:off x="5943600" y="47244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user2</a:t>
            </a:r>
          </a:p>
        </p:txBody>
      </p:sp>
      <p:sp>
        <p:nvSpPr>
          <p:cNvPr id="1016870" name="Rectangle 38"/>
          <p:cNvSpPr>
            <a:spLocks noChangeArrowheads="1"/>
          </p:cNvSpPr>
          <p:nvPr/>
        </p:nvSpPr>
        <p:spPr bwMode="auto">
          <a:xfrm>
            <a:off x="7315200" y="2514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var</a:t>
            </a:r>
          </a:p>
        </p:txBody>
      </p:sp>
      <p:sp>
        <p:nvSpPr>
          <p:cNvPr id="1016871" name="Rectangle 39"/>
          <p:cNvSpPr>
            <a:spLocks noChangeArrowheads="1"/>
          </p:cNvSpPr>
          <p:nvPr/>
        </p:nvSpPr>
        <p:spPr bwMode="auto">
          <a:xfrm>
            <a:off x="9601200" y="32766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src</a:t>
            </a:r>
          </a:p>
        </p:txBody>
      </p:sp>
      <p:sp>
        <p:nvSpPr>
          <p:cNvPr id="1016872" name="Line 40"/>
          <p:cNvSpPr>
            <a:spLocks noChangeShapeType="1"/>
          </p:cNvSpPr>
          <p:nvPr/>
        </p:nvSpPr>
        <p:spPr bwMode="auto">
          <a:xfrm>
            <a:off x="9677400" y="30480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6873" name="Rectangle 41"/>
          <p:cNvSpPr>
            <a:spLocks noChangeArrowheads="1"/>
          </p:cNvSpPr>
          <p:nvPr/>
        </p:nvSpPr>
        <p:spPr bwMode="auto">
          <a:xfrm>
            <a:off x="7696200" y="3124200"/>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t>spool</a:t>
            </a:r>
          </a:p>
        </p:txBody>
      </p:sp>
      <p:sp>
        <p:nvSpPr>
          <p:cNvPr id="1016874" name="Line 42"/>
          <p:cNvSpPr>
            <a:spLocks noChangeShapeType="1"/>
          </p:cNvSpPr>
          <p:nvPr/>
        </p:nvSpPr>
        <p:spPr bwMode="auto">
          <a:xfrm>
            <a:off x="7848600" y="2971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6875" name="Rectangle 4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System</a:t>
            </a:r>
          </a:p>
        </p:txBody>
      </p:sp>
      <p:sp>
        <p:nvSpPr>
          <p:cNvPr id="1016877" name="Line 45"/>
          <p:cNvSpPr>
            <a:spLocks noChangeShapeType="1"/>
          </p:cNvSpPr>
          <p:nvPr/>
        </p:nvSpPr>
        <p:spPr bwMode="auto">
          <a:xfrm>
            <a:off x="8610600" y="2057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76309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525702-3788-4AB3-9C11-DAF9EBFFA872}" type="slidenum">
              <a:rPr lang="en-US" altLang="en-US"/>
              <a:pPr/>
              <a:t>17</a:t>
            </a:fld>
            <a:endParaRPr lang="en-US" altLang="en-US"/>
          </a:p>
        </p:txBody>
      </p:sp>
      <p:sp>
        <p:nvSpPr>
          <p:cNvPr id="1018882" name="Rectangle 2"/>
          <p:cNvSpPr>
            <a:spLocks noGrp="1" noChangeArrowheads="1"/>
          </p:cNvSpPr>
          <p:nvPr>
            <p:ph type="body" idx="1"/>
          </p:nvPr>
        </p:nvSpPr>
        <p:spPr>
          <a:xfrm>
            <a:off x="1905000" y="1219200"/>
            <a:ext cx="8458200" cy="4648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buFontTx/>
              <a:buChar char="•"/>
            </a:pPr>
            <a:r>
              <a:rPr lang="en-US" altLang="en-US" b="1" dirty="0">
                <a:solidFill>
                  <a:schemeClr val="tx1"/>
                </a:solidFill>
              </a:rPr>
              <a:t>File system is the structure in which files are stored on disk</a:t>
            </a:r>
          </a:p>
          <a:p>
            <a:pPr>
              <a:buFontTx/>
              <a:buChar char="•"/>
            </a:pPr>
            <a:endParaRPr lang="en-US" altLang="en-US" b="1" dirty="0">
              <a:solidFill>
                <a:schemeClr val="tx1"/>
              </a:solidFill>
            </a:endParaRPr>
          </a:p>
          <a:p>
            <a:pPr>
              <a:buFontTx/>
              <a:buChar char="•"/>
            </a:pPr>
            <a:r>
              <a:rPr lang="en-US" altLang="en-US" b="1" dirty="0">
                <a:solidFill>
                  <a:schemeClr val="tx1"/>
                </a:solidFill>
              </a:rPr>
              <a:t>File in UNIX is sequence of bytes organized in the form of blocks</a:t>
            </a:r>
          </a:p>
          <a:p>
            <a:pPr>
              <a:buFontTx/>
              <a:buChar char="•"/>
            </a:pPr>
            <a:endParaRPr lang="en-US" altLang="en-US" b="1" dirty="0">
              <a:solidFill>
                <a:schemeClr val="tx1"/>
              </a:solidFill>
            </a:endParaRPr>
          </a:p>
          <a:p>
            <a:pPr>
              <a:buFontTx/>
              <a:buChar char="•"/>
            </a:pPr>
            <a:r>
              <a:rPr lang="en-US" altLang="en-US" b="1" dirty="0">
                <a:solidFill>
                  <a:schemeClr val="tx1"/>
                </a:solidFill>
              </a:rPr>
              <a:t>The size of each block is 512 bytes (depends on architecture)</a:t>
            </a:r>
          </a:p>
          <a:p>
            <a:pPr>
              <a:buFontTx/>
              <a:buChar char="•"/>
            </a:pPr>
            <a:endParaRPr lang="en-US" altLang="en-US" b="1" dirty="0">
              <a:solidFill>
                <a:schemeClr val="tx1"/>
              </a:solidFill>
            </a:endParaRPr>
          </a:p>
          <a:p>
            <a:pPr>
              <a:buFontTx/>
              <a:buChar char="•"/>
            </a:pPr>
            <a:r>
              <a:rPr lang="en-US" altLang="en-US" b="1" dirty="0">
                <a:solidFill>
                  <a:schemeClr val="tx1"/>
                </a:solidFill>
              </a:rPr>
              <a:t>Block size can be decided while creating the file system structure</a:t>
            </a:r>
          </a:p>
        </p:txBody>
      </p:sp>
      <p:sp>
        <p:nvSpPr>
          <p:cNvPr id="101888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System</a:t>
            </a:r>
          </a:p>
        </p:txBody>
      </p:sp>
    </p:spTree>
    <p:extLst>
      <p:ext uri="{BB962C8B-B14F-4D97-AF65-F5344CB8AC3E}">
        <p14:creationId xmlns:p14="http://schemas.microsoft.com/office/powerpoint/2010/main" val="4237278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fld id="{C173326D-0850-4A94-B16F-E6A9BC1A0B3A}" type="slidenum">
              <a:rPr lang="en-US" altLang="en-US"/>
              <a:pPr/>
              <a:t>18</a:t>
            </a:fld>
            <a:endParaRPr lang="en-US" altLang="en-US"/>
          </a:p>
        </p:txBody>
      </p:sp>
      <p:grpSp>
        <p:nvGrpSpPr>
          <p:cNvPr id="1020930" name="Group 2"/>
          <p:cNvGrpSpPr>
            <a:grpSpLocks/>
          </p:cNvGrpSpPr>
          <p:nvPr/>
        </p:nvGrpSpPr>
        <p:grpSpPr bwMode="auto">
          <a:xfrm>
            <a:off x="1752600" y="1676400"/>
            <a:ext cx="2362200" cy="3481388"/>
            <a:chOff x="624" y="1344"/>
            <a:chExt cx="1488" cy="2193"/>
          </a:xfrm>
        </p:grpSpPr>
        <p:sp>
          <p:nvSpPr>
            <p:cNvPr id="1020931" name="Text Box 3"/>
            <p:cNvSpPr txBox="1">
              <a:spLocks noChangeArrowheads="1"/>
            </p:cNvSpPr>
            <p:nvPr/>
          </p:nvSpPr>
          <p:spPr bwMode="auto">
            <a:xfrm>
              <a:off x="720" y="134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sz="2400"/>
            </a:p>
          </p:txBody>
        </p:sp>
        <p:sp>
          <p:nvSpPr>
            <p:cNvPr id="1020932" name="Text Box 4"/>
            <p:cNvSpPr txBox="1">
              <a:spLocks noChangeArrowheads="1"/>
            </p:cNvSpPr>
            <p:nvPr/>
          </p:nvSpPr>
          <p:spPr bwMode="auto">
            <a:xfrm>
              <a:off x="624" y="1344"/>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Boot Block</a:t>
              </a:r>
            </a:p>
          </p:txBody>
        </p:sp>
        <p:sp>
          <p:nvSpPr>
            <p:cNvPr id="1020933" name="Text Box 5"/>
            <p:cNvSpPr txBox="1">
              <a:spLocks noChangeArrowheads="1"/>
            </p:cNvSpPr>
            <p:nvPr/>
          </p:nvSpPr>
          <p:spPr bwMode="auto">
            <a:xfrm>
              <a:off x="624" y="162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Super Block</a:t>
              </a:r>
            </a:p>
          </p:txBody>
        </p:sp>
        <p:sp>
          <p:nvSpPr>
            <p:cNvPr id="1020934" name="Text Box 6"/>
            <p:cNvSpPr txBox="1">
              <a:spLocks noChangeArrowheads="1"/>
            </p:cNvSpPr>
            <p:nvPr/>
          </p:nvSpPr>
          <p:spPr bwMode="auto">
            <a:xfrm>
              <a:off x="624" y="1914"/>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Inode Block</a:t>
              </a:r>
            </a:p>
          </p:txBody>
        </p:sp>
        <p:sp>
          <p:nvSpPr>
            <p:cNvPr id="1020935" name="Text Box 7" descr="Large grid"/>
            <p:cNvSpPr txBox="1">
              <a:spLocks noChangeArrowheads="1"/>
            </p:cNvSpPr>
            <p:nvPr/>
          </p:nvSpPr>
          <p:spPr bwMode="auto">
            <a:xfrm>
              <a:off x="624" y="2208"/>
              <a:ext cx="1488" cy="1329"/>
            </a:xfrm>
            <a:prstGeom prst="rect">
              <a:avLst/>
            </a:prstGeom>
            <a:pattFill prst="lgGr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Data Block</a:t>
              </a:r>
            </a:p>
            <a:p>
              <a:pPr eaLnBrk="0" hangingPunct="0">
                <a:spcBef>
                  <a:spcPct val="50000"/>
                </a:spcBef>
              </a:pPr>
              <a:endParaRPr lang="en-US" altLang="en-US" sz="2400"/>
            </a:p>
            <a:p>
              <a:pPr eaLnBrk="0" hangingPunct="0">
                <a:spcBef>
                  <a:spcPct val="50000"/>
                </a:spcBef>
              </a:pPr>
              <a:endParaRPr lang="en-US" altLang="en-US" sz="2400"/>
            </a:p>
            <a:p>
              <a:pPr eaLnBrk="0" hangingPunct="0">
                <a:spcBef>
                  <a:spcPct val="50000"/>
                </a:spcBef>
              </a:pPr>
              <a:endParaRPr lang="en-US" altLang="en-US" sz="2400"/>
            </a:p>
          </p:txBody>
        </p:sp>
      </p:grpSp>
      <p:sp>
        <p:nvSpPr>
          <p:cNvPr id="1020936" name="Text Box 8"/>
          <p:cNvSpPr txBox="1">
            <a:spLocks noChangeArrowheads="1"/>
          </p:cNvSpPr>
          <p:nvPr/>
        </p:nvSpPr>
        <p:spPr bwMode="auto">
          <a:xfrm>
            <a:off x="4876800" y="990601"/>
            <a:ext cx="1981200" cy="208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0000"/>
              </a:spcBef>
            </a:pPr>
            <a:r>
              <a:rPr lang="en-US" altLang="en-US" sz="1200">
                <a:latin typeface="Tahoma" panose="020B0604030504040204" pitchFamily="34" charset="0"/>
              </a:rPr>
              <a:t>Type of the file</a:t>
            </a:r>
          </a:p>
          <a:p>
            <a:pPr eaLnBrk="0" hangingPunct="0">
              <a:spcBef>
                <a:spcPct val="10000"/>
              </a:spcBef>
            </a:pPr>
            <a:r>
              <a:rPr lang="en-US" altLang="en-US" sz="1200">
                <a:latin typeface="Tahoma" panose="020B0604030504040204" pitchFamily="34" charset="0"/>
              </a:rPr>
              <a:t>Link counter</a:t>
            </a:r>
          </a:p>
          <a:p>
            <a:pPr eaLnBrk="0" hangingPunct="0">
              <a:spcBef>
                <a:spcPct val="10000"/>
              </a:spcBef>
            </a:pPr>
            <a:r>
              <a:rPr lang="en-US" altLang="en-US" sz="1200">
                <a:latin typeface="Tahoma" panose="020B0604030504040204" pitchFamily="34" charset="0"/>
              </a:rPr>
              <a:t>Uid, gid, size</a:t>
            </a:r>
          </a:p>
          <a:p>
            <a:pPr eaLnBrk="0" hangingPunct="0">
              <a:spcBef>
                <a:spcPct val="10000"/>
              </a:spcBef>
            </a:pPr>
            <a:r>
              <a:rPr lang="en-US" altLang="en-US" sz="1200">
                <a:latin typeface="Tahoma" panose="020B0604030504040204" pitchFamily="34" charset="0"/>
              </a:rPr>
              <a:t>Date and time of  Creation</a:t>
            </a:r>
          </a:p>
          <a:p>
            <a:pPr eaLnBrk="0" hangingPunct="0">
              <a:spcBef>
                <a:spcPct val="10000"/>
              </a:spcBef>
            </a:pPr>
            <a:r>
              <a:rPr lang="en-US" altLang="en-US" sz="1200">
                <a:latin typeface="Tahoma" panose="020B0604030504040204" pitchFamily="34" charset="0"/>
              </a:rPr>
              <a:t>Date and time of access</a:t>
            </a:r>
          </a:p>
          <a:p>
            <a:pPr eaLnBrk="0" hangingPunct="0">
              <a:spcBef>
                <a:spcPct val="10000"/>
              </a:spcBef>
            </a:pPr>
            <a:r>
              <a:rPr lang="en-US" altLang="en-US" sz="1200">
                <a:latin typeface="Tahoma" panose="020B0604030504040204" pitchFamily="34" charset="0"/>
              </a:rPr>
              <a:t>Date and time of modification</a:t>
            </a:r>
          </a:p>
          <a:p>
            <a:pPr eaLnBrk="0" hangingPunct="0">
              <a:spcBef>
                <a:spcPct val="10000"/>
              </a:spcBef>
            </a:pPr>
            <a:r>
              <a:rPr lang="en-US" altLang="en-US" sz="1200">
                <a:latin typeface="Tahoma" panose="020B0604030504040204" pitchFamily="34" charset="0"/>
              </a:rPr>
              <a:t>:</a:t>
            </a:r>
          </a:p>
          <a:p>
            <a:pPr eaLnBrk="0" hangingPunct="0">
              <a:spcBef>
                <a:spcPct val="10000"/>
              </a:spcBef>
            </a:pPr>
            <a:r>
              <a:rPr lang="en-US" altLang="en-US" sz="1200">
                <a:latin typeface="Tahoma" panose="020B0604030504040204" pitchFamily="34" charset="0"/>
              </a:rPr>
              <a:t>:</a:t>
            </a:r>
          </a:p>
          <a:p>
            <a:pPr eaLnBrk="0" hangingPunct="0">
              <a:spcBef>
                <a:spcPct val="10000"/>
              </a:spcBef>
            </a:pPr>
            <a:endParaRPr lang="en-US" altLang="en-US" sz="1200">
              <a:latin typeface="Tahoma" panose="020B0604030504040204" pitchFamily="34" charset="0"/>
            </a:endParaRPr>
          </a:p>
        </p:txBody>
      </p:sp>
      <p:sp>
        <p:nvSpPr>
          <p:cNvPr id="1020937" name="Text Box 9"/>
          <p:cNvSpPr txBox="1">
            <a:spLocks noChangeArrowheads="1"/>
          </p:cNvSpPr>
          <p:nvPr/>
        </p:nvSpPr>
        <p:spPr bwMode="auto">
          <a:xfrm>
            <a:off x="4876800" y="3276601"/>
            <a:ext cx="1981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latin typeface="Tahoma" panose="020B0604030504040204" pitchFamily="34" charset="0"/>
              </a:rPr>
              <a:t>Address of datablock</a:t>
            </a:r>
          </a:p>
        </p:txBody>
      </p:sp>
      <p:sp>
        <p:nvSpPr>
          <p:cNvPr id="1020938" name="Text Box 10"/>
          <p:cNvSpPr txBox="1">
            <a:spLocks noChangeArrowheads="1"/>
          </p:cNvSpPr>
          <p:nvPr/>
        </p:nvSpPr>
        <p:spPr bwMode="auto">
          <a:xfrm>
            <a:off x="4876800" y="3581401"/>
            <a:ext cx="1981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latin typeface="Tahoma" panose="020B0604030504040204" pitchFamily="34" charset="0"/>
              </a:rPr>
              <a:t>Address of datablock</a:t>
            </a:r>
          </a:p>
        </p:txBody>
      </p:sp>
      <p:sp>
        <p:nvSpPr>
          <p:cNvPr id="1020939" name="Rectangle 11"/>
          <p:cNvSpPr>
            <a:spLocks noChangeArrowheads="1"/>
          </p:cNvSpPr>
          <p:nvPr/>
        </p:nvSpPr>
        <p:spPr bwMode="auto">
          <a:xfrm>
            <a:off x="4876800" y="3886200"/>
            <a:ext cx="198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0" name="Text Box 12"/>
          <p:cNvSpPr txBox="1">
            <a:spLocks noChangeArrowheads="1"/>
          </p:cNvSpPr>
          <p:nvPr/>
        </p:nvSpPr>
        <p:spPr bwMode="auto">
          <a:xfrm>
            <a:off x="4784726" y="3851275"/>
            <a:ext cx="2073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200">
              <a:latin typeface="Tahoma" panose="020B0604030504040204" pitchFamily="34" charset="0"/>
            </a:endParaRPr>
          </a:p>
        </p:txBody>
      </p:sp>
      <p:sp>
        <p:nvSpPr>
          <p:cNvPr id="1020941" name="Text Box 13"/>
          <p:cNvSpPr txBox="1">
            <a:spLocks noChangeArrowheads="1"/>
          </p:cNvSpPr>
          <p:nvPr/>
        </p:nvSpPr>
        <p:spPr bwMode="auto">
          <a:xfrm>
            <a:off x="4953000" y="3810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200">
                <a:latin typeface="Tahoma" panose="020B0604030504040204" pitchFamily="34" charset="0"/>
              </a:rPr>
              <a:t>:</a:t>
            </a:r>
          </a:p>
          <a:p>
            <a:pPr algn="ctr" eaLnBrk="0" hangingPunct="0"/>
            <a:r>
              <a:rPr lang="en-US" altLang="en-US" sz="1200">
                <a:latin typeface="Tahoma" panose="020B0604030504040204" pitchFamily="34" charset="0"/>
              </a:rPr>
              <a:t>:</a:t>
            </a:r>
          </a:p>
        </p:txBody>
      </p:sp>
      <p:sp>
        <p:nvSpPr>
          <p:cNvPr id="1020942" name="Line 14"/>
          <p:cNvSpPr>
            <a:spLocks noChangeShapeType="1"/>
          </p:cNvSpPr>
          <p:nvPr/>
        </p:nvSpPr>
        <p:spPr bwMode="auto">
          <a:xfrm flipV="1">
            <a:off x="4114800" y="1295400"/>
            <a:ext cx="762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43" name="Line 15"/>
          <p:cNvSpPr>
            <a:spLocks noChangeShapeType="1"/>
          </p:cNvSpPr>
          <p:nvPr/>
        </p:nvSpPr>
        <p:spPr bwMode="auto">
          <a:xfrm>
            <a:off x="4114800" y="3048000"/>
            <a:ext cx="76200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44" name="Text Box 16"/>
          <p:cNvSpPr txBox="1">
            <a:spLocks noChangeArrowheads="1"/>
          </p:cNvSpPr>
          <p:nvPr/>
        </p:nvSpPr>
        <p:spPr bwMode="auto">
          <a:xfrm>
            <a:off x="4953000" y="4724401"/>
            <a:ext cx="1981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latin typeface="Tahoma" panose="020B0604030504040204" pitchFamily="34" charset="0"/>
              </a:rPr>
              <a:t>Address of the addr block</a:t>
            </a:r>
          </a:p>
        </p:txBody>
      </p:sp>
      <p:sp>
        <p:nvSpPr>
          <p:cNvPr id="1020945" name="Line 17"/>
          <p:cNvSpPr>
            <a:spLocks noChangeShapeType="1"/>
          </p:cNvSpPr>
          <p:nvPr/>
        </p:nvSpPr>
        <p:spPr bwMode="auto">
          <a:xfrm flipV="1">
            <a:off x="6858000" y="40386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46" name="Rectangle 18" descr="Light horizontal"/>
          <p:cNvSpPr>
            <a:spLocks noChangeArrowheads="1"/>
          </p:cNvSpPr>
          <p:nvPr/>
        </p:nvSpPr>
        <p:spPr bwMode="auto">
          <a:xfrm>
            <a:off x="7467600" y="3657600"/>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7" name="Text Box 19"/>
          <p:cNvSpPr txBox="1">
            <a:spLocks noChangeArrowheads="1"/>
          </p:cNvSpPr>
          <p:nvPr/>
        </p:nvSpPr>
        <p:spPr bwMode="auto">
          <a:xfrm>
            <a:off x="4953000" y="5029201"/>
            <a:ext cx="1981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latin typeface="Tahoma" panose="020B0604030504040204" pitchFamily="34" charset="0"/>
              </a:rPr>
              <a:t>Address of the addr block</a:t>
            </a:r>
          </a:p>
        </p:txBody>
      </p:sp>
      <p:sp>
        <p:nvSpPr>
          <p:cNvPr id="1020948" name="Line 20"/>
          <p:cNvSpPr>
            <a:spLocks noChangeShapeType="1"/>
          </p:cNvSpPr>
          <p:nvPr/>
        </p:nvSpPr>
        <p:spPr bwMode="auto">
          <a:xfrm flipV="1">
            <a:off x="6934200" y="44958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49" name="Rectangle 21" descr="Light horizontal"/>
          <p:cNvSpPr>
            <a:spLocks noChangeArrowheads="1"/>
          </p:cNvSpPr>
          <p:nvPr/>
        </p:nvSpPr>
        <p:spPr bwMode="auto">
          <a:xfrm>
            <a:off x="7772400" y="4191000"/>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0" name="Rectangle 22" descr="Light horizontal"/>
          <p:cNvSpPr>
            <a:spLocks noChangeArrowheads="1"/>
          </p:cNvSpPr>
          <p:nvPr/>
        </p:nvSpPr>
        <p:spPr bwMode="auto">
          <a:xfrm>
            <a:off x="8991600" y="4114800"/>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1" name="Line 23"/>
          <p:cNvSpPr>
            <a:spLocks noChangeShapeType="1"/>
          </p:cNvSpPr>
          <p:nvPr/>
        </p:nvSpPr>
        <p:spPr bwMode="auto">
          <a:xfrm>
            <a:off x="8610600" y="4343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52" name="Text Box 24"/>
          <p:cNvSpPr txBox="1">
            <a:spLocks noChangeArrowheads="1"/>
          </p:cNvSpPr>
          <p:nvPr/>
        </p:nvSpPr>
        <p:spPr bwMode="auto">
          <a:xfrm>
            <a:off x="4953000" y="5334001"/>
            <a:ext cx="1981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latin typeface="Tahoma" panose="020B0604030504040204" pitchFamily="34" charset="0"/>
              </a:rPr>
              <a:t>Address of the addr block</a:t>
            </a:r>
          </a:p>
        </p:txBody>
      </p:sp>
      <p:sp>
        <p:nvSpPr>
          <p:cNvPr id="1020953" name="Line 25"/>
          <p:cNvSpPr>
            <a:spLocks noChangeShapeType="1"/>
          </p:cNvSpPr>
          <p:nvPr/>
        </p:nvSpPr>
        <p:spPr bwMode="auto">
          <a:xfrm flipV="1">
            <a:off x="6934200" y="49530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54" name="Rectangle 26" descr="Light horizontal"/>
          <p:cNvSpPr>
            <a:spLocks noChangeArrowheads="1"/>
          </p:cNvSpPr>
          <p:nvPr/>
        </p:nvSpPr>
        <p:spPr bwMode="auto">
          <a:xfrm>
            <a:off x="7848600" y="4791075"/>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5" name="Rectangle 27" descr="Light horizontal"/>
          <p:cNvSpPr>
            <a:spLocks noChangeArrowheads="1"/>
          </p:cNvSpPr>
          <p:nvPr/>
        </p:nvSpPr>
        <p:spPr bwMode="auto">
          <a:xfrm>
            <a:off x="8839200" y="4714875"/>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6" name="Line 28"/>
          <p:cNvSpPr>
            <a:spLocks noChangeShapeType="1"/>
          </p:cNvSpPr>
          <p:nvPr/>
        </p:nvSpPr>
        <p:spPr bwMode="auto">
          <a:xfrm>
            <a:off x="8686800" y="4876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57" name="Rectangle 29" descr="Light horizontal"/>
          <p:cNvSpPr>
            <a:spLocks noChangeArrowheads="1"/>
          </p:cNvSpPr>
          <p:nvPr/>
        </p:nvSpPr>
        <p:spPr bwMode="auto">
          <a:xfrm>
            <a:off x="9753600" y="4724400"/>
            <a:ext cx="838200" cy="38100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8" name="Line 30"/>
          <p:cNvSpPr>
            <a:spLocks noChangeShapeType="1"/>
          </p:cNvSpPr>
          <p:nvPr/>
        </p:nvSpPr>
        <p:spPr bwMode="auto">
          <a:xfrm>
            <a:off x="96774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0959" name="AutoShape 31"/>
          <p:cNvSpPr>
            <a:spLocks noChangeArrowheads="1"/>
          </p:cNvSpPr>
          <p:nvPr/>
        </p:nvSpPr>
        <p:spPr bwMode="auto">
          <a:xfrm rot="-1879515">
            <a:off x="7467600" y="1231900"/>
            <a:ext cx="990600" cy="520700"/>
          </a:xfrm>
          <a:prstGeom prst="wedgeRectCallout">
            <a:avLst>
              <a:gd name="adj1" fmla="val -132829"/>
              <a:gd name="adj2" fmla="val 3131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200"/>
              <a:t>Single indirect</a:t>
            </a:r>
          </a:p>
        </p:txBody>
      </p:sp>
      <p:sp>
        <p:nvSpPr>
          <p:cNvPr id="1020960" name="AutoShape 32"/>
          <p:cNvSpPr>
            <a:spLocks noChangeArrowheads="1"/>
          </p:cNvSpPr>
          <p:nvPr/>
        </p:nvSpPr>
        <p:spPr bwMode="auto">
          <a:xfrm rot="-21908027">
            <a:off x="8610600" y="1295400"/>
            <a:ext cx="1066800" cy="609600"/>
          </a:xfrm>
          <a:prstGeom prst="wedgeRectCallout">
            <a:avLst>
              <a:gd name="adj1" fmla="val -18426"/>
              <a:gd name="adj2" fmla="val 432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200">
                <a:latin typeface="Tahoma" panose="020B0604030504040204" pitchFamily="34" charset="0"/>
              </a:rPr>
              <a:t>Double indirect</a:t>
            </a:r>
          </a:p>
        </p:txBody>
      </p:sp>
      <p:sp>
        <p:nvSpPr>
          <p:cNvPr id="1020961" name="AutoShape 33"/>
          <p:cNvSpPr>
            <a:spLocks noChangeArrowheads="1"/>
          </p:cNvSpPr>
          <p:nvPr/>
        </p:nvSpPr>
        <p:spPr bwMode="auto">
          <a:xfrm rot="-45067427">
            <a:off x="9372600" y="2209800"/>
            <a:ext cx="1066800" cy="609600"/>
          </a:xfrm>
          <a:prstGeom prst="wedgeRectCallout">
            <a:avLst>
              <a:gd name="adj1" fmla="val -95593"/>
              <a:gd name="adj2" fmla="val 3578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200">
                <a:latin typeface="Tahoma" panose="020B0604030504040204" pitchFamily="34" charset="0"/>
              </a:rPr>
              <a:t>Triple Indirect</a:t>
            </a:r>
          </a:p>
        </p:txBody>
      </p:sp>
      <p:sp>
        <p:nvSpPr>
          <p:cNvPr id="1020962" name="Rectangle 34"/>
          <p:cNvSpPr>
            <a:spLocks noChangeArrowheads="1"/>
          </p:cNvSpPr>
          <p:nvPr/>
        </p:nvSpPr>
        <p:spPr bwMode="auto">
          <a:xfrm>
            <a:off x="2057400" y="1524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System Structure</a:t>
            </a:r>
          </a:p>
        </p:txBody>
      </p:sp>
    </p:spTree>
    <p:extLst>
      <p:ext uri="{BB962C8B-B14F-4D97-AF65-F5344CB8AC3E}">
        <p14:creationId xmlns:p14="http://schemas.microsoft.com/office/powerpoint/2010/main" val="681403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874366FC-7199-4C21-925D-D78F8FF8107E}" type="slidenum">
              <a:rPr lang="en-US" altLang="en-US"/>
              <a:pPr/>
              <a:t>19</a:t>
            </a:fld>
            <a:endParaRPr lang="en-US" altLang="en-US"/>
          </a:p>
        </p:txBody>
      </p:sp>
      <p:sp>
        <p:nvSpPr>
          <p:cNvPr id="1022978" name="Rectangle 2"/>
          <p:cNvSpPr>
            <a:spLocks noChangeArrowheads="1"/>
          </p:cNvSpPr>
          <p:nvPr/>
        </p:nvSpPr>
        <p:spPr bwMode="auto">
          <a:xfrm>
            <a:off x="1981200" y="914401"/>
            <a:ext cx="83058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Times New Roman" panose="02020603050405020304" pitchFamily="18" charset="0"/>
              </a:rPr>
              <a:t>BSD:	        	Berkeley, BSD </a:t>
            </a:r>
          </a:p>
          <a:p>
            <a:pPr eaLnBrk="0" hangingPunct="0">
              <a:lnSpc>
                <a:spcPct val="9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Solaris:         	Sun Microsystems, Sys 5/BSD </a:t>
            </a:r>
          </a:p>
          <a:p>
            <a:pPr eaLnBrk="0" hangingPunct="0">
              <a:lnSpc>
                <a:spcPct val="9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Ultrix:           	Digital Equipment Corporation, BSD </a:t>
            </a:r>
          </a:p>
          <a:p>
            <a:pPr eaLnBrk="0" hangingPunct="0">
              <a:lnSpc>
                <a:spcPct val="9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OSF 1:          	Digital Equipment Corporation, BSD/sys 5</a:t>
            </a:r>
          </a:p>
          <a:p>
            <a:pPr eaLnBrk="0" hangingPunct="0">
              <a:lnSpc>
                <a:spcPct val="7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HPUX:         	Hewlett-Packard, Sys 5 </a:t>
            </a:r>
          </a:p>
          <a:p>
            <a:pPr eaLnBrk="0" hangingPunct="0">
              <a:lnSpc>
                <a:spcPct val="8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AIX:             	IBM, Sys 5 / BSD </a:t>
            </a:r>
          </a:p>
          <a:p>
            <a:pPr eaLnBrk="0" hangingPunct="0">
              <a:lnSpc>
                <a:spcPct val="80000"/>
              </a:lnSpc>
            </a:pPr>
            <a:endParaRPr lang="en-US" altLang="en-US" sz="2400">
              <a:latin typeface="Times New Roman" panose="02020603050405020304" pitchFamily="18" charset="0"/>
            </a:endParaRPr>
          </a:p>
          <a:p>
            <a:pPr eaLnBrk="0" hangingPunct="0"/>
            <a:r>
              <a:rPr lang="en-US" altLang="en-US" sz="2400">
                <a:latin typeface="Times New Roman" panose="02020603050405020304" pitchFamily="18" charset="0"/>
              </a:rPr>
              <a:t>IRIX: 	           Silicon Graphics, Sys 5</a:t>
            </a:r>
          </a:p>
          <a:p>
            <a:pPr eaLnBrk="0" hangingPunct="0">
              <a:lnSpc>
                <a:spcPct val="80000"/>
              </a:lnSpc>
            </a:pPr>
            <a:r>
              <a:rPr lang="en-US" altLang="en-US" sz="2400">
                <a:latin typeface="Times New Roman" panose="02020603050405020304" pitchFamily="18" charset="0"/>
              </a:rPr>
              <a:t> </a:t>
            </a:r>
          </a:p>
          <a:p>
            <a:pPr eaLnBrk="0" hangingPunct="0"/>
            <a:r>
              <a:rPr lang="en-US" altLang="en-US" sz="2400">
                <a:latin typeface="Times New Roman" panose="02020603050405020304" pitchFamily="18" charset="0"/>
              </a:rPr>
              <a:t>GNU/Linux: 	GNU, BSD/Posix </a:t>
            </a:r>
          </a:p>
        </p:txBody>
      </p:sp>
      <p:sp>
        <p:nvSpPr>
          <p:cNvPr id="1022979"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Common UNIX Flavours</a:t>
            </a:r>
          </a:p>
        </p:txBody>
      </p:sp>
    </p:spTree>
    <p:extLst>
      <p:ext uri="{BB962C8B-B14F-4D97-AF65-F5344CB8AC3E}">
        <p14:creationId xmlns:p14="http://schemas.microsoft.com/office/powerpoint/2010/main" val="1020849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Unix </a:t>
            </a:r>
            <a:endParaRPr lang="en-US" dirty="0"/>
          </a:p>
        </p:txBody>
      </p:sp>
      <p:sp>
        <p:nvSpPr>
          <p:cNvPr id="3" name="Content Placeholder 2"/>
          <p:cNvSpPr>
            <a:spLocks noGrp="1"/>
          </p:cNvSpPr>
          <p:nvPr>
            <p:ph idx="1"/>
          </p:nvPr>
        </p:nvSpPr>
        <p:spPr>
          <a:xfrm>
            <a:off x="1251678" y="1164823"/>
            <a:ext cx="10178322" cy="4711699"/>
          </a:xfrm>
        </p:spPr>
        <p:txBody>
          <a:bodyPr>
            <a:normAutofit fontScale="92500" lnSpcReduction="20000"/>
          </a:bodyPr>
          <a:lstStyle/>
          <a:p>
            <a:r>
              <a:rPr lang="en-US" b="1" dirty="0">
                <a:solidFill>
                  <a:schemeClr val="tx1"/>
                </a:solidFill>
              </a:rPr>
              <a:t>Unix</a:t>
            </a:r>
            <a:r>
              <a:rPr lang="en-US" dirty="0">
                <a:solidFill>
                  <a:schemeClr val="tx1"/>
                </a:solidFill>
              </a:rPr>
              <a:t> (trademarked as </a:t>
            </a:r>
            <a:r>
              <a:rPr lang="en-US" b="1" dirty="0">
                <a:solidFill>
                  <a:schemeClr val="tx1"/>
                </a:solidFill>
              </a:rPr>
              <a:t>UNIX</a:t>
            </a:r>
            <a:r>
              <a:rPr lang="en-US" dirty="0">
                <a:solidFill>
                  <a:schemeClr val="tx1"/>
                </a:solidFill>
              </a:rPr>
              <a:t>) is a family of multitasking, multiuser computer operating </a:t>
            </a:r>
            <a:r>
              <a:rPr lang="en-US" dirty="0" smtClean="0">
                <a:solidFill>
                  <a:schemeClr val="tx1"/>
                </a:solidFill>
              </a:rPr>
              <a:t>systems.</a:t>
            </a:r>
          </a:p>
          <a:p>
            <a:r>
              <a:rPr lang="en-US" dirty="0" smtClean="0">
                <a:solidFill>
                  <a:schemeClr val="tx1"/>
                </a:solidFill>
              </a:rPr>
              <a:t>Unix derived </a:t>
            </a:r>
            <a:r>
              <a:rPr lang="en-US" dirty="0">
                <a:solidFill>
                  <a:schemeClr val="tx1"/>
                </a:solidFill>
              </a:rPr>
              <a:t>from the original AT&amp;T </a:t>
            </a:r>
            <a:r>
              <a:rPr lang="en-US" b="1" dirty="0">
                <a:solidFill>
                  <a:schemeClr val="tx1"/>
                </a:solidFill>
              </a:rPr>
              <a:t>Unix</a:t>
            </a:r>
            <a:r>
              <a:rPr lang="en-US" dirty="0">
                <a:solidFill>
                  <a:schemeClr val="tx1"/>
                </a:solidFill>
              </a:rPr>
              <a:t>, developed in the 1970s at the Bell Labs research center by Ken </a:t>
            </a:r>
            <a:r>
              <a:rPr lang="en-US" dirty="0" smtClean="0">
                <a:solidFill>
                  <a:schemeClr val="tx1"/>
                </a:solidFill>
              </a:rPr>
              <a:t>Thompson and Dennis Ritchie.</a:t>
            </a:r>
          </a:p>
          <a:p>
            <a:r>
              <a:rPr lang="en-US" dirty="0">
                <a:solidFill>
                  <a:schemeClr val="tx1"/>
                </a:solidFill>
              </a:rPr>
              <a:t>Initially intended for use inside the </a:t>
            </a:r>
            <a:r>
              <a:rPr lang="en-US" dirty="0">
                <a:solidFill>
                  <a:srgbClr val="FF0000"/>
                </a:solidFill>
              </a:rPr>
              <a:t>Bell System, </a:t>
            </a:r>
            <a:endParaRPr lang="en-US" dirty="0" smtClean="0">
              <a:solidFill>
                <a:srgbClr val="FF0000"/>
              </a:solidFill>
            </a:endParaRPr>
          </a:p>
          <a:p>
            <a:r>
              <a:rPr lang="en-US" dirty="0" smtClean="0">
                <a:solidFill>
                  <a:schemeClr val="tx1"/>
                </a:solidFill>
              </a:rPr>
              <a:t>AT&amp;T </a:t>
            </a:r>
            <a:r>
              <a:rPr lang="en-US" dirty="0">
                <a:solidFill>
                  <a:schemeClr val="tx1"/>
                </a:solidFill>
              </a:rPr>
              <a:t>licensed Unix to outside parties from the late 1970s, leading to a variety of both academic and commercial variants of </a:t>
            </a:r>
            <a:r>
              <a:rPr lang="en-US" dirty="0" smtClean="0">
                <a:solidFill>
                  <a:schemeClr val="tx1"/>
                </a:solidFill>
              </a:rPr>
              <a:t>Unix.</a:t>
            </a:r>
          </a:p>
          <a:p>
            <a:r>
              <a:rPr lang="en-US" dirty="0" smtClean="0">
                <a:solidFill>
                  <a:schemeClr val="tx1"/>
                </a:solidFill>
              </a:rPr>
              <a:t>Vendors </a:t>
            </a:r>
            <a:r>
              <a:rPr lang="en-US" dirty="0">
                <a:solidFill>
                  <a:schemeClr val="tx1"/>
                </a:solidFill>
              </a:rPr>
              <a:t>such as the University of California, Berkeley (BSD),Microsoft (</a:t>
            </a:r>
            <a:r>
              <a:rPr lang="en-US" dirty="0" err="1">
                <a:solidFill>
                  <a:schemeClr val="tx1"/>
                </a:solidFill>
              </a:rPr>
              <a:t>Xenix</a:t>
            </a:r>
            <a:r>
              <a:rPr lang="en-US" dirty="0">
                <a:solidFill>
                  <a:schemeClr val="tx1"/>
                </a:solidFill>
              </a:rPr>
              <a:t>), IBM (AIX) and Sun Microsystems (Solaris</a:t>
            </a:r>
            <a:r>
              <a:rPr lang="en-US" dirty="0" smtClean="0">
                <a:solidFill>
                  <a:schemeClr val="tx1"/>
                </a:solidFill>
              </a:rPr>
              <a:t>).</a:t>
            </a:r>
          </a:p>
          <a:p>
            <a:r>
              <a:rPr lang="en-US" dirty="0">
                <a:solidFill>
                  <a:schemeClr val="tx1"/>
                </a:solidFill>
              </a:rPr>
              <a:t>AT&amp;T finally sold its rights in Unix to Novell in the early 1990s, which then sold its Unix business to the Santa Cruz Operation (SCO) in 1995</a:t>
            </a:r>
            <a:r>
              <a:rPr lang="en-US" dirty="0" smtClean="0">
                <a:solidFill>
                  <a:schemeClr val="tx1"/>
                </a:solidFill>
              </a:rPr>
              <a:t>,</a:t>
            </a:r>
          </a:p>
          <a:p>
            <a:r>
              <a:rPr lang="en-US" dirty="0">
                <a:solidFill>
                  <a:schemeClr val="tx1"/>
                </a:solidFill>
              </a:rPr>
              <a:t>B</a:t>
            </a:r>
            <a:r>
              <a:rPr lang="en-US" dirty="0" smtClean="0">
                <a:solidFill>
                  <a:schemeClr val="tx1"/>
                </a:solidFill>
              </a:rPr>
              <a:t>ut </a:t>
            </a:r>
            <a:r>
              <a:rPr lang="en-US" dirty="0">
                <a:solidFill>
                  <a:schemeClr val="tx1"/>
                </a:solidFill>
              </a:rPr>
              <a:t>the UNIX trademark passed to the industry standards consortium The Open Group, which allows the use of the mark for certified operating </a:t>
            </a:r>
            <a:r>
              <a:rPr lang="en-US" dirty="0" smtClean="0">
                <a:solidFill>
                  <a:schemeClr val="tx1"/>
                </a:solidFill>
              </a:rPr>
              <a:t>systems.</a:t>
            </a:r>
            <a:endParaRPr lang="en-US" dirty="0">
              <a:solidFill>
                <a:schemeClr val="tx1"/>
              </a:solidFill>
            </a:endParaRPr>
          </a:p>
          <a:p>
            <a:endParaRPr lang="en-US" dirty="0"/>
          </a:p>
        </p:txBody>
      </p:sp>
    </p:spTree>
    <p:extLst>
      <p:ext uri="{BB962C8B-B14F-4D97-AF65-F5344CB8AC3E}">
        <p14:creationId xmlns:p14="http://schemas.microsoft.com/office/powerpoint/2010/main" val="632350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981240-F4E6-4EFE-9CC2-4EA2B2744FFB}" type="slidenum">
              <a:rPr lang="en-US" altLang="en-US"/>
              <a:pPr/>
              <a:t>20</a:t>
            </a:fld>
            <a:endParaRPr lang="en-US" altLang="en-US"/>
          </a:p>
        </p:txBody>
      </p:sp>
      <p:sp>
        <p:nvSpPr>
          <p:cNvPr id="1025026" name="Rectangle 2"/>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2500" lnSpcReduction="10000"/>
          </a:bodyPr>
          <a:lstStyle/>
          <a:p>
            <a:pPr>
              <a:buFontTx/>
              <a:buChar char="•"/>
            </a:pPr>
            <a:r>
              <a:rPr lang="en-US" altLang="en-US" b="1" dirty="0">
                <a:solidFill>
                  <a:schemeClr val="tx1"/>
                </a:solidFill>
              </a:rPr>
              <a:t>Broad classification of users</a:t>
            </a:r>
          </a:p>
          <a:p>
            <a:pPr lvl="1">
              <a:buFontTx/>
              <a:buChar char="•"/>
            </a:pPr>
            <a:r>
              <a:rPr lang="en-US" altLang="en-US" b="1" dirty="0">
                <a:solidFill>
                  <a:schemeClr val="tx1"/>
                </a:solidFill>
              </a:rPr>
              <a:t>root (most privileged)</a:t>
            </a:r>
          </a:p>
          <a:p>
            <a:pPr lvl="1">
              <a:buFontTx/>
              <a:buChar char="•"/>
            </a:pPr>
            <a:r>
              <a:rPr lang="en-US" altLang="en-US" b="1" dirty="0">
                <a:solidFill>
                  <a:schemeClr val="tx1"/>
                </a:solidFill>
              </a:rPr>
              <a:t>Non-root (less privileged)</a:t>
            </a:r>
          </a:p>
          <a:p>
            <a:pPr lvl="1">
              <a:buFontTx/>
              <a:buChar char="•"/>
            </a:pPr>
            <a:endParaRPr lang="en-US" altLang="en-US" b="1" dirty="0">
              <a:solidFill>
                <a:schemeClr val="tx1"/>
              </a:solidFill>
            </a:endParaRPr>
          </a:p>
          <a:p>
            <a:pPr>
              <a:buFontTx/>
              <a:buChar char="•"/>
            </a:pPr>
            <a:r>
              <a:rPr lang="en-US" altLang="en-US" b="1" dirty="0">
                <a:solidFill>
                  <a:schemeClr val="tx1"/>
                </a:solidFill>
              </a:rPr>
              <a:t>Group</a:t>
            </a:r>
          </a:p>
          <a:p>
            <a:pPr lvl="1">
              <a:buFontTx/>
              <a:buChar char="•"/>
            </a:pPr>
            <a:r>
              <a:rPr lang="en-US" altLang="en-US" b="1" dirty="0">
                <a:solidFill>
                  <a:schemeClr val="tx1"/>
                </a:solidFill>
              </a:rPr>
              <a:t>UNIX allows user IDs to be grouped</a:t>
            </a:r>
          </a:p>
          <a:p>
            <a:pPr lvl="1">
              <a:buFontTx/>
              <a:buChar char="•"/>
            </a:pPr>
            <a:r>
              <a:rPr lang="en-US" altLang="en-US" b="1" dirty="0">
                <a:solidFill>
                  <a:schemeClr val="tx1"/>
                </a:solidFill>
              </a:rPr>
              <a:t>A single user ID can be member of multiple groups</a:t>
            </a:r>
          </a:p>
          <a:p>
            <a:pPr lvl="1">
              <a:buFontTx/>
              <a:buChar char="•"/>
            </a:pPr>
            <a:endParaRPr lang="en-US" altLang="en-US" b="1" dirty="0">
              <a:solidFill>
                <a:schemeClr val="tx1"/>
              </a:solidFill>
            </a:endParaRPr>
          </a:p>
          <a:p>
            <a:pPr>
              <a:buFontTx/>
              <a:buChar char="•"/>
            </a:pPr>
            <a:r>
              <a:rPr lang="en-US" altLang="en-US" b="1" dirty="0">
                <a:solidFill>
                  <a:schemeClr val="tx1"/>
                </a:solidFill>
              </a:rPr>
              <a:t>Differentiating users with respect to file access</a:t>
            </a:r>
          </a:p>
          <a:p>
            <a:pPr lvl="1">
              <a:buFontTx/>
              <a:buChar char="•"/>
            </a:pPr>
            <a:r>
              <a:rPr lang="en-US" altLang="en-US" b="1" dirty="0">
                <a:solidFill>
                  <a:schemeClr val="tx1"/>
                </a:solidFill>
              </a:rPr>
              <a:t>Owner</a:t>
            </a:r>
          </a:p>
          <a:p>
            <a:pPr lvl="1">
              <a:buFontTx/>
              <a:buChar char="•"/>
            </a:pPr>
            <a:r>
              <a:rPr lang="en-US" altLang="en-US" b="1" dirty="0">
                <a:solidFill>
                  <a:schemeClr val="tx1"/>
                </a:solidFill>
              </a:rPr>
              <a:t>Group</a:t>
            </a:r>
          </a:p>
          <a:p>
            <a:pPr lvl="1">
              <a:buFontTx/>
              <a:buChar char="•"/>
            </a:pPr>
            <a:r>
              <a:rPr lang="en-US" altLang="en-US" b="1" dirty="0">
                <a:solidFill>
                  <a:schemeClr val="tx1"/>
                </a:solidFill>
              </a:rPr>
              <a:t>Others</a:t>
            </a:r>
          </a:p>
          <a:p>
            <a:pPr lvl="2">
              <a:buFontTx/>
              <a:buNone/>
            </a:pPr>
            <a:endParaRPr lang="en-US" altLang="en-US" dirty="0"/>
          </a:p>
        </p:txBody>
      </p:sp>
      <p:sp>
        <p:nvSpPr>
          <p:cNvPr id="1025027"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Types of UNIX Users</a:t>
            </a:r>
          </a:p>
        </p:txBody>
      </p:sp>
    </p:spTree>
    <p:extLst>
      <p:ext uri="{BB962C8B-B14F-4D97-AF65-F5344CB8AC3E}">
        <p14:creationId xmlns:p14="http://schemas.microsoft.com/office/powerpoint/2010/main" val="1536675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a:t>
            </a:r>
            <a:r>
              <a:rPr lang="en-US" dirty="0" smtClean="0"/>
              <a:t>Boot up</a:t>
            </a:r>
            <a:endParaRPr lang="en-US" dirty="0"/>
          </a:p>
        </p:txBody>
      </p:sp>
      <p:sp>
        <p:nvSpPr>
          <p:cNvPr id="3" name="Content Placeholder 2"/>
          <p:cNvSpPr>
            <a:spLocks noGrp="1"/>
          </p:cNvSpPr>
          <p:nvPr>
            <p:ph idx="1"/>
          </p:nvPr>
        </p:nvSpPr>
        <p:spPr>
          <a:xfrm>
            <a:off x="6792687" y="1496760"/>
            <a:ext cx="4637314" cy="4579258"/>
          </a:xfrm>
        </p:spPr>
        <p:txBody>
          <a:bodyPr>
            <a:normAutofit fontScale="92500" lnSpcReduction="10000"/>
          </a:bodyPr>
          <a:lstStyle/>
          <a:p>
            <a:r>
              <a:rPr lang="en-US" b="1" dirty="0">
                <a:solidFill>
                  <a:schemeClr val="tx1"/>
                </a:solidFill>
              </a:rPr>
              <a:t>If you have a computer which has UNIX operating system installed on it, then you simply need to turn on its power to make it live.</a:t>
            </a:r>
          </a:p>
          <a:p>
            <a:r>
              <a:rPr lang="en-US" b="1" dirty="0">
                <a:solidFill>
                  <a:schemeClr val="tx1"/>
                </a:solidFill>
              </a:rPr>
              <a:t>As soon as you turn on the power, system starts booting up and finally it prompts you to log into the </a:t>
            </a:r>
            <a:r>
              <a:rPr lang="en-US" b="1" dirty="0" smtClean="0">
                <a:solidFill>
                  <a:schemeClr val="tx1"/>
                </a:solidFill>
              </a:rPr>
              <a:t>system.</a:t>
            </a:r>
          </a:p>
          <a:p>
            <a:r>
              <a:rPr lang="en-US" b="1" dirty="0" smtClean="0">
                <a:solidFill>
                  <a:schemeClr val="tx1"/>
                </a:solidFill>
              </a:rPr>
              <a:t>This </a:t>
            </a:r>
            <a:r>
              <a:rPr lang="en-US" b="1" dirty="0">
                <a:solidFill>
                  <a:schemeClr val="tx1"/>
                </a:solidFill>
              </a:rPr>
              <a:t>is an activity to log into the system and use it for your day to day activities.</a:t>
            </a:r>
          </a:p>
          <a:p>
            <a:endParaRPr lang="en-US" dirty="0"/>
          </a:p>
        </p:txBody>
      </p:sp>
      <p:pic>
        <p:nvPicPr>
          <p:cNvPr id="5122" name="Picture 2" descr="http://www.labtestproject.com/files/screenshot/fedora13/047_fedora13_shell_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943" y="1177702"/>
            <a:ext cx="5171896" cy="260868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ttps://access.redhat.com/documentation/en-US/Red_Hat_Enterprise_Linux/4/html/Step_by_Step_Guide/figs/starting/gd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https://access.redhat.com/documentation/en-US/Red_Hat_Enterprise_Linux/4/html/Step_by_Step_Guide/figs/starting/gd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943" y="3880084"/>
            <a:ext cx="5171896" cy="297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13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0DA7DE77-1FB6-43E7-A09F-FAD10A23A18E}" type="slidenum">
              <a:rPr lang="en-US" altLang="en-US"/>
              <a:pPr/>
              <a:t>22</a:t>
            </a:fld>
            <a:endParaRPr lang="en-US" altLang="en-US"/>
          </a:p>
        </p:txBody>
      </p:sp>
      <p:sp>
        <p:nvSpPr>
          <p:cNvPr id="1347586" name="Rectangle 2"/>
          <p:cNvSpPr>
            <a:spLocks noGrp="1" noChangeArrowheads="1"/>
          </p:cNvSpPr>
          <p:nvPr>
            <p:ph type="ctrTitle" idx="4294967295"/>
          </p:nvPr>
        </p:nvSpPr>
        <p:spPr>
          <a:xfrm>
            <a:off x="2667001" y="2133600"/>
            <a:ext cx="6672263" cy="692150"/>
          </a:xfrm>
          <a:noFill/>
          <a:ln/>
        </p:spPr>
        <p:txBody>
          <a:bodyPr>
            <a:normAutofit fontScale="90000"/>
          </a:bodyPr>
          <a:lstStyle/>
          <a:p>
            <a:pPr algn="ctr"/>
            <a:r>
              <a:rPr lang="en-US" altLang="en-US" sz="4800"/>
              <a:t>Chapter 2</a:t>
            </a:r>
          </a:p>
        </p:txBody>
      </p:sp>
      <p:sp>
        <p:nvSpPr>
          <p:cNvPr id="1347587" name="Rectangle 3"/>
          <p:cNvSpPr>
            <a:spLocks noGrp="1" noChangeArrowheads="1"/>
          </p:cNvSpPr>
          <p:nvPr>
            <p:ph type="subTitle" idx="4294967295"/>
          </p:nvPr>
        </p:nvSpPr>
        <p:spPr>
          <a:xfrm>
            <a:off x="2743200" y="3657600"/>
            <a:ext cx="6400800" cy="914400"/>
          </a:xfrm>
        </p:spPr>
        <p:txBody>
          <a:bodyPr/>
          <a:lstStyle/>
          <a:p>
            <a:pPr marL="0" indent="0" algn="ctr">
              <a:buNone/>
            </a:pPr>
            <a:r>
              <a:rPr lang="en-US" altLang="en-US" sz="3200"/>
              <a:t>UNIX Commands</a:t>
            </a:r>
          </a:p>
        </p:txBody>
      </p:sp>
    </p:spTree>
    <p:extLst>
      <p:ext uri="{BB962C8B-B14F-4D97-AF65-F5344CB8AC3E}">
        <p14:creationId xmlns:p14="http://schemas.microsoft.com/office/powerpoint/2010/main" val="53156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4DD55-6D77-42CD-A879-E050972AA502}" type="slidenum">
              <a:rPr lang="en-US" altLang="en-US"/>
              <a:pPr/>
              <a:t>23</a:t>
            </a:fld>
            <a:endParaRPr lang="en-US" altLang="en-US"/>
          </a:p>
        </p:txBody>
      </p:sp>
      <p:sp>
        <p:nvSpPr>
          <p:cNvPr id="1033218" name="Rectangle 2"/>
          <p:cNvSpPr>
            <a:spLocks noGrp="1" noChangeArrowheads="1"/>
          </p:cNvSpPr>
          <p:nvPr>
            <p:ph type="title"/>
          </p:nvPr>
        </p:nvSpPr>
        <p:spPr>
          <a:xfrm>
            <a:off x="1905000" y="228600"/>
            <a:ext cx="7772400" cy="641350"/>
          </a:xfrm>
          <a:noFill/>
          <a:ln/>
        </p:spPr>
        <p:txBody>
          <a:bodyPr>
            <a:normAutofit fontScale="90000"/>
          </a:bodyPr>
          <a:lstStyle/>
          <a:p>
            <a:r>
              <a:rPr lang="en-US" altLang="en-US"/>
              <a:t>Objectives</a:t>
            </a:r>
          </a:p>
        </p:txBody>
      </p:sp>
      <p:sp>
        <p:nvSpPr>
          <p:cNvPr id="1033219" name="Rectangle 3"/>
          <p:cNvSpPr>
            <a:spLocks noGrp="1" noChangeArrowheads="1"/>
          </p:cNvSpPr>
          <p:nvPr>
            <p:ph type="body" idx="1"/>
          </p:nvPr>
        </p:nvSpPr>
        <p:spPr>
          <a:xfrm>
            <a:off x="2133600" y="1447800"/>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 typeface="Wingdings" panose="05000000000000000000" pitchFamily="2" charset="2"/>
              <a:buNone/>
            </a:pPr>
            <a:r>
              <a:rPr lang="en-US" altLang="en-US" dirty="0"/>
              <a:t>In this session, you will learn to:</a:t>
            </a:r>
          </a:p>
          <a:p>
            <a:pPr>
              <a:buFontTx/>
              <a:buChar char="•"/>
            </a:pPr>
            <a:r>
              <a:rPr lang="en-US" altLang="en-US" dirty="0"/>
              <a:t>Use the basic Unix commands</a:t>
            </a:r>
          </a:p>
          <a:p>
            <a:pPr lvl="2"/>
            <a:r>
              <a:rPr lang="en-US" altLang="en-US" sz="2000" dirty="0" err="1"/>
              <a:t>pwd</a:t>
            </a:r>
            <a:endParaRPr lang="en-US" altLang="en-US" sz="2000" dirty="0"/>
          </a:p>
          <a:p>
            <a:pPr lvl="2"/>
            <a:r>
              <a:rPr lang="en-US" altLang="en-US" sz="2000" dirty="0"/>
              <a:t>date</a:t>
            </a:r>
          </a:p>
          <a:p>
            <a:pPr lvl="2"/>
            <a:r>
              <a:rPr lang="en-US" altLang="en-US" sz="2000" dirty="0"/>
              <a:t>who</a:t>
            </a:r>
          </a:p>
          <a:p>
            <a:pPr lvl="2"/>
            <a:r>
              <a:rPr lang="en-US" altLang="en-US" sz="2000" dirty="0" err="1"/>
              <a:t>ls</a:t>
            </a:r>
            <a:endParaRPr lang="en-US" altLang="en-US" sz="2000" dirty="0"/>
          </a:p>
          <a:p>
            <a:pPr lvl="2"/>
            <a:r>
              <a:rPr lang="en-US" altLang="en-US" sz="2000" dirty="0"/>
              <a:t>man</a:t>
            </a:r>
          </a:p>
          <a:p>
            <a:pPr>
              <a:buFontTx/>
              <a:buChar char="•"/>
            </a:pPr>
            <a:r>
              <a:rPr lang="en-US" altLang="en-US" dirty="0"/>
              <a:t>Use  “man” pages</a:t>
            </a:r>
          </a:p>
          <a:p>
            <a:pPr lvl="1">
              <a:buFontTx/>
              <a:buChar char="•"/>
            </a:pPr>
            <a:endParaRPr lang="en-US" altLang="en-US" sz="2000" dirty="0"/>
          </a:p>
        </p:txBody>
      </p:sp>
    </p:spTree>
    <p:extLst>
      <p:ext uri="{BB962C8B-B14F-4D97-AF65-F5344CB8AC3E}">
        <p14:creationId xmlns:p14="http://schemas.microsoft.com/office/powerpoint/2010/main" val="809355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7E58AE-658E-4E4F-9B4C-11E6A4F697F8}" type="slidenum">
              <a:rPr lang="en-US" altLang="en-US"/>
              <a:pPr/>
              <a:t>24</a:t>
            </a:fld>
            <a:endParaRPr lang="en-US" altLang="en-US"/>
          </a:p>
        </p:txBody>
      </p:sp>
      <p:sp>
        <p:nvSpPr>
          <p:cNvPr id="1035266" name="Rectangle 2"/>
          <p:cNvSpPr>
            <a:spLocks noGrp="1" noChangeArrowheads="1"/>
          </p:cNvSpPr>
          <p:nvPr>
            <p:ph type="body" idx="1"/>
          </p:nvPr>
        </p:nvSpPr>
        <p:spPr>
          <a:xfrm>
            <a:off x="2209801" y="1231901"/>
            <a:ext cx="7775575" cy="477996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a:t>pwd</a:t>
            </a:r>
          </a:p>
          <a:p>
            <a:pPr lvl="1">
              <a:buFontTx/>
              <a:buChar char="•"/>
            </a:pPr>
            <a:r>
              <a:rPr lang="en-US" altLang="en-US" sz="2000"/>
              <a:t>Displays the current working directory.</a:t>
            </a:r>
          </a:p>
          <a:p>
            <a:pPr>
              <a:buFontTx/>
              <a:buChar char="•"/>
            </a:pPr>
            <a:r>
              <a:rPr lang="en-US" altLang="en-US"/>
              <a:t>date</a:t>
            </a:r>
          </a:p>
          <a:p>
            <a:pPr lvl="1">
              <a:buFontTx/>
              <a:buChar char="•"/>
            </a:pPr>
            <a:r>
              <a:rPr lang="en-US" altLang="en-US" sz="2000"/>
              <a:t>Displays the current date and time</a:t>
            </a:r>
          </a:p>
        </p:txBody>
      </p:sp>
      <p:sp>
        <p:nvSpPr>
          <p:cNvPr id="1035267" name="Rectangle 3"/>
          <p:cNvSpPr>
            <a:spLocks noChangeArrowheads="1"/>
          </p:cNvSpPr>
          <p:nvPr/>
        </p:nvSpPr>
        <p:spPr bwMode="auto">
          <a:xfrm>
            <a:off x="21336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Simple Commands</a:t>
            </a:r>
          </a:p>
        </p:txBody>
      </p:sp>
    </p:spTree>
    <p:extLst>
      <p:ext uri="{BB962C8B-B14F-4D97-AF65-F5344CB8AC3E}">
        <p14:creationId xmlns:p14="http://schemas.microsoft.com/office/powerpoint/2010/main" val="2673866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884CF0-271C-4098-8765-ACA428BEA8FE}" type="slidenum">
              <a:rPr lang="en-US" altLang="en-US"/>
              <a:pPr/>
              <a:t>25</a:t>
            </a:fld>
            <a:endParaRPr lang="en-US" altLang="en-US"/>
          </a:p>
        </p:txBody>
      </p:sp>
      <p:sp>
        <p:nvSpPr>
          <p:cNvPr id="1329154" name="Rectangle 2"/>
          <p:cNvSpPr>
            <a:spLocks noGrp="1" noChangeArrowheads="1"/>
          </p:cNvSpPr>
          <p:nvPr>
            <p:ph type="body" idx="1"/>
          </p:nvPr>
        </p:nvSpPr>
        <p:spPr>
          <a:xfrm>
            <a:off x="2209801" y="1231901"/>
            <a:ext cx="7775575" cy="477996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a:t>who</a:t>
            </a:r>
          </a:p>
          <a:p>
            <a:pPr lvl="1">
              <a:buFontTx/>
              <a:buChar char="•"/>
            </a:pPr>
            <a:r>
              <a:rPr lang="en-US" altLang="en-US" sz="2000"/>
              <a:t>Displays the names of all the users who have currently logged in</a:t>
            </a:r>
          </a:p>
          <a:p>
            <a:pPr>
              <a:buFontTx/>
              <a:buChar char="•"/>
            </a:pPr>
            <a:r>
              <a:rPr lang="en-US" altLang="en-US"/>
              <a:t>who am i</a:t>
            </a:r>
          </a:p>
          <a:p>
            <a:pPr lvl="1">
              <a:buFontTx/>
              <a:buChar char="•"/>
            </a:pPr>
            <a:r>
              <a:rPr lang="en-US" altLang="en-US" sz="2000"/>
              <a:t>Displays the name of the current user.</a:t>
            </a:r>
          </a:p>
        </p:txBody>
      </p:sp>
      <p:sp>
        <p:nvSpPr>
          <p:cNvPr id="1329155" name="Rectangle 3"/>
          <p:cNvSpPr>
            <a:spLocks noChangeArrowheads="1"/>
          </p:cNvSpPr>
          <p:nvPr/>
        </p:nvSpPr>
        <p:spPr bwMode="auto">
          <a:xfrm>
            <a:off x="21336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Simple Commands</a:t>
            </a:r>
          </a:p>
        </p:txBody>
      </p:sp>
    </p:spTree>
    <p:extLst>
      <p:ext uri="{BB962C8B-B14F-4D97-AF65-F5344CB8AC3E}">
        <p14:creationId xmlns:p14="http://schemas.microsoft.com/office/powerpoint/2010/main" val="2314025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0B3485-18BA-4CD2-BA4C-E2F77C29F6F2}" type="slidenum">
              <a:rPr lang="en-US" altLang="en-US"/>
              <a:pPr/>
              <a:t>26</a:t>
            </a:fld>
            <a:endParaRPr lang="en-US" altLang="en-US"/>
          </a:p>
        </p:txBody>
      </p:sp>
      <p:sp>
        <p:nvSpPr>
          <p:cNvPr id="1037314" name="Rectangle 2"/>
          <p:cNvSpPr>
            <a:spLocks noGrp="1" noChangeArrowheads="1"/>
          </p:cNvSpPr>
          <p:nvPr>
            <p:ph type="body" idx="1"/>
          </p:nvPr>
        </p:nvSpPr>
        <p:spPr>
          <a:xfrm>
            <a:off x="2057400" y="1295400"/>
            <a:ext cx="8001000" cy="441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2500" lnSpcReduction="10000"/>
          </a:bodyPr>
          <a:lstStyle/>
          <a:p>
            <a:pPr>
              <a:buFontTx/>
              <a:buChar char="•"/>
            </a:pPr>
            <a:r>
              <a:rPr lang="en-US" altLang="en-US"/>
              <a:t>ls</a:t>
            </a:r>
          </a:p>
          <a:p>
            <a:pPr>
              <a:buFontTx/>
              <a:buNone/>
            </a:pPr>
            <a:r>
              <a:rPr lang="en-US" altLang="en-US"/>
              <a:t>Syntax	:ls [options] [file….]</a:t>
            </a:r>
          </a:p>
          <a:p>
            <a:pPr>
              <a:buFontTx/>
              <a:buNone/>
            </a:pPr>
            <a:r>
              <a:rPr lang="en-US" altLang="en-US"/>
              <a:t>options:	-l	list in long format</a:t>
            </a:r>
          </a:p>
          <a:p>
            <a:pPr>
              <a:buFontTx/>
              <a:buNone/>
            </a:pPr>
            <a:r>
              <a:rPr lang="en-US" altLang="en-US"/>
              <a:t>			-a	list all files including those 				            beginning with a dot</a:t>
            </a:r>
          </a:p>
          <a:p>
            <a:pPr>
              <a:buFontTx/>
              <a:buNone/>
            </a:pPr>
            <a:r>
              <a:rPr lang="en-US" altLang="en-US"/>
              <a:t>			-i	list inode no of file in first column</a:t>
            </a:r>
          </a:p>
          <a:p>
            <a:pPr>
              <a:buFontTx/>
              <a:buNone/>
            </a:pPr>
            <a:r>
              <a:rPr lang="en-US" altLang="en-US"/>
              <a:t>			-s	reports disk blocks occupied by file</a:t>
            </a:r>
          </a:p>
          <a:p>
            <a:pPr>
              <a:buFontTx/>
              <a:buNone/>
            </a:pPr>
            <a:r>
              <a:rPr lang="en-US" altLang="en-US"/>
              <a:t>			-R	recursively list all sub directories</a:t>
            </a:r>
          </a:p>
          <a:p>
            <a:pPr>
              <a:buFontTx/>
              <a:buNone/>
            </a:pPr>
            <a:r>
              <a:rPr lang="en-US" altLang="en-US"/>
              <a:t>			-F	mark type of each file</a:t>
            </a:r>
          </a:p>
          <a:p>
            <a:pPr>
              <a:buFontTx/>
              <a:buNone/>
            </a:pPr>
            <a:r>
              <a:rPr lang="en-US" altLang="en-US"/>
              <a:t>			-C	display files in columns</a:t>
            </a:r>
          </a:p>
          <a:p>
            <a:pPr lvl="1">
              <a:buFontTx/>
              <a:buNone/>
            </a:pPr>
            <a:endParaRPr lang="en-US" altLang="en-US" sz="2000"/>
          </a:p>
        </p:txBody>
      </p:sp>
      <p:sp>
        <p:nvSpPr>
          <p:cNvPr id="1037315"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Listing the Directory Contents</a:t>
            </a:r>
          </a:p>
        </p:txBody>
      </p:sp>
    </p:spTree>
    <p:extLst>
      <p:ext uri="{BB962C8B-B14F-4D97-AF65-F5344CB8AC3E}">
        <p14:creationId xmlns:p14="http://schemas.microsoft.com/office/powerpoint/2010/main" val="1548398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Date Placeholder 1"/>
          <p:cNvSpPr>
            <a:spLocks noGrp="1"/>
          </p:cNvSpPr>
          <p:nvPr>
            <p:ph type="dt" sz="half" idx="10"/>
          </p:nvPr>
        </p:nvSpPr>
        <p:spPr/>
        <p:txBody>
          <a:bodyPr/>
          <a:lstStyle/>
          <a:p>
            <a:fld id="{FBBFF024-6F03-4713-8DB1-F2BAB48AF15D}" type="slidenum">
              <a:rPr lang="en-US" altLang="en-US"/>
              <a:pPr/>
              <a:t>27</a:t>
            </a:fld>
            <a:endParaRPr lang="en-US" altLang="en-US"/>
          </a:p>
        </p:txBody>
      </p:sp>
      <p:sp>
        <p:nvSpPr>
          <p:cNvPr id="103936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Meta Characters</a:t>
            </a:r>
          </a:p>
        </p:txBody>
      </p:sp>
      <p:grpSp>
        <p:nvGrpSpPr>
          <p:cNvPr id="1039598" name="Group 238"/>
          <p:cNvGrpSpPr>
            <a:grpSpLocks/>
          </p:cNvGrpSpPr>
          <p:nvPr/>
        </p:nvGrpSpPr>
        <p:grpSpPr bwMode="auto">
          <a:xfrm>
            <a:off x="1905001" y="1447801"/>
            <a:ext cx="8696325" cy="5133975"/>
            <a:chOff x="240" y="912"/>
            <a:chExt cx="5478" cy="3234"/>
          </a:xfrm>
        </p:grpSpPr>
        <p:sp>
          <p:nvSpPr>
            <p:cNvPr id="1039365" name="AutoShape 5"/>
            <p:cNvSpPr>
              <a:spLocks noChangeAspect="1" noChangeArrowheads="1" noTextEdit="1"/>
            </p:cNvSpPr>
            <p:nvPr/>
          </p:nvSpPr>
          <p:spPr bwMode="auto">
            <a:xfrm>
              <a:off x="240" y="912"/>
              <a:ext cx="5472" cy="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039567" name="Group 207"/>
            <p:cNvGrpSpPr>
              <a:grpSpLocks/>
            </p:cNvGrpSpPr>
            <p:nvPr/>
          </p:nvGrpSpPr>
          <p:grpSpPr bwMode="auto">
            <a:xfrm>
              <a:off x="240" y="912"/>
              <a:ext cx="5478" cy="3056"/>
              <a:chOff x="240" y="912"/>
              <a:chExt cx="5478" cy="3056"/>
            </a:xfrm>
          </p:grpSpPr>
          <p:sp>
            <p:nvSpPr>
              <p:cNvPr id="1039367" name="Rectangle 7"/>
              <p:cNvSpPr>
                <a:spLocks noChangeArrowheads="1"/>
              </p:cNvSpPr>
              <p:nvPr/>
            </p:nvSpPr>
            <p:spPr bwMode="auto">
              <a:xfrm>
                <a:off x="311" y="918"/>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Meta</a:t>
                </a:r>
                <a:endParaRPr lang="en-US" altLang="en-US" sz="3200">
                  <a:latin typeface="Times New Roman" panose="02020603050405020304" pitchFamily="18" charset="0"/>
                </a:endParaRPr>
              </a:p>
            </p:txBody>
          </p:sp>
          <p:sp>
            <p:nvSpPr>
              <p:cNvPr id="1039368" name="Rectangle 8"/>
              <p:cNvSpPr>
                <a:spLocks noChangeArrowheads="1"/>
              </p:cNvSpPr>
              <p:nvPr/>
            </p:nvSpPr>
            <p:spPr bwMode="auto">
              <a:xfrm>
                <a:off x="590" y="91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69" name="Rectangle 9"/>
              <p:cNvSpPr>
                <a:spLocks noChangeArrowheads="1"/>
              </p:cNvSpPr>
              <p:nvPr/>
            </p:nvSpPr>
            <p:spPr bwMode="auto">
              <a:xfrm>
                <a:off x="311" y="1060"/>
                <a:ext cx="6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Characters</a:t>
                </a:r>
                <a:endParaRPr lang="en-US" altLang="en-US" sz="3200">
                  <a:latin typeface="Times New Roman" panose="02020603050405020304" pitchFamily="18" charset="0"/>
                </a:endParaRPr>
              </a:p>
            </p:txBody>
          </p:sp>
          <p:sp>
            <p:nvSpPr>
              <p:cNvPr id="1039370" name="Rectangle 10"/>
              <p:cNvSpPr>
                <a:spLocks noChangeArrowheads="1"/>
              </p:cNvSpPr>
              <p:nvPr/>
            </p:nvSpPr>
            <p:spPr bwMode="auto">
              <a:xfrm>
                <a:off x="857" y="1060"/>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71" name="Rectangle 11"/>
              <p:cNvSpPr>
                <a:spLocks noChangeArrowheads="1"/>
              </p:cNvSpPr>
              <p:nvPr/>
            </p:nvSpPr>
            <p:spPr bwMode="auto">
              <a:xfrm>
                <a:off x="1014" y="918"/>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Purpose</a:t>
                </a:r>
                <a:endParaRPr lang="en-US" altLang="en-US" sz="3200">
                  <a:latin typeface="Times New Roman" panose="02020603050405020304" pitchFamily="18" charset="0"/>
                </a:endParaRPr>
              </a:p>
            </p:txBody>
          </p:sp>
          <p:sp>
            <p:nvSpPr>
              <p:cNvPr id="1039372" name="Rectangle 12"/>
              <p:cNvSpPr>
                <a:spLocks noChangeArrowheads="1"/>
              </p:cNvSpPr>
              <p:nvPr/>
            </p:nvSpPr>
            <p:spPr bwMode="auto">
              <a:xfrm>
                <a:off x="1444" y="91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73" name="Rectangle 13"/>
              <p:cNvSpPr>
                <a:spLocks noChangeArrowheads="1"/>
              </p:cNvSpPr>
              <p:nvPr/>
            </p:nvSpPr>
            <p:spPr bwMode="auto">
              <a:xfrm>
                <a:off x="3504" y="918"/>
                <a:ext cx="4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Example</a:t>
                </a:r>
                <a:endParaRPr lang="en-US" altLang="en-US" sz="3200">
                  <a:latin typeface="Times New Roman" panose="02020603050405020304" pitchFamily="18" charset="0"/>
                </a:endParaRPr>
              </a:p>
            </p:txBody>
          </p:sp>
          <p:sp>
            <p:nvSpPr>
              <p:cNvPr id="1039374" name="Rectangle 14"/>
              <p:cNvSpPr>
                <a:spLocks noChangeArrowheads="1"/>
              </p:cNvSpPr>
              <p:nvPr/>
            </p:nvSpPr>
            <p:spPr bwMode="auto">
              <a:xfrm>
                <a:off x="3969" y="91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75" name="Rectangle 15"/>
              <p:cNvSpPr>
                <a:spLocks noChangeArrowheads="1"/>
              </p:cNvSpPr>
              <p:nvPr/>
            </p:nvSpPr>
            <p:spPr bwMode="auto">
              <a:xfrm>
                <a:off x="240" y="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76" name="Rectangle 16"/>
              <p:cNvSpPr>
                <a:spLocks noChangeArrowheads="1"/>
              </p:cNvSpPr>
              <p:nvPr/>
            </p:nvSpPr>
            <p:spPr bwMode="auto">
              <a:xfrm>
                <a:off x="240" y="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77" name="Rectangle 17"/>
              <p:cNvSpPr>
                <a:spLocks noChangeArrowheads="1"/>
              </p:cNvSpPr>
              <p:nvPr/>
            </p:nvSpPr>
            <p:spPr bwMode="auto">
              <a:xfrm>
                <a:off x="246" y="912"/>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78" name="Rectangle 18"/>
              <p:cNvSpPr>
                <a:spLocks noChangeArrowheads="1"/>
              </p:cNvSpPr>
              <p:nvPr/>
            </p:nvSpPr>
            <p:spPr bwMode="auto">
              <a:xfrm>
                <a:off x="946" y="912"/>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79" name="Rectangle 19"/>
              <p:cNvSpPr>
                <a:spLocks noChangeArrowheads="1"/>
              </p:cNvSpPr>
              <p:nvPr/>
            </p:nvSpPr>
            <p:spPr bwMode="auto">
              <a:xfrm>
                <a:off x="951" y="912"/>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0" name="Rectangle 20"/>
              <p:cNvSpPr>
                <a:spLocks noChangeArrowheads="1"/>
              </p:cNvSpPr>
              <p:nvPr/>
            </p:nvSpPr>
            <p:spPr bwMode="auto">
              <a:xfrm>
                <a:off x="3433" y="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1" name="Rectangle 21"/>
              <p:cNvSpPr>
                <a:spLocks noChangeArrowheads="1"/>
              </p:cNvSpPr>
              <p:nvPr/>
            </p:nvSpPr>
            <p:spPr bwMode="auto">
              <a:xfrm>
                <a:off x="3439" y="912"/>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2" name="Rectangle 22"/>
              <p:cNvSpPr>
                <a:spLocks noChangeArrowheads="1"/>
              </p:cNvSpPr>
              <p:nvPr/>
            </p:nvSpPr>
            <p:spPr bwMode="auto">
              <a:xfrm>
                <a:off x="5712" y="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3" name="Rectangle 23"/>
              <p:cNvSpPr>
                <a:spLocks noChangeArrowheads="1"/>
              </p:cNvSpPr>
              <p:nvPr/>
            </p:nvSpPr>
            <p:spPr bwMode="auto">
              <a:xfrm>
                <a:off x="5712" y="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4" name="Rectangle 24"/>
              <p:cNvSpPr>
                <a:spLocks noChangeArrowheads="1"/>
              </p:cNvSpPr>
              <p:nvPr/>
            </p:nvSpPr>
            <p:spPr bwMode="auto">
              <a:xfrm>
                <a:off x="240" y="918"/>
                <a:ext cx="6" cy="2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5" name="Rectangle 25"/>
              <p:cNvSpPr>
                <a:spLocks noChangeArrowheads="1"/>
              </p:cNvSpPr>
              <p:nvPr/>
            </p:nvSpPr>
            <p:spPr bwMode="auto">
              <a:xfrm>
                <a:off x="946" y="918"/>
                <a:ext cx="5" cy="2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6" name="Rectangle 26"/>
              <p:cNvSpPr>
                <a:spLocks noChangeArrowheads="1"/>
              </p:cNvSpPr>
              <p:nvPr/>
            </p:nvSpPr>
            <p:spPr bwMode="auto">
              <a:xfrm>
                <a:off x="3433" y="918"/>
                <a:ext cx="6" cy="2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7" name="Rectangle 27"/>
              <p:cNvSpPr>
                <a:spLocks noChangeArrowheads="1"/>
              </p:cNvSpPr>
              <p:nvPr/>
            </p:nvSpPr>
            <p:spPr bwMode="auto">
              <a:xfrm>
                <a:off x="5712" y="918"/>
                <a:ext cx="6" cy="2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388" name="Rectangle 28"/>
              <p:cNvSpPr>
                <a:spLocks noChangeArrowheads="1"/>
              </p:cNvSpPr>
              <p:nvPr/>
            </p:nvSpPr>
            <p:spPr bwMode="auto">
              <a:xfrm>
                <a:off x="311" y="120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389" name="Rectangle 29"/>
              <p:cNvSpPr>
                <a:spLocks noChangeArrowheads="1"/>
              </p:cNvSpPr>
              <p:nvPr/>
            </p:nvSpPr>
            <p:spPr bwMode="auto">
              <a:xfrm>
                <a:off x="373" y="120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90" name="Rectangle 30"/>
              <p:cNvSpPr>
                <a:spLocks noChangeArrowheads="1"/>
              </p:cNvSpPr>
              <p:nvPr/>
            </p:nvSpPr>
            <p:spPr bwMode="auto">
              <a:xfrm>
                <a:off x="1014" y="1208"/>
                <a:ext cx="1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M</a:t>
                </a:r>
                <a:endParaRPr lang="en-US" altLang="en-US" sz="3200">
                  <a:latin typeface="Times New Roman" panose="02020603050405020304" pitchFamily="18" charset="0"/>
                </a:endParaRPr>
              </a:p>
            </p:txBody>
          </p:sp>
          <p:sp>
            <p:nvSpPr>
              <p:cNvPr id="1039391" name="Rectangle 31"/>
              <p:cNvSpPr>
                <a:spLocks noChangeArrowheads="1"/>
              </p:cNvSpPr>
              <p:nvPr/>
            </p:nvSpPr>
            <p:spPr bwMode="auto">
              <a:xfrm>
                <a:off x="1123" y="1208"/>
                <a:ext cx="2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atch </a:t>
                </a:r>
                <a:endParaRPr lang="en-US" altLang="en-US" sz="3200">
                  <a:latin typeface="Times New Roman" panose="02020603050405020304" pitchFamily="18" charset="0"/>
                </a:endParaRPr>
              </a:p>
            </p:txBody>
          </p:sp>
          <p:sp>
            <p:nvSpPr>
              <p:cNvPr id="1039392" name="Rectangle 32"/>
              <p:cNvSpPr>
                <a:spLocks noChangeArrowheads="1"/>
              </p:cNvSpPr>
              <p:nvPr/>
            </p:nvSpPr>
            <p:spPr bwMode="auto">
              <a:xfrm>
                <a:off x="1364" y="1208"/>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with</a:t>
                </a:r>
                <a:endParaRPr lang="en-US" altLang="en-US" sz="3200">
                  <a:latin typeface="Times New Roman" panose="02020603050405020304" pitchFamily="18" charset="0"/>
                </a:endParaRPr>
              </a:p>
            </p:txBody>
          </p:sp>
          <p:sp>
            <p:nvSpPr>
              <p:cNvPr id="1039393" name="Rectangle 33"/>
              <p:cNvSpPr>
                <a:spLocks noChangeArrowheads="1"/>
              </p:cNvSpPr>
              <p:nvPr/>
            </p:nvSpPr>
            <p:spPr bwMode="auto">
              <a:xfrm>
                <a:off x="1580" y="120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94" name="Rectangle 34"/>
              <p:cNvSpPr>
                <a:spLocks noChangeArrowheads="1"/>
              </p:cNvSpPr>
              <p:nvPr/>
            </p:nvSpPr>
            <p:spPr bwMode="auto">
              <a:xfrm>
                <a:off x="1613" y="1208"/>
                <a:ext cx="15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one or more characters or none</a:t>
                </a:r>
                <a:endParaRPr lang="en-US" altLang="en-US" sz="3200">
                  <a:latin typeface="Times New Roman" panose="02020603050405020304" pitchFamily="18" charset="0"/>
                </a:endParaRPr>
              </a:p>
            </p:txBody>
          </p:sp>
          <p:sp>
            <p:nvSpPr>
              <p:cNvPr id="1039395" name="Rectangle 35"/>
              <p:cNvSpPr>
                <a:spLocks noChangeArrowheads="1"/>
              </p:cNvSpPr>
              <p:nvPr/>
            </p:nvSpPr>
            <p:spPr bwMode="auto">
              <a:xfrm>
                <a:off x="3145" y="120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396" name="Rectangle 36"/>
              <p:cNvSpPr>
                <a:spLocks noChangeArrowheads="1"/>
              </p:cNvSpPr>
              <p:nvPr/>
            </p:nvSpPr>
            <p:spPr bwMode="auto">
              <a:xfrm>
                <a:off x="3504" y="1208"/>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ls </a:t>
                </a:r>
                <a:endParaRPr lang="en-US" altLang="en-US" sz="3200">
                  <a:latin typeface="Times New Roman" panose="02020603050405020304" pitchFamily="18" charset="0"/>
                </a:endParaRPr>
              </a:p>
            </p:txBody>
          </p:sp>
          <p:sp>
            <p:nvSpPr>
              <p:cNvPr id="1039397" name="Rectangle 37"/>
              <p:cNvSpPr>
                <a:spLocks noChangeArrowheads="1"/>
              </p:cNvSpPr>
              <p:nvPr/>
            </p:nvSpPr>
            <p:spPr bwMode="auto">
              <a:xfrm>
                <a:off x="3711" y="120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398" name="Rectangle 38"/>
              <p:cNvSpPr>
                <a:spLocks noChangeArrowheads="1"/>
              </p:cNvSpPr>
              <p:nvPr/>
            </p:nvSpPr>
            <p:spPr bwMode="auto">
              <a:xfrm>
                <a:off x="3774" y="1208"/>
                <a:ext cx="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l </a:t>
                </a:r>
                <a:endParaRPr lang="en-US" altLang="en-US" sz="3200">
                  <a:latin typeface="Times New Roman" panose="02020603050405020304" pitchFamily="18" charset="0"/>
                </a:endParaRPr>
              </a:p>
            </p:txBody>
          </p:sp>
          <p:sp>
            <p:nvSpPr>
              <p:cNvPr id="1039399" name="Rectangle 39"/>
              <p:cNvSpPr>
                <a:spLocks noChangeArrowheads="1"/>
              </p:cNvSpPr>
              <p:nvPr/>
            </p:nvSpPr>
            <p:spPr bwMode="auto">
              <a:xfrm>
                <a:off x="3839" y="1208"/>
                <a:ext cx="5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*.c   file*</a:t>
                </a:r>
                <a:endParaRPr lang="en-US" altLang="en-US" sz="3200">
                  <a:latin typeface="Times New Roman" panose="02020603050405020304" pitchFamily="18" charset="0"/>
                </a:endParaRPr>
              </a:p>
            </p:txBody>
          </p:sp>
          <p:sp>
            <p:nvSpPr>
              <p:cNvPr id="1039400" name="Rectangle 40"/>
              <p:cNvSpPr>
                <a:spLocks noChangeArrowheads="1"/>
              </p:cNvSpPr>
              <p:nvPr/>
            </p:nvSpPr>
            <p:spPr bwMode="auto">
              <a:xfrm>
                <a:off x="4337" y="120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01" name="Rectangle 41"/>
              <p:cNvSpPr>
                <a:spLocks noChangeArrowheads="1"/>
              </p:cNvSpPr>
              <p:nvPr/>
            </p:nvSpPr>
            <p:spPr bwMode="auto">
              <a:xfrm>
                <a:off x="240" y="120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2" name="Rectangle 42"/>
              <p:cNvSpPr>
                <a:spLocks noChangeArrowheads="1"/>
              </p:cNvSpPr>
              <p:nvPr/>
            </p:nvSpPr>
            <p:spPr bwMode="auto">
              <a:xfrm>
                <a:off x="246" y="1203"/>
                <a:ext cx="7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3" name="Rectangle 43"/>
              <p:cNvSpPr>
                <a:spLocks noChangeArrowheads="1"/>
              </p:cNvSpPr>
              <p:nvPr/>
            </p:nvSpPr>
            <p:spPr bwMode="auto">
              <a:xfrm>
                <a:off x="946" y="120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4" name="Rectangle 44"/>
              <p:cNvSpPr>
                <a:spLocks noChangeArrowheads="1"/>
              </p:cNvSpPr>
              <p:nvPr/>
            </p:nvSpPr>
            <p:spPr bwMode="auto">
              <a:xfrm>
                <a:off x="951" y="1203"/>
                <a:ext cx="24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5" name="Rectangle 45"/>
              <p:cNvSpPr>
                <a:spLocks noChangeArrowheads="1"/>
              </p:cNvSpPr>
              <p:nvPr/>
            </p:nvSpPr>
            <p:spPr bwMode="auto">
              <a:xfrm>
                <a:off x="3433" y="120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6" name="Rectangle 46"/>
              <p:cNvSpPr>
                <a:spLocks noChangeArrowheads="1"/>
              </p:cNvSpPr>
              <p:nvPr/>
            </p:nvSpPr>
            <p:spPr bwMode="auto">
              <a:xfrm>
                <a:off x="3439" y="1203"/>
                <a:ext cx="227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7" name="Rectangle 47"/>
              <p:cNvSpPr>
                <a:spLocks noChangeArrowheads="1"/>
              </p:cNvSpPr>
              <p:nvPr/>
            </p:nvSpPr>
            <p:spPr bwMode="auto">
              <a:xfrm>
                <a:off x="5712" y="120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8" name="Rectangle 48"/>
              <p:cNvSpPr>
                <a:spLocks noChangeArrowheads="1"/>
              </p:cNvSpPr>
              <p:nvPr/>
            </p:nvSpPr>
            <p:spPr bwMode="auto">
              <a:xfrm>
                <a:off x="240" y="1208"/>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09" name="Rectangle 49"/>
              <p:cNvSpPr>
                <a:spLocks noChangeArrowheads="1"/>
              </p:cNvSpPr>
              <p:nvPr/>
            </p:nvSpPr>
            <p:spPr bwMode="auto">
              <a:xfrm>
                <a:off x="946" y="1208"/>
                <a:ext cx="5"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10" name="Rectangle 50"/>
              <p:cNvSpPr>
                <a:spLocks noChangeArrowheads="1"/>
              </p:cNvSpPr>
              <p:nvPr/>
            </p:nvSpPr>
            <p:spPr bwMode="auto">
              <a:xfrm>
                <a:off x="3433" y="1208"/>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11" name="Rectangle 51"/>
              <p:cNvSpPr>
                <a:spLocks noChangeArrowheads="1"/>
              </p:cNvSpPr>
              <p:nvPr/>
            </p:nvSpPr>
            <p:spPr bwMode="auto">
              <a:xfrm>
                <a:off x="5712" y="1208"/>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12" name="Rectangle 52"/>
              <p:cNvSpPr>
                <a:spLocks noChangeArrowheads="1"/>
              </p:cNvSpPr>
              <p:nvPr/>
            </p:nvSpPr>
            <p:spPr bwMode="auto">
              <a:xfrm>
                <a:off x="311" y="135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413" name="Rectangle 53"/>
              <p:cNvSpPr>
                <a:spLocks noChangeArrowheads="1"/>
              </p:cNvSpPr>
              <p:nvPr/>
            </p:nvSpPr>
            <p:spPr bwMode="auto">
              <a:xfrm>
                <a:off x="365" y="135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14" name="Rectangle 54"/>
              <p:cNvSpPr>
                <a:spLocks noChangeArrowheads="1"/>
              </p:cNvSpPr>
              <p:nvPr/>
            </p:nvSpPr>
            <p:spPr bwMode="auto">
              <a:xfrm>
                <a:off x="1014" y="1356"/>
                <a:ext cx="1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Match with any single character</a:t>
                </a:r>
                <a:endParaRPr lang="en-US" altLang="en-US" sz="3200">
                  <a:latin typeface="Times New Roman" panose="02020603050405020304" pitchFamily="18" charset="0"/>
                </a:endParaRPr>
              </a:p>
            </p:txBody>
          </p:sp>
          <p:sp>
            <p:nvSpPr>
              <p:cNvPr id="1039415" name="Rectangle 55"/>
              <p:cNvSpPr>
                <a:spLocks noChangeArrowheads="1"/>
              </p:cNvSpPr>
              <p:nvPr/>
            </p:nvSpPr>
            <p:spPr bwMode="auto">
              <a:xfrm>
                <a:off x="2600" y="135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16" name="Rectangle 56"/>
              <p:cNvSpPr>
                <a:spLocks noChangeArrowheads="1"/>
              </p:cNvSpPr>
              <p:nvPr/>
            </p:nvSpPr>
            <p:spPr bwMode="auto">
              <a:xfrm>
                <a:off x="3504" y="1356"/>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ls </a:t>
                </a:r>
                <a:endParaRPr lang="en-US" altLang="en-US" sz="3200">
                  <a:latin typeface="Times New Roman" panose="02020603050405020304" pitchFamily="18" charset="0"/>
                </a:endParaRPr>
              </a:p>
            </p:txBody>
          </p:sp>
          <p:sp>
            <p:nvSpPr>
              <p:cNvPr id="1039417" name="Rectangle 57"/>
              <p:cNvSpPr>
                <a:spLocks noChangeArrowheads="1"/>
              </p:cNvSpPr>
              <p:nvPr/>
            </p:nvSpPr>
            <p:spPr bwMode="auto">
              <a:xfrm>
                <a:off x="3711" y="1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418" name="Rectangle 58"/>
              <p:cNvSpPr>
                <a:spLocks noChangeArrowheads="1"/>
              </p:cNvSpPr>
              <p:nvPr/>
            </p:nvSpPr>
            <p:spPr bwMode="auto">
              <a:xfrm>
                <a:off x="3774" y="1356"/>
                <a:ext cx="3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l  file?</a:t>
                </a:r>
                <a:endParaRPr lang="en-US" altLang="en-US" sz="3200">
                  <a:latin typeface="Times New Roman" panose="02020603050405020304" pitchFamily="18" charset="0"/>
                </a:endParaRPr>
              </a:p>
            </p:txBody>
          </p:sp>
          <p:sp>
            <p:nvSpPr>
              <p:cNvPr id="1039419" name="Rectangle 59"/>
              <p:cNvSpPr>
                <a:spLocks noChangeArrowheads="1"/>
              </p:cNvSpPr>
              <p:nvPr/>
            </p:nvSpPr>
            <p:spPr bwMode="auto">
              <a:xfrm>
                <a:off x="4088" y="135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20" name="Rectangle 60"/>
              <p:cNvSpPr>
                <a:spLocks noChangeArrowheads="1"/>
              </p:cNvSpPr>
              <p:nvPr/>
            </p:nvSpPr>
            <p:spPr bwMode="auto">
              <a:xfrm>
                <a:off x="240" y="13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1" name="Rectangle 61"/>
              <p:cNvSpPr>
                <a:spLocks noChangeArrowheads="1"/>
              </p:cNvSpPr>
              <p:nvPr/>
            </p:nvSpPr>
            <p:spPr bwMode="auto">
              <a:xfrm>
                <a:off x="246" y="1351"/>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2" name="Rectangle 62"/>
              <p:cNvSpPr>
                <a:spLocks noChangeArrowheads="1"/>
              </p:cNvSpPr>
              <p:nvPr/>
            </p:nvSpPr>
            <p:spPr bwMode="auto">
              <a:xfrm>
                <a:off x="946" y="1351"/>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3" name="Rectangle 63"/>
              <p:cNvSpPr>
                <a:spLocks noChangeArrowheads="1"/>
              </p:cNvSpPr>
              <p:nvPr/>
            </p:nvSpPr>
            <p:spPr bwMode="auto">
              <a:xfrm>
                <a:off x="951" y="1351"/>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4" name="Rectangle 64"/>
              <p:cNvSpPr>
                <a:spLocks noChangeArrowheads="1"/>
              </p:cNvSpPr>
              <p:nvPr/>
            </p:nvSpPr>
            <p:spPr bwMode="auto">
              <a:xfrm>
                <a:off x="3433" y="13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5" name="Rectangle 65"/>
              <p:cNvSpPr>
                <a:spLocks noChangeArrowheads="1"/>
              </p:cNvSpPr>
              <p:nvPr/>
            </p:nvSpPr>
            <p:spPr bwMode="auto">
              <a:xfrm>
                <a:off x="3439" y="1351"/>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6" name="Rectangle 66"/>
              <p:cNvSpPr>
                <a:spLocks noChangeArrowheads="1"/>
              </p:cNvSpPr>
              <p:nvPr/>
            </p:nvSpPr>
            <p:spPr bwMode="auto">
              <a:xfrm>
                <a:off x="5712" y="13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7" name="Rectangle 67"/>
              <p:cNvSpPr>
                <a:spLocks noChangeArrowheads="1"/>
              </p:cNvSpPr>
              <p:nvPr/>
            </p:nvSpPr>
            <p:spPr bwMode="auto">
              <a:xfrm>
                <a:off x="240" y="1357"/>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8" name="Rectangle 68"/>
              <p:cNvSpPr>
                <a:spLocks noChangeArrowheads="1"/>
              </p:cNvSpPr>
              <p:nvPr/>
            </p:nvSpPr>
            <p:spPr bwMode="auto">
              <a:xfrm>
                <a:off x="946" y="1357"/>
                <a:ext cx="5"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29" name="Rectangle 69"/>
              <p:cNvSpPr>
                <a:spLocks noChangeArrowheads="1"/>
              </p:cNvSpPr>
              <p:nvPr/>
            </p:nvSpPr>
            <p:spPr bwMode="auto">
              <a:xfrm>
                <a:off x="3433" y="1357"/>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30" name="Rectangle 70"/>
              <p:cNvSpPr>
                <a:spLocks noChangeArrowheads="1"/>
              </p:cNvSpPr>
              <p:nvPr/>
            </p:nvSpPr>
            <p:spPr bwMode="auto">
              <a:xfrm>
                <a:off x="5712" y="1357"/>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31" name="Rectangle 71"/>
              <p:cNvSpPr>
                <a:spLocks noChangeArrowheads="1"/>
              </p:cNvSpPr>
              <p:nvPr/>
            </p:nvSpPr>
            <p:spPr bwMode="auto">
              <a:xfrm>
                <a:off x="311" y="1505"/>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432" name="Rectangle 72"/>
              <p:cNvSpPr>
                <a:spLocks noChangeArrowheads="1"/>
              </p:cNvSpPr>
              <p:nvPr/>
            </p:nvSpPr>
            <p:spPr bwMode="auto">
              <a:xfrm>
                <a:off x="519" y="150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33" name="Rectangle 73"/>
              <p:cNvSpPr>
                <a:spLocks noChangeArrowheads="1"/>
              </p:cNvSpPr>
              <p:nvPr/>
            </p:nvSpPr>
            <p:spPr bwMode="auto">
              <a:xfrm>
                <a:off x="1014" y="1505"/>
                <a:ext cx="2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Match with any single character within the </a:t>
                </a:r>
                <a:endParaRPr lang="en-US" altLang="en-US" sz="3200">
                  <a:latin typeface="Times New Roman" panose="02020603050405020304" pitchFamily="18" charset="0"/>
                </a:endParaRPr>
              </a:p>
            </p:txBody>
          </p:sp>
          <p:sp>
            <p:nvSpPr>
              <p:cNvPr id="1039434" name="Rectangle 74"/>
              <p:cNvSpPr>
                <a:spLocks noChangeArrowheads="1"/>
              </p:cNvSpPr>
              <p:nvPr/>
            </p:nvSpPr>
            <p:spPr bwMode="auto">
              <a:xfrm>
                <a:off x="1014" y="1647"/>
                <a:ext cx="4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brackets</a:t>
                </a:r>
                <a:endParaRPr lang="en-US" altLang="en-US" sz="3200">
                  <a:latin typeface="Times New Roman" panose="02020603050405020304" pitchFamily="18" charset="0"/>
                </a:endParaRPr>
              </a:p>
            </p:txBody>
          </p:sp>
          <p:sp>
            <p:nvSpPr>
              <p:cNvPr id="1039435" name="Rectangle 75"/>
              <p:cNvSpPr>
                <a:spLocks noChangeArrowheads="1"/>
              </p:cNvSpPr>
              <p:nvPr/>
            </p:nvSpPr>
            <p:spPr bwMode="auto">
              <a:xfrm>
                <a:off x="1426" y="164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36" name="Rectangle 76"/>
              <p:cNvSpPr>
                <a:spLocks noChangeArrowheads="1"/>
              </p:cNvSpPr>
              <p:nvPr/>
            </p:nvSpPr>
            <p:spPr bwMode="auto">
              <a:xfrm>
                <a:off x="3504" y="1505"/>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ls </a:t>
                </a:r>
                <a:endParaRPr lang="en-US" altLang="en-US" sz="3200">
                  <a:latin typeface="Times New Roman" panose="02020603050405020304" pitchFamily="18" charset="0"/>
                </a:endParaRPr>
              </a:p>
            </p:txBody>
          </p:sp>
          <p:sp>
            <p:nvSpPr>
              <p:cNvPr id="1039437" name="Rectangle 77"/>
              <p:cNvSpPr>
                <a:spLocks noChangeArrowheads="1"/>
              </p:cNvSpPr>
              <p:nvPr/>
            </p:nvSpPr>
            <p:spPr bwMode="auto">
              <a:xfrm>
                <a:off x="3711" y="150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438" name="Rectangle 78"/>
              <p:cNvSpPr>
                <a:spLocks noChangeArrowheads="1"/>
              </p:cNvSpPr>
              <p:nvPr/>
            </p:nvSpPr>
            <p:spPr bwMode="auto">
              <a:xfrm>
                <a:off x="3774" y="1505"/>
                <a:ext cx="5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l file[abc]</a:t>
                </a:r>
                <a:endParaRPr lang="en-US" altLang="en-US" sz="3200">
                  <a:latin typeface="Times New Roman" panose="02020603050405020304" pitchFamily="18" charset="0"/>
                </a:endParaRPr>
              </a:p>
            </p:txBody>
          </p:sp>
          <p:sp>
            <p:nvSpPr>
              <p:cNvPr id="1039439" name="Rectangle 79"/>
              <p:cNvSpPr>
                <a:spLocks noChangeArrowheads="1"/>
              </p:cNvSpPr>
              <p:nvPr/>
            </p:nvSpPr>
            <p:spPr bwMode="auto">
              <a:xfrm>
                <a:off x="4254" y="150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40" name="Rectangle 80"/>
              <p:cNvSpPr>
                <a:spLocks noChangeArrowheads="1"/>
              </p:cNvSpPr>
              <p:nvPr/>
            </p:nvSpPr>
            <p:spPr bwMode="auto">
              <a:xfrm>
                <a:off x="240" y="149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1" name="Rectangle 81"/>
              <p:cNvSpPr>
                <a:spLocks noChangeArrowheads="1"/>
              </p:cNvSpPr>
              <p:nvPr/>
            </p:nvSpPr>
            <p:spPr bwMode="auto">
              <a:xfrm>
                <a:off x="246" y="1499"/>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2" name="Rectangle 82"/>
              <p:cNvSpPr>
                <a:spLocks noChangeArrowheads="1"/>
              </p:cNvSpPr>
              <p:nvPr/>
            </p:nvSpPr>
            <p:spPr bwMode="auto">
              <a:xfrm>
                <a:off x="946" y="149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3" name="Rectangle 83"/>
              <p:cNvSpPr>
                <a:spLocks noChangeArrowheads="1"/>
              </p:cNvSpPr>
              <p:nvPr/>
            </p:nvSpPr>
            <p:spPr bwMode="auto">
              <a:xfrm>
                <a:off x="951" y="1499"/>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4" name="Rectangle 84"/>
              <p:cNvSpPr>
                <a:spLocks noChangeArrowheads="1"/>
              </p:cNvSpPr>
              <p:nvPr/>
            </p:nvSpPr>
            <p:spPr bwMode="auto">
              <a:xfrm>
                <a:off x="3433" y="149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5" name="Rectangle 85"/>
              <p:cNvSpPr>
                <a:spLocks noChangeArrowheads="1"/>
              </p:cNvSpPr>
              <p:nvPr/>
            </p:nvSpPr>
            <p:spPr bwMode="auto">
              <a:xfrm>
                <a:off x="3439" y="1499"/>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6" name="Rectangle 86"/>
              <p:cNvSpPr>
                <a:spLocks noChangeArrowheads="1"/>
              </p:cNvSpPr>
              <p:nvPr/>
            </p:nvSpPr>
            <p:spPr bwMode="auto">
              <a:xfrm>
                <a:off x="5712" y="149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7" name="Rectangle 87"/>
              <p:cNvSpPr>
                <a:spLocks noChangeArrowheads="1"/>
              </p:cNvSpPr>
              <p:nvPr/>
            </p:nvSpPr>
            <p:spPr bwMode="auto">
              <a:xfrm>
                <a:off x="240" y="1505"/>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8" name="Rectangle 88"/>
              <p:cNvSpPr>
                <a:spLocks noChangeArrowheads="1"/>
              </p:cNvSpPr>
              <p:nvPr/>
            </p:nvSpPr>
            <p:spPr bwMode="auto">
              <a:xfrm>
                <a:off x="946" y="1505"/>
                <a:ext cx="5"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49" name="Rectangle 89"/>
              <p:cNvSpPr>
                <a:spLocks noChangeArrowheads="1"/>
              </p:cNvSpPr>
              <p:nvPr/>
            </p:nvSpPr>
            <p:spPr bwMode="auto">
              <a:xfrm>
                <a:off x="3433" y="1505"/>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50" name="Rectangle 90"/>
              <p:cNvSpPr>
                <a:spLocks noChangeArrowheads="1"/>
              </p:cNvSpPr>
              <p:nvPr/>
            </p:nvSpPr>
            <p:spPr bwMode="auto">
              <a:xfrm>
                <a:off x="5712" y="1505"/>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51" name="Rectangle 91"/>
              <p:cNvSpPr>
                <a:spLocks noChangeArrowheads="1"/>
              </p:cNvSpPr>
              <p:nvPr/>
            </p:nvSpPr>
            <p:spPr bwMode="auto">
              <a:xfrm>
                <a:off x="311" y="1795"/>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452" name="Rectangle 92"/>
              <p:cNvSpPr>
                <a:spLocks noChangeArrowheads="1"/>
              </p:cNvSpPr>
              <p:nvPr/>
            </p:nvSpPr>
            <p:spPr bwMode="auto">
              <a:xfrm>
                <a:off x="347" y="17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53" name="Rectangle 93"/>
              <p:cNvSpPr>
                <a:spLocks noChangeArrowheads="1"/>
              </p:cNvSpPr>
              <p:nvPr/>
            </p:nvSpPr>
            <p:spPr bwMode="auto">
              <a:xfrm>
                <a:off x="1014" y="1795"/>
                <a:ext cx="103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Command separator</a:t>
                </a:r>
                <a:endParaRPr lang="en-US" altLang="en-US" sz="3200">
                  <a:latin typeface="Times New Roman" panose="02020603050405020304" pitchFamily="18" charset="0"/>
                </a:endParaRPr>
              </a:p>
            </p:txBody>
          </p:sp>
          <p:sp>
            <p:nvSpPr>
              <p:cNvPr id="1039454" name="Rectangle 94"/>
              <p:cNvSpPr>
                <a:spLocks noChangeArrowheads="1"/>
              </p:cNvSpPr>
              <p:nvPr/>
            </p:nvSpPr>
            <p:spPr bwMode="auto">
              <a:xfrm>
                <a:off x="2016" y="17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55" name="Rectangle 95"/>
              <p:cNvSpPr>
                <a:spLocks noChangeArrowheads="1"/>
              </p:cNvSpPr>
              <p:nvPr/>
            </p:nvSpPr>
            <p:spPr bwMode="auto">
              <a:xfrm>
                <a:off x="3504" y="1795"/>
                <a:ext cx="10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cat file1; cat file2</a:t>
                </a:r>
                <a:endParaRPr lang="en-US" altLang="en-US" sz="3200">
                  <a:latin typeface="Times New Roman" panose="02020603050405020304" pitchFamily="18" charset="0"/>
                </a:endParaRPr>
              </a:p>
            </p:txBody>
          </p:sp>
          <p:sp>
            <p:nvSpPr>
              <p:cNvPr id="1039456" name="Rectangle 96"/>
              <p:cNvSpPr>
                <a:spLocks noChangeArrowheads="1"/>
              </p:cNvSpPr>
              <p:nvPr/>
            </p:nvSpPr>
            <p:spPr bwMode="auto">
              <a:xfrm>
                <a:off x="4467" y="17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57" name="Rectangle 97"/>
              <p:cNvSpPr>
                <a:spLocks noChangeArrowheads="1"/>
              </p:cNvSpPr>
              <p:nvPr/>
            </p:nvSpPr>
            <p:spPr bwMode="auto">
              <a:xfrm>
                <a:off x="240" y="17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58" name="Rectangle 98"/>
              <p:cNvSpPr>
                <a:spLocks noChangeArrowheads="1"/>
              </p:cNvSpPr>
              <p:nvPr/>
            </p:nvSpPr>
            <p:spPr bwMode="auto">
              <a:xfrm>
                <a:off x="246" y="1789"/>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59" name="Rectangle 99"/>
              <p:cNvSpPr>
                <a:spLocks noChangeArrowheads="1"/>
              </p:cNvSpPr>
              <p:nvPr/>
            </p:nvSpPr>
            <p:spPr bwMode="auto">
              <a:xfrm>
                <a:off x="946" y="178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0" name="Rectangle 100"/>
              <p:cNvSpPr>
                <a:spLocks noChangeArrowheads="1"/>
              </p:cNvSpPr>
              <p:nvPr/>
            </p:nvSpPr>
            <p:spPr bwMode="auto">
              <a:xfrm>
                <a:off x="951" y="1789"/>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1" name="Rectangle 101"/>
              <p:cNvSpPr>
                <a:spLocks noChangeArrowheads="1"/>
              </p:cNvSpPr>
              <p:nvPr/>
            </p:nvSpPr>
            <p:spPr bwMode="auto">
              <a:xfrm>
                <a:off x="3433" y="17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2" name="Rectangle 102"/>
              <p:cNvSpPr>
                <a:spLocks noChangeArrowheads="1"/>
              </p:cNvSpPr>
              <p:nvPr/>
            </p:nvSpPr>
            <p:spPr bwMode="auto">
              <a:xfrm>
                <a:off x="3439" y="1789"/>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3" name="Rectangle 103"/>
              <p:cNvSpPr>
                <a:spLocks noChangeArrowheads="1"/>
              </p:cNvSpPr>
              <p:nvPr/>
            </p:nvSpPr>
            <p:spPr bwMode="auto">
              <a:xfrm>
                <a:off x="5712" y="17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4" name="Rectangle 104"/>
              <p:cNvSpPr>
                <a:spLocks noChangeArrowheads="1"/>
              </p:cNvSpPr>
              <p:nvPr/>
            </p:nvSpPr>
            <p:spPr bwMode="auto">
              <a:xfrm>
                <a:off x="240" y="1795"/>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5" name="Rectangle 105"/>
              <p:cNvSpPr>
                <a:spLocks noChangeArrowheads="1"/>
              </p:cNvSpPr>
              <p:nvPr/>
            </p:nvSpPr>
            <p:spPr bwMode="auto">
              <a:xfrm>
                <a:off x="946" y="1795"/>
                <a:ext cx="5"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6" name="Rectangle 106"/>
              <p:cNvSpPr>
                <a:spLocks noChangeArrowheads="1"/>
              </p:cNvSpPr>
              <p:nvPr/>
            </p:nvSpPr>
            <p:spPr bwMode="auto">
              <a:xfrm>
                <a:off x="3433" y="1795"/>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7" name="Rectangle 107"/>
              <p:cNvSpPr>
                <a:spLocks noChangeArrowheads="1"/>
              </p:cNvSpPr>
              <p:nvPr/>
            </p:nvSpPr>
            <p:spPr bwMode="auto">
              <a:xfrm>
                <a:off x="5712" y="1795"/>
                <a:ext cx="6"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68" name="Rectangle 108"/>
              <p:cNvSpPr>
                <a:spLocks noChangeArrowheads="1"/>
              </p:cNvSpPr>
              <p:nvPr/>
            </p:nvSpPr>
            <p:spPr bwMode="auto">
              <a:xfrm>
                <a:off x="311" y="1943"/>
                <a:ext cx="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69" name="Rectangle 109"/>
              <p:cNvSpPr>
                <a:spLocks noChangeArrowheads="1"/>
              </p:cNvSpPr>
              <p:nvPr/>
            </p:nvSpPr>
            <p:spPr bwMode="auto">
              <a:xfrm>
                <a:off x="368" y="19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70" name="Rectangle 110"/>
              <p:cNvSpPr>
                <a:spLocks noChangeArrowheads="1"/>
              </p:cNvSpPr>
              <p:nvPr/>
            </p:nvSpPr>
            <p:spPr bwMode="auto">
              <a:xfrm>
                <a:off x="1014" y="1943"/>
                <a:ext cx="10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Pipe two commands</a:t>
                </a:r>
                <a:endParaRPr lang="en-US" altLang="en-US" sz="3200">
                  <a:latin typeface="Times New Roman" panose="02020603050405020304" pitchFamily="18" charset="0"/>
                </a:endParaRPr>
              </a:p>
            </p:txBody>
          </p:sp>
          <p:sp>
            <p:nvSpPr>
              <p:cNvPr id="1039471" name="Rectangle 111"/>
              <p:cNvSpPr>
                <a:spLocks noChangeArrowheads="1"/>
              </p:cNvSpPr>
              <p:nvPr/>
            </p:nvSpPr>
            <p:spPr bwMode="auto">
              <a:xfrm>
                <a:off x="2019" y="19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72" name="Rectangle 112"/>
              <p:cNvSpPr>
                <a:spLocks noChangeArrowheads="1"/>
              </p:cNvSpPr>
              <p:nvPr/>
            </p:nvSpPr>
            <p:spPr bwMode="auto">
              <a:xfrm>
                <a:off x="3504" y="1943"/>
                <a:ext cx="6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cat abc | wc</a:t>
                </a:r>
                <a:endParaRPr lang="en-US" altLang="en-US" sz="3200">
                  <a:latin typeface="Times New Roman" panose="02020603050405020304" pitchFamily="18" charset="0"/>
                </a:endParaRPr>
              </a:p>
            </p:txBody>
          </p:sp>
          <p:sp>
            <p:nvSpPr>
              <p:cNvPr id="1039473" name="Rectangle 113"/>
              <p:cNvSpPr>
                <a:spLocks noChangeArrowheads="1"/>
              </p:cNvSpPr>
              <p:nvPr/>
            </p:nvSpPr>
            <p:spPr bwMode="auto">
              <a:xfrm>
                <a:off x="4171" y="19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74" name="Rectangle 114"/>
              <p:cNvSpPr>
                <a:spLocks noChangeArrowheads="1"/>
              </p:cNvSpPr>
              <p:nvPr/>
            </p:nvSpPr>
            <p:spPr bwMode="auto">
              <a:xfrm>
                <a:off x="240" y="193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75" name="Rectangle 115"/>
              <p:cNvSpPr>
                <a:spLocks noChangeArrowheads="1"/>
              </p:cNvSpPr>
              <p:nvPr/>
            </p:nvSpPr>
            <p:spPr bwMode="auto">
              <a:xfrm>
                <a:off x="246" y="1938"/>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76" name="Rectangle 116"/>
              <p:cNvSpPr>
                <a:spLocks noChangeArrowheads="1"/>
              </p:cNvSpPr>
              <p:nvPr/>
            </p:nvSpPr>
            <p:spPr bwMode="auto">
              <a:xfrm>
                <a:off x="946" y="1938"/>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77" name="Rectangle 117"/>
              <p:cNvSpPr>
                <a:spLocks noChangeArrowheads="1"/>
              </p:cNvSpPr>
              <p:nvPr/>
            </p:nvSpPr>
            <p:spPr bwMode="auto">
              <a:xfrm>
                <a:off x="951" y="1938"/>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78" name="Rectangle 118"/>
              <p:cNvSpPr>
                <a:spLocks noChangeArrowheads="1"/>
              </p:cNvSpPr>
              <p:nvPr/>
            </p:nvSpPr>
            <p:spPr bwMode="auto">
              <a:xfrm>
                <a:off x="3433" y="193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79" name="Rectangle 119"/>
              <p:cNvSpPr>
                <a:spLocks noChangeArrowheads="1"/>
              </p:cNvSpPr>
              <p:nvPr/>
            </p:nvSpPr>
            <p:spPr bwMode="auto">
              <a:xfrm>
                <a:off x="3439" y="1938"/>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0" name="Rectangle 120"/>
              <p:cNvSpPr>
                <a:spLocks noChangeArrowheads="1"/>
              </p:cNvSpPr>
              <p:nvPr/>
            </p:nvSpPr>
            <p:spPr bwMode="auto">
              <a:xfrm>
                <a:off x="5712" y="193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1" name="Rectangle 121"/>
              <p:cNvSpPr>
                <a:spLocks noChangeArrowheads="1"/>
              </p:cNvSpPr>
              <p:nvPr/>
            </p:nvSpPr>
            <p:spPr bwMode="auto">
              <a:xfrm>
                <a:off x="240" y="1944"/>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2" name="Rectangle 122"/>
              <p:cNvSpPr>
                <a:spLocks noChangeArrowheads="1"/>
              </p:cNvSpPr>
              <p:nvPr/>
            </p:nvSpPr>
            <p:spPr bwMode="auto">
              <a:xfrm>
                <a:off x="946" y="1944"/>
                <a:ext cx="5"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3" name="Rectangle 123"/>
              <p:cNvSpPr>
                <a:spLocks noChangeArrowheads="1"/>
              </p:cNvSpPr>
              <p:nvPr/>
            </p:nvSpPr>
            <p:spPr bwMode="auto">
              <a:xfrm>
                <a:off x="3433" y="1944"/>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4" name="Rectangle 124"/>
              <p:cNvSpPr>
                <a:spLocks noChangeArrowheads="1"/>
              </p:cNvSpPr>
              <p:nvPr/>
            </p:nvSpPr>
            <p:spPr bwMode="auto">
              <a:xfrm>
                <a:off x="5712" y="1944"/>
                <a:ext cx="6"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85" name="Rectangle 125"/>
              <p:cNvSpPr>
                <a:spLocks noChangeArrowheads="1"/>
              </p:cNvSpPr>
              <p:nvPr/>
            </p:nvSpPr>
            <p:spPr bwMode="auto">
              <a:xfrm>
                <a:off x="311" y="2091"/>
                <a:ext cx="1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86" name="Rectangle 126"/>
              <p:cNvSpPr>
                <a:spLocks noChangeArrowheads="1"/>
              </p:cNvSpPr>
              <p:nvPr/>
            </p:nvSpPr>
            <p:spPr bwMode="auto">
              <a:xfrm>
                <a:off x="427" y="209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87" name="Rectangle 127"/>
              <p:cNvSpPr>
                <a:spLocks noChangeArrowheads="1"/>
              </p:cNvSpPr>
              <p:nvPr/>
            </p:nvSpPr>
            <p:spPr bwMode="auto">
              <a:xfrm>
                <a:off x="1014" y="2091"/>
                <a:ext cx="9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Group commands</a:t>
                </a:r>
                <a:endParaRPr lang="en-US" altLang="en-US" sz="3200">
                  <a:latin typeface="Times New Roman" panose="02020603050405020304" pitchFamily="18" charset="0"/>
                </a:endParaRPr>
              </a:p>
            </p:txBody>
          </p:sp>
          <p:sp>
            <p:nvSpPr>
              <p:cNvPr id="1039488" name="Rectangle 128"/>
              <p:cNvSpPr>
                <a:spLocks noChangeArrowheads="1"/>
              </p:cNvSpPr>
              <p:nvPr/>
            </p:nvSpPr>
            <p:spPr bwMode="auto">
              <a:xfrm>
                <a:off x="1897" y="209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89" name="Rectangle 129"/>
              <p:cNvSpPr>
                <a:spLocks noChangeArrowheads="1"/>
              </p:cNvSpPr>
              <p:nvPr/>
            </p:nvSpPr>
            <p:spPr bwMode="auto">
              <a:xfrm>
                <a:off x="1014" y="2234"/>
                <a:ext cx="15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Useful when the output of the</a:t>
                </a:r>
                <a:endParaRPr lang="en-US" altLang="en-US" sz="3200">
                  <a:latin typeface="Times New Roman" panose="02020603050405020304" pitchFamily="18" charset="0"/>
                </a:endParaRPr>
              </a:p>
            </p:txBody>
          </p:sp>
          <p:sp>
            <p:nvSpPr>
              <p:cNvPr id="1039490" name="Rectangle 130"/>
              <p:cNvSpPr>
                <a:spLocks noChangeArrowheads="1"/>
              </p:cNvSpPr>
              <p:nvPr/>
            </p:nvSpPr>
            <p:spPr bwMode="auto">
              <a:xfrm>
                <a:off x="2487" y="2234"/>
                <a:ext cx="9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command group </a:t>
                </a:r>
                <a:endParaRPr lang="en-US" altLang="en-US" sz="3200">
                  <a:latin typeface="Times New Roman" panose="02020603050405020304" pitchFamily="18" charset="0"/>
                </a:endParaRPr>
              </a:p>
            </p:txBody>
          </p:sp>
          <p:sp>
            <p:nvSpPr>
              <p:cNvPr id="1039491" name="Rectangle 131"/>
              <p:cNvSpPr>
                <a:spLocks noChangeArrowheads="1"/>
              </p:cNvSpPr>
              <p:nvPr/>
            </p:nvSpPr>
            <p:spPr bwMode="auto">
              <a:xfrm>
                <a:off x="1014" y="2376"/>
                <a:ext cx="10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has to be redirected</a:t>
                </a:r>
                <a:endParaRPr lang="en-US" altLang="en-US" sz="3200">
                  <a:latin typeface="Times New Roman" panose="02020603050405020304" pitchFamily="18" charset="0"/>
                </a:endParaRPr>
              </a:p>
            </p:txBody>
          </p:sp>
          <p:sp>
            <p:nvSpPr>
              <p:cNvPr id="1039492" name="Rectangle 132"/>
              <p:cNvSpPr>
                <a:spLocks noChangeArrowheads="1"/>
              </p:cNvSpPr>
              <p:nvPr/>
            </p:nvSpPr>
            <p:spPr bwMode="auto">
              <a:xfrm>
                <a:off x="1977" y="237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93" name="Rectangle 133"/>
              <p:cNvSpPr>
                <a:spLocks noChangeArrowheads="1"/>
              </p:cNvSpPr>
              <p:nvPr/>
            </p:nvSpPr>
            <p:spPr bwMode="auto">
              <a:xfrm>
                <a:off x="3504" y="2091"/>
                <a:ext cx="2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(echo “==== x.c ====”; cat x.c) &gt; out</a:t>
                </a:r>
                <a:endParaRPr lang="en-US" altLang="en-US" sz="3200">
                  <a:latin typeface="Times New Roman" panose="02020603050405020304" pitchFamily="18" charset="0"/>
                </a:endParaRPr>
              </a:p>
            </p:txBody>
          </p:sp>
          <p:sp>
            <p:nvSpPr>
              <p:cNvPr id="1039494" name="Rectangle 134"/>
              <p:cNvSpPr>
                <a:spLocks noChangeArrowheads="1"/>
              </p:cNvSpPr>
              <p:nvPr/>
            </p:nvSpPr>
            <p:spPr bwMode="auto">
              <a:xfrm>
                <a:off x="5499" y="209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495" name="Rectangle 135"/>
              <p:cNvSpPr>
                <a:spLocks noChangeArrowheads="1"/>
              </p:cNvSpPr>
              <p:nvPr/>
            </p:nvSpPr>
            <p:spPr bwMode="auto">
              <a:xfrm>
                <a:off x="240" y="208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96" name="Rectangle 136"/>
              <p:cNvSpPr>
                <a:spLocks noChangeArrowheads="1"/>
              </p:cNvSpPr>
              <p:nvPr/>
            </p:nvSpPr>
            <p:spPr bwMode="auto">
              <a:xfrm>
                <a:off x="246" y="2086"/>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97" name="Rectangle 137"/>
              <p:cNvSpPr>
                <a:spLocks noChangeArrowheads="1"/>
              </p:cNvSpPr>
              <p:nvPr/>
            </p:nvSpPr>
            <p:spPr bwMode="auto">
              <a:xfrm>
                <a:off x="946" y="2086"/>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98" name="Rectangle 138"/>
              <p:cNvSpPr>
                <a:spLocks noChangeArrowheads="1"/>
              </p:cNvSpPr>
              <p:nvPr/>
            </p:nvSpPr>
            <p:spPr bwMode="auto">
              <a:xfrm>
                <a:off x="951" y="2086"/>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499" name="Rectangle 139"/>
              <p:cNvSpPr>
                <a:spLocks noChangeArrowheads="1"/>
              </p:cNvSpPr>
              <p:nvPr/>
            </p:nvSpPr>
            <p:spPr bwMode="auto">
              <a:xfrm>
                <a:off x="3433" y="208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0" name="Rectangle 140"/>
              <p:cNvSpPr>
                <a:spLocks noChangeArrowheads="1"/>
              </p:cNvSpPr>
              <p:nvPr/>
            </p:nvSpPr>
            <p:spPr bwMode="auto">
              <a:xfrm>
                <a:off x="3439" y="2086"/>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1" name="Rectangle 141"/>
              <p:cNvSpPr>
                <a:spLocks noChangeArrowheads="1"/>
              </p:cNvSpPr>
              <p:nvPr/>
            </p:nvSpPr>
            <p:spPr bwMode="auto">
              <a:xfrm>
                <a:off x="5712" y="208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2" name="Rectangle 142"/>
              <p:cNvSpPr>
                <a:spLocks noChangeArrowheads="1"/>
              </p:cNvSpPr>
              <p:nvPr/>
            </p:nvSpPr>
            <p:spPr bwMode="auto">
              <a:xfrm>
                <a:off x="240" y="2092"/>
                <a:ext cx="6" cy="4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3" name="Rectangle 143"/>
              <p:cNvSpPr>
                <a:spLocks noChangeArrowheads="1"/>
              </p:cNvSpPr>
              <p:nvPr/>
            </p:nvSpPr>
            <p:spPr bwMode="auto">
              <a:xfrm>
                <a:off x="946" y="2092"/>
                <a:ext cx="5" cy="4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4" name="Rectangle 144"/>
              <p:cNvSpPr>
                <a:spLocks noChangeArrowheads="1"/>
              </p:cNvSpPr>
              <p:nvPr/>
            </p:nvSpPr>
            <p:spPr bwMode="auto">
              <a:xfrm>
                <a:off x="3433" y="2092"/>
                <a:ext cx="6" cy="4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5" name="Rectangle 145"/>
              <p:cNvSpPr>
                <a:spLocks noChangeArrowheads="1"/>
              </p:cNvSpPr>
              <p:nvPr/>
            </p:nvSpPr>
            <p:spPr bwMode="auto">
              <a:xfrm>
                <a:off x="5712" y="2092"/>
                <a:ext cx="6" cy="4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06" name="Rectangle 146"/>
              <p:cNvSpPr>
                <a:spLocks noChangeArrowheads="1"/>
              </p:cNvSpPr>
              <p:nvPr/>
            </p:nvSpPr>
            <p:spPr bwMode="auto">
              <a:xfrm>
                <a:off x="311" y="2524"/>
                <a:ext cx="5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`command`</a:t>
                </a:r>
                <a:endParaRPr lang="en-US" altLang="en-US" sz="3200">
                  <a:latin typeface="Times New Roman" panose="02020603050405020304" pitchFamily="18" charset="0"/>
                </a:endParaRPr>
              </a:p>
            </p:txBody>
          </p:sp>
          <p:sp>
            <p:nvSpPr>
              <p:cNvPr id="1039507" name="Rectangle 147"/>
              <p:cNvSpPr>
                <a:spLocks noChangeArrowheads="1"/>
              </p:cNvSpPr>
              <p:nvPr/>
            </p:nvSpPr>
            <p:spPr bwMode="auto">
              <a:xfrm>
                <a:off x="880" y="252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08" name="Rectangle 148"/>
              <p:cNvSpPr>
                <a:spLocks noChangeArrowheads="1"/>
              </p:cNvSpPr>
              <p:nvPr/>
            </p:nvSpPr>
            <p:spPr bwMode="auto">
              <a:xfrm>
                <a:off x="1014" y="2524"/>
                <a:ext cx="22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Execute the command enclosed within back </a:t>
                </a:r>
                <a:endParaRPr lang="en-US" altLang="en-US" sz="3200">
                  <a:latin typeface="Times New Roman" panose="02020603050405020304" pitchFamily="18" charset="0"/>
                </a:endParaRPr>
              </a:p>
            </p:txBody>
          </p:sp>
          <p:sp>
            <p:nvSpPr>
              <p:cNvPr id="1039509" name="Rectangle 149"/>
              <p:cNvSpPr>
                <a:spLocks noChangeArrowheads="1"/>
              </p:cNvSpPr>
              <p:nvPr/>
            </p:nvSpPr>
            <p:spPr bwMode="auto">
              <a:xfrm>
                <a:off x="1014" y="2666"/>
                <a:ext cx="23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quotes. Useful when the output of a command </a:t>
                </a:r>
                <a:endParaRPr lang="en-US" altLang="en-US" sz="3200">
                  <a:latin typeface="Times New Roman" panose="02020603050405020304" pitchFamily="18" charset="0"/>
                </a:endParaRPr>
              </a:p>
            </p:txBody>
          </p:sp>
          <p:sp>
            <p:nvSpPr>
              <p:cNvPr id="1039510" name="Rectangle 150"/>
              <p:cNvSpPr>
                <a:spLocks noChangeArrowheads="1"/>
              </p:cNvSpPr>
              <p:nvPr/>
            </p:nvSpPr>
            <p:spPr bwMode="auto">
              <a:xfrm>
                <a:off x="1014" y="2806"/>
                <a:ext cx="15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into a variable in a shell script</a:t>
                </a:r>
                <a:endParaRPr lang="en-US" altLang="en-US" sz="3200">
                  <a:latin typeface="Times New Roman" panose="02020603050405020304" pitchFamily="18" charset="0"/>
                </a:endParaRPr>
              </a:p>
            </p:txBody>
          </p:sp>
          <p:sp>
            <p:nvSpPr>
              <p:cNvPr id="1039511" name="Rectangle 151"/>
              <p:cNvSpPr>
                <a:spLocks noChangeArrowheads="1"/>
              </p:cNvSpPr>
              <p:nvPr/>
            </p:nvSpPr>
            <p:spPr bwMode="auto">
              <a:xfrm>
                <a:off x="2505" y="280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12" name="Rectangle 152"/>
              <p:cNvSpPr>
                <a:spLocks noChangeArrowheads="1"/>
              </p:cNvSpPr>
              <p:nvPr/>
            </p:nvSpPr>
            <p:spPr bwMode="auto">
              <a:xfrm>
                <a:off x="3504" y="2524"/>
                <a:ext cx="12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count=`expr $count + 1`</a:t>
                </a:r>
                <a:endParaRPr lang="en-US" altLang="en-US" sz="3200">
                  <a:latin typeface="Times New Roman" panose="02020603050405020304" pitchFamily="18" charset="0"/>
                </a:endParaRPr>
              </a:p>
            </p:txBody>
          </p:sp>
          <p:sp>
            <p:nvSpPr>
              <p:cNvPr id="1039513" name="Rectangle 153"/>
              <p:cNvSpPr>
                <a:spLocks noChangeArrowheads="1"/>
              </p:cNvSpPr>
              <p:nvPr/>
            </p:nvSpPr>
            <p:spPr bwMode="auto">
              <a:xfrm>
                <a:off x="4713" y="252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14" name="Rectangle 154"/>
              <p:cNvSpPr>
                <a:spLocks noChangeArrowheads="1"/>
              </p:cNvSpPr>
              <p:nvPr/>
            </p:nvSpPr>
            <p:spPr bwMode="auto">
              <a:xfrm>
                <a:off x="3504" y="266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15" name="Rectangle 155"/>
              <p:cNvSpPr>
                <a:spLocks noChangeArrowheads="1"/>
              </p:cNvSpPr>
              <p:nvPr/>
            </p:nvSpPr>
            <p:spPr bwMode="auto">
              <a:xfrm>
                <a:off x="3504" y="2806"/>
                <a:ext cx="13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assuming count has value </a:t>
                </a:r>
                <a:endParaRPr lang="en-US" altLang="en-US" sz="3200">
                  <a:latin typeface="Times New Roman" panose="02020603050405020304" pitchFamily="18" charset="0"/>
                </a:endParaRPr>
              </a:p>
            </p:txBody>
          </p:sp>
          <p:sp>
            <p:nvSpPr>
              <p:cNvPr id="1039516" name="Rectangle 156"/>
              <p:cNvSpPr>
                <a:spLocks noChangeArrowheads="1"/>
              </p:cNvSpPr>
              <p:nvPr/>
            </p:nvSpPr>
            <p:spPr bwMode="auto">
              <a:xfrm>
                <a:off x="4811" y="2806"/>
                <a:ext cx="3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3, this </a:t>
                </a:r>
                <a:endParaRPr lang="en-US" altLang="en-US" sz="3200">
                  <a:latin typeface="Times New Roman" panose="02020603050405020304" pitchFamily="18" charset="0"/>
                </a:endParaRPr>
              </a:p>
            </p:txBody>
          </p:sp>
          <p:sp>
            <p:nvSpPr>
              <p:cNvPr id="1039517" name="Rectangle 157"/>
              <p:cNvSpPr>
                <a:spLocks noChangeArrowheads="1"/>
              </p:cNvSpPr>
              <p:nvPr/>
            </p:nvSpPr>
            <p:spPr bwMode="auto">
              <a:xfrm>
                <a:off x="3504" y="2948"/>
                <a:ext cx="15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increments the value of count</a:t>
                </a:r>
                <a:endParaRPr lang="en-US" altLang="en-US" sz="3200">
                  <a:latin typeface="Times New Roman" panose="02020603050405020304" pitchFamily="18" charset="0"/>
                </a:endParaRPr>
              </a:p>
            </p:txBody>
          </p:sp>
          <p:sp>
            <p:nvSpPr>
              <p:cNvPr id="1039518" name="Rectangle 158"/>
              <p:cNvSpPr>
                <a:spLocks noChangeArrowheads="1"/>
              </p:cNvSpPr>
              <p:nvPr/>
            </p:nvSpPr>
            <p:spPr bwMode="auto">
              <a:xfrm>
                <a:off x="4962" y="294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19" name="Rectangle 159"/>
              <p:cNvSpPr>
                <a:spLocks noChangeArrowheads="1"/>
              </p:cNvSpPr>
              <p:nvPr/>
            </p:nvSpPr>
            <p:spPr bwMode="auto">
              <a:xfrm>
                <a:off x="240" y="251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0" name="Rectangle 160"/>
              <p:cNvSpPr>
                <a:spLocks noChangeArrowheads="1"/>
              </p:cNvSpPr>
              <p:nvPr/>
            </p:nvSpPr>
            <p:spPr bwMode="auto">
              <a:xfrm>
                <a:off x="246" y="2519"/>
                <a:ext cx="7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1" name="Rectangle 161"/>
              <p:cNvSpPr>
                <a:spLocks noChangeArrowheads="1"/>
              </p:cNvSpPr>
              <p:nvPr/>
            </p:nvSpPr>
            <p:spPr bwMode="auto">
              <a:xfrm>
                <a:off x="946" y="25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2" name="Rectangle 162"/>
              <p:cNvSpPr>
                <a:spLocks noChangeArrowheads="1"/>
              </p:cNvSpPr>
              <p:nvPr/>
            </p:nvSpPr>
            <p:spPr bwMode="auto">
              <a:xfrm>
                <a:off x="951" y="2519"/>
                <a:ext cx="24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3" name="Rectangle 163"/>
              <p:cNvSpPr>
                <a:spLocks noChangeArrowheads="1"/>
              </p:cNvSpPr>
              <p:nvPr/>
            </p:nvSpPr>
            <p:spPr bwMode="auto">
              <a:xfrm>
                <a:off x="3433" y="251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4" name="Rectangle 164"/>
              <p:cNvSpPr>
                <a:spLocks noChangeArrowheads="1"/>
              </p:cNvSpPr>
              <p:nvPr/>
            </p:nvSpPr>
            <p:spPr bwMode="auto">
              <a:xfrm>
                <a:off x="3439" y="2519"/>
                <a:ext cx="227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5" name="Rectangle 165"/>
              <p:cNvSpPr>
                <a:spLocks noChangeArrowheads="1"/>
              </p:cNvSpPr>
              <p:nvPr/>
            </p:nvSpPr>
            <p:spPr bwMode="auto">
              <a:xfrm>
                <a:off x="5712" y="251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6" name="Rectangle 166"/>
              <p:cNvSpPr>
                <a:spLocks noChangeArrowheads="1"/>
              </p:cNvSpPr>
              <p:nvPr/>
            </p:nvSpPr>
            <p:spPr bwMode="auto">
              <a:xfrm>
                <a:off x="240" y="2524"/>
                <a:ext cx="6" cy="5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7" name="Rectangle 167"/>
              <p:cNvSpPr>
                <a:spLocks noChangeArrowheads="1"/>
              </p:cNvSpPr>
              <p:nvPr/>
            </p:nvSpPr>
            <p:spPr bwMode="auto">
              <a:xfrm>
                <a:off x="946" y="2524"/>
                <a:ext cx="5" cy="5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8" name="Rectangle 168"/>
              <p:cNvSpPr>
                <a:spLocks noChangeArrowheads="1"/>
              </p:cNvSpPr>
              <p:nvPr/>
            </p:nvSpPr>
            <p:spPr bwMode="auto">
              <a:xfrm>
                <a:off x="3433" y="2524"/>
                <a:ext cx="6" cy="5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29" name="Rectangle 169"/>
              <p:cNvSpPr>
                <a:spLocks noChangeArrowheads="1"/>
              </p:cNvSpPr>
              <p:nvPr/>
            </p:nvSpPr>
            <p:spPr bwMode="auto">
              <a:xfrm>
                <a:off x="5712" y="2524"/>
                <a:ext cx="6" cy="5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30" name="Rectangle 170"/>
              <p:cNvSpPr>
                <a:spLocks noChangeArrowheads="1"/>
              </p:cNvSpPr>
              <p:nvPr/>
            </p:nvSpPr>
            <p:spPr bwMode="auto">
              <a:xfrm>
                <a:off x="311" y="3096"/>
                <a:ext cx="3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‘string’</a:t>
                </a:r>
                <a:endParaRPr lang="en-US" altLang="en-US" sz="3200">
                  <a:latin typeface="Times New Roman" panose="02020603050405020304" pitchFamily="18" charset="0"/>
                </a:endParaRPr>
              </a:p>
            </p:txBody>
          </p:sp>
          <p:sp>
            <p:nvSpPr>
              <p:cNvPr id="1039531" name="Rectangle 171"/>
              <p:cNvSpPr>
                <a:spLocks noChangeArrowheads="1"/>
              </p:cNvSpPr>
              <p:nvPr/>
            </p:nvSpPr>
            <p:spPr bwMode="auto">
              <a:xfrm>
                <a:off x="679" y="309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32" name="Rectangle 172"/>
              <p:cNvSpPr>
                <a:spLocks noChangeArrowheads="1"/>
              </p:cNvSpPr>
              <p:nvPr/>
            </p:nvSpPr>
            <p:spPr bwMode="auto">
              <a:xfrm>
                <a:off x="1014" y="3096"/>
                <a:ext cx="23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Quote all characters with no substitution       </a:t>
                </a:r>
                <a:endParaRPr lang="en-US" altLang="en-US" sz="3200">
                  <a:latin typeface="Times New Roman" panose="02020603050405020304" pitchFamily="18" charset="0"/>
                </a:endParaRPr>
              </a:p>
            </p:txBody>
          </p:sp>
          <p:sp>
            <p:nvSpPr>
              <p:cNvPr id="1039533" name="Rectangle 173"/>
              <p:cNvSpPr>
                <a:spLocks noChangeArrowheads="1"/>
              </p:cNvSpPr>
              <p:nvPr/>
            </p:nvSpPr>
            <p:spPr bwMode="auto">
              <a:xfrm>
                <a:off x="1014" y="3238"/>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(ex. n</a:t>
                </a:r>
                <a:endParaRPr lang="en-US" altLang="en-US" sz="3200">
                  <a:latin typeface="Times New Roman" panose="02020603050405020304" pitchFamily="18" charset="0"/>
                </a:endParaRPr>
              </a:p>
            </p:txBody>
          </p:sp>
          <p:sp>
            <p:nvSpPr>
              <p:cNvPr id="1039534" name="Rectangle 174"/>
              <p:cNvSpPr>
                <a:spLocks noChangeArrowheads="1"/>
              </p:cNvSpPr>
              <p:nvPr/>
            </p:nvSpPr>
            <p:spPr bwMode="auto">
              <a:xfrm>
                <a:off x="1298" y="3238"/>
                <a:ext cx="1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o special meaning for $</a:t>
                </a:r>
                <a:endParaRPr lang="en-US" altLang="en-US" sz="3200">
                  <a:latin typeface="Times New Roman" panose="02020603050405020304" pitchFamily="18" charset="0"/>
                </a:endParaRPr>
              </a:p>
            </p:txBody>
          </p:sp>
          <p:sp>
            <p:nvSpPr>
              <p:cNvPr id="1039535" name="Rectangle 175"/>
              <p:cNvSpPr>
                <a:spLocks noChangeArrowheads="1"/>
              </p:cNvSpPr>
              <p:nvPr/>
            </p:nvSpPr>
            <p:spPr bwMode="auto">
              <a:xfrm>
                <a:off x="2457" y="3238"/>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536" name="Rectangle 176"/>
              <p:cNvSpPr>
                <a:spLocks noChangeArrowheads="1"/>
              </p:cNvSpPr>
              <p:nvPr/>
            </p:nvSpPr>
            <p:spPr bwMode="auto">
              <a:xfrm>
                <a:off x="2499" y="323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37" name="Rectangle 177"/>
              <p:cNvSpPr>
                <a:spLocks noChangeArrowheads="1"/>
              </p:cNvSpPr>
              <p:nvPr/>
            </p:nvSpPr>
            <p:spPr bwMode="auto">
              <a:xfrm>
                <a:off x="3504" y="3096"/>
                <a:ext cx="2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echo </a:t>
                </a:r>
                <a:endParaRPr lang="en-US" altLang="en-US" sz="3200">
                  <a:latin typeface="Times New Roman" panose="02020603050405020304" pitchFamily="18" charset="0"/>
                </a:endParaRPr>
              </a:p>
            </p:txBody>
          </p:sp>
          <p:sp>
            <p:nvSpPr>
              <p:cNvPr id="1039538" name="Rectangle 178"/>
              <p:cNvSpPr>
                <a:spLocks noChangeArrowheads="1"/>
              </p:cNvSpPr>
              <p:nvPr/>
            </p:nvSpPr>
            <p:spPr bwMode="auto">
              <a:xfrm>
                <a:off x="3768" y="3096"/>
                <a:ext cx="8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‘expr $count + 1’</a:t>
                </a:r>
                <a:endParaRPr lang="en-US" altLang="en-US" sz="3200">
                  <a:latin typeface="Times New Roman" panose="02020603050405020304" pitchFamily="18" charset="0"/>
                </a:endParaRPr>
              </a:p>
            </p:txBody>
          </p:sp>
          <p:sp>
            <p:nvSpPr>
              <p:cNvPr id="1039539" name="Rectangle 179"/>
              <p:cNvSpPr>
                <a:spLocks noChangeArrowheads="1"/>
              </p:cNvSpPr>
              <p:nvPr/>
            </p:nvSpPr>
            <p:spPr bwMode="auto">
              <a:xfrm>
                <a:off x="4633" y="309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40" name="Rectangle 180"/>
              <p:cNvSpPr>
                <a:spLocks noChangeArrowheads="1"/>
              </p:cNvSpPr>
              <p:nvPr/>
            </p:nvSpPr>
            <p:spPr bwMode="auto">
              <a:xfrm>
                <a:off x="3504" y="3238"/>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displays</a:t>
                </a:r>
                <a:endParaRPr lang="en-US" altLang="en-US" sz="3200">
                  <a:latin typeface="Times New Roman" panose="02020603050405020304" pitchFamily="18" charset="0"/>
                </a:endParaRPr>
              </a:p>
            </p:txBody>
          </p:sp>
          <p:sp>
            <p:nvSpPr>
              <p:cNvPr id="1039541" name="Rectangle 181"/>
              <p:cNvSpPr>
                <a:spLocks noChangeArrowheads="1"/>
              </p:cNvSpPr>
              <p:nvPr/>
            </p:nvSpPr>
            <p:spPr bwMode="auto">
              <a:xfrm>
                <a:off x="3907" y="323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42" name="Rectangle 182"/>
              <p:cNvSpPr>
                <a:spLocks noChangeArrowheads="1"/>
              </p:cNvSpPr>
              <p:nvPr/>
            </p:nvSpPr>
            <p:spPr bwMode="auto">
              <a:xfrm>
                <a:off x="3972" y="3238"/>
                <a:ext cx="82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expr $count + 1</a:t>
                </a:r>
                <a:endParaRPr lang="en-US" altLang="en-US" sz="3200">
                  <a:latin typeface="Times New Roman" panose="02020603050405020304" pitchFamily="18" charset="0"/>
                </a:endParaRPr>
              </a:p>
            </p:txBody>
          </p:sp>
          <p:sp>
            <p:nvSpPr>
              <p:cNvPr id="1039543" name="Rectangle 183"/>
              <p:cNvSpPr>
                <a:spLocks noChangeArrowheads="1"/>
              </p:cNvSpPr>
              <p:nvPr/>
            </p:nvSpPr>
            <p:spPr bwMode="auto">
              <a:xfrm>
                <a:off x="4767" y="3238"/>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44" name="Rectangle 184"/>
              <p:cNvSpPr>
                <a:spLocks noChangeArrowheads="1"/>
              </p:cNvSpPr>
              <p:nvPr/>
            </p:nvSpPr>
            <p:spPr bwMode="auto">
              <a:xfrm>
                <a:off x="240" y="309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45" name="Rectangle 185"/>
              <p:cNvSpPr>
                <a:spLocks noChangeArrowheads="1"/>
              </p:cNvSpPr>
              <p:nvPr/>
            </p:nvSpPr>
            <p:spPr bwMode="auto">
              <a:xfrm>
                <a:off x="246" y="3091"/>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46" name="Rectangle 186"/>
              <p:cNvSpPr>
                <a:spLocks noChangeArrowheads="1"/>
              </p:cNvSpPr>
              <p:nvPr/>
            </p:nvSpPr>
            <p:spPr bwMode="auto">
              <a:xfrm>
                <a:off x="946" y="3091"/>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47" name="Rectangle 187"/>
              <p:cNvSpPr>
                <a:spLocks noChangeArrowheads="1"/>
              </p:cNvSpPr>
              <p:nvPr/>
            </p:nvSpPr>
            <p:spPr bwMode="auto">
              <a:xfrm>
                <a:off x="951" y="3091"/>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48" name="Rectangle 188"/>
              <p:cNvSpPr>
                <a:spLocks noChangeArrowheads="1"/>
              </p:cNvSpPr>
              <p:nvPr/>
            </p:nvSpPr>
            <p:spPr bwMode="auto">
              <a:xfrm>
                <a:off x="3433" y="309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49" name="Rectangle 189"/>
              <p:cNvSpPr>
                <a:spLocks noChangeArrowheads="1"/>
              </p:cNvSpPr>
              <p:nvPr/>
            </p:nvSpPr>
            <p:spPr bwMode="auto">
              <a:xfrm>
                <a:off x="3439" y="3091"/>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0" name="Rectangle 190"/>
              <p:cNvSpPr>
                <a:spLocks noChangeArrowheads="1"/>
              </p:cNvSpPr>
              <p:nvPr/>
            </p:nvSpPr>
            <p:spPr bwMode="auto">
              <a:xfrm>
                <a:off x="5712" y="309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1" name="Rectangle 191"/>
              <p:cNvSpPr>
                <a:spLocks noChangeArrowheads="1"/>
              </p:cNvSpPr>
              <p:nvPr/>
            </p:nvSpPr>
            <p:spPr bwMode="auto">
              <a:xfrm>
                <a:off x="240" y="3097"/>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2" name="Rectangle 192"/>
              <p:cNvSpPr>
                <a:spLocks noChangeArrowheads="1"/>
              </p:cNvSpPr>
              <p:nvPr/>
            </p:nvSpPr>
            <p:spPr bwMode="auto">
              <a:xfrm>
                <a:off x="946" y="3097"/>
                <a:ext cx="5"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3" name="Rectangle 193"/>
              <p:cNvSpPr>
                <a:spLocks noChangeArrowheads="1"/>
              </p:cNvSpPr>
              <p:nvPr/>
            </p:nvSpPr>
            <p:spPr bwMode="auto">
              <a:xfrm>
                <a:off x="3433" y="3097"/>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4" name="Rectangle 194"/>
              <p:cNvSpPr>
                <a:spLocks noChangeArrowheads="1"/>
              </p:cNvSpPr>
              <p:nvPr/>
            </p:nvSpPr>
            <p:spPr bwMode="auto">
              <a:xfrm>
                <a:off x="5712" y="3097"/>
                <a:ext cx="6"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55" name="Rectangle 195"/>
              <p:cNvSpPr>
                <a:spLocks noChangeArrowheads="1"/>
              </p:cNvSpPr>
              <p:nvPr/>
            </p:nvSpPr>
            <p:spPr bwMode="auto">
              <a:xfrm>
                <a:off x="311" y="3387"/>
                <a:ext cx="4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“string”</a:t>
                </a:r>
                <a:endParaRPr lang="en-US" altLang="en-US" sz="3200">
                  <a:latin typeface="Times New Roman" panose="02020603050405020304" pitchFamily="18" charset="0"/>
                </a:endParaRPr>
              </a:p>
            </p:txBody>
          </p:sp>
          <p:sp>
            <p:nvSpPr>
              <p:cNvPr id="1039556" name="Rectangle 196"/>
              <p:cNvSpPr>
                <a:spLocks noChangeArrowheads="1"/>
              </p:cNvSpPr>
              <p:nvPr/>
            </p:nvSpPr>
            <p:spPr bwMode="auto">
              <a:xfrm>
                <a:off x="705" y="338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57" name="Rectangle 197"/>
              <p:cNvSpPr>
                <a:spLocks noChangeArrowheads="1"/>
              </p:cNvSpPr>
              <p:nvPr/>
            </p:nvSpPr>
            <p:spPr bwMode="auto">
              <a:xfrm>
                <a:off x="1014" y="3387"/>
                <a:ext cx="6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Quote all cha</a:t>
                </a:r>
                <a:endParaRPr lang="en-US" altLang="en-US" sz="3200">
                  <a:latin typeface="Times New Roman" panose="02020603050405020304" pitchFamily="18" charset="0"/>
                </a:endParaRPr>
              </a:p>
            </p:txBody>
          </p:sp>
          <p:sp>
            <p:nvSpPr>
              <p:cNvPr id="1039558" name="Rectangle 198"/>
              <p:cNvSpPr>
                <a:spLocks noChangeArrowheads="1"/>
              </p:cNvSpPr>
              <p:nvPr/>
            </p:nvSpPr>
            <p:spPr bwMode="auto">
              <a:xfrm>
                <a:off x="1672" y="3387"/>
                <a:ext cx="12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racters with substitution.</a:t>
                </a:r>
                <a:endParaRPr lang="en-US" altLang="en-US" sz="3200">
                  <a:latin typeface="Times New Roman" panose="02020603050405020304" pitchFamily="18" charset="0"/>
                </a:endParaRPr>
              </a:p>
            </p:txBody>
          </p:sp>
          <p:sp>
            <p:nvSpPr>
              <p:cNvPr id="1039559" name="Rectangle 199"/>
              <p:cNvSpPr>
                <a:spLocks noChangeArrowheads="1"/>
              </p:cNvSpPr>
              <p:nvPr/>
            </p:nvSpPr>
            <p:spPr bwMode="auto">
              <a:xfrm>
                <a:off x="2893" y="338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60" name="Rectangle 200"/>
              <p:cNvSpPr>
                <a:spLocks noChangeArrowheads="1"/>
              </p:cNvSpPr>
              <p:nvPr/>
            </p:nvSpPr>
            <p:spPr bwMode="auto">
              <a:xfrm>
                <a:off x="1014" y="3529"/>
                <a:ext cx="9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The characters $, </a:t>
                </a:r>
                <a:endParaRPr lang="en-US" altLang="en-US" sz="3200">
                  <a:latin typeface="Times New Roman" panose="02020603050405020304" pitchFamily="18" charset="0"/>
                </a:endParaRPr>
              </a:p>
            </p:txBody>
          </p:sp>
          <p:sp>
            <p:nvSpPr>
              <p:cNvPr id="1039561" name="Rectangle 201"/>
              <p:cNvSpPr>
                <a:spLocks noChangeArrowheads="1"/>
              </p:cNvSpPr>
              <p:nvPr/>
            </p:nvSpPr>
            <p:spPr bwMode="auto">
              <a:xfrm>
                <a:off x="1894" y="3529"/>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a:t>
                </a:r>
                <a:endParaRPr lang="en-US" altLang="en-US" sz="3200">
                  <a:latin typeface="Times New Roman" panose="02020603050405020304" pitchFamily="18" charset="0"/>
                </a:endParaRPr>
              </a:p>
            </p:txBody>
          </p:sp>
          <p:sp>
            <p:nvSpPr>
              <p:cNvPr id="1039562" name="Rectangle 202"/>
              <p:cNvSpPr>
                <a:spLocks noChangeArrowheads="1"/>
              </p:cNvSpPr>
              <p:nvPr/>
            </p:nvSpPr>
            <p:spPr bwMode="auto">
              <a:xfrm>
                <a:off x="1927" y="3529"/>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(back slas</a:t>
                </a:r>
                <a:endParaRPr lang="en-US" altLang="en-US" sz="3200">
                  <a:latin typeface="Times New Roman" panose="02020603050405020304" pitchFamily="18" charset="0"/>
                </a:endParaRPr>
              </a:p>
            </p:txBody>
          </p:sp>
          <p:sp>
            <p:nvSpPr>
              <p:cNvPr id="1039563" name="Rectangle 203"/>
              <p:cNvSpPr>
                <a:spLocks noChangeArrowheads="1"/>
              </p:cNvSpPr>
              <p:nvPr/>
            </p:nvSpPr>
            <p:spPr bwMode="auto">
              <a:xfrm>
                <a:off x="2446" y="3529"/>
                <a:ext cx="9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h) and back quote </a:t>
                </a:r>
                <a:endParaRPr lang="en-US" altLang="en-US" sz="3200">
                  <a:latin typeface="Times New Roman" panose="02020603050405020304" pitchFamily="18" charset="0"/>
                </a:endParaRPr>
              </a:p>
            </p:txBody>
          </p:sp>
          <p:sp>
            <p:nvSpPr>
              <p:cNvPr id="1039564" name="Rectangle 204"/>
              <p:cNvSpPr>
                <a:spLocks noChangeArrowheads="1"/>
              </p:cNvSpPr>
              <p:nvPr/>
            </p:nvSpPr>
            <p:spPr bwMode="auto">
              <a:xfrm>
                <a:off x="1014" y="3671"/>
                <a:ext cx="113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have special meaning.</a:t>
                </a:r>
                <a:endParaRPr lang="en-US" altLang="en-US" sz="3200">
                  <a:latin typeface="Times New Roman" panose="02020603050405020304" pitchFamily="18" charset="0"/>
                </a:endParaRPr>
              </a:p>
            </p:txBody>
          </p:sp>
          <p:sp>
            <p:nvSpPr>
              <p:cNvPr id="1039565" name="Rectangle 205"/>
              <p:cNvSpPr>
                <a:spLocks noChangeArrowheads="1"/>
              </p:cNvSpPr>
              <p:nvPr/>
            </p:nvSpPr>
            <p:spPr bwMode="auto">
              <a:xfrm>
                <a:off x="2111" y="367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66" name="Rectangle 206"/>
              <p:cNvSpPr>
                <a:spLocks noChangeArrowheads="1"/>
              </p:cNvSpPr>
              <p:nvPr/>
            </p:nvSpPr>
            <p:spPr bwMode="auto">
              <a:xfrm>
                <a:off x="1014" y="381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grpSp>
        <p:sp>
          <p:nvSpPr>
            <p:cNvPr id="1039568" name="Rectangle 208"/>
            <p:cNvSpPr>
              <a:spLocks noChangeArrowheads="1"/>
            </p:cNvSpPr>
            <p:nvPr/>
          </p:nvSpPr>
          <p:spPr bwMode="auto">
            <a:xfrm>
              <a:off x="3504" y="3387"/>
              <a:ext cx="11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echo “expr $count + 1”</a:t>
              </a:r>
              <a:endParaRPr lang="en-US" altLang="en-US" sz="3200">
                <a:latin typeface="Times New Roman" panose="02020603050405020304" pitchFamily="18" charset="0"/>
              </a:endParaRPr>
            </a:p>
          </p:txBody>
        </p:sp>
        <p:sp>
          <p:nvSpPr>
            <p:cNvPr id="1039569" name="Rectangle 209"/>
            <p:cNvSpPr>
              <a:spLocks noChangeArrowheads="1"/>
            </p:cNvSpPr>
            <p:nvPr/>
          </p:nvSpPr>
          <p:spPr bwMode="auto">
            <a:xfrm>
              <a:off x="4660" y="338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70" name="Rectangle 210"/>
            <p:cNvSpPr>
              <a:spLocks noChangeArrowheads="1"/>
            </p:cNvSpPr>
            <p:nvPr/>
          </p:nvSpPr>
          <p:spPr bwMode="auto">
            <a:xfrm>
              <a:off x="3504" y="3529"/>
              <a:ext cx="4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latin typeface="Times New Roman" panose="02020603050405020304" pitchFamily="18" charset="0"/>
                </a:rPr>
                <a:t>displays  </a:t>
              </a:r>
              <a:endParaRPr lang="en-US" altLang="en-US" sz="3200">
                <a:latin typeface="Times New Roman" panose="02020603050405020304" pitchFamily="18" charset="0"/>
              </a:endParaRPr>
            </a:p>
          </p:txBody>
        </p:sp>
        <p:sp>
          <p:nvSpPr>
            <p:cNvPr id="1039571" name="Rectangle 211"/>
            <p:cNvSpPr>
              <a:spLocks noChangeArrowheads="1"/>
            </p:cNvSpPr>
            <p:nvPr/>
          </p:nvSpPr>
          <p:spPr bwMode="auto">
            <a:xfrm>
              <a:off x="3972" y="3529"/>
              <a:ext cx="2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expr </a:t>
              </a:r>
              <a:endParaRPr lang="en-US" altLang="en-US" sz="3200">
                <a:latin typeface="Times New Roman" panose="02020603050405020304" pitchFamily="18" charset="0"/>
              </a:endParaRPr>
            </a:p>
          </p:txBody>
        </p:sp>
        <p:sp>
          <p:nvSpPr>
            <p:cNvPr id="1039572" name="Rectangle 212"/>
            <p:cNvSpPr>
              <a:spLocks noChangeArrowheads="1"/>
            </p:cNvSpPr>
            <p:nvPr/>
          </p:nvSpPr>
          <p:spPr bwMode="auto">
            <a:xfrm>
              <a:off x="4224" y="352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3</a:t>
              </a:r>
              <a:endParaRPr lang="en-US" altLang="en-US" sz="3200">
                <a:latin typeface="Times New Roman" panose="02020603050405020304" pitchFamily="18" charset="0"/>
              </a:endParaRPr>
            </a:p>
          </p:txBody>
        </p:sp>
        <p:sp>
          <p:nvSpPr>
            <p:cNvPr id="1039573" name="Rectangle 213"/>
            <p:cNvSpPr>
              <a:spLocks noChangeArrowheads="1"/>
            </p:cNvSpPr>
            <p:nvPr/>
          </p:nvSpPr>
          <p:spPr bwMode="auto">
            <a:xfrm>
              <a:off x="4283" y="3529"/>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 + 1</a:t>
              </a:r>
              <a:endParaRPr lang="en-US" altLang="en-US" sz="3200">
                <a:latin typeface="Times New Roman" panose="02020603050405020304" pitchFamily="18" charset="0"/>
              </a:endParaRPr>
            </a:p>
          </p:txBody>
        </p:sp>
        <p:sp>
          <p:nvSpPr>
            <p:cNvPr id="1039574" name="Rectangle 214"/>
            <p:cNvSpPr>
              <a:spLocks noChangeArrowheads="1"/>
            </p:cNvSpPr>
            <p:nvPr/>
          </p:nvSpPr>
          <p:spPr bwMode="auto">
            <a:xfrm>
              <a:off x="4491" y="352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75" name="Rectangle 215"/>
            <p:cNvSpPr>
              <a:spLocks noChangeArrowheads="1"/>
            </p:cNvSpPr>
            <p:nvPr/>
          </p:nvSpPr>
          <p:spPr bwMode="auto">
            <a:xfrm>
              <a:off x="3504" y="3671"/>
              <a:ext cx="2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assuming the variable count has value 3</a:t>
              </a:r>
              <a:endParaRPr lang="en-US" altLang="en-US" sz="3200">
                <a:latin typeface="Times New Roman" panose="02020603050405020304" pitchFamily="18" charset="0"/>
              </a:endParaRPr>
            </a:p>
          </p:txBody>
        </p:sp>
        <p:sp>
          <p:nvSpPr>
            <p:cNvPr id="1039576" name="Rectangle 216"/>
            <p:cNvSpPr>
              <a:spLocks noChangeArrowheads="1"/>
            </p:cNvSpPr>
            <p:nvPr/>
          </p:nvSpPr>
          <p:spPr bwMode="auto">
            <a:xfrm>
              <a:off x="5496" y="367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i="1">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sp>
          <p:nvSpPr>
            <p:cNvPr id="1039577" name="Rectangle 217"/>
            <p:cNvSpPr>
              <a:spLocks noChangeArrowheads="1"/>
            </p:cNvSpPr>
            <p:nvPr/>
          </p:nvSpPr>
          <p:spPr bwMode="auto">
            <a:xfrm>
              <a:off x="240" y="33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78" name="Rectangle 218"/>
            <p:cNvSpPr>
              <a:spLocks noChangeArrowheads="1"/>
            </p:cNvSpPr>
            <p:nvPr/>
          </p:nvSpPr>
          <p:spPr bwMode="auto">
            <a:xfrm>
              <a:off x="246" y="3381"/>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79" name="Rectangle 219"/>
            <p:cNvSpPr>
              <a:spLocks noChangeArrowheads="1"/>
            </p:cNvSpPr>
            <p:nvPr/>
          </p:nvSpPr>
          <p:spPr bwMode="auto">
            <a:xfrm>
              <a:off x="946" y="3381"/>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0" name="Rectangle 220"/>
            <p:cNvSpPr>
              <a:spLocks noChangeArrowheads="1"/>
            </p:cNvSpPr>
            <p:nvPr/>
          </p:nvSpPr>
          <p:spPr bwMode="auto">
            <a:xfrm>
              <a:off x="951" y="3381"/>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1" name="Rectangle 221"/>
            <p:cNvSpPr>
              <a:spLocks noChangeArrowheads="1"/>
            </p:cNvSpPr>
            <p:nvPr/>
          </p:nvSpPr>
          <p:spPr bwMode="auto">
            <a:xfrm>
              <a:off x="3433" y="33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2" name="Rectangle 222"/>
            <p:cNvSpPr>
              <a:spLocks noChangeArrowheads="1"/>
            </p:cNvSpPr>
            <p:nvPr/>
          </p:nvSpPr>
          <p:spPr bwMode="auto">
            <a:xfrm>
              <a:off x="3439" y="3381"/>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3" name="Rectangle 223"/>
            <p:cNvSpPr>
              <a:spLocks noChangeArrowheads="1"/>
            </p:cNvSpPr>
            <p:nvPr/>
          </p:nvSpPr>
          <p:spPr bwMode="auto">
            <a:xfrm>
              <a:off x="5712" y="33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4" name="Rectangle 224"/>
            <p:cNvSpPr>
              <a:spLocks noChangeArrowheads="1"/>
            </p:cNvSpPr>
            <p:nvPr/>
          </p:nvSpPr>
          <p:spPr bwMode="auto">
            <a:xfrm>
              <a:off x="240" y="3387"/>
              <a:ext cx="6" cy="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5" name="Rectangle 225"/>
            <p:cNvSpPr>
              <a:spLocks noChangeArrowheads="1"/>
            </p:cNvSpPr>
            <p:nvPr/>
          </p:nvSpPr>
          <p:spPr bwMode="auto">
            <a:xfrm>
              <a:off x="240" y="395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6" name="Rectangle 226"/>
            <p:cNvSpPr>
              <a:spLocks noChangeArrowheads="1"/>
            </p:cNvSpPr>
            <p:nvPr/>
          </p:nvSpPr>
          <p:spPr bwMode="auto">
            <a:xfrm>
              <a:off x="240" y="395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7" name="Rectangle 227"/>
            <p:cNvSpPr>
              <a:spLocks noChangeArrowheads="1"/>
            </p:cNvSpPr>
            <p:nvPr/>
          </p:nvSpPr>
          <p:spPr bwMode="auto">
            <a:xfrm>
              <a:off x="246" y="3956"/>
              <a:ext cx="7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8" name="Rectangle 228"/>
            <p:cNvSpPr>
              <a:spLocks noChangeArrowheads="1"/>
            </p:cNvSpPr>
            <p:nvPr/>
          </p:nvSpPr>
          <p:spPr bwMode="auto">
            <a:xfrm>
              <a:off x="946" y="3387"/>
              <a:ext cx="5" cy="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89" name="Rectangle 229"/>
            <p:cNvSpPr>
              <a:spLocks noChangeArrowheads="1"/>
            </p:cNvSpPr>
            <p:nvPr/>
          </p:nvSpPr>
          <p:spPr bwMode="auto">
            <a:xfrm>
              <a:off x="946" y="3956"/>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0" name="Rectangle 230"/>
            <p:cNvSpPr>
              <a:spLocks noChangeArrowheads="1"/>
            </p:cNvSpPr>
            <p:nvPr/>
          </p:nvSpPr>
          <p:spPr bwMode="auto">
            <a:xfrm>
              <a:off x="951" y="3956"/>
              <a:ext cx="24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1" name="Rectangle 231"/>
            <p:cNvSpPr>
              <a:spLocks noChangeArrowheads="1"/>
            </p:cNvSpPr>
            <p:nvPr/>
          </p:nvSpPr>
          <p:spPr bwMode="auto">
            <a:xfrm>
              <a:off x="3433" y="3387"/>
              <a:ext cx="6" cy="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2" name="Rectangle 232"/>
            <p:cNvSpPr>
              <a:spLocks noChangeArrowheads="1"/>
            </p:cNvSpPr>
            <p:nvPr/>
          </p:nvSpPr>
          <p:spPr bwMode="auto">
            <a:xfrm>
              <a:off x="3433" y="395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3" name="Rectangle 233"/>
            <p:cNvSpPr>
              <a:spLocks noChangeArrowheads="1"/>
            </p:cNvSpPr>
            <p:nvPr/>
          </p:nvSpPr>
          <p:spPr bwMode="auto">
            <a:xfrm>
              <a:off x="3439" y="3956"/>
              <a:ext cx="227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4" name="Rectangle 234"/>
            <p:cNvSpPr>
              <a:spLocks noChangeArrowheads="1"/>
            </p:cNvSpPr>
            <p:nvPr/>
          </p:nvSpPr>
          <p:spPr bwMode="auto">
            <a:xfrm>
              <a:off x="5712" y="3387"/>
              <a:ext cx="6" cy="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5" name="Rectangle 235"/>
            <p:cNvSpPr>
              <a:spLocks noChangeArrowheads="1"/>
            </p:cNvSpPr>
            <p:nvPr/>
          </p:nvSpPr>
          <p:spPr bwMode="auto">
            <a:xfrm>
              <a:off x="5712" y="395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6" name="Rectangle 236"/>
            <p:cNvSpPr>
              <a:spLocks noChangeArrowheads="1"/>
            </p:cNvSpPr>
            <p:nvPr/>
          </p:nvSpPr>
          <p:spPr bwMode="auto">
            <a:xfrm>
              <a:off x="5712" y="3956"/>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597" name="Rectangle 237"/>
            <p:cNvSpPr>
              <a:spLocks noChangeArrowheads="1"/>
            </p:cNvSpPr>
            <p:nvPr/>
          </p:nvSpPr>
          <p:spPr bwMode="auto">
            <a:xfrm>
              <a:off x="311" y="3962"/>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900">
                  <a:solidFill>
                    <a:srgbClr val="000000"/>
                  </a:solidFill>
                  <a:latin typeface="Times New Roman" panose="02020603050405020304" pitchFamily="18" charset="0"/>
                </a:rPr>
                <a:t> </a:t>
              </a:r>
              <a:endParaRPr lang="en-US" altLang="en-US" sz="3200">
                <a:latin typeface="Times New Roman" panose="02020603050405020304" pitchFamily="18" charset="0"/>
              </a:endParaRPr>
            </a:p>
          </p:txBody>
        </p:sp>
      </p:grpSp>
    </p:spTree>
    <p:extLst>
      <p:ext uri="{BB962C8B-B14F-4D97-AF65-F5344CB8AC3E}">
        <p14:creationId xmlns:p14="http://schemas.microsoft.com/office/powerpoint/2010/main" val="3841401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fld id="{6010A2B1-A9EE-4230-BFB7-5247C3C0663A}" type="slidenum">
              <a:rPr lang="en-US" altLang="en-US"/>
              <a:pPr/>
              <a:t>28</a:t>
            </a:fld>
            <a:endParaRPr lang="en-US" altLang="en-US"/>
          </a:p>
        </p:txBody>
      </p:sp>
      <p:sp>
        <p:nvSpPr>
          <p:cNvPr id="1041410" name="Rectangle 2"/>
          <p:cNvSpPr>
            <a:spLocks noGrp="1" noChangeArrowheads="1"/>
          </p:cNvSpPr>
          <p:nvPr>
            <p:ph type="body" idx="1"/>
          </p:nvPr>
        </p:nvSpPr>
        <p:spPr>
          <a:xfrm>
            <a:off x="2819400" y="1143000"/>
            <a:ext cx="7772400" cy="4953000"/>
          </a:xfrm>
        </p:spPr>
        <p:txBody>
          <a:bodyPr/>
          <a:lstStyle/>
          <a:p>
            <a:pPr>
              <a:lnSpc>
                <a:spcPct val="80000"/>
              </a:lnSpc>
              <a:buFont typeface="Wingdings" panose="05000000000000000000" pitchFamily="2" charset="2"/>
              <a:buNone/>
            </a:pPr>
            <a:r>
              <a:rPr lang="en-US" altLang="en-US" sz="1200">
                <a:latin typeface="Courier New" panose="02070309020205020404" pitchFamily="49" charset="0"/>
              </a:rPr>
              <a:t> $ </a:t>
            </a:r>
            <a:r>
              <a:rPr lang="en-US" altLang="en-US" sz="1200" b="1">
                <a:latin typeface="Courier New" panose="02070309020205020404" pitchFamily="49" charset="0"/>
              </a:rPr>
              <a:t>ls –l </a:t>
            </a:r>
          </a:p>
          <a:p>
            <a:pPr>
              <a:lnSpc>
                <a:spcPct val="80000"/>
              </a:lnSpc>
              <a:buFont typeface="Wingdings" panose="05000000000000000000" pitchFamily="2" charset="2"/>
              <a:buNone/>
            </a:pPr>
            <a:endParaRPr lang="en-US" altLang="en-US" sz="1200">
              <a:latin typeface="Courier New" panose="02070309020205020404" pitchFamily="49" charset="0"/>
            </a:endParaRPr>
          </a:p>
          <a:p>
            <a:pPr>
              <a:lnSpc>
                <a:spcPct val="80000"/>
              </a:lnSpc>
              <a:buFont typeface="Wingdings" panose="05000000000000000000" pitchFamily="2" charset="2"/>
              <a:buNone/>
            </a:pPr>
            <a:r>
              <a:rPr lang="en-US" altLang="en-US" sz="1200">
                <a:latin typeface="Courier New" panose="02070309020205020404" pitchFamily="49" charset="0"/>
              </a:rPr>
              <a:t> total 6</a:t>
            </a:r>
          </a:p>
          <a:p>
            <a:pPr>
              <a:lnSpc>
                <a:spcPct val="80000"/>
              </a:lnSpc>
              <a:buFont typeface="Wingdings" panose="05000000000000000000" pitchFamily="2" charset="2"/>
              <a:buNone/>
            </a:pPr>
            <a:r>
              <a:rPr lang="en-US" altLang="en-US" sz="1200">
                <a:latin typeface="Courier New" panose="02070309020205020404" pitchFamily="49" charset="0"/>
              </a:rPr>
              <a:t>-rwxr-xr-x    1   user1   projA    12373   Dec 15 14:45  a.out</a:t>
            </a:r>
          </a:p>
          <a:p>
            <a:pPr>
              <a:lnSpc>
                <a:spcPct val="80000"/>
              </a:lnSpc>
              <a:buFont typeface="Wingdings" panose="05000000000000000000" pitchFamily="2" charset="2"/>
              <a:buNone/>
            </a:pPr>
            <a:r>
              <a:rPr lang="en-US" altLang="en-US" sz="1200">
                <a:latin typeface="Courier New" panose="02070309020205020404" pitchFamily="49" charset="0"/>
              </a:rPr>
              <a:t>drwxr-xr-x    2   user2   projD     4096   Dec 22 14:00  awkpro</a:t>
            </a:r>
          </a:p>
          <a:p>
            <a:pPr>
              <a:lnSpc>
                <a:spcPct val="80000"/>
              </a:lnSpc>
              <a:buFont typeface="Wingdings" panose="05000000000000000000" pitchFamily="2" charset="2"/>
              <a:buNone/>
            </a:pPr>
            <a:r>
              <a:rPr lang="en-US" altLang="en-US" sz="1200">
                <a:latin typeface="Courier New" panose="02070309020205020404" pitchFamily="49" charset="0"/>
              </a:rPr>
              <a:t>-rw-r--r--    1   user1   projA    12831   Dec 12 13:59  c</a:t>
            </a:r>
          </a:p>
          <a:p>
            <a:pPr>
              <a:lnSpc>
                <a:spcPct val="80000"/>
              </a:lnSpc>
              <a:buFont typeface="Wingdings" panose="05000000000000000000" pitchFamily="2" charset="2"/>
              <a:buNone/>
            </a:pPr>
            <a:r>
              <a:rPr lang="en-US" altLang="en-US" sz="1200">
                <a:latin typeface="Courier New" panose="02070309020205020404" pitchFamily="49" charset="0"/>
              </a:rPr>
              <a:t>-rw-------    1   user1   projA    61440   Dec 15 11:16  core</a:t>
            </a:r>
          </a:p>
          <a:p>
            <a:pPr>
              <a:lnSpc>
                <a:spcPct val="80000"/>
              </a:lnSpc>
              <a:buFont typeface="Wingdings" panose="05000000000000000000" pitchFamily="2" charset="2"/>
              <a:buNone/>
            </a:pPr>
            <a:r>
              <a:rPr lang="en-US" altLang="en-US" sz="1200">
                <a:latin typeface="Courier New" panose="02070309020205020404" pitchFamily="49" charset="0"/>
              </a:rPr>
              <a:t>-rw-r--r--    1   user3   projC      255   Dec 20 14:29  cs</a:t>
            </a:r>
          </a:p>
        </p:txBody>
      </p:sp>
      <p:sp>
        <p:nvSpPr>
          <p:cNvPr id="1041411" name="Text Box 3"/>
          <p:cNvSpPr txBox="1">
            <a:spLocks noChangeArrowheads="1"/>
          </p:cNvSpPr>
          <p:nvPr/>
        </p:nvSpPr>
        <p:spPr bwMode="auto">
          <a:xfrm>
            <a:off x="1981200" y="3657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File type</a:t>
            </a:r>
          </a:p>
        </p:txBody>
      </p:sp>
      <p:sp>
        <p:nvSpPr>
          <p:cNvPr id="1041413" name="Text Box 5"/>
          <p:cNvSpPr txBox="1">
            <a:spLocks noChangeArrowheads="1"/>
          </p:cNvSpPr>
          <p:nvPr/>
        </p:nvSpPr>
        <p:spPr bwMode="auto">
          <a:xfrm>
            <a:off x="3048000" y="3216275"/>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File access permissions</a:t>
            </a:r>
          </a:p>
        </p:txBody>
      </p:sp>
      <p:sp>
        <p:nvSpPr>
          <p:cNvPr id="1041416" name="Text Box 8"/>
          <p:cNvSpPr txBox="1">
            <a:spLocks noChangeArrowheads="1"/>
          </p:cNvSpPr>
          <p:nvPr/>
        </p:nvSpPr>
        <p:spPr bwMode="auto">
          <a:xfrm>
            <a:off x="4114800" y="3733800"/>
            <a:ext cx="992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Link count</a:t>
            </a:r>
          </a:p>
        </p:txBody>
      </p:sp>
      <p:sp>
        <p:nvSpPr>
          <p:cNvPr id="1041420" name="Text Box 12"/>
          <p:cNvSpPr txBox="1">
            <a:spLocks noChangeArrowheads="1"/>
          </p:cNvSpPr>
          <p:nvPr/>
        </p:nvSpPr>
        <p:spPr bwMode="auto">
          <a:xfrm>
            <a:off x="5867400" y="3581400"/>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Group id</a:t>
            </a:r>
          </a:p>
        </p:txBody>
      </p:sp>
      <p:sp>
        <p:nvSpPr>
          <p:cNvPr id="1041424" name="Text Box 16"/>
          <p:cNvSpPr txBox="1">
            <a:spLocks noChangeArrowheads="1"/>
          </p:cNvSpPr>
          <p:nvPr/>
        </p:nvSpPr>
        <p:spPr bwMode="auto">
          <a:xfrm>
            <a:off x="7696200" y="3292475"/>
            <a:ext cx="1447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Date &amp; time of modification</a:t>
            </a:r>
          </a:p>
        </p:txBody>
      </p:sp>
      <p:sp>
        <p:nvSpPr>
          <p:cNvPr id="1041425" name="AutoShape 17"/>
          <p:cNvSpPr>
            <a:spLocks/>
          </p:cNvSpPr>
          <p:nvPr/>
        </p:nvSpPr>
        <p:spPr bwMode="auto">
          <a:xfrm rot="16200000">
            <a:off x="7962900" y="2476500"/>
            <a:ext cx="381000" cy="1219200"/>
          </a:xfrm>
          <a:prstGeom prst="leftBrace">
            <a:avLst>
              <a:gd name="adj1" fmla="val 2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428" name="Rectangle 20"/>
          <p:cNvSpPr>
            <a:spLocks noChangeArrowheads="1"/>
          </p:cNvSpPr>
          <p:nvPr/>
        </p:nvSpPr>
        <p:spPr bwMode="auto">
          <a:xfrm>
            <a:off x="2057400" y="152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Listing the Directory Contents</a:t>
            </a:r>
          </a:p>
        </p:txBody>
      </p:sp>
      <p:sp>
        <p:nvSpPr>
          <p:cNvPr id="1041430" name="AutoShape 22"/>
          <p:cNvSpPr>
            <a:spLocks/>
          </p:cNvSpPr>
          <p:nvPr/>
        </p:nvSpPr>
        <p:spPr bwMode="auto">
          <a:xfrm rot="16200000">
            <a:off x="3314700" y="2628900"/>
            <a:ext cx="381000" cy="914400"/>
          </a:xfrm>
          <a:prstGeom prst="leftBrace">
            <a:avLst>
              <a:gd name="adj1" fmla="val 20000"/>
              <a:gd name="adj2" fmla="val 4829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431" name="Text Box 23"/>
          <p:cNvSpPr txBox="1">
            <a:spLocks noChangeArrowheads="1"/>
          </p:cNvSpPr>
          <p:nvPr/>
        </p:nvSpPr>
        <p:spPr bwMode="auto">
          <a:xfrm>
            <a:off x="4851401" y="335280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User id</a:t>
            </a:r>
          </a:p>
        </p:txBody>
      </p:sp>
      <p:sp>
        <p:nvSpPr>
          <p:cNvPr id="1041432" name="Line 24"/>
          <p:cNvSpPr>
            <a:spLocks noChangeShapeType="1"/>
          </p:cNvSpPr>
          <p:nvPr/>
        </p:nvSpPr>
        <p:spPr bwMode="auto">
          <a:xfrm flipH="1" flipV="1">
            <a:off x="5105400" y="2895600"/>
            <a:ext cx="76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433" name="Line 25"/>
          <p:cNvSpPr>
            <a:spLocks noChangeShapeType="1"/>
          </p:cNvSpPr>
          <p:nvPr/>
        </p:nvSpPr>
        <p:spPr bwMode="auto">
          <a:xfrm flipH="1" flipV="1">
            <a:off x="6096000" y="2895600"/>
            <a:ext cx="152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434" name="Line 26"/>
          <p:cNvSpPr>
            <a:spLocks noChangeShapeType="1"/>
          </p:cNvSpPr>
          <p:nvPr/>
        </p:nvSpPr>
        <p:spPr bwMode="auto">
          <a:xfrm flipH="1" flipV="1">
            <a:off x="4495800" y="2895600"/>
            <a:ext cx="76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435" name="Text Box 27"/>
          <p:cNvSpPr txBox="1">
            <a:spLocks noChangeArrowheads="1"/>
          </p:cNvSpPr>
          <p:nvPr/>
        </p:nvSpPr>
        <p:spPr bwMode="auto">
          <a:xfrm>
            <a:off x="6781800" y="3276600"/>
            <a:ext cx="756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File size</a:t>
            </a:r>
          </a:p>
          <a:p>
            <a:r>
              <a:rPr lang="en-US" altLang="en-US" sz="1400"/>
              <a:t>in bytes</a:t>
            </a:r>
          </a:p>
        </p:txBody>
      </p:sp>
      <p:sp>
        <p:nvSpPr>
          <p:cNvPr id="1041436" name="Line 28"/>
          <p:cNvSpPr>
            <a:spLocks noChangeShapeType="1"/>
          </p:cNvSpPr>
          <p:nvPr/>
        </p:nvSpPr>
        <p:spPr bwMode="auto">
          <a:xfrm flipH="1" flipV="1">
            <a:off x="7162800" y="28956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437" name="Line 29"/>
          <p:cNvSpPr>
            <a:spLocks noChangeShapeType="1"/>
          </p:cNvSpPr>
          <p:nvPr/>
        </p:nvSpPr>
        <p:spPr bwMode="auto">
          <a:xfrm flipV="1">
            <a:off x="2286000" y="2819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438" name="Text Box 30"/>
          <p:cNvSpPr txBox="1">
            <a:spLocks noChangeArrowheads="1"/>
          </p:cNvSpPr>
          <p:nvPr/>
        </p:nvSpPr>
        <p:spPr bwMode="auto">
          <a:xfrm>
            <a:off x="9147176" y="3276601"/>
            <a:ext cx="8771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File name</a:t>
            </a:r>
          </a:p>
        </p:txBody>
      </p:sp>
      <p:sp>
        <p:nvSpPr>
          <p:cNvPr id="1041439" name="Line 31"/>
          <p:cNvSpPr>
            <a:spLocks noChangeShapeType="1"/>
          </p:cNvSpPr>
          <p:nvPr/>
        </p:nvSpPr>
        <p:spPr bwMode="auto">
          <a:xfrm flipH="1" flipV="1">
            <a:off x="9296401" y="2819400"/>
            <a:ext cx="384175"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21781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EE48C-2842-4028-A652-8231861DA470}" type="slidenum">
              <a:rPr lang="en-US" altLang="en-US"/>
              <a:pPr/>
              <a:t>29</a:t>
            </a:fld>
            <a:endParaRPr lang="en-US" altLang="en-US"/>
          </a:p>
        </p:txBody>
      </p:sp>
      <p:sp>
        <p:nvSpPr>
          <p:cNvPr id="1043458" name="Rectangle 2"/>
          <p:cNvSpPr>
            <a:spLocks noGrp="1" noChangeArrowheads="1"/>
          </p:cNvSpPr>
          <p:nvPr>
            <p:ph type="body" idx="1"/>
          </p:nvPr>
        </p:nvSpPr>
        <p:spPr>
          <a:xfrm>
            <a:off x="2133600" y="1066800"/>
            <a:ext cx="8001000" cy="5105400"/>
          </a:xfrm>
        </p:spPr>
        <p:txBody>
          <a:bodyPr>
            <a:normAutofit fontScale="92500" lnSpcReduction="10000"/>
          </a:bodyPr>
          <a:lstStyle/>
          <a:p>
            <a:pPr>
              <a:buFontTx/>
              <a:buChar char="•"/>
            </a:pPr>
            <a:r>
              <a:rPr lang="en-US" altLang="en-US"/>
              <a:t>The </a:t>
            </a:r>
            <a:r>
              <a:rPr lang="en-US" altLang="en-US" b="1"/>
              <a:t>Unix</a:t>
            </a:r>
            <a:r>
              <a:rPr lang="en-US" altLang="en-US"/>
              <a:t> manual, usually called </a:t>
            </a:r>
            <a:r>
              <a:rPr lang="en-US" altLang="en-US" b="1"/>
              <a:t>man pages</a:t>
            </a:r>
            <a:r>
              <a:rPr lang="en-US" altLang="en-US"/>
              <a:t>, is available on-line to explain the usage of the Unix system and commands. </a:t>
            </a:r>
          </a:p>
          <a:p>
            <a:pPr>
              <a:buFontTx/>
              <a:buChar char="•"/>
            </a:pPr>
            <a:endParaRPr lang="en-US" altLang="en-US"/>
          </a:p>
          <a:p>
            <a:pPr>
              <a:buFontTx/>
              <a:buNone/>
            </a:pPr>
            <a:r>
              <a:rPr lang="en-US" altLang="en-US"/>
              <a:t>Syntax:</a:t>
            </a:r>
          </a:p>
          <a:p>
            <a:pPr>
              <a:buFontTx/>
              <a:buChar char="•"/>
            </a:pPr>
            <a:r>
              <a:rPr lang="en-US" altLang="en-US" b="1"/>
              <a:t>man</a:t>
            </a:r>
            <a:r>
              <a:rPr lang="en-US" altLang="en-US" b="1" i="1"/>
              <a:t> </a:t>
            </a:r>
            <a:r>
              <a:rPr lang="en-US" altLang="en-US"/>
              <a:t>[options] command_name</a:t>
            </a:r>
          </a:p>
          <a:p>
            <a:pPr>
              <a:buFont typeface="Wingdings" panose="05000000000000000000" pitchFamily="2" charset="2"/>
              <a:buNone/>
            </a:pPr>
            <a:endParaRPr lang="en-US" altLang="en-US" b="1"/>
          </a:p>
          <a:p>
            <a:pPr lvl="2">
              <a:buFontTx/>
              <a:buNone/>
            </a:pPr>
            <a:r>
              <a:rPr lang="en-US" altLang="en-US" b="1"/>
              <a:t>Common Options</a:t>
            </a:r>
          </a:p>
          <a:p>
            <a:pPr lvl="2">
              <a:buFontTx/>
              <a:buNone/>
            </a:pPr>
            <a:r>
              <a:rPr lang="en-US" altLang="en-US" b="1"/>
              <a:t>-k  </a:t>
            </a:r>
            <a:r>
              <a:rPr lang="en-US" altLang="en-US"/>
              <a:t>keyword 	list command synopsis line for all keyword matches</a:t>
            </a:r>
          </a:p>
          <a:p>
            <a:pPr lvl="2">
              <a:buFontTx/>
              <a:buNone/>
            </a:pPr>
            <a:r>
              <a:rPr lang="en-US" altLang="en-US" b="1"/>
              <a:t>-M </a:t>
            </a:r>
            <a:r>
              <a:rPr lang="en-US" altLang="en-US"/>
              <a:t>path 		path to man pages</a:t>
            </a:r>
          </a:p>
          <a:p>
            <a:pPr lvl="2">
              <a:buFontTx/>
              <a:buNone/>
            </a:pPr>
            <a:r>
              <a:rPr lang="en-US" altLang="en-US" b="1"/>
              <a:t>-a </a:t>
            </a:r>
            <a:r>
              <a:rPr lang="en-US" altLang="en-US"/>
              <a:t>show 		all matching man pages (SVR4)</a:t>
            </a:r>
          </a:p>
          <a:p>
            <a:pPr lvl="2">
              <a:buFontTx/>
              <a:buNone/>
            </a:pPr>
            <a:endParaRPr lang="en-US" altLang="en-US"/>
          </a:p>
          <a:p>
            <a:pPr>
              <a:buFontTx/>
              <a:buChar char="•"/>
            </a:pPr>
            <a:r>
              <a:rPr lang="en-US" altLang="en-US" b="1"/>
              <a:t>info </a:t>
            </a:r>
            <a:r>
              <a:rPr lang="en-US" altLang="en-US"/>
              <a:t>command_name</a:t>
            </a:r>
            <a:r>
              <a:rPr lang="en-US" altLang="en-US" b="1"/>
              <a:t> - </a:t>
            </a:r>
            <a:r>
              <a:rPr lang="en-US" altLang="en-US"/>
              <a:t>help for commands</a:t>
            </a:r>
          </a:p>
          <a:p>
            <a:pPr>
              <a:buFontTx/>
              <a:buChar char="•"/>
            </a:pPr>
            <a:r>
              <a:rPr lang="en-US" altLang="en-US" b="1"/>
              <a:t>help -–</a:t>
            </a:r>
            <a:r>
              <a:rPr lang="en-US" altLang="en-US"/>
              <a:t>command_name</a:t>
            </a:r>
            <a:r>
              <a:rPr lang="en-US" altLang="en-US" b="1"/>
              <a:t>– </a:t>
            </a:r>
            <a:r>
              <a:rPr lang="en-US" altLang="en-US"/>
              <a:t>gives command synatx</a:t>
            </a:r>
          </a:p>
        </p:txBody>
      </p:sp>
      <p:sp>
        <p:nvSpPr>
          <p:cNvPr id="1043459"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Getting Help on Commands </a:t>
            </a:r>
          </a:p>
        </p:txBody>
      </p:sp>
    </p:spTree>
    <p:extLst>
      <p:ext uri="{BB962C8B-B14F-4D97-AF65-F5344CB8AC3E}">
        <p14:creationId xmlns:p14="http://schemas.microsoft.com/office/powerpoint/2010/main" val="3366310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introduction</a:t>
            </a:r>
            <a:endParaRPr lang="en-US" dirty="0"/>
          </a:p>
        </p:txBody>
      </p:sp>
      <p:sp>
        <p:nvSpPr>
          <p:cNvPr id="3" name="Content Placeholder 2"/>
          <p:cNvSpPr>
            <a:spLocks noGrp="1"/>
          </p:cNvSpPr>
          <p:nvPr>
            <p:ph idx="1"/>
          </p:nvPr>
        </p:nvSpPr>
        <p:spPr>
          <a:xfrm>
            <a:off x="1251678" y="1741176"/>
            <a:ext cx="10178322" cy="4711699"/>
          </a:xfrm>
        </p:spPr>
        <p:txBody>
          <a:bodyPr>
            <a:normAutofit/>
          </a:bodyPr>
          <a:lstStyle/>
          <a:p>
            <a:r>
              <a:rPr lang="en-US" sz="2400" dirty="0">
                <a:solidFill>
                  <a:schemeClr val="tx1"/>
                </a:solidFill>
              </a:rPr>
              <a:t>The UNIX operating system is a set of programs that act as a link between the computer and the user</a:t>
            </a:r>
            <a:r>
              <a:rPr lang="en-US" sz="2400" dirty="0" smtClean="0">
                <a:solidFill>
                  <a:schemeClr val="tx1"/>
                </a:solidFill>
              </a:rPr>
              <a:t>.</a:t>
            </a:r>
          </a:p>
          <a:p>
            <a:r>
              <a:rPr lang="en-US" sz="2400" dirty="0">
                <a:solidFill>
                  <a:schemeClr val="tx1"/>
                </a:solidFill>
              </a:rPr>
              <a:t>The computer programs that allocate the system resources and coordinate all the details of the computer's internals is called the operating system or kernel</a:t>
            </a:r>
            <a:r>
              <a:rPr lang="en-US" sz="2400" dirty="0" smtClean="0">
                <a:solidFill>
                  <a:schemeClr val="tx1"/>
                </a:solidFill>
              </a:rPr>
              <a:t>.</a:t>
            </a:r>
          </a:p>
          <a:p>
            <a:r>
              <a:rPr lang="en-US" sz="2400" dirty="0">
                <a:solidFill>
                  <a:schemeClr val="tx1"/>
                </a:solidFill>
              </a:rPr>
              <a:t>Users communicate with the kernel through a program known as the shell. </a:t>
            </a:r>
            <a:endParaRPr lang="en-US" sz="2400" dirty="0" smtClean="0">
              <a:solidFill>
                <a:schemeClr val="tx1"/>
              </a:solidFill>
            </a:endParaRPr>
          </a:p>
          <a:p>
            <a:r>
              <a:rPr lang="en-US" sz="2400" dirty="0" smtClean="0">
                <a:solidFill>
                  <a:schemeClr val="tx1"/>
                </a:solidFill>
              </a:rPr>
              <a:t>The </a:t>
            </a:r>
            <a:r>
              <a:rPr lang="en-US" sz="2400" dirty="0">
                <a:solidFill>
                  <a:schemeClr val="tx1"/>
                </a:solidFill>
              </a:rPr>
              <a:t>shell is a command line </a:t>
            </a:r>
            <a:r>
              <a:rPr lang="en-US" sz="2400" dirty="0" smtClean="0">
                <a:solidFill>
                  <a:schemeClr val="tx1"/>
                </a:solidFill>
              </a:rPr>
              <a:t>interpreter.</a:t>
            </a:r>
          </a:p>
          <a:p>
            <a:r>
              <a:rPr lang="en-US" sz="2400" dirty="0" smtClean="0">
                <a:solidFill>
                  <a:schemeClr val="tx1"/>
                </a:solidFill>
              </a:rPr>
              <a:t>It </a:t>
            </a:r>
            <a:r>
              <a:rPr lang="en-US" sz="2400" dirty="0">
                <a:solidFill>
                  <a:schemeClr val="tx1"/>
                </a:solidFill>
              </a:rPr>
              <a:t>translates commands entered by the user and converts them into a language that is understood by the kernel.</a:t>
            </a:r>
          </a:p>
        </p:txBody>
      </p:sp>
      <p:pic>
        <p:nvPicPr>
          <p:cNvPr id="2050" name="Picture 2" descr="http://www.enterese.net/wp-content/uploads/2012/08/La-revolucion-de-Linu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589" y="109984"/>
            <a:ext cx="2175411" cy="163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0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34B3BD-71B9-4041-87B8-747544EB08AA}" type="slidenum">
              <a:rPr lang="en-US" altLang="en-US"/>
              <a:pPr/>
              <a:t>30</a:t>
            </a:fld>
            <a:endParaRPr lang="en-US" altLang="en-US"/>
          </a:p>
        </p:txBody>
      </p:sp>
      <p:sp>
        <p:nvSpPr>
          <p:cNvPr id="1045506" name="Rectangle 2"/>
          <p:cNvSpPr>
            <a:spLocks noGrp="1" noChangeArrowheads="1"/>
          </p:cNvSpPr>
          <p:nvPr>
            <p:ph type="title"/>
          </p:nvPr>
        </p:nvSpPr>
        <p:spPr>
          <a:noFill/>
          <a:ln/>
        </p:spPr>
        <p:txBody>
          <a:bodyPr/>
          <a:lstStyle/>
          <a:p>
            <a:r>
              <a:rPr lang="en-US" altLang="en-US"/>
              <a:t>Summary</a:t>
            </a:r>
          </a:p>
        </p:txBody>
      </p:sp>
      <p:sp>
        <p:nvSpPr>
          <p:cNvPr id="1045507" name="Rectangle 3"/>
          <p:cNvSpPr>
            <a:spLocks noGrp="1" noChangeArrowheads="1"/>
          </p:cNvSpPr>
          <p:nvPr>
            <p:ph type="body" idx="1"/>
          </p:nvPr>
        </p:nvSpPr>
        <p:spPr/>
        <p:txBody>
          <a:bodyPr/>
          <a:lstStyle/>
          <a:p>
            <a:pPr>
              <a:buFont typeface="Wingdings" panose="05000000000000000000" pitchFamily="2" charset="2"/>
              <a:buNone/>
            </a:pPr>
            <a:r>
              <a:rPr lang="en-US" altLang="en-US"/>
              <a:t>In this session, you have learned to …</a:t>
            </a:r>
          </a:p>
          <a:p>
            <a:pPr>
              <a:buFontTx/>
              <a:buChar char="•"/>
            </a:pPr>
            <a:r>
              <a:rPr lang="en-US" altLang="en-US"/>
              <a:t>use the basic Unix commands like</a:t>
            </a:r>
          </a:p>
          <a:p>
            <a:pPr lvl="2"/>
            <a:r>
              <a:rPr lang="en-US" altLang="en-US" sz="2000"/>
              <a:t>pwd</a:t>
            </a:r>
          </a:p>
          <a:p>
            <a:pPr lvl="2"/>
            <a:r>
              <a:rPr lang="en-US" altLang="en-US" sz="2000"/>
              <a:t>date</a:t>
            </a:r>
          </a:p>
          <a:p>
            <a:pPr lvl="2"/>
            <a:r>
              <a:rPr lang="en-US" altLang="en-US" sz="2000"/>
              <a:t>who</a:t>
            </a:r>
          </a:p>
          <a:p>
            <a:pPr lvl="2"/>
            <a:r>
              <a:rPr lang="en-US" altLang="en-US" sz="2000"/>
              <a:t>ls</a:t>
            </a:r>
          </a:p>
          <a:p>
            <a:pPr lvl="2"/>
            <a:r>
              <a:rPr lang="en-US" altLang="en-US" sz="2000"/>
              <a:t>man</a:t>
            </a:r>
          </a:p>
          <a:p>
            <a:pPr>
              <a:buFontTx/>
              <a:buChar char="•"/>
            </a:pPr>
            <a:r>
              <a:rPr lang="en-US" altLang="en-US"/>
              <a:t>use  “man” pages</a:t>
            </a:r>
          </a:p>
          <a:p>
            <a:pPr lvl="1">
              <a:buFontTx/>
              <a:buChar char="•"/>
            </a:pPr>
            <a:endParaRPr lang="en-US" altLang="en-US" sz="2000"/>
          </a:p>
        </p:txBody>
      </p:sp>
    </p:spTree>
    <p:extLst>
      <p:ext uri="{BB962C8B-B14F-4D97-AF65-F5344CB8AC3E}">
        <p14:creationId xmlns:p14="http://schemas.microsoft.com/office/powerpoint/2010/main" val="2036844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EDE1B545-894F-46FB-AB33-870EF03F0A1F}" type="slidenum">
              <a:rPr lang="en-US" altLang="en-US"/>
              <a:pPr/>
              <a:t>31</a:t>
            </a:fld>
            <a:endParaRPr lang="en-US" altLang="en-US"/>
          </a:p>
        </p:txBody>
      </p:sp>
      <p:sp>
        <p:nvSpPr>
          <p:cNvPr id="1351682" name="Rectangle 2"/>
          <p:cNvSpPr>
            <a:spLocks noGrp="1" noChangeArrowheads="1"/>
          </p:cNvSpPr>
          <p:nvPr>
            <p:ph type="ctrTitle" idx="4294967295"/>
          </p:nvPr>
        </p:nvSpPr>
        <p:spPr>
          <a:xfrm>
            <a:off x="2819401" y="1524000"/>
            <a:ext cx="6672263" cy="692150"/>
          </a:xfrm>
          <a:noFill/>
          <a:ln/>
        </p:spPr>
        <p:txBody>
          <a:bodyPr>
            <a:normAutofit fontScale="90000"/>
          </a:bodyPr>
          <a:lstStyle/>
          <a:p>
            <a:pPr algn="ctr"/>
            <a:r>
              <a:rPr lang="en-US" altLang="en-US" sz="4800"/>
              <a:t>Chapter 3</a:t>
            </a:r>
          </a:p>
        </p:txBody>
      </p:sp>
      <p:sp>
        <p:nvSpPr>
          <p:cNvPr id="1351683" name="Rectangle 3"/>
          <p:cNvSpPr>
            <a:spLocks noGrp="1" noChangeArrowheads="1"/>
          </p:cNvSpPr>
          <p:nvPr>
            <p:ph type="subTitle" idx="4294967295"/>
          </p:nvPr>
        </p:nvSpPr>
        <p:spPr>
          <a:xfrm>
            <a:off x="3581400" y="3352800"/>
            <a:ext cx="5410200" cy="762000"/>
          </a:xfrm>
        </p:spPr>
        <p:txBody>
          <a:bodyPr/>
          <a:lstStyle/>
          <a:p>
            <a:pPr marL="0" indent="0" algn="ctr">
              <a:buNone/>
            </a:pPr>
            <a:r>
              <a:rPr lang="en-US" altLang="en-US" sz="3200"/>
              <a:t>Files &amp; Directories</a:t>
            </a:r>
          </a:p>
        </p:txBody>
      </p:sp>
    </p:spTree>
    <p:extLst>
      <p:ext uri="{BB962C8B-B14F-4D97-AF65-F5344CB8AC3E}">
        <p14:creationId xmlns:p14="http://schemas.microsoft.com/office/powerpoint/2010/main" val="3021112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06EC5A-F60D-4554-905B-25FEE2B9D21A}" type="slidenum">
              <a:rPr lang="en-US" altLang="en-US"/>
              <a:pPr/>
              <a:t>32</a:t>
            </a:fld>
            <a:endParaRPr lang="en-US" altLang="en-US"/>
          </a:p>
        </p:txBody>
      </p:sp>
      <p:sp>
        <p:nvSpPr>
          <p:cNvPr id="1049602" name="Rectangle 2"/>
          <p:cNvSpPr>
            <a:spLocks noGrp="1" noChangeArrowheads="1"/>
          </p:cNvSpPr>
          <p:nvPr>
            <p:ph type="body" idx="1"/>
          </p:nvPr>
        </p:nvSpPr>
        <p:spPr>
          <a:xfrm>
            <a:off x="1905000" y="1447800"/>
            <a:ext cx="8001000" cy="4114800"/>
          </a:xfrm>
        </p:spPr>
        <p:txBody>
          <a:bodyPr/>
          <a:lstStyle/>
          <a:p>
            <a:pPr>
              <a:buFontTx/>
              <a:buChar char="•"/>
              <a:tabLst>
                <a:tab pos="4121150" algn="l"/>
              </a:tabLst>
            </a:pPr>
            <a:r>
              <a:rPr lang="en-US" altLang="en-US"/>
              <a:t>In this session, you will learn to:</a:t>
            </a:r>
          </a:p>
          <a:p>
            <a:pPr lvl="1">
              <a:buFontTx/>
              <a:buChar char="•"/>
              <a:tabLst>
                <a:tab pos="4121150" algn="l"/>
              </a:tabLst>
            </a:pPr>
            <a:r>
              <a:rPr lang="en-US" altLang="en-US" sz="2000"/>
              <a:t>set file permissions using the </a:t>
            </a:r>
            <a:r>
              <a:rPr lang="en-US" altLang="en-US" sz="2000" b="1"/>
              <a:t>chmod</a:t>
            </a:r>
            <a:r>
              <a:rPr lang="en-US" altLang="en-US" sz="2000"/>
              <a:t> command</a:t>
            </a:r>
          </a:p>
          <a:p>
            <a:pPr lvl="1">
              <a:buFontTx/>
              <a:buChar char="•"/>
              <a:tabLst>
                <a:tab pos="4121150" algn="l"/>
              </a:tabLst>
            </a:pPr>
            <a:r>
              <a:rPr lang="en-US" altLang="en-US" sz="2000"/>
              <a:t>use directory-related commands namely </a:t>
            </a:r>
            <a:r>
              <a:rPr lang="en-US" altLang="en-US" sz="2000" b="1"/>
              <a:t>mkdir</a:t>
            </a:r>
            <a:r>
              <a:rPr lang="en-US" altLang="en-US" sz="2000"/>
              <a:t>, </a:t>
            </a:r>
            <a:r>
              <a:rPr lang="en-US" altLang="en-US" sz="2000" b="1"/>
              <a:t>rmdir</a:t>
            </a:r>
            <a:r>
              <a:rPr lang="en-US" altLang="en-US" sz="2000"/>
              <a:t>, </a:t>
            </a:r>
            <a:r>
              <a:rPr lang="en-US" altLang="en-US" sz="2000" b="1"/>
              <a:t>cd </a:t>
            </a:r>
            <a:r>
              <a:rPr lang="en-US" altLang="en-US" sz="2000"/>
              <a:t>commands </a:t>
            </a:r>
          </a:p>
          <a:p>
            <a:pPr lvl="1">
              <a:buFontTx/>
              <a:buChar char="•"/>
              <a:tabLst>
                <a:tab pos="4121150" algn="l"/>
              </a:tabLst>
            </a:pPr>
            <a:r>
              <a:rPr lang="en-US" altLang="en-US" sz="2000"/>
              <a:t>use file-related commands namely </a:t>
            </a:r>
            <a:r>
              <a:rPr lang="en-US" altLang="en-US" sz="2000" b="1"/>
              <a:t>cp</a:t>
            </a:r>
            <a:r>
              <a:rPr lang="en-US" altLang="en-US" sz="2000"/>
              <a:t>, </a:t>
            </a:r>
            <a:r>
              <a:rPr lang="en-US" altLang="en-US" sz="2000" b="1"/>
              <a:t>mv</a:t>
            </a:r>
            <a:r>
              <a:rPr lang="en-US" altLang="en-US" sz="2000"/>
              <a:t>, </a:t>
            </a:r>
            <a:r>
              <a:rPr lang="en-US" altLang="en-US" sz="2000" b="1"/>
              <a:t>rm</a:t>
            </a:r>
            <a:r>
              <a:rPr lang="en-US" altLang="en-US" sz="2000"/>
              <a:t> commands</a:t>
            </a:r>
          </a:p>
          <a:p>
            <a:pPr lvl="1">
              <a:buFontTx/>
              <a:buChar char="•"/>
              <a:tabLst>
                <a:tab pos="4121150" algn="l"/>
              </a:tabLst>
            </a:pPr>
            <a:r>
              <a:rPr lang="en-US" altLang="en-US" sz="2000"/>
              <a:t>access advanced file permissions using commands </a:t>
            </a:r>
            <a:r>
              <a:rPr lang="en-US" altLang="en-US" sz="2000" b="1"/>
              <a:t>umask</a:t>
            </a:r>
            <a:r>
              <a:rPr lang="en-US" altLang="en-US" sz="2000"/>
              <a:t>, </a:t>
            </a:r>
            <a:r>
              <a:rPr lang="en-US" altLang="en-US" sz="2000" b="1"/>
              <a:t>suid</a:t>
            </a:r>
            <a:r>
              <a:rPr lang="en-US" altLang="en-US" sz="2000"/>
              <a:t>, </a:t>
            </a:r>
            <a:r>
              <a:rPr lang="en-US" altLang="en-US" sz="2000" b="1"/>
              <a:t>sgid</a:t>
            </a:r>
            <a:r>
              <a:rPr lang="en-US" altLang="en-US" sz="2000"/>
              <a:t>, linking files, </a:t>
            </a:r>
            <a:r>
              <a:rPr lang="en-US" altLang="en-US" sz="2000" b="1"/>
              <a:t>stickybit</a:t>
            </a:r>
          </a:p>
          <a:p>
            <a:pPr lvl="1">
              <a:buFontTx/>
              <a:buChar char="•"/>
              <a:tabLst>
                <a:tab pos="4121150" algn="l"/>
              </a:tabLst>
            </a:pPr>
            <a:r>
              <a:rPr lang="en-US" altLang="en-US" sz="2000"/>
              <a:t>create and edit files using the </a:t>
            </a:r>
            <a:r>
              <a:rPr lang="en-US" altLang="en-US" sz="2000" b="1"/>
              <a:t>vi</a:t>
            </a:r>
            <a:r>
              <a:rPr lang="en-US" altLang="en-US" sz="2000"/>
              <a:t> editor</a:t>
            </a:r>
            <a:endParaRPr lang="en-US" altLang="en-US"/>
          </a:p>
        </p:txBody>
      </p:sp>
      <p:sp>
        <p:nvSpPr>
          <p:cNvPr id="1049603" name="Rectangle 3"/>
          <p:cNvSpPr>
            <a:spLocks noChangeArrowheads="1"/>
          </p:cNvSpPr>
          <p:nvPr/>
        </p:nvSpPr>
        <p:spPr bwMode="auto">
          <a:xfrm>
            <a:off x="16002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Objectives</a:t>
            </a:r>
          </a:p>
        </p:txBody>
      </p:sp>
    </p:spTree>
    <p:extLst>
      <p:ext uri="{BB962C8B-B14F-4D97-AF65-F5344CB8AC3E}">
        <p14:creationId xmlns:p14="http://schemas.microsoft.com/office/powerpoint/2010/main" val="3818731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61EF8F12-62C3-46D3-9F56-F371A064CDC0}" type="slidenum">
              <a:rPr lang="en-US" altLang="en-US"/>
              <a:pPr/>
              <a:t>33</a:t>
            </a:fld>
            <a:endParaRPr lang="en-US" altLang="en-US"/>
          </a:p>
        </p:txBody>
      </p:sp>
      <p:sp>
        <p:nvSpPr>
          <p:cNvPr id="1051650" name="Rectangle 2"/>
          <p:cNvSpPr>
            <a:spLocks noGrp="1" noChangeArrowheads="1"/>
          </p:cNvSpPr>
          <p:nvPr>
            <p:ph type="body" idx="1"/>
          </p:nvPr>
        </p:nvSpPr>
        <p:spPr>
          <a:xfrm>
            <a:off x="1981200" y="1066800"/>
            <a:ext cx="8305800" cy="51054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buFontTx/>
              <a:buChar char="•"/>
            </a:pPr>
            <a:r>
              <a:rPr lang="en-US" altLang="en-US"/>
              <a:t>Refers to the permissions associated with a file with respect to the following</a:t>
            </a:r>
          </a:p>
          <a:p>
            <a:pPr>
              <a:buFontTx/>
              <a:buChar char="•"/>
            </a:pPr>
            <a:endParaRPr lang="en-US" altLang="en-US"/>
          </a:p>
          <a:p>
            <a:pPr>
              <a:buFontTx/>
              <a:buChar char="•"/>
            </a:pPr>
            <a:r>
              <a:rPr lang="en-US" altLang="en-US"/>
              <a:t>Permission Levels</a:t>
            </a:r>
          </a:p>
          <a:p>
            <a:pPr lvl="1">
              <a:buSzPct val="60000"/>
              <a:buFontTx/>
              <a:buChar char="•"/>
            </a:pPr>
            <a:r>
              <a:rPr lang="en-US" altLang="en-US" sz="2000"/>
              <a:t>User (owner) (u)</a:t>
            </a:r>
          </a:p>
          <a:p>
            <a:pPr lvl="1">
              <a:buSzPct val="60000"/>
              <a:buFontTx/>
              <a:buChar char="•"/>
            </a:pPr>
            <a:r>
              <a:rPr lang="en-US" altLang="en-US" sz="2000"/>
              <a:t>Group (wheel, staff, daemon, etc.) (g)</a:t>
            </a:r>
          </a:p>
          <a:p>
            <a:pPr lvl="1">
              <a:buSzPct val="60000"/>
              <a:buFontTx/>
              <a:buChar char="•"/>
            </a:pPr>
            <a:r>
              <a:rPr lang="en-US" altLang="en-US" sz="2000"/>
              <a:t>World (guest, anonymous and all other users) (o)</a:t>
            </a:r>
          </a:p>
          <a:p>
            <a:pPr>
              <a:buFontTx/>
              <a:buChar char="•"/>
            </a:pPr>
            <a:endParaRPr lang="en-US" altLang="en-US" sz="1200"/>
          </a:p>
          <a:p>
            <a:pPr>
              <a:buFontTx/>
              <a:buChar char="•"/>
            </a:pPr>
            <a:r>
              <a:rPr lang="en-US" altLang="en-US"/>
              <a:t>Permission Settings</a:t>
            </a:r>
          </a:p>
          <a:p>
            <a:pPr lvl="1">
              <a:buSzPct val="60000"/>
              <a:buFontTx/>
              <a:buChar char="•"/>
            </a:pPr>
            <a:r>
              <a:rPr lang="en-US" altLang="en-US" sz="2000"/>
              <a:t>Read (r)</a:t>
            </a:r>
          </a:p>
          <a:p>
            <a:pPr lvl="1">
              <a:buSzPct val="60000"/>
              <a:buFontTx/>
              <a:buChar char="•"/>
            </a:pPr>
            <a:r>
              <a:rPr lang="en-US" altLang="en-US" sz="2000"/>
              <a:t>Write (w)</a:t>
            </a:r>
          </a:p>
          <a:p>
            <a:pPr lvl="1">
              <a:buSzPct val="60000"/>
              <a:buFontTx/>
              <a:buChar char="•"/>
            </a:pPr>
            <a:r>
              <a:rPr lang="en-US" altLang="en-US" sz="2000"/>
              <a:t>Execute (x)</a:t>
            </a:r>
          </a:p>
        </p:txBody>
      </p:sp>
      <p:sp>
        <p:nvSpPr>
          <p:cNvPr id="1051651" name="Rectangle 3"/>
          <p:cNvSpPr>
            <a:spLocks noChangeArrowheads="1"/>
          </p:cNvSpPr>
          <p:nvPr/>
        </p:nvSpPr>
        <p:spPr bwMode="auto">
          <a:xfrm>
            <a:off x="3048000" y="6172200"/>
            <a:ext cx="6859588"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just">
              <a:spcBef>
                <a:spcPct val="20000"/>
              </a:spcBef>
              <a:buClr>
                <a:srgbClr val="CC3300"/>
              </a:buClr>
              <a:buFont typeface="Wingdings" panose="05000000000000000000" pitchFamily="2" charset="2"/>
              <a:buChar char="§"/>
              <a:defRPr sz="2000">
                <a:solidFill>
                  <a:srgbClr val="993300"/>
                </a:solidFill>
                <a:latin typeface="Georgia" panose="02040502050405020303" pitchFamily="18" charset="0"/>
                <a:cs typeface="Arial" panose="020B0604020202020204" pitchFamily="34" charset="0"/>
              </a:defRPr>
            </a:lvl1pPr>
            <a:lvl2pPr marL="742950" indent="-285750" algn="just">
              <a:spcBef>
                <a:spcPct val="20000"/>
              </a:spcBef>
              <a:buClr>
                <a:srgbClr val="CC3300"/>
              </a:buClr>
              <a:buSzPct val="125000"/>
              <a:buFont typeface="Arial" panose="020B0604020202020204" pitchFamily="34" charset="0"/>
              <a:buChar char="–"/>
              <a:defRPr>
                <a:solidFill>
                  <a:srgbClr val="333300"/>
                </a:solidFill>
                <a:latin typeface="Georgia" panose="02040502050405020303" pitchFamily="18" charset="0"/>
                <a:cs typeface="Arial" panose="020B0604020202020204" pitchFamily="34" charset="0"/>
              </a:defRPr>
            </a:lvl2pPr>
            <a:lvl3pPr marL="1143000" indent="-228600" algn="just">
              <a:spcBef>
                <a:spcPct val="20000"/>
              </a:spcBef>
              <a:buChar char="•"/>
              <a:defRPr sz="1600">
                <a:solidFill>
                  <a:srgbClr val="006600"/>
                </a:solidFill>
                <a:latin typeface="Georgia" panose="02040502050405020303" pitchFamily="18" charset="0"/>
                <a:cs typeface="Arial" panose="020B0604020202020204" pitchFamily="34" charset="0"/>
              </a:defRPr>
            </a:lvl3pPr>
            <a:lvl4pPr marL="1600200" indent="-228600" algn="just">
              <a:spcBef>
                <a:spcPct val="20000"/>
              </a:spcBef>
              <a:buChar char="o"/>
              <a:defRPr sz="1400">
                <a:solidFill>
                  <a:schemeClr val="tx1"/>
                </a:solidFill>
                <a:latin typeface="Georgia" panose="02040502050405020303" pitchFamily="18" charset="0"/>
                <a:cs typeface="Arial" panose="020B0604020202020204" pitchFamily="34" charset="0"/>
              </a:defRPr>
            </a:lvl4pPr>
            <a:lvl5pPr marL="2057400" indent="-228600" algn="just">
              <a:spcBef>
                <a:spcPct val="20000"/>
              </a:spcBef>
              <a:buChar char="»"/>
              <a:defRPr sz="1400">
                <a:solidFill>
                  <a:srgbClr val="000066"/>
                </a:solidFill>
                <a:latin typeface="Georgia" panose="02040502050405020303" pitchFamily="18" charset="0"/>
                <a:cs typeface="Arial" panose="020B0604020202020204" pitchFamily="34" charset="0"/>
              </a:defRPr>
            </a:lvl5pPr>
            <a:lvl6pPr marL="2514600" indent="-228600" algn="just" fontAlgn="base">
              <a:spcBef>
                <a:spcPct val="20000"/>
              </a:spcBef>
              <a:spcAft>
                <a:spcPct val="0"/>
              </a:spcAft>
              <a:buChar char="»"/>
              <a:defRPr sz="1400">
                <a:solidFill>
                  <a:srgbClr val="000066"/>
                </a:solidFill>
                <a:latin typeface="Georgia" panose="02040502050405020303" pitchFamily="18" charset="0"/>
                <a:cs typeface="Arial" panose="020B0604020202020204" pitchFamily="34" charset="0"/>
              </a:defRPr>
            </a:lvl6pPr>
            <a:lvl7pPr marL="2971800" indent="-228600" algn="just" fontAlgn="base">
              <a:spcBef>
                <a:spcPct val="20000"/>
              </a:spcBef>
              <a:spcAft>
                <a:spcPct val="0"/>
              </a:spcAft>
              <a:buChar char="»"/>
              <a:defRPr sz="1400">
                <a:solidFill>
                  <a:srgbClr val="000066"/>
                </a:solidFill>
                <a:latin typeface="Georgia" panose="02040502050405020303" pitchFamily="18" charset="0"/>
                <a:cs typeface="Arial" panose="020B0604020202020204" pitchFamily="34" charset="0"/>
              </a:defRPr>
            </a:lvl7pPr>
            <a:lvl8pPr marL="3429000" indent="-228600" algn="just" fontAlgn="base">
              <a:spcBef>
                <a:spcPct val="20000"/>
              </a:spcBef>
              <a:spcAft>
                <a:spcPct val="0"/>
              </a:spcAft>
              <a:buChar char="»"/>
              <a:defRPr sz="1400">
                <a:solidFill>
                  <a:srgbClr val="000066"/>
                </a:solidFill>
                <a:latin typeface="Georgia" panose="02040502050405020303" pitchFamily="18" charset="0"/>
                <a:cs typeface="Arial" panose="020B0604020202020204" pitchFamily="34" charset="0"/>
              </a:defRPr>
            </a:lvl8pPr>
            <a:lvl9pPr marL="3886200" indent="-228600" algn="just" fontAlgn="base">
              <a:spcBef>
                <a:spcPct val="20000"/>
              </a:spcBef>
              <a:spcAft>
                <a:spcPct val="0"/>
              </a:spcAft>
              <a:buChar char="»"/>
              <a:defRPr sz="1400">
                <a:solidFill>
                  <a:srgbClr val="000066"/>
                </a:solidFill>
                <a:latin typeface="Georgia" panose="02040502050405020303" pitchFamily="18" charset="0"/>
                <a:cs typeface="Arial" panose="020B0604020202020204" pitchFamily="34" charset="0"/>
              </a:defRPr>
            </a:lvl9pPr>
          </a:lstStyle>
          <a:p>
            <a:endParaRPr lang="en-US" altLang="en-US"/>
          </a:p>
        </p:txBody>
      </p:sp>
      <p:graphicFrame>
        <p:nvGraphicFramePr>
          <p:cNvPr id="1051652" name="Object 4">
            <a:hlinkClick r:id="" action="ppaction://ole?verb=0"/>
          </p:cNvPr>
          <p:cNvGraphicFramePr>
            <a:graphicFrameLocks/>
          </p:cNvGraphicFramePr>
          <p:nvPr/>
        </p:nvGraphicFramePr>
        <p:xfrm>
          <a:off x="6705600" y="4233864"/>
          <a:ext cx="3067050" cy="1709737"/>
        </p:xfrm>
        <a:graphic>
          <a:graphicData uri="http://schemas.openxmlformats.org/presentationml/2006/ole">
            <mc:AlternateContent xmlns:mc="http://schemas.openxmlformats.org/markup-compatibility/2006">
              <mc:Choice xmlns:v="urn:schemas-microsoft-com:vml" Requires="v">
                <p:oleObj spid="_x0000_s2088" name="Clip" r:id="rId4" imgW="5715000" imgH="3190680" progId="MS_ClipArt_Gallery.2">
                  <p:embed/>
                </p:oleObj>
              </mc:Choice>
              <mc:Fallback>
                <p:oleObj name="Clip" r:id="rId4" imgW="5715000" imgH="319068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233864"/>
                        <a:ext cx="3067050"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1653" name="Rectangle 5"/>
          <p:cNvSpPr>
            <a:spLocks noChangeArrowheads="1"/>
          </p:cNvSpPr>
          <p:nvPr/>
        </p:nvSpPr>
        <p:spPr bwMode="auto">
          <a:xfrm>
            <a:off x="2057400" y="2286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Access Permissions</a:t>
            </a:r>
          </a:p>
        </p:txBody>
      </p:sp>
    </p:spTree>
    <p:extLst>
      <p:ext uri="{BB962C8B-B14F-4D97-AF65-F5344CB8AC3E}">
        <p14:creationId xmlns:p14="http://schemas.microsoft.com/office/powerpoint/2010/main" val="1047348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DB771A-F13C-4208-B89C-CAF263D0646D}" type="slidenum">
              <a:rPr lang="en-US" altLang="en-US"/>
              <a:pPr/>
              <a:t>34</a:t>
            </a:fld>
            <a:endParaRPr lang="en-US" altLang="en-US"/>
          </a:p>
        </p:txBody>
      </p:sp>
      <p:sp>
        <p:nvSpPr>
          <p:cNvPr id="1053698" name="Rectangle 2"/>
          <p:cNvSpPr>
            <a:spLocks noGrp="1" noChangeArrowheads="1"/>
          </p:cNvSpPr>
          <p:nvPr>
            <p:ph type="body" idx="1"/>
          </p:nvPr>
        </p:nvSpPr>
        <p:spPr>
          <a:xfrm>
            <a:off x="1828800" y="1143000"/>
            <a:ext cx="8001000" cy="4876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dirty="0"/>
              <a:t>No read permission does not allow the user to:</a:t>
            </a:r>
          </a:p>
          <a:p>
            <a:pPr lvl="1">
              <a:buSzPct val="60000"/>
              <a:buFontTx/>
              <a:buChar char="•"/>
            </a:pPr>
            <a:r>
              <a:rPr lang="en-US" altLang="en-US" sz="2000" dirty="0"/>
              <a:t>List the contents of directory</a:t>
            </a:r>
          </a:p>
          <a:p>
            <a:pPr lvl="1">
              <a:buSzPct val="60000"/>
              <a:buFontTx/>
              <a:buChar char="•"/>
            </a:pPr>
            <a:r>
              <a:rPr lang="en-US" altLang="en-US" sz="2000" dirty="0"/>
              <a:t>Remove the directory</a:t>
            </a:r>
          </a:p>
          <a:p>
            <a:pPr>
              <a:buFontTx/>
              <a:buChar char="•"/>
            </a:pPr>
            <a:r>
              <a:rPr lang="en-US" altLang="en-US" dirty="0"/>
              <a:t>No Write permission does not allow the user to :</a:t>
            </a:r>
          </a:p>
          <a:p>
            <a:pPr lvl="1">
              <a:buSzPct val="60000"/>
              <a:buFontTx/>
              <a:buChar char="•"/>
            </a:pPr>
            <a:r>
              <a:rPr lang="en-US" altLang="en-US" sz="2000" dirty="0"/>
              <a:t>copy files to the directory</a:t>
            </a:r>
          </a:p>
          <a:p>
            <a:pPr lvl="1">
              <a:buSzPct val="60000"/>
              <a:buFontTx/>
              <a:buChar char="•"/>
            </a:pPr>
            <a:r>
              <a:rPr lang="en-US" altLang="en-US" sz="2000" dirty="0"/>
              <a:t>remove files from the directory</a:t>
            </a:r>
          </a:p>
          <a:p>
            <a:pPr lvl="1">
              <a:buSzPct val="60000"/>
              <a:buFontTx/>
              <a:buChar char="•"/>
            </a:pPr>
            <a:r>
              <a:rPr lang="en-US" altLang="en-US" sz="2000" dirty="0"/>
              <a:t>rename files in the directory</a:t>
            </a:r>
          </a:p>
          <a:p>
            <a:pPr lvl="1">
              <a:buSzPct val="60000"/>
              <a:buFontTx/>
              <a:buChar char="•"/>
            </a:pPr>
            <a:r>
              <a:rPr lang="en-US" altLang="en-US" sz="2000" dirty="0"/>
              <a:t>make a subdirectory</a:t>
            </a:r>
          </a:p>
          <a:p>
            <a:pPr lvl="1">
              <a:buSzPct val="60000"/>
              <a:buFontTx/>
              <a:buChar char="•"/>
            </a:pPr>
            <a:r>
              <a:rPr lang="en-US" altLang="en-US" sz="2000" dirty="0"/>
              <a:t>remove a subdirectory from the directory</a:t>
            </a:r>
          </a:p>
          <a:p>
            <a:pPr lvl="1">
              <a:buSzPct val="60000"/>
              <a:buFontTx/>
              <a:buChar char="•"/>
            </a:pPr>
            <a:r>
              <a:rPr lang="en-US" altLang="en-US" sz="2000" dirty="0"/>
              <a:t>move files to, and from the directory</a:t>
            </a:r>
          </a:p>
          <a:p>
            <a:pPr lvl="1">
              <a:buSzPct val="60000"/>
              <a:buFontTx/>
              <a:buChar char="•"/>
            </a:pPr>
            <a:endParaRPr lang="en-US" altLang="en-US" sz="2000" dirty="0"/>
          </a:p>
        </p:txBody>
      </p:sp>
      <p:sp>
        <p:nvSpPr>
          <p:cNvPr id="1053699"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Access Permissions</a:t>
            </a:r>
          </a:p>
        </p:txBody>
      </p:sp>
    </p:spTree>
    <p:extLst>
      <p:ext uri="{BB962C8B-B14F-4D97-AF65-F5344CB8AC3E}">
        <p14:creationId xmlns:p14="http://schemas.microsoft.com/office/powerpoint/2010/main" val="4171514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F630EE-97A0-4DBB-B7FA-46AA62C21F6E}" type="slidenum">
              <a:rPr lang="en-US" altLang="en-US"/>
              <a:pPr/>
              <a:t>35</a:t>
            </a:fld>
            <a:endParaRPr lang="en-US" altLang="en-US"/>
          </a:p>
        </p:txBody>
      </p:sp>
      <p:sp>
        <p:nvSpPr>
          <p:cNvPr id="1055746" name="Rectangle 2"/>
          <p:cNvSpPr>
            <a:spLocks noGrp="1" noChangeArrowheads="1"/>
          </p:cNvSpPr>
          <p:nvPr>
            <p:ph type="body" idx="1"/>
          </p:nvPr>
        </p:nvSpPr>
        <p:spPr>
          <a:xfrm>
            <a:off x="1905000" y="1447800"/>
            <a:ext cx="8001000" cy="43434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dirty="0"/>
              <a:t>No execute permission does not allow the user to:</a:t>
            </a:r>
          </a:p>
          <a:p>
            <a:pPr lvl="1">
              <a:buSzPct val="60000"/>
              <a:buFontTx/>
              <a:buChar char="•"/>
            </a:pPr>
            <a:endParaRPr lang="en-US" altLang="en-US" sz="2000" dirty="0"/>
          </a:p>
          <a:p>
            <a:pPr lvl="1">
              <a:buSzPct val="60000"/>
              <a:buFontTx/>
              <a:buChar char="•"/>
            </a:pPr>
            <a:r>
              <a:rPr lang="en-US" altLang="en-US" sz="2000" dirty="0"/>
              <a:t>display the contents of a directory file from within the directory</a:t>
            </a:r>
          </a:p>
          <a:p>
            <a:pPr lvl="1">
              <a:buSzPct val="60000"/>
              <a:buFontTx/>
              <a:buChar char="•"/>
            </a:pPr>
            <a:endParaRPr lang="en-US" altLang="en-US" sz="2000" dirty="0"/>
          </a:p>
          <a:p>
            <a:pPr lvl="1">
              <a:buSzPct val="60000"/>
              <a:buFontTx/>
              <a:buChar char="•"/>
            </a:pPr>
            <a:r>
              <a:rPr lang="en-US" altLang="en-US" sz="2000" dirty="0"/>
              <a:t>change to the directory</a:t>
            </a:r>
          </a:p>
          <a:p>
            <a:pPr lvl="1">
              <a:buSzPct val="60000"/>
              <a:buFontTx/>
              <a:buChar char="•"/>
            </a:pPr>
            <a:endParaRPr lang="en-US" altLang="en-US" sz="2000" dirty="0"/>
          </a:p>
          <a:p>
            <a:pPr lvl="1">
              <a:buSzPct val="60000"/>
              <a:buFontTx/>
              <a:buChar char="•"/>
            </a:pPr>
            <a:r>
              <a:rPr lang="en-US" altLang="en-US" sz="2000" dirty="0"/>
              <a:t>display a file in the directory</a:t>
            </a:r>
          </a:p>
          <a:p>
            <a:pPr lvl="1">
              <a:buSzPct val="60000"/>
              <a:buFontTx/>
              <a:buChar char="•"/>
            </a:pPr>
            <a:endParaRPr lang="en-US" altLang="en-US" sz="2000" dirty="0"/>
          </a:p>
          <a:p>
            <a:pPr lvl="1">
              <a:buSzPct val="60000"/>
              <a:buFontTx/>
              <a:buChar char="•"/>
            </a:pPr>
            <a:r>
              <a:rPr lang="en-US" altLang="en-US" sz="2000" dirty="0"/>
              <a:t>copy a file to, or from the directory</a:t>
            </a:r>
          </a:p>
        </p:txBody>
      </p:sp>
      <p:sp>
        <p:nvSpPr>
          <p:cNvPr id="1055747" name="Rectangle 3"/>
          <p:cNvSpPr>
            <a:spLocks noChangeArrowheads="1"/>
          </p:cNvSpPr>
          <p:nvPr/>
        </p:nvSpPr>
        <p:spPr bwMode="auto">
          <a:xfrm>
            <a:off x="2057400" y="2286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 Access Permissions</a:t>
            </a:r>
          </a:p>
        </p:txBody>
      </p:sp>
    </p:spTree>
    <p:extLst>
      <p:ext uri="{BB962C8B-B14F-4D97-AF65-F5344CB8AC3E}">
        <p14:creationId xmlns:p14="http://schemas.microsoft.com/office/powerpoint/2010/main" val="4123021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5D88B6-D769-41E5-9E44-4DE8B531A43E}" type="slidenum">
              <a:rPr lang="en-US" altLang="en-US"/>
              <a:pPr/>
              <a:t>36</a:t>
            </a:fld>
            <a:endParaRPr lang="en-US" altLang="en-US"/>
          </a:p>
        </p:txBody>
      </p:sp>
      <p:sp>
        <p:nvSpPr>
          <p:cNvPr id="1057794" name="Rectangle 2"/>
          <p:cNvSpPr>
            <a:spLocks noGrp="1" noChangeArrowheads="1"/>
          </p:cNvSpPr>
          <p:nvPr>
            <p:ph type="body" idx="1"/>
          </p:nvPr>
        </p:nvSpPr>
        <p:spPr>
          <a:xfrm>
            <a:off x="1905000" y="1143000"/>
            <a:ext cx="8382000" cy="4876800"/>
          </a:xfrm>
        </p:spPr>
        <p:txBody>
          <a:bodyPr/>
          <a:lstStyle/>
          <a:p>
            <a:pPr marL="457200" indent="-457200">
              <a:lnSpc>
                <a:spcPct val="90000"/>
              </a:lnSpc>
            </a:pPr>
            <a:r>
              <a:rPr lang="en-US" altLang="en-US" sz="1800" dirty="0" err="1"/>
              <a:t>chmod</a:t>
            </a:r>
            <a:r>
              <a:rPr lang="en-US" altLang="en-US" sz="1800" dirty="0"/>
              <a:t> </a:t>
            </a:r>
            <a:r>
              <a:rPr lang="en-US" altLang="en-US" sz="1800" dirty="0" err="1"/>
              <a:t>u+x</a:t>
            </a:r>
            <a:r>
              <a:rPr lang="en-US" altLang="en-US" sz="1800" dirty="0"/>
              <a:t> </a:t>
            </a:r>
            <a:r>
              <a:rPr lang="en-US" altLang="en-US" sz="1800" dirty="0" err="1"/>
              <a:t>file_name</a:t>
            </a:r>
            <a:endParaRPr lang="en-US" altLang="en-US" sz="1800" dirty="0"/>
          </a:p>
          <a:p>
            <a:pPr marL="457200" indent="-457200">
              <a:lnSpc>
                <a:spcPct val="90000"/>
              </a:lnSpc>
              <a:buNone/>
            </a:pPr>
            <a:r>
              <a:rPr lang="en-US" altLang="en-US" sz="1800" dirty="0"/>
              <a:t>Syntax:</a:t>
            </a:r>
          </a:p>
          <a:p>
            <a:pPr marL="457200" indent="-457200">
              <a:lnSpc>
                <a:spcPct val="90000"/>
              </a:lnSpc>
              <a:buNone/>
            </a:pPr>
            <a:r>
              <a:rPr lang="en-US" altLang="en-US" sz="1800" dirty="0"/>
              <a:t>	</a:t>
            </a:r>
            <a:r>
              <a:rPr lang="en-US" altLang="en-US" sz="1800" dirty="0" err="1"/>
              <a:t>chmod</a:t>
            </a:r>
            <a:r>
              <a:rPr lang="en-US" altLang="en-US" sz="1800" dirty="0"/>
              <a:t>  &lt;category&gt; &lt;operation&gt; &lt;permission&gt; &lt;filename(s)&gt;</a:t>
            </a:r>
          </a:p>
          <a:p>
            <a:pPr marL="457200" indent="-457200">
              <a:lnSpc>
                <a:spcPct val="90000"/>
              </a:lnSpc>
              <a:buNone/>
            </a:pPr>
            <a:r>
              <a:rPr lang="en-US" altLang="en-US" sz="1800" dirty="0"/>
              <a:t>or </a:t>
            </a:r>
          </a:p>
          <a:p>
            <a:pPr marL="457200" indent="-457200">
              <a:lnSpc>
                <a:spcPct val="90000"/>
              </a:lnSpc>
              <a:buNone/>
            </a:pPr>
            <a:r>
              <a:rPr lang="en-US" altLang="en-US" sz="1800" dirty="0"/>
              <a:t>	</a:t>
            </a:r>
            <a:r>
              <a:rPr lang="en-US" altLang="en-US" sz="1800" dirty="0" err="1"/>
              <a:t>chmod</a:t>
            </a:r>
            <a:r>
              <a:rPr lang="en-US" altLang="en-US" sz="1800" dirty="0"/>
              <a:t> &lt;octal number&gt; filename</a:t>
            </a:r>
          </a:p>
          <a:p>
            <a:pPr marL="457200" indent="-457200">
              <a:lnSpc>
                <a:spcPct val="90000"/>
              </a:lnSpc>
              <a:buNone/>
            </a:pPr>
            <a:endParaRPr lang="en-US" altLang="en-US" sz="1800" dirty="0"/>
          </a:p>
          <a:p>
            <a:pPr marL="457200" indent="-457200">
              <a:lnSpc>
                <a:spcPct val="90000"/>
              </a:lnSpc>
              <a:buNone/>
            </a:pPr>
            <a:r>
              <a:rPr lang="en-US" altLang="en-US" sz="1800" dirty="0"/>
              <a:t>Octal Number</a:t>
            </a:r>
          </a:p>
          <a:p>
            <a:pPr marL="1257300" lvl="2" indent="-342900">
              <a:lnSpc>
                <a:spcPct val="90000"/>
              </a:lnSpc>
              <a:buNone/>
            </a:pPr>
            <a:r>
              <a:rPr lang="en-US" altLang="en-US" sz="1800" dirty="0"/>
              <a:t>4   - for read</a:t>
            </a:r>
          </a:p>
          <a:p>
            <a:pPr marL="1257300" lvl="2" indent="-342900">
              <a:lnSpc>
                <a:spcPct val="90000"/>
              </a:lnSpc>
              <a:buNone/>
            </a:pPr>
            <a:r>
              <a:rPr lang="en-US" altLang="en-US" sz="1800" dirty="0"/>
              <a:t>2   - for write</a:t>
            </a:r>
          </a:p>
          <a:p>
            <a:pPr marL="1257300" lvl="2" indent="-342900">
              <a:lnSpc>
                <a:spcPct val="90000"/>
              </a:lnSpc>
              <a:buFontTx/>
              <a:buAutoNum type="arabicPlain"/>
            </a:pPr>
            <a:r>
              <a:rPr lang="en-US" altLang="en-US" sz="1800" dirty="0"/>
              <a:t>- for execution</a:t>
            </a:r>
          </a:p>
          <a:p>
            <a:pPr marL="1257300" lvl="2" indent="-342900">
              <a:lnSpc>
                <a:spcPct val="90000"/>
              </a:lnSpc>
              <a:buFontTx/>
              <a:buAutoNum type="arabicPlain"/>
            </a:pPr>
            <a:endParaRPr lang="en-US" altLang="en-US" sz="1800" dirty="0"/>
          </a:p>
          <a:p>
            <a:pPr marL="1257300" lvl="2" indent="-342900">
              <a:lnSpc>
                <a:spcPct val="90000"/>
              </a:lnSpc>
              <a:buNone/>
            </a:pPr>
            <a:r>
              <a:rPr lang="en-US" altLang="en-US" sz="1800" dirty="0"/>
              <a:t>$ </a:t>
            </a:r>
            <a:r>
              <a:rPr lang="en-US" altLang="en-US" sz="1800" dirty="0" err="1"/>
              <a:t>chmod</a:t>
            </a:r>
            <a:r>
              <a:rPr lang="en-US" altLang="en-US" sz="1800" dirty="0"/>
              <a:t>  744  xyz</a:t>
            </a:r>
          </a:p>
          <a:p>
            <a:pPr marL="1257300" lvl="2" indent="-342900">
              <a:lnSpc>
                <a:spcPct val="90000"/>
              </a:lnSpc>
              <a:buNone/>
            </a:pPr>
            <a:r>
              <a:rPr lang="en-US" altLang="en-US" sz="1800" dirty="0"/>
              <a:t>	this sets read, write and execute permissions for owner, read permission for group and others</a:t>
            </a:r>
          </a:p>
        </p:txBody>
      </p:sp>
      <p:sp>
        <p:nvSpPr>
          <p:cNvPr id="1057795" name="Rectangle 3"/>
          <p:cNvSpPr>
            <a:spLocks noChangeArrowheads="1"/>
          </p:cNvSpPr>
          <p:nvPr/>
        </p:nvSpPr>
        <p:spPr bwMode="auto">
          <a:xfrm>
            <a:off x="1981200" y="1905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Changing Permissions - </a:t>
            </a:r>
            <a:r>
              <a:rPr lang="en-US" altLang="en-US" b="0"/>
              <a:t>chmod</a:t>
            </a:r>
          </a:p>
        </p:txBody>
      </p:sp>
    </p:spTree>
    <p:extLst>
      <p:ext uri="{BB962C8B-B14F-4D97-AF65-F5344CB8AC3E}">
        <p14:creationId xmlns:p14="http://schemas.microsoft.com/office/powerpoint/2010/main" val="315063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F5438C5B-ED45-45CD-92E6-32848F46F4E8}" type="slidenum">
              <a:rPr lang="en-US" altLang="en-US"/>
              <a:pPr/>
              <a:t>37</a:t>
            </a:fld>
            <a:endParaRPr lang="en-US" altLang="en-US"/>
          </a:p>
        </p:txBody>
      </p:sp>
      <p:sp>
        <p:nvSpPr>
          <p:cNvPr id="1059842" name="Rectangle 2"/>
          <p:cNvSpPr>
            <a:spLocks noGrp="1" noChangeArrowheads="1"/>
          </p:cNvSpPr>
          <p:nvPr>
            <p:ph type="subTitle" idx="4294967295"/>
          </p:nvPr>
        </p:nvSpPr>
        <p:spPr>
          <a:xfrm>
            <a:off x="2209799" y="1143000"/>
            <a:ext cx="8704943" cy="502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buFont typeface="Wingdings" panose="05000000000000000000" pitchFamily="2" charset="2"/>
              <a:buNone/>
            </a:pPr>
            <a:r>
              <a:rPr lang="en-US" altLang="en-US" b="1" dirty="0">
                <a:solidFill>
                  <a:schemeClr val="tx1"/>
                </a:solidFill>
              </a:rPr>
              <a:t>Command Syntax</a:t>
            </a:r>
          </a:p>
          <a:p>
            <a:pPr algn="l">
              <a:buFont typeface="Wingdings" panose="05000000000000000000" pitchFamily="2" charset="2"/>
              <a:buNone/>
            </a:pPr>
            <a:r>
              <a:rPr lang="en-US" altLang="en-US" b="1" dirty="0">
                <a:solidFill>
                  <a:schemeClr val="tx1"/>
                </a:solidFill>
              </a:rPr>
              <a:t>	 </a:t>
            </a:r>
            <a:r>
              <a:rPr lang="en-US" altLang="en-US" b="1" dirty="0" err="1">
                <a:solidFill>
                  <a:schemeClr val="tx1"/>
                </a:solidFill>
              </a:rPr>
              <a:t>mkdir</a:t>
            </a:r>
            <a:r>
              <a:rPr lang="en-US" altLang="en-US" b="1" dirty="0">
                <a:solidFill>
                  <a:schemeClr val="tx1"/>
                </a:solidFill>
              </a:rPr>
              <a:t> [OPTION] DIRECTORY</a:t>
            </a:r>
          </a:p>
          <a:p>
            <a:pPr algn="l">
              <a:buFont typeface="Wingdings" panose="05000000000000000000" pitchFamily="2" charset="2"/>
              <a:buNone/>
            </a:pPr>
            <a:r>
              <a:rPr lang="en-US" altLang="en-US" b="1" dirty="0">
                <a:solidFill>
                  <a:schemeClr val="tx1"/>
                </a:solidFill>
              </a:rPr>
              <a:t>$ </a:t>
            </a:r>
            <a:r>
              <a:rPr lang="en-US" altLang="en-US" b="1" dirty="0" err="1">
                <a:solidFill>
                  <a:schemeClr val="tx1"/>
                </a:solidFill>
              </a:rPr>
              <a:t>mkdir</a:t>
            </a:r>
            <a:r>
              <a:rPr lang="en-US" altLang="en-US" b="1" dirty="0">
                <a:solidFill>
                  <a:schemeClr val="tx1"/>
                </a:solidFill>
              </a:rPr>
              <a:t> &lt;</a:t>
            </a:r>
            <a:r>
              <a:rPr lang="en-US" altLang="en-US" b="1" dirty="0" err="1">
                <a:solidFill>
                  <a:schemeClr val="tx1"/>
                </a:solidFill>
              </a:rPr>
              <a:t>pathn</a:t>
            </a:r>
            <a:r>
              <a:rPr lang="en-US" altLang="en-US" b="1" dirty="0">
                <a:solidFill>
                  <a:schemeClr val="tx1"/>
                </a:solidFill>
              </a:rPr>
              <a:t>&gt;/&lt;directory&gt;</a:t>
            </a:r>
          </a:p>
          <a:p>
            <a:pPr algn="l">
              <a:buFont typeface="Wingdings" panose="05000000000000000000" pitchFamily="2" charset="2"/>
              <a:buNone/>
            </a:pPr>
            <a:r>
              <a:rPr lang="en-US" altLang="en-US" b="1" dirty="0">
                <a:solidFill>
                  <a:schemeClr val="tx1"/>
                </a:solidFill>
              </a:rPr>
              <a:t>$ </a:t>
            </a:r>
            <a:r>
              <a:rPr lang="en-US" altLang="en-US" b="1" dirty="0" err="1">
                <a:solidFill>
                  <a:schemeClr val="tx1"/>
                </a:solidFill>
              </a:rPr>
              <a:t>mkdir</a:t>
            </a:r>
            <a:r>
              <a:rPr lang="en-US" altLang="en-US" b="1" dirty="0">
                <a:solidFill>
                  <a:schemeClr val="tx1"/>
                </a:solidFill>
              </a:rPr>
              <a:t> –m &lt;directory&gt;</a:t>
            </a:r>
          </a:p>
          <a:p>
            <a:pPr algn="l">
              <a:buFont typeface="Wingdings" panose="05000000000000000000" pitchFamily="2" charset="2"/>
              <a:buNone/>
            </a:pPr>
            <a:r>
              <a:rPr lang="en-US" altLang="en-US" b="1" dirty="0">
                <a:solidFill>
                  <a:schemeClr val="tx1"/>
                </a:solidFill>
              </a:rPr>
              <a:t>$ </a:t>
            </a:r>
            <a:r>
              <a:rPr lang="en-US" altLang="en-US" b="1" dirty="0" err="1">
                <a:solidFill>
                  <a:schemeClr val="tx1"/>
                </a:solidFill>
              </a:rPr>
              <a:t>mkdir</a:t>
            </a:r>
            <a:r>
              <a:rPr lang="en-US" altLang="en-US" b="1" dirty="0">
                <a:solidFill>
                  <a:schemeClr val="tx1"/>
                </a:solidFill>
              </a:rPr>
              <a:t> –p &lt;directory1&gt;/&lt;directory2&gt;/&lt;directory3&gt;</a:t>
            </a:r>
          </a:p>
          <a:p>
            <a:pPr algn="l">
              <a:buFont typeface="Wingdings" panose="05000000000000000000" pitchFamily="2" charset="2"/>
              <a:buNone/>
            </a:pPr>
            <a:endParaRPr lang="en-US" altLang="en-US" b="1" dirty="0">
              <a:solidFill>
                <a:schemeClr val="tx1"/>
              </a:solidFill>
            </a:endParaRPr>
          </a:p>
          <a:p>
            <a:pPr algn="l">
              <a:buFont typeface="Wingdings" panose="05000000000000000000" pitchFamily="2" charset="2"/>
              <a:buNone/>
            </a:pPr>
            <a:r>
              <a:rPr lang="en-US" altLang="en-US" b="1" dirty="0">
                <a:solidFill>
                  <a:schemeClr val="tx1"/>
                </a:solidFill>
              </a:rPr>
              <a:t>Example:</a:t>
            </a:r>
          </a:p>
          <a:p>
            <a:pPr lvl="1" algn="l">
              <a:buFont typeface="Arial" panose="020B0604020202020204" pitchFamily="34" charset="0"/>
              <a:buNone/>
            </a:pPr>
            <a:r>
              <a:rPr lang="en-US" altLang="en-US" sz="2000" b="1" dirty="0">
                <a:solidFill>
                  <a:schemeClr val="tx1"/>
                </a:solidFill>
              </a:rPr>
              <a:t>$ </a:t>
            </a:r>
            <a:r>
              <a:rPr lang="en-US" altLang="en-US" sz="2000" b="1" dirty="0" err="1">
                <a:solidFill>
                  <a:schemeClr val="tx1"/>
                </a:solidFill>
              </a:rPr>
              <a:t>mkdir</a:t>
            </a:r>
            <a:r>
              <a:rPr lang="en-US" altLang="en-US" sz="2000" b="1" dirty="0">
                <a:solidFill>
                  <a:schemeClr val="tx1"/>
                </a:solidFill>
              </a:rPr>
              <a:t>  project1</a:t>
            </a:r>
          </a:p>
          <a:p>
            <a:pPr algn="l">
              <a:buFont typeface="Wingdings" panose="05000000000000000000" pitchFamily="2" charset="2"/>
              <a:buNone/>
            </a:pPr>
            <a:r>
              <a:rPr lang="en-US" altLang="en-US" b="1" dirty="0">
                <a:solidFill>
                  <a:schemeClr val="tx1"/>
                </a:solidFill>
              </a:rPr>
              <a:t>This creates a directory project1 under current directory</a:t>
            </a:r>
          </a:p>
          <a:p>
            <a:pPr algn="l">
              <a:buFont typeface="Wingdings" panose="05000000000000000000" pitchFamily="2" charset="2"/>
              <a:buNone/>
            </a:pPr>
            <a:endParaRPr lang="en-US" altLang="en-US" sz="1200" b="1" dirty="0">
              <a:solidFill>
                <a:schemeClr val="tx1"/>
              </a:solidFill>
            </a:endParaRPr>
          </a:p>
          <a:p>
            <a:pPr algn="l">
              <a:buFont typeface="Wingdings" panose="05000000000000000000" pitchFamily="2" charset="2"/>
              <a:buNone/>
            </a:pPr>
            <a:r>
              <a:rPr lang="en-US" altLang="en-US" b="1" dirty="0">
                <a:solidFill>
                  <a:schemeClr val="tx1"/>
                </a:solidFill>
              </a:rPr>
              <a:t>Note: Write and execute permissions are needed for the directory in which user wants to create a directory</a:t>
            </a:r>
          </a:p>
        </p:txBody>
      </p:sp>
      <p:sp>
        <p:nvSpPr>
          <p:cNvPr id="105984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Directory Creation</a:t>
            </a:r>
          </a:p>
        </p:txBody>
      </p:sp>
    </p:spTree>
    <p:extLst>
      <p:ext uri="{BB962C8B-B14F-4D97-AF65-F5344CB8AC3E}">
        <p14:creationId xmlns:p14="http://schemas.microsoft.com/office/powerpoint/2010/main" val="1102945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7E990-A9AE-47FC-B8D5-21D20E076C1A}" type="slidenum">
              <a:rPr lang="en-US" altLang="en-US"/>
              <a:pPr/>
              <a:t>38</a:t>
            </a:fld>
            <a:endParaRPr lang="en-US" altLang="en-US"/>
          </a:p>
        </p:txBody>
      </p:sp>
      <p:sp>
        <p:nvSpPr>
          <p:cNvPr id="1061890" name="Rectangle 2"/>
          <p:cNvSpPr>
            <a:spLocks noGrp="1" noChangeArrowheads="1"/>
          </p:cNvSpPr>
          <p:nvPr>
            <p:ph type="body" idx="1"/>
          </p:nvPr>
        </p:nvSpPr>
        <p:spPr>
          <a:xfrm>
            <a:off x="2209800" y="1219200"/>
            <a:ext cx="7772400" cy="4876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2500" lnSpcReduction="20000"/>
          </a:bodyPr>
          <a:lstStyle/>
          <a:p>
            <a:pPr>
              <a:buFont typeface="Wingdings" panose="05000000000000000000" pitchFamily="2" charset="2"/>
              <a:buNone/>
            </a:pPr>
            <a:r>
              <a:rPr lang="en-US" altLang="en-US"/>
              <a:t>rmdir  command removes directory</a:t>
            </a:r>
          </a:p>
          <a:p>
            <a:pPr>
              <a:buFont typeface="Wingdings" panose="05000000000000000000" pitchFamily="2" charset="2"/>
              <a:buNone/>
            </a:pPr>
            <a:r>
              <a:rPr lang="en-US" altLang="en-US"/>
              <a:t>Syntax</a:t>
            </a:r>
          </a:p>
          <a:p>
            <a:pPr lvl="1"/>
            <a:r>
              <a:rPr lang="en-US" altLang="en-US" sz="2000"/>
              <a:t>rmdir &lt;directory name&gt;</a:t>
            </a:r>
          </a:p>
          <a:p>
            <a:pPr>
              <a:buFont typeface="Wingdings" panose="05000000000000000000" pitchFamily="2" charset="2"/>
              <a:buNone/>
            </a:pPr>
            <a:r>
              <a:rPr lang="en-US" altLang="en-US"/>
              <a:t>Example</a:t>
            </a:r>
          </a:p>
          <a:p>
            <a:pPr>
              <a:buFont typeface="Wingdings" panose="05000000000000000000" pitchFamily="2" charset="2"/>
              <a:buNone/>
            </a:pPr>
            <a:r>
              <a:rPr lang="en-US" altLang="en-US"/>
              <a:t>Removes project1 directory in the current directory</a:t>
            </a:r>
          </a:p>
          <a:p>
            <a:pPr lvl="1"/>
            <a:r>
              <a:rPr lang="en-US" altLang="en-US" sz="2000"/>
              <a:t>		rmdir project1</a:t>
            </a:r>
          </a:p>
          <a:p>
            <a:pPr>
              <a:buFont typeface="Wingdings" panose="05000000000000000000" pitchFamily="2" charset="2"/>
              <a:buNone/>
            </a:pPr>
            <a:r>
              <a:rPr lang="en-US" altLang="en-US"/>
              <a:t>Remove multiple directories</a:t>
            </a:r>
          </a:p>
          <a:p>
            <a:pPr>
              <a:buFont typeface="Wingdings" panose="05000000000000000000" pitchFamily="2" charset="2"/>
              <a:buNone/>
            </a:pPr>
            <a:r>
              <a:rPr lang="en-US" altLang="en-US"/>
              <a:t>		rmdir  pos1 pos2 </a:t>
            </a:r>
          </a:p>
          <a:p>
            <a:pPr>
              <a:buFont typeface="Wingdings" panose="05000000000000000000" pitchFamily="2" charset="2"/>
              <a:buNone/>
            </a:pPr>
            <a:r>
              <a:rPr lang="en-US" altLang="en-US"/>
              <a:t>Remove the directory recursively</a:t>
            </a:r>
          </a:p>
          <a:p>
            <a:pPr>
              <a:buFont typeface="Wingdings" panose="05000000000000000000" pitchFamily="2" charset="2"/>
              <a:buNone/>
            </a:pPr>
            <a:r>
              <a:rPr lang="en-US" altLang="en-US"/>
              <a:t>		rmdir –p dir1/dir2/dir3</a:t>
            </a:r>
          </a:p>
          <a:p>
            <a:pPr>
              <a:lnSpc>
                <a:spcPct val="40000"/>
              </a:lnSpc>
              <a:buFont typeface="Wingdings" panose="05000000000000000000" pitchFamily="2" charset="2"/>
              <a:buNone/>
            </a:pPr>
            <a:endParaRPr lang="en-US" altLang="en-US"/>
          </a:p>
          <a:p>
            <a:pPr>
              <a:buFont typeface="Wingdings" panose="05000000000000000000" pitchFamily="2" charset="2"/>
              <a:buNone/>
            </a:pPr>
            <a:r>
              <a:rPr lang="en-US" altLang="en-US" i="1"/>
              <a:t> </a:t>
            </a:r>
            <a:r>
              <a:rPr lang="en-US" altLang="en-US"/>
              <a:t>rmdir removes a directory if it is empty and is not the current directory </a:t>
            </a:r>
          </a:p>
        </p:txBody>
      </p:sp>
      <p:sp>
        <p:nvSpPr>
          <p:cNvPr id="1061891"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Directory Removal</a:t>
            </a:r>
          </a:p>
        </p:txBody>
      </p:sp>
    </p:spTree>
    <p:extLst>
      <p:ext uri="{BB962C8B-B14F-4D97-AF65-F5344CB8AC3E}">
        <p14:creationId xmlns:p14="http://schemas.microsoft.com/office/powerpoint/2010/main" val="957659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79E5C1-DB2B-4017-910C-B9B84182019D}" type="slidenum">
              <a:rPr lang="en-US" altLang="en-US"/>
              <a:pPr/>
              <a:t>39</a:t>
            </a:fld>
            <a:endParaRPr lang="en-US" altLang="en-US"/>
          </a:p>
        </p:txBody>
      </p:sp>
      <p:sp>
        <p:nvSpPr>
          <p:cNvPr id="1063938" name="Rectangle 2"/>
          <p:cNvSpPr>
            <a:spLocks noGrp="1" noChangeArrowheads="1"/>
          </p:cNvSpPr>
          <p:nvPr>
            <p:ph type="title"/>
          </p:nvPr>
        </p:nvSpPr>
        <p:spPr>
          <a:xfrm>
            <a:off x="2634342" y="0"/>
            <a:ext cx="5174343" cy="914400"/>
          </a:xfrm>
          <a:noFill/>
          <a:ln/>
        </p:spPr>
        <p:txBody>
          <a:bodyPr>
            <a:normAutofit/>
          </a:bodyPr>
          <a:lstStyle/>
          <a:p>
            <a:r>
              <a:rPr lang="en-US" altLang="en-US" dirty="0"/>
              <a:t>Command - </a:t>
            </a:r>
            <a:r>
              <a:rPr lang="en-US" altLang="en-US" b="0" dirty="0"/>
              <a:t>cd</a:t>
            </a:r>
          </a:p>
        </p:txBody>
      </p:sp>
      <p:sp>
        <p:nvSpPr>
          <p:cNvPr id="1063939" name="Rectangle 3"/>
          <p:cNvSpPr>
            <a:spLocks noGrp="1" noChangeArrowheads="1"/>
          </p:cNvSpPr>
          <p:nvPr>
            <p:ph type="body" idx="1"/>
          </p:nvPr>
        </p:nvSpPr>
        <p:spPr/>
        <p:txBody>
          <a:bodyPr/>
          <a:lstStyle/>
          <a:p>
            <a:pPr>
              <a:buFont typeface="Wingdings" panose="05000000000000000000" pitchFamily="2" charset="2"/>
              <a:buNone/>
            </a:pPr>
            <a:r>
              <a:rPr lang="en-US" altLang="en-US"/>
              <a:t>cd command  is used to change the directory</a:t>
            </a:r>
          </a:p>
          <a:p>
            <a:pPr>
              <a:buFont typeface="Wingdings" panose="05000000000000000000" pitchFamily="2" charset="2"/>
              <a:buNone/>
            </a:pPr>
            <a:endParaRPr lang="en-US" altLang="en-US"/>
          </a:p>
          <a:p>
            <a:pPr>
              <a:buFontTx/>
              <a:buChar char="•"/>
            </a:pPr>
            <a:r>
              <a:rPr lang="en-US" altLang="en-US" b="1"/>
              <a:t>cd</a:t>
            </a:r>
            <a:r>
              <a:rPr lang="en-US" altLang="en-US"/>
              <a:t>    	-  take to the home directory</a:t>
            </a:r>
          </a:p>
          <a:p>
            <a:pPr>
              <a:buFontTx/>
              <a:buChar char="•"/>
            </a:pPr>
            <a:r>
              <a:rPr lang="en-US" altLang="en-US" b="1"/>
              <a:t>cd ..</a:t>
            </a:r>
            <a:r>
              <a:rPr lang="en-US" altLang="en-US"/>
              <a:t> 	-  takes to the parent directory</a:t>
            </a:r>
          </a:p>
          <a:p>
            <a:pPr>
              <a:buFontTx/>
              <a:buChar char="•"/>
            </a:pPr>
            <a:r>
              <a:rPr lang="en-US" altLang="en-US" b="1"/>
              <a:t>cd /</a:t>
            </a:r>
            <a:r>
              <a:rPr lang="en-US" altLang="en-US"/>
              <a:t>		-  takes to the root directory</a:t>
            </a:r>
          </a:p>
          <a:p>
            <a:pPr>
              <a:buFontTx/>
              <a:buChar char="•"/>
            </a:pPr>
            <a:endParaRPr lang="en-US" altLang="en-US"/>
          </a:p>
        </p:txBody>
      </p:sp>
    </p:spTree>
    <p:extLst>
      <p:ext uri="{BB962C8B-B14F-4D97-AF65-F5344CB8AC3E}">
        <p14:creationId xmlns:p14="http://schemas.microsoft.com/office/powerpoint/2010/main" val="2416962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features</a:t>
            </a:r>
            <a:endParaRPr lang="en-US" dirty="0"/>
          </a:p>
        </p:txBody>
      </p:sp>
      <p:sp>
        <p:nvSpPr>
          <p:cNvPr id="3" name="Content Placeholder 2"/>
          <p:cNvSpPr>
            <a:spLocks noGrp="1"/>
          </p:cNvSpPr>
          <p:nvPr>
            <p:ph idx="1"/>
          </p:nvPr>
        </p:nvSpPr>
        <p:spPr/>
        <p:txBody>
          <a:bodyPr/>
          <a:lstStyle/>
          <a:p>
            <a:r>
              <a:rPr lang="en-US" sz="2400" dirty="0">
                <a:solidFill>
                  <a:schemeClr val="tx1"/>
                </a:solidFill>
              </a:rPr>
              <a:t>Unix was originally developed in 1969 by a group of AT&amp;T employees at Bell Labs, including Ken Thompson, Dennis Ritchie, Douglas </a:t>
            </a:r>
            <a:r>
              <a:rPr lang="en-US" sz="2400" dirty="0" err="1">
                <a:solidFill>
                  <a:schemeClr val="tx1"/>
                </a:solidFill>
              </a:rPr>
              <a:t>McIlroy</a:t>
            </a:r>
            <a:r>
              <a:rPr lang="en-US" sz="2400" dirty="0">
                <a:solidFill>
                  <a:schemeClr val="tx1"/>
                </a:solidFill>
              </a:rPr>
              <a:t>, and Joe </a:t>
            </a:r>
            <a:r>
              <a:rPr lang="en-US" sz="2400" dirty="0" err="1">
                <a:solidFill>
                  <a:schemeClr val="tx1"/>
                </a:solidFill>
              </a:rPr>
              <a:t>Ossanna</a:t>
            </a:r>
            <a:r>
              <a:rPr lang="en-US" sz="2400" dirty="0">
                <a:solidFill>
                  <a:schemeClr val="tx1"/>
                </a:solidFill>
              </a:rPr>
              <a:t>.</a:t>
            </a:r>
          </a:p>
          <a:p>
            <a:r>
              <a:rPr lang="en-US" sz="2400" dirty="0">
                <a:solidFill>
                  <a:schemeClr val="tx1"/>
                </a:solidFill>
              </a:rPr>
              <a:t>There are various Unix variants available in the market. Solaris Unix, AIX, HP Unix and BSD are few examples. </a:t>
            </a:r>
            <a:endParaRPr lang="en-US" sz="2400" dirty="0" smtClean="0">
              <a:solidFill>
                <a:schemeClr val="tx1"/>
              </a:solidFill>
            </a:endParaRPr>
          </a:p>
          <a:p>
            <a:r>
              <a:rPr lang="en-US" sz="2400" dirty="0" smtClean="0">
                <a:solidFill>
                  <a:srgbClr val="FF0000"/>
                </a:solidFill>
              </a:rPr>
              <a:t>Linux</a:t>
            </a:r>
            <a:r>
              <a:rPr lang="en-US" sz="2400" dirty="0" smtClean="0">
                <a:solidFill>
                  <a:schemeClr val="tx1"/>
                </a:solidFill>
              </a:rPr>
              <a:t> </a:t>
            </a:r>
            <a:r>
              <a:rPr lang="en-US" sz="2400" dirty="0">
                <a:solidFill>
                  <a:schemeClr val="tx1"/>
                </a:solidFill>
              </a:rPr>
              <a:t>is also a flavor of Unix which is freely available.</a:t>
            </a:r>
          </a:p>
          <a:p>
            <a:r>
              <a:rPr lang="en-US" sz="2400" dirty="0">
                <a:solidFill>
                  <a:schemeClr val="tx1"/>
                </a:solidFill>
              </a:rPr>
              <a:t>Several people can use a UNIX computer at the same time; hence UNIX is called a </a:t>
            </a:r>
            <a:r>
              <a:rPr lang="en-US" sz="2400" dirty="0">
                <a:solidFill>
                  <a:srgbClr val="FF0000"/>
                </a:solidFill>
              </a:rPr>
              <a:t>multiuser system</a:t>
            </a:r>
            <a:r>
              <a:rPr lang="en-US" sz="2400" dirty="0">
                <a:solidFill>
                  <a:schemeClr val="tx1"/>
                </a:solidFill>
              </a:rPr>
              <a:t>.</a:t>
            </a:r>
          </a:p>
          <a:p>
            <a:r>
              <a:rPr lang="en-US" sz="2400" dirty="0">
                <a:solidFill>
                  <a:schemeClr val="tx1"/>
                </a:solidFill>
              </a:rPr>
              <a:t>A user can also run multiple programs at the same time; hence UNIX is called </a:t>
            </a:r>
            <a:r>
              <a:rPr lang="en-US" sz="2400" dirty="0">
                <a:solidFill>
                  <a:srgbClr val="FF0000"/>
                </a:solidFill>
              </a:rPr>
              <a:t>multitasking</a:t>
            </a:r>
            <a:r>
              <a:rPr lang="en-US" sz="2400" dirty="0">
                <a:solidFill>
                  <a:schemeClr val="tx1"/>
                </a:solidFill>
              </a:rPr>
              <a:t>.</a:t>
            </a:r>
          </a:p>
          <a:p>
            <a:endParaRPr lang="en-US" dirty="0"/>
          </a:p>
        </p:txBody>
      </p:sp>
    </p:spTree>
    <p:extLst>
      <p:ext uri="{BB962C8B-B14F-4D97-AF65-F5344CB8AC3E}">
        <p14:creationId xmlns:p14="http://schemas.microsoft.com/office/powerpoint/2010/main" val="601490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323D7A-0A6F-4E80-9BD2-82765BAF47B7}" type="slidenum">
              <a:rPr lang="en-US" altLang="en-US"/>
              <a:pPr/>
              <a:t>40</a:t>
            </a:fld>
            <a:endParaRPr lang="en-US" altLang="en-US"/>
          </a:p>
        </p:txBody>
      </p:sp>
      <p:sp>
        <p:nvSpPr>
          <p:cNvPr id="1065986" name="Rectangle 2"/>
          <p:cNvSpPr>
            <a:spLocks noGrp="1" noChangeArrowheads="1"/>
          </p:cNvSpPr>
          <p:nvPr>
            <p:ph type="body" sz="half" idx="1"/>
          </p:nvPr>
        </p:nvSpPr>
        <p:spPr>
          <a:xfrm>
            <a:off x="2093913" y="1447800"/>
            <a:ext cx="3922712" cy="4267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Font typeface="Wingdings" panose="05000000000000000000" pitchFamily="2" charset="2"/>
              <a:buNone/>
            </a:pPr>
            <a:r>
              <a:rPr lang="en-US" altLang="en-US"/>
              <a:t>File Operation </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Copying a file</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Moving a file</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Removing a file</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Displaying a file</a:t>
            </a:r>
          </a:p>
          <a:p>
            <a:pPr>
              <a:lnSpc>
                <a:spcPct val="90000"/>
              </a:lnSpc>
              <a:buFont typeface="Wingdings" panose="05000000000000000000" pitchFamily="2" charset="2"/>
              <a:buNone/>
            </a:pPr>
            <a:r>
              <a:rPr lang="en-US" altLang="en-US"/>
              <a:t>and concatenating files</a:t>
            </a:r>
          </a:p>
        </p:txBody>
      </p:sp>
      <p:sp>
        <p:nvSpPr>
          <p:cNvPr id="1065987" name="Rectangle 3"/>
          <p:cNvSpPr>
            <a:spLocks noGrp="1" noChangeArrowheads="1"/>
          </p:cNvSpPr>
          <p:nvPr>
            <p:ph type="body" sz="half" idx="2"/>
          </p:nvPr>
        </p:nvSpPr>
        <p:spPr>
          <a:xfrm>
            <a:off x="6172201" y="1371600"/>
            <a:ext cx="3922713" cy="4267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Font typeface="Wingdings" panose="05000000000000000000" pitchFamily="2" charset="2"/>
              <a:buNone/>
            </a:pPr>
            <a:r>
              <a:rPr lang="en-US" altLang="en-US"/>
              <a:t>Command</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cp</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mv</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rm</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cat</a:t>
            </a:r>
          </a:p>
        </p:txBody>
      </p:sp>
      <p:sp>
        <p:nvSpPr>
          <p:cNvPr id="1065988" name="Rectangle 4"/>
          <p:cNvSpPr>
            <a:spLocks noChangeArrowheads="1"/>
          </p:cNvSpPr>
          <p:nvPr/>
        </p:nvSpPr>
        <p:spPr bwMode="auto">
          <a:xfrm>
            <a:off x="21336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File-Related Commands</a:t>
            </a:r>
          </a:p>
        </p:txBody>
      </p:sp>
    </p:spTree>
    <p:extLst>
      <p:ext uri="{BB962C8B-B14F-4D97-AF65-F5344CB8AC3E}">
        <p14:creationId xmlns:p14="http://schemas.microsoft.com/office/powerpoint/2010/main" val="2579551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52932E-A3C5-41F2-A88D-261F5ACBA68A}" type="slidenum">
              <a:rPr lang="en-US" altLang="en-US"/>
              <a:pPr/>
              <a:t>41</a:t>
            </a:fld>
            <a:endParaRPr lang="en-US" altLang="en-US"/>
          </a:p>
        </p:txBody>
      </p:sp>
      <p:sp>
        <p:nvSpPr>
          <p:cNvPr id="1068034" name="Rectangle 2"/>
          <p:cNvSpPr>
            <a:spLocks noGrp="1" noChangeArrowheads="1"/>
          </p:cNvSpPr>
          <p:nvPr>
            <p:ph type="body" idx="1"/>
          </p:nvPr>
        </p:nvSpPr>
        <p:spPr>
          <a:xfrm>
            <a:off x="2062164" y="1466851"/>
            <a:ext cx="8067675" cy="417036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 typeface="Wingdings" panose="05000000000000000000" pitchFamily="2" charset="2"/>
              <a:buNone/>
            </a:pPr>
            <a:r>
              <a:rPr lang="en-US" altLang="en-US"/>
              <a:t>Used to copy files across directories</a:t>
            </a:r>
          </a:p>
          <a:p>
            <a:pPr>
              <a:buFont typeface="Wingdings" panose="05000000000000000000" pitchFamily="2" charset="2"/>
              <a:buNone/>
            </a:pPr>
            <a:r>
              <a:rPr lang="en-US" altLang="en-US"/>
              <a:t>Syntax</a:t>
            </a:r>
          </a:p>
          <a:p>
            <a:pPr>
              <a:buFont typeface="Wingdings" panose="05000000000000000000" pitchFamily="2" charset="2"/>
              <a:buNone/>
            </a:pPr>
            <a:r>
              <a:rPr lang="en-US" altLang="en-US"/>
              <a:t>	cp &lt;source file&gt; &lt;new file name&gt;</a:t>
            </a:r>
          </a:p>
          <a:p>
            <a:pPr lvl="1"/>
            <a:endParaRPr lang="en-US" altLang="en-US" sz="2000"/>
          </a:p>
          <a:p>
            <a:pPr>
              <a:buFont typeface="Wingdings" panose="05000000000000000000" pitchFamily="2" charset="2"/>
              <a:buNone/>
            </a:pPr>
            <a:r>
              <a:rPr lang="en-US" altLang="en-US"/>
              <a:t>Example</a:t>
            </a:r>
          </a:p>
          <a:p>
            <a:pPr>
              <a:buFont typeface="Wingdings" panose="05000000000000000000" pitchFamily="2" charset="2"/>
              <a:buNone/>
            </a:pPr>
            <a:r>
              <a:rPr lang="en-US" altLang="en-US"/>
              <a:t>	cp file1 file2</a:t>
            </a:r>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sp>
        <p:nvSpPr>
          <p:cNvPr id="1068035"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cp</a:t>
            </a:r>
          </a:p>
        </p:txBody>
      </p:sp>
    </p:spTree>
    <p:extLst>
      <p:ext uri="{BB962C8B-B14F-4D97-AF65-F5344CB8AC3E}">
        <p14:creationId xmlns:p14="http://schemas.microsoft.com/office/powerpoint/2010/main" val="760229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B11A87-842E-46D5-83DC-6D5B72071748}" type="slidenum">
              <a:rPr lang="en-US" altLang="en-US"/>
              <a:pPr/>
              <a:t>42</a:t>
            </a:fld>
            <a:endParaRPr lang="en-US" altLang="en-US"/>
          </a:p>
        </p:txBody>
      </p:sp>
      <p:sp>
        <p:nvSpPr>
          <p:cNvPr id="1070082" name="Rectangle 2"/>
          <p:cNvSpPr>
            <a:spLocks noGrp="1" noChangeArrowheads="1"/>
          </p:cNvSpPr>
          <p:nvPr>
            <p:ph type="body" idx="1"/>
          </p:nvPr>
        </p:nvSpPr>
        <p:spPr>
          <a:xfrm>
            <a:off x="2057400" y="1143000"/>
            <a:ext cx="8001000" cy="495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FontTx/>
              <a:buNone/>
            </a:pPr>
            <a:r>
              <a:rPr lang="en-US" altLang="en-US" b="1" dirty="0"/>
              <a:t>Options to </a:t>
            </a:r>
            <a:r>
              <a:rPr lang="en-US" altLang="en-US" b="1" dirty="0" err="1"/>
              <a:t>cp</a:t>
            </a:r>
            <a:endParaRPr lang="en-US" altLang="en-US" b="1" dirty="0"/>
          </a:p>
          <a:p>
            <a:pPr>
              <a:lnSpc>
                <a:spcPct val="90000"/>
              </a:lnSpc>
              <a:buFontTx/>
              <a:buChar char="•"/>
            </a:pPr>
            <a:r>
              <a:rPr lang="en-US" altLang="en-US" dirty="0"/>
              <a:t>-p </a:t>
            </a:r>
          </a:p>
          <a:p>
            <a:pPr lvl="1">
              <a:lnSpc>
                <a:spcPct val="90000"/>
              </a:lnSpc>
              <a:buFontTx/>
              <a:buChar char="•"/>
            </a:pPr>
            <a:r>
              <a:rPr lang="en-US" altLang="en-US" sz="2000" dirty="0"/>
              <a:t>Copies the file and preserves the following attributes</a:t>
            </a:r>
          </a:p>
          <a:p>
            <a:pPr lvl="2">
              <a:lnSpc>
                <a:spcPct val="90000"/>
              </a:lnSpc>
            </a:pPr>
            <a:r>
              <a:rPr lang="en-US" altLang="en-US" sz="1800" dirty="0"/>
              <a:t>owner id</a:t>
            </a:r>
          </a:p>
          <a:p>
            <a:pPr lvl="2">
              <a:lnSpc>
                <a:spcPct val="90000"/>
              </a:lnSpc>
            </a:pPr>
            <a:r>
              <a:rPr lang="en-US" altLang="en-US" sz="1800" dirty="0"/>
              <a:t>group id</a:t>
            </a:r>
          </a:p>
          <a:p>
            <a:pPr lvl="2">
              <a:lnSpc>
                <a:spcPct val="90000"/>
              </a:lnSpc>
            </a:pPr>
            <a:r>
              <a:rPr lang="en-US" altLang="en-US" sz="1800" dirty="0"/>
              <a:t>permissions</a:t>
            </a:r>
          </a:p>
          <a:p>
            <a:pPr lvl="2">
              <a:lnSpc>
                <a:spcPct val="90000"/>
              </a:lnSpc>
            </a:pPr>
            <a:r>
              <a:rPr lang="en-US" altLang="en-US" sz="1800" dirty="0"/>
              <a:t>last modification time</a:t>
            </a:r>
          </a:p>
          <a:p>
            <a:pPr>
              <a:lnSpc>
                <a:spcPct val="90000"/>
              </a:lnSpc>
              <a:buFontTx/>
              <a:buChar char="•"/>
            </a:pPr>
            <a:r>
              <a:rPr lang="en-US" altLang="en-US" dirty="0"/>
              <a:t>-r </a:t>
            </a:r>
          </a:p>
          <a:p>
            <a:pPr lvl="1">
              <a:lnSpc>
                <a:spcPct val="90000"/>
              </a:lnSpc>
              <a:buFontTx/>
              <a:buChar char="•"/>
            </a:pPr>
            <a:r>
              <a:rPr lang="en-US" altLang="en-US" sz="2000" dirty="0"/>
              <a:t>recursive copy; copy subdirectories under the directory if any</a:t>
            </a:r>
          </a:p>
          <a:p>
            <a:pPr>
              <a:lnSpc>
                <a:spcPct val="90000"/>
              </a:lnSpc>
              <a:buFontTx/>
              <a:buChar char="•"/>
            </a:pPr>
            <a:r>
              <a:rPr lang="en-US" altLang="en-US" dirty="0"/>
              <a:t>-</a:t>
            </a:r>
            <a:r>
              <a:rPr lang="en-US" altLang="en-US" dirty="0" err="1"/>
              <a:t>i</a:t>
            </a:r>
            <a:endParaRPr lang="en-US" altLang="en-US" dirty="0"/>
          </a:p>
          <a:p>
            <a:pPr lvl="1">
              <a:lnSpc>
                <a:spcPct val="90000"/>
              </a:lnSpc>
              <a:buFontTx/>
              <a:buChar char="•"/>
            </a:pPr>
            <a:r>
              <a:rPr lang="en-US" altLang="en-US" sz="2000" dirty="0"/>
              <a:t>interactive; prompts for confirmation before overwriting the target file, if it already exists</a:t>
            </a:r>
            <a:endParaRPr lang="en-US" altLang="en-US" dirty="0"/>
          </a:p>
        </p:txBody>
      </p:sp>
      <p:sp>
        <p:nvSpPr>
          <p:cNvPr id="1070083" name="Rectangle 3"/>
          <p:cNvSpPr>
            <a:spLocks noChangeArrowheads="1"/>
          </p:cNvSpPr>
          <p:nvPr/>
        </p:nvSpPr>
        <p:spPr bwMode="auto">
          <a:xfrm>
            <a:off x="2133600" y="228600"/>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cp</a:t>
            </a:r>
          </a:p>
        </p:txBody>
      </p:sp>
    </p:spTree>
    <p:extLst>
      <p:ext uri="{BB962C8B-B14F-4D97-AF65-F5344CB8AC3E}">
        <p14:creationId xmlns:p14="http://schemas.microsoft.com/office/powerpoint/2010/main" val="688033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861F2F-EBE7-4EAB-93AA-29771E49DD1F}" type="slidenum">
              <a:rPr lang="en-US" altLang="en-US"/>
              <a:pPr/>
              <a:t>43</a:t>
            </a:fld>
            <a:endParaRPr lang="en-US" altLang="en-US"/>
          </a:p>
        </p:txBody>
      </p:sp>
      <p:sp>
        <p:nvSpPr>
          <p:cNvPr id="1072130" name="Rectangle 2"/>
          <p:cNvSpPr>
            <a:spLocks noGrp="1" noChangeArrowheads="1"/>
          </p:cNvSpPr>
          <p:nvPr>
            <p:ph type="body" idx="1"/>
          </p:nvPr>
        </p:nvSpPr>
        <p:spPr>
          <a:xfrm>
            <a:off x="1981200" y="1223964"/>
            <a:ext cx="8229600" cy="50958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 typeface="Wingdings" panose="05000000000000000000" pitchFamily="2" charset="2"/>
              <a:buNone/>
            </a:pPr>
            <a:r>
              <a:rPr lang="en-US" altLang="en-US"/>
              <a:t>Used to move a file, or rename a file</a:t>
            </a:r>
          </a:p>
          <a:p>
            <a:pPr>
              <a:buFont typeface="Wingdings" panose="05000000000000000000" pitchFamily="2" charset="2"/>
              <a:buNone/>
            </a:pPr>
            <a:endParaRPr lang="en-US" altLang="en-US"/>
          </a:p>
          <a:p>
            <a:pPr>
              <a:buFont typeface="Wingdings" panose="05000000000000000000" pitchFamily="2" charset="2"/>
              <a:buNone/>
            </a:pPr>
            <a:r>
              <a:rPr lang="en-US" altLang="en-US"/>
              <a:t>Preserves the following details</a:t>
            </a:r>
          </a:p>
          <a:p>
            <a:pPr lvl="2"/>
            <a:r>
              <a:rPr lang="en-US" altLang="en-US" sz="2000"/>
              <a:t>owner id</a:t>
            </a:r>
          </a:p>
          <a:p>
            <a:pPr lvl="2"/>
            <a:r>
              <a:rPr lang="en-US" altLang="en-US" sz="2000"/>
              <a:t>group id</a:t>
            </a:r>
          </a:p>
          <a:p>
            <a:pPr lvl="2"/>
            <a:r>
              <a:rPr lang="en-US" altLang="en-US" sz="2000"/>
              <a:t>permissions</a:t>
            </a:r>
          </a:p>
          <a:p>
            <a:pPr lvl="2"/>
            <a:r>
              <a:rPr lang="en-US" altLang="en-US" sz="2000"/>
              <a:t>Last modification time</a:t>
            </a:r>
          </a:p>
          <a:p>
            <a:pPr lvl="1">
              <a:buFont typeface="Arial" panose="020B0604020202020204" pitchFamily="34" charset="0"/>
              <a:buNone/>
            </a:pPr>
            <a:endParaRPr lang="en-US" altLang="en-US" sz="2000"/>
          </a:p>
          <a:p>
            <a:pPr>
              <a:buFont typeface="Wingdings" panose="05000000000000000000" pitchFamily="2" charset="2"/>
              <a:buNone/>
            </a:pPr>
            <a:r>
              <a:rPr lang="en-US" altLang="en-US"/>
              <a:t>-f     suppresses all prompting (forces overwriting of target)</a:t>
            </a:r>
          </a:p>
          <a:p>
            <a:pPr>
              <a:buFont typeface="Wingdings" panose="05000000000000000000" pitchFamily="2" charset="2"/>
              <a:buNone/>
            </a:pPr>
            <a:endParaRPr lang="en-US" altLang="en-US"/>
          </a:p>
          <a:p>
            <a:pPr>
              <a:buFont typeface="Wingdings" panose="05000000000000000000" pitchFamily="2" charset="2"/>
              <a:buNone/>
            </a:pPr>
            <a:r>
              <a:rPr lang="en-US" altLang="en-US"/>
              <a:t>-i     prompts before overwriting destination file</a:t>
            </a:r>
          </a:p>
        </p:txBody>
      </p:sp>
      <p:sp>
        <p:nvSpPr>
          <p:cNvPr id="1072131" name="Rectangle 3"/>
          <p:cNvSpPr>
            <a:spLocks noChangeArrowheads="1"/>
          </p:cNvSpPr>
          <p:nvPr/>
        </p:nvSpPr>
        <p:spPr bwMode="auto">
          <a:xfrm>
            <a:off x="2133600" y="228600"/>
            <a:ext cx="358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mv</a:t>
            </a:r>
          </a:p>
        </p:txBody>
      </p:sp>
    </p:spTree>
    <p:extLst>
      <p:ext uri="{BB962C8B-B14F-4D97-AF65-F5344CB8AC3E}">
        <p14:creationId xmlns:p14="http://schemas.microsoft.com/office/powerpoint/2010/main" val="1172384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72CA7-97AA-49A1-B191-59D8C2BC6A30}" type="slidenum">
              <a:rPr lang="en-US" altLang="en-US"/>
              <a:pPr/>
              <a:t>44</a:t>
            </a:fld>
            <a:endParaRPr lang="en-US" altLang="en-US"/>
          </a:p>
        </p:txBody>
      </p:sp>
      <p:sp>
        <p:nvSpPr>
          <p:cNvPr id="1074178" name="Rectangle 2"/>
          <p:cNvSpPr>
            <a:spLocks noGrp="1" noChangeArrowheads="1"/>
          </p:cNvSpPr>
          <p:nvPr>
            <p:ph type="body" idx="1"/>
          </p:nvPr>
        </p:nvSpPr>
        <p:spPr>
          <a:xfrm>
            <a:off x="2286000" y="1219200"/>
            <a:ext cx="7772400" cy="4800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nSpc>
                <a:spcPct val="90000"/>
              </a:lnSpc>
              <a:buFont typeface="Wingdings" panose="05000000000000000000" pitchFamily="2" charset="2"/>
              <a:buNone/>
            </a:pPr>
            <a:r>
              <a:rPr lang="en-US" altLang="en-US"/>
              <a:t>Used to remove a file</a:t>
            </a:r>
          </a:p>
          <a:p>
            <a:pPr lvl="1">
              <a:lnSpc>
                <a:spcPct val="90000"/>
              </a:lnSpc>
              <a:buFontTx/>
              <a:buChar char="•"/>
            </a:pPr>
            <a:r>
              <a:rPr lang="en-US" altLang="en-US" sz="2000"/>
              <a:t>Syntax : rm  file(s)</a:t>
            </a:r>
          </a:p>
          <a:p>
            <a:pPr lvl="1">
              <a:lnSpc>
                <a:spcPct val="90000"/>
              </a:lnSpc>
              <a:buFontTx/>
              <a:buNone/>
            </a:pPr>
            <a:endParaRPr lang="en-US" altLang="en-US" sz="2000"/>
          </a:p>
          <a:p>
            <a:pPr>
              <a:lnSpc>
                <a:spcPct val="90000"/>
              </a:lnSpc>
              <a:buFont typeface="Wingdings" panose="05000000000000000000" pitchFamily="2" charset="2"/>
              <a:buNone/>
            </a:pPr>
            <a:r>
              <a:rPr lang="en-US" altLang="en-US"/>
              <a:t>-f     suppresses all prompting</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-i     prompts before deleting destination file</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-r 	will recursively remove the file from a directory (can be used to delete a directory along with the content )</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Caution:  Use “i” option along with “r” to get notified on deletion</a:t>
            </a:r>
          </a:p>
        </p:txBody>
      </p:sp>
      <p:sp>
        <p:nvSpPr>
          <p:cNvPr id="1074179" name="Rectangle 3"/>
          <p:cNvSpPr>
            <a:spLocks noChangeArrowheads="1"/>
          </p:cNvSpPr>
          <p:nvPr/>
        </p:nvSpPr>
        <p:spPr bwMode="auto">
          <a:xfrm>
            <a:off x="2209800" y="304800"/>
            <a:ext cx="335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rm</a:t>
            </a:r>
          </a:p>
        </p:txBody>
      </p:sp>
    </p:spTree>
    <p:extLst>
      <p:ext uri="{BB962C8B-B14F-4D97-AF65-F5344CB8AC3E}">
        <p14:creationId xmlns:p14="http://schemas.microsoft.com/office/powerpoint/2010/main" val="8491528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4E1DF1-F84E-4A56-88B3-F5F488B0BDDD}" type="slidenum">
              <a:rPr lang="en-US" altLang="en-US"/>
              <a:pPr/>
              <a:t>45</a:t>
            </a:fld>
            <a:endParaRPr lang="en-US" altLang="en-US"/>
          </a:p>
        </p:txBody>
      </p:sp>
      <p:sp>
        <p:nvSpPr>
          <p:cNvPr id="1076226" name="Rectangle 2"/>
          <p:cNvSpPr>
            <a:spLocks noGrp="1" noChangeArrowheads="1"/>
          </p:cNvSpPr>
          <p:nvPr>
            <p:ph type="body" idx="1"/>
          </p:nvPr>
        </p:nvSpPr>
        <p:spPr>
          <a:xfrm>
            <a:off x="2057400" y="990600"/>
            <a:ext cx="7772400" cy="502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lnSpc>
                <a:spcPct val="80000"/>
              </a:lnSpc>
              <a:buFont typeface="Wingdings" panose="05000000000000000000" pitchFamily="2" charset="2"/>
              <a:buNone/>
            </a:pPr>
            <a:r>
              <a:rPr lang="en-US" altLang="en-US"/>
              <a:t>$ ls –l</a:t>
            </a:r>
          </a:p>
          <a:p>
            <a:pPr>
              <a:lnSpc>
                <a:spcPct val="80000"/>
              </a:lnSpc>
              <a:buFont typeface="Wingdings" panose="05000000000000000000" pitchFamily="2" charset="2"/>
              <a:buNone/>
            </a:pPr>
            <a:r>
              <a:rPr lang="en-US" altLang="en-US"/>
              <a:t>-rwxr-xr-x    1 user1   training    12373 Dec 15 14:45 a.out</a:t>
            </a:r>
          </a:p>
          <a:p>
            <a:pPr>
              <a:lnSpc>
                <a:spcPct val="80000"/>
              </a:lnSpc>
              <a:buFont typeface="Wingdings" panose="05000000000000000000" pitchFamily="2" charset="2"/>
              <a:buNone/>
            </a:pPr>
            <a:r>
              <a:rPr lang="en-US" altLang="en-US"/>
              <a:t>-rwxr-xr-x    3 user1   faculty       4096 Dec 24 11:56 awkpro</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a:t>$chown user2 a.out</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a:t>$ls –l </a:t>
            </a:r>
          </a:p>
          <a:p>
            <a:pPr>
              <a:lnSpc>
                <a:spcPct val="80000"/>
              </a:lnSpc>
              <a:buFont typeface="Wingdings" panose="05000000000000000000" pitchFamily="2" charset="2"/>
              <a:buNone/>
            </a:pPr>
            <a:r>
              <a:rPr lang="en-US" altLang="en-US"/>
              <a:t>-rwxr-xr-x    1 user2   training    12373 Dec 15 14:45 a.out</a:t>
            </a:r>
          </a:p>
          <a:p>
            <a:pPr>
              <a:lnSpc>
                <a:spcPct val="80000"/>
              </a:lnSpc>
              <a:buFont typeface="Wingdings" panose="05000000000000000000" pitchFamily="2" charset="2"/>
              <a:buNone/>
            </a:pPr>
            <a:r>
              <a:rPr lang="en-US" altLang="en-US"/>
              <a:t>-rwxr-xr-x    3 user1   faculty       4096 Dec 24 11:56 awkpro</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a:t>$ chgrp training awkpro</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a:t>$ls –l</a:t>
            </a:r>
          </a:p>
          <a:p>
            <a:pPr>
              <a:lnSpc>
                <a:spcPct val="80000"/>
              </a:lnSpc>
              <a:buFont typeface="Wingdings" panose="05000000000000000000" pitchFamily="2" charset="2"/>
              <a:buNone/>
            </a:pPr>
            <a:r>
              <a:rPr lang="en-US" altLang="en-US"/>
              <a:t>-rwxr-xr-x    1 user2   training    12373 Dec 15 14:45 a.out</a:t>
            </a:r>
          </a:p>
          <a:p>
            <a:pPr>
              <a:lnSpc>
                <a:spcPct val="80000"/>
              </a:lnSpc>
              <a:buFont typeface="Wingdings" panose="05000000000000000000" pitchFamily="2" charset="2"/>
              <a:buNone/>
            </a:pPr>
            <a:r>
              <a:rPr lang="en-US" altLang="en-US"/>
              <a:t>-rwxr-xr-x    3 user1   training      4096 Dec 24 11:56 awkpro</a:t>
            </a:r>
          </a:p>
        </p:txBody>
      </p:sp>
      <p:sp>
        <p:nvSpPr>
          <p:cNvPr id="1076227" name="Rectangle 3"/>
          <p:cNvSpPr>
            <a:spLocks noChangeArrowheads="1"/>
          </p:cNvSpPr>
          <p:nvPr/>
        </p:nvSpPr>
        <p:spPr bwMode="auto">
          <a:xfrm>
            <a:off x="2057400" y="3048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chown</a:t>
            </a:r>
            <a:r>
              <a:rPr lang="en-US" altLang="en-US"/>
              <a:t> &amp; </a:t>
            </a:r>
            <a:r>
              <a:rPr lang="en-US" altLang="en-US" b="0"/>
              <a:t>chgrp</a:t>
            </a:r>
          </a:p>
        </p:txBody>
      </p:sp>
    </p:spTree>
    <p:extLst>
      <p:ext uri="{BB962C8B-B14F-4D97-AF65-F5344CB8AC3E}">
        <p14:creationId xmlns:p14="http://schemas.microsoft.com/office/powerpoint/2010/main" val="2108597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6A2422-2F6A-4FE3-B3B6-D0890F21331F}" type="slidenum">
              <a:rPr lang="en-US" altLang="en-US"/>
              <a:pPr/>
              <a:t>46</a:t>
            </a:fld>
            <a:endParaRPr lang="en-US" altLang="en-US"/>
          </a:p>
        </p:txBody>
      </p:sp>
      <p:sp>
        <p:nvSpPr>
          <p:cNvPr id="1078274" name="Rectangle 2"/>
          <p:cNvSpPr>
            <a:spLocks noGrp="1" noChangeArrowheads="1"/>
          </p:cNvSpPr>
          <p:nvPr>
            <p:ph type="body" idx="1"/>
          </p:nvPr>
        </p:nvSpPr>
        <p:spPr>
          <a:xfrm>
            <a:off x="1905000" y="1066800"/>
            <a:ext cx="8229600" cy="4876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buFont typeface="Wingdings" panose="05000000000000000000" pitchFamily="2" charset="2"/>
              <a:buNone/>
            </a:pPr>
            <a:r>
              <a:rPr lang="en-US" altLang="en-US" b="1"/>
              <a:t>umask</a:t>
            </a:r>
            <a:r>
              <a:rPr lang="en-US" altLang="en-US"/>
              <a:t> value is used to set the default permission of a file and directory while creating</a:t>
            </a:r>
          </a:p>
          <a:p>
            <a:pPr>
              <a:buFont typeface="Wingdings" panose="05000000000000000000" pitchFamily="2" charset="2"/>
              <a:buNone/>
            </a:pPr>
            <a:endParaRPr lang="en-US" altLang="en-US" sz="1200"/>
          </a:p>
          <a:p>
            <a:pPr>
              <a:buFont typeface="Wingdings" panose="05000000000000000000" pitchFamily="2" charset="2"/>
              <a:buNone/>
            </a:pPr>
            <a:r>
              <a:rPr lang="en-US" altLang="en-US" b="1"/>
              <a:t>umask</a:t>
            </a:r>
            <a:r>
              <a:rPr lang="en-US" altLang="en-US"/>
              <a:t> command is used to see the default mask for the file permission</a:t>
            </a:r>
          </a:p>
          <a:p>
            <a:pPr>
              <a:buFont typeface="Wingdings" panose="05000000000000000000" pitchFamily="2" charset="2"/>
              <a:buNone/>
            </a:pPr>
            <a:endParaRPr lang="en-US" altLang="en-US" sz="1200"/>
          </a:p>
          <a:p>
            <a:pPr>
              <a:buFont typeface="Wingdings" panose="05000000000000000000" pitchFamily="2" charset="2"/>
              <a:buNone/>
            </a:pPr>
            <a:r>
              <a:rPr lang="en-US" altLang="en-US"/>
              <a:t>Default </a:t>
            </a:r>
            <a:r>
              <a:rPr lang="en-US" altLang="en-US" b="1"/>
              <a:t>umask</a:t>
            </a:r>
            <a:r>
              <a:rPr lang="en-US" altLang="en-US"/>
              <a:t> value will be set in the system environment file like /etc/profile</a:t>
            </a:r>
          </a:p>
          <a:p>
            <a:pPr>
              <a:buFont typeface="Wingdings" panose="05000000000000000000" pitchFamily="2" charset="2"/>
              <a:buNone/>
            </a:pPr>
            <a:endParaRPr lang="en-US" altLang="en-US" sz="1200"/>
          </a:p>
          <a:p>
            <a:pPr>
              <a:buFont typeface="Wingdings" panose="05000000000000000000" pitchFamily="2" charset="2"/>
              <a:buNone/>
            </a:pPr>
            <a:r>
              <a:rPr lang="en-US" altLang="en-US" b="1"/>
              <a:t>umask 022 </a:t>
            </a:r>
            <a:r>
              <a:rPr lang="en-US" altLang="en-US"/>
              <a:t> will set a mask of 022 for the current session</a:t>
            </a:r>
          </a:p>
          <a:p>
            <a:pPr lvl="1"/>
            <a:r>
              <a:rPr lang="en-US" altLang="en-US" sz="2000"/>
              <a:t>The file permission after setting this </a:t>
            </a:r>
            <a:r>
              <a:rPr lang="en-US" altLang="en-US" sz="2000" b="1"/>
              <a:t>umask</a:t>
            </a:r>
            <a:r>
              <a:rPr lang="en-US" altLang="en-US" sz="2000"/>
              <a:t> value will be 644</a:t>
            </a:r>
          </a:p>
          <a:p>
            <a:pPr lvl="1"/>
            <a:r>
              <a:rPr lang="en-US" altLang="en-US" sz="2000"/>
              <a:t>And the directory permission will be 755</a:t>
            </a:r>
            <a:endParaRPr lang="en-US" altLang="en-US"/>
          </a:p>
        </p:txBody>
      </p:sp>
      <p:sp>
        <p:nvSpPr>
          <p:cNvPr id="1078275" name="Rectangle 3"/>
          <p:cNvSpPr>
            <a:spLocks noChangeArrowheads="1"/>
          </p:cNvSpPr>
          <p:nvPr/>
        </p:nvSpPr>
        <p:spPr bwMode="auto">
          <a:xfrm>
            <a:off x="1981200" y="2286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Command - </a:t>
            </a:r>
            <a:r>
              <a:rPr lang="en-US" altLang="en-US" b="0"/>
              <a:t>umask</a:t>
            </a:r>
          </a:p>
        </p:txBody>
      </p:sp>
    </p:spTree>
    <p:extLst>
      <p:ext uri="{BB962C8B-B14F-4D97-AF65-F5344CB8AC3E}">
        <p14:creationId xmlns:p14="http://schemas.microsoft.com/office/powerpoint/2010/main" val="1063594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623C9E4-1A84-4E05-B272-85DB1DCB162F}" type="slidenum">
              <a:rPr lang="en-US" altLang="en-US"/>
              <a:pPr/>
              <a:t>47</a:t>
            </a:fld>
            <a:endParaRPr lang="en-US" altLang="en-US"/>
          </a:p>
        </p:txBody>
      </p:sp>
      <p:sp>
        <p:nvSpPr>
          <p:cNvPr id="1080322" name="Rectangle 2"/>
          <p:cNvSpPr>
            <a:spLocks noGrp="1" noChangeArrowheads="1"/>
          </p:cNvSpPr>
          <p:nvPr>
            <p:ph type="body" idx="1"/>
          </p:nvPr>
        </p:nvSpPr>
        <p:spPr>
          <a:xfrm>
            <a:off x="2057400" y="1143000"/>
            <a:ext cx="7772400" cy="4572000"/>
          </a:xfrm>
        </p:spPr>
        <p:txBody>
          <a:bodyPr/>
          <a:lstStyle/>
          <a:p>
            <a:pPr>
              <a:lnSpc>
                <a:spcPct val="90000"/>
              </a:lnSpc>
              <a:buFont typeface="Wingdings" panose="05000000000000000000" pitchFamily="2" charset="2"/>
              <a:buNone/>
            </a:pPr>
            <a:r>
              <a:rPr lang="en-US" altLang="en-US"/>
              <a:t>Linking files</a:t>
            </a:r>
          </a:p>
          <a:p>
            <a:pPr>
              <a:lnSpc>
                <a:spcPct val="90000"/>
              </a:lnSpc>
            </a:pPr>
            <a:endParaRPr lang="en-US" altLang="en-US"/>
          </a:p>
          <a:p>
            <a:pPr>
              <a:lnSpc>
                <a:spcPct val="90000"/>
              </a:lnSpc>
              <a:buFontTx/>
              <a:buChar char="•"/>
            </a:pPr>
            <a:r>
              <a:rPr lang="en-US" altLang="en-US"/>
              <a:t>Hard Link  (in the same filesystem)</a:t>
            </a:r>
          </a:p>
          <a:p>
            <a:pPr lvl="1">
              <a:lnSpc>
                <a:spcPct val="90000"/>
              </a:lnSpc>
              <a:buFontTx/>
              <a:buChar char="•"/>
            </a:pPr>
            <a:r>
              <a:rPr lang="en-US" altLang="en-US" sz="2000"/>
              <a:t>$ ln /usr/bin/clear /usr/bin/cls</a:t>
            </a:r>
          </a:p>
          <a:p>
            <a:pPr lvl="1">
              <a:lnSpc>
                <a:spcPct val="90000"/>
              </a:lnSpc>
              <a:buFontTx/>
              <a:buChar char="•"/>
            </a:pPr>
            <a:endParaRPr lang="en-US" altLang="en-US" sz="2000"/>
          </a:p>
          <a:p>
            <a:pPr lvl="1">
              <a:lnSpc>
                <a:spcPct val="90000"/>
              </a:lnSpc>
              <a:buFontTx/>
              <a:buChar char="•"/>
            </a:pPr>
            <a:r>
              <a:rPr lang="en-US" altLang="en-US" sz="2000"/>
              <a:t>Hard link uses the same inode number</a:t>
            </a:r>
          </a:p>
          <a:p>
            <a:pPr lvl="1">
              <a:lnSpc>
                <a:spcPct val="90000"/>
              </a:lnSpc>
              <a:buFontTx/>
              <a:buChar char="•"/>
            </a:pPr>
            <a:endParaRPr lang="en-US" altLang="en-US" sz="2000"/>
          </a:p>
          <a:p>
            <a:pPr>
              <a:lnSpc>
                <a:spcPct val="90000"/>
              </a:lnSpc>
              <a:buFontTx/>
              <a:buChar char="•"/>
            </a:pPr>
            <a:r>
              <a:rPr lang="en-US" altLang="en-US"/>
              <a:t>Soft Link (in different filesystems also used to link directories)</a:t>
            </a:r>
          </a:p>
          <a:p>
            <a:pPr lvl="1">
              <a:lnSpc>
                <a:spcPct val="90000"/>
              </a:lnSpc>
              <a:buFontTx/>
              <a:buChar char="•"/>
            </a:pPr>
            <a:r>
              <a:rPr lang="en-US" altLang="en-US" sz="2000"/>
              <a:t>$ ln –s /usr/bin/clear /home/user1/cls</a:t>
            </a:r>
          </a:p>
          <a:p>
            <a:pPr lvl="1">
              <a:lnSpc>
                <a:spcPct val="90000"/>
              </a:lnSpc>
              <a:buFontTx/>
              <a:buChar char="•"/>
            </a:pPr>
            <a:endParaRPr lang="en-US" altLang="en-US" sz="2000"/>
          </a:p>
          <a:p>
            <a:pPr lvl="1">
              <a:lnSpc>
                <a:spcPct val="90000"/>
              </a:lnSpc>
              <a:buFontTx/>
              <a:buChar char="•"/>
            </a:pPr>
            <a:endParaRPr lang="en-US" altLang="en-US" sz="2000"/>
          </a:p>
        </p:txBody>
      </p:sp>
      <p:sp>
        <p:nvSpPr>
          <p:cNvPr id="108032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endParaRPr lang="en-US" altLang="en-US" b="0"/>
          </a:p>
        </p:txBody>
      </p:sp>
      <p:sp>
        <p:nvSpPr>
          <p:cNvPr id="1080324" name="Rectangle 4"/>
          <p:cNvSpPr>
            <a:spLocks noGrp="1" noChangeArrowheads="1"/>
          </p:cNvSpPr>
          <p:nvPr>
            <p:ph type="title"/>
          </p:nvPr>
        </p:nvSpPr>
        <p:spPr>
          <a:xfrm>
            <a:off x="2133600" y="0"/>
            <a:ext cx="4891314" cy="914400"/>
          </a:xfrm>
        </p:spPr>
        <p:txBody>
          <a:bodyPr>
            <a:normAutofit/>
          </a:bodyPr>
          <a:lstStyle/>
          <a:p>
            <a:r>
              <a:rPr lang="en-US" altLang="en-US" dirty="0"/>
              <a:t>Command - </a:t>
            </a:r>
            <a:r>
              <a:rPr lang="en-US" altLang="en-US" b="0" dirty="0" err="1"/>
              <a:t>ln</a:t>
            </a:r>
            <a:endParaRPr lang="en-US" altLang="en-US" b="0" dirty="0"/>
          </a:p>
        </p:txBody>
      </p:sp>
    </p:spTree>
    <p:extLst>
      <p:ext uri="{BB962C8B-B14F-4D97-AF65-F5344CB8AC3E}">
        <p14:creationId xmlns:p14="http://schemas.microsoft.com/office/powerpoint/2010/main" val="1674491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07033CF6-4287-4E16-B083-F2A995692D09}" type="slidenum">
              <a:rPr lang="en-US" altLang="en-US"/>
              <a:pPr/>
              <a:t>48</a:t>
            </a:fld>
            <a:endParaRPr lang="en-US" altLang="en-US"/>
          </a:p>
        </p:txBody>
      </p:sp>
      <p:sp>
        <p:nvSpPr>
          <p:cNvPr id="1082370" name="Rectangle 2"/>
          <p:cNvSpPr>
            <a:spLocks noGrp="1" noChangeArrowheads="1"/>
          </p:cNvSpPr>
          <p:nvPr>
            <p:ph type="body" idx="1"/>
          </p:nvPr>
        </p:nvSpPr>
        <p:spPr>
          <a:xfrm>
            <a:off x="1828800" y="914400"/>
            <a:ext cx="8534400" cy="5181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a:t>Set user ID (SUID)</a:t>
            </a:r>
          </a:p>
          <a:p>
            <a:pPr lvl="1">
              <a:buFontTx/>
              <a:buChar char="•"/>
            </a:pPr>
            <a:r>
              <a:rPr lang="en-US" altLang="en-US" sz="2000"/>
              <a:t>This means that if the SUID bit is set for any application then your user ID would be set as that of the owner of application/file rather than the current user, while running that application </a:t>
            </a:r>
          </a:p>
          <a:p>
            <a:pPr lvl="1">
              <a:buFontTx/>
              <a:buChar char="•"/>
            </a:pPr>
            <a:endParaRPr lang="en-US" altLang="en-US" sz="2000"/>
          </a:p>
          <a:p>
            <a:pPr lvl="1">
              <a:buFontTx/>
              <a:buChar char="•"/>
            </a:pPr>
            <a:r>
              <a:rPr lang="en-US" altLang="en-US" sz="2000"/>
              <a:t>“set user ID” bit can be set in one of the two ways:</a:t>
            </a:r>
          </a:p>
          <a:p>
            <a:pPr lvl="2">
              <a:lnSpc>
                <a:spcPct val="140000"/>
              </a:lnSpc>
            </a:pPr>
            <a:r>
              <a:rPr lang="en-US" altLang="en-US" sz="1800"/>
              <a:t>chmod  u+s &lt;filename&gt;</a:t>
            </a:r>
          </a:p>
          <a:p>
            <a:pPr lvl="2">
              <a:lnSpc>
                <a:spcPct val="50000"/>
              </a:lnSpc>
            </a:pPr>
            <a:endParaRPr lang="en-US" altLang="en-US" sz="1800"/>
          </a:p>
          <a:p>
            <a:pPr lvl="2"/>
            <a:r>
              <a:rPr lang="en-US" altLang="en-US" sz="1800"/>
              <a:t>chmod 4755 &lt;filename&gt;</a:t>
            </a:r>
          </a:p>
          <a:p>
            <a:pPr lvl="1">
              <a:lnSpc>
                <a:spcPct val="30000"/>
              </a:lnSpc>
              <a:buFontTx/>
              <a:buChar char="•"/>
            </a:pPr>
            <a:endParaRPr lang="en-US" altLang="en-US" sz="2000"/>
          </a:p>
          <a:p>
            <a:pPr lvl="3">
              <a:buFontTx/>
              <a:buChar char="•"/>
            </a:pPr>
            <a:r>
              <a:rPr lang="en-US" altLang="en-US" sz="1600"/>
              <a:t>The leftmost octal number 4 indicates “set user ID” bit to be set, other octal digits indicate regular file permissions. This is meaningful for executable files only.</a:t>
            </a:r>
          </a:p>
        </p:txBody>
      </p:sp>
      <p:sp>
        <p:nvSpPr>
          <p:cNvPr id="1082371" name="Rectangle 3"/>
          <p:cNvSpPr>
            <a:spLocks noChangeArrowheads="1"/>
          </p:cNvSpPr>
          <p:nvPr/>
        </p:nvSpPr>
        <p:spPr bwMode="auto">
          <a:xfrm>
            <a:off x="2057400" y="1524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endParaRPr lang="en-US" altLang="en-US"/>
          </a:p>
        </p:txBody>
      </p:sp>
      <p:sp>
        <p:nvSpPr>
          <p:cNvPr id="1082372" name="Rectangle 4"/>
          <p:cNvSpPr>
            <a:spLocks noGrp="1" noChangeArrowheads="1"/>
          </p:cNvSpPr>
          <p:nvPr>
            <p:ph type="title"/>
          </p:nvPr>
        </p:nvSpPr>
        <p:spPr>
          <a:xfrm>
            <a:off x="1904999" y="0"/>
            <a:ext cx="7485743" cy="914400"/>
          </a:xfrm>
        </p:spPr>
        <p:txBody>
          <a:bodyPr>
            <a:normAutofit/>
          </a:bodyPr>
          <a:lstStyle/>
          <a:p>
            <a:r>
              <a:rPr lang="en-US" altLang="en-US" dirty="0"/>
              <a:t>Special Permission Bits</a:t>
            </a:r>
          </a:p>
        </p:txBody>
      </p:sp>
    </p:spTree>
    <p:extLst>
      <p:ext uri="{BB962C8B-B14F-4D97-AF65-F5344CB8AC3E}">
        <p14:creationId xmlns:p14="http://schemas.microsoft.com/office/powerpoint/2010/main" val="183742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7DFACCF-4375-4129-AD98-D68180C1C7CB}" type="slidenum">
              <a:rPr lang="en-US" altLang="en-US"/>
              <a:pPr/>
              <a:t>49</a:t>
            </a:fld>
            <a:endParaRPr lang="en-US" altLang="en-US"/>
          </a:p>
        </p:txBody>
      </p:sp>
      <p:sp>
        <p:nvSpPr>
          <p:cNvPr id="1306626" name="Rectangle 2"/>
          <p:cNvSpPr>
            <a:spLocks noGrp="1" noChangeArrowheads="1"/>
          </p:cNvSpPr>
          <p:nvPr>
            <p:ph type="body" idx="1"/>
          </p:nvPr>
        </p:nvSpPr>
        <p:spPr>
          <a:xfrm>
            <a:off x="1828800" y="914400"/>
            <a:ext cx="8534400" cy="5181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a:t>Set group id (SGID)</a:t>
            </a:r>
          </a:p>
          <a:p>
            <a:pPr lvl="1">
              <a:buFontTx/>
              <a:buChar char="•"/>
            </a:pPr>
            <a:r>
              <a:rPr lang="en-US" altLang="en-US" sz="2000"/>
              <a:t>Just like SUID, setting the SGID bit for a file sets your group ID to the file's group while the file is executing </a:t>
            </a:r>
          </a:p>
          <a:p>
            <a:pPr lvl="1">
              <a:buFontTx/>
              <a:buChar char="•"/>
            </a:pPr>
            <a:r>
              <a:rPr lang="en-US" altLang="en-US" sz="2000"/>
              <a:t>SGID set to a directory ; all files created in the directory will belong to the named group </a:t>
            </a:r>
          </a:p>
          <a:p>
            <a:pPr lvl="1">
              <a:buFontTx/>
              <a:buChar char="•"/>
            </a:pPr>
            <a:r>
              <a:rPr lang="en-US" altLang="en-US" sz="2000"/>
              <a:t>“set group ID” bit can be set in one of the two ways:</a:t>
            </a:r>
          </a:p>
          <a:p>
            <a:pPr lvl="2">
              <a:lnSpc>
                <a:spcPct val="140000"/>
              </a:lnSpc>
            </a:pPr>
            <a:r>
              <a:rPr lang="en-US" altLang="en-US" sz="1800"/>
              <a:t>chmod  g+s &lt;filename&gt;</a:t>
            </a:r>
          </a:p>
          <a:p>
            <a:pPr lvl="2">
              <a:lnSpc>
                <a:spcPct val="50000"/>
              </a:lnSpc>
            </a:pPr>
            <a:endParaRPr lang="en-US" altLang="en-US" sz="1800"/>
          </a:p>
          <a:p>
            <a:pPr lvl="2"/>
            <a:r>
              <a:rPr lang="en-US" altLang="en-US" sz="1800"/>
              <a:t>chmod 2755 &lt;filename&gt;</a:t>
            </a:r>
          </a:p>
          <a:p>
            <a:pPr lvl="1">
              <a:lnSpc>
                <a:spcPct val="30000"/>
              </a:lnSpc>
              <a:buFontTx/>
              <a:buChar char="•"/>
            </a:pPr>
            <a:endParaRPr lang="en-US" altLang="en-US" sz="2000"/>
          </a:p>
          <a:p>
            <a:pPr lvl="3">
              <a:buFontTx/>
              <a:buChar char="•"/>
            </a:pPr>
            <a:r>
              <a:rPr lang="en-US" altLang="en-US" sz="1600"/>
              <a:t>The leftmost octal number 2 indicates “set group ID” bit to be set, other octal digits indicate regular file permissions. This is meaningful for executable files only.</a:t>
            </a:r>
          </a:p>
        </p:txBody>
      </p:sp>
      <p:sp>
        <p:nvSpPr>
          <p:cNvPr id="1306627" name="Rectangle 3"/>
          <p:cNvSpPr>
            <a:spLocks noChangeArrowheads="1"/>
          </p:cNvSpPr>
          <p:nvPr/>
        </p:nvSpPr>
        <p:spPr bwMode="auto">
          <a:xfrm>
            <a:off x="2057400" y="1524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endParaRPr lang="en-US" altLang="en-US"/>
          </a:p>
        </p:txBody>
      </p:sp>
      <p:sp>
        <p:nvSpPr>
          <p:cNvPr id="1306628" name="Rectangle 4"/>
          <p:cNvSpPr>
            <a:spLocks noGrp="1" noChangeArrowheads="1"/>
          </p:cNvSpPr>
          <p:nvPr>
            <p:ph type="title"/>
          </p:nvPr>
        </p:nvSpPr>
        <p:spPr>
          <a:xfrm>
            <a:off x="1905000" y="0"/>
            <a:ext cx="7558314" cy="914400"/>
          </a:xfrm>
        </p:spPr>
        <p:txBody>
          <a:bodyPr>
            <a:normAutofit/>
          </a:bodyPr>
          <a:lstStyle/>
          <a:p>
            <a:r>
              <a:rPr lang="en-US" altLang="en-US" dirty="0"/>
              <a:t>Special Permission Bits</a:t>
            </a:r>
          </a:p>
        </p:txBody>
      </p:sp>
    </p:spTree>
    <p:extLst>
      <p:ext uri="{BB962C8B-B14F-4D97-AF65-F5344CB8AC3E}">
        <p14:creationId xmlns:p14="http://schemas.microsoft.com/office/powerpoint/2010/main" val="157483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1A559-91DC-4062-82A1-939360245531}" type="slidenum">
              <a:rPr lang="en-US" altLang="en-US"/>
              <a:pPr/>
              <a:t>5</a:t>
            </a:fld>
            <a:endParaRPr lang="en-US" altLang="en-US"/>
          </a:p>
        </p:txBody>
      </p:sp>
      <p:sp>
        <p:nvSpPr>
          <p:cNvPr id="998402" name="Rectangle 2"/>
          <p:cNvSpPr>
            <a:spLocks noGrp="1" noChangeArrowheads="1"/>
          </p:cNvSpPr>
          <p:nvPr>
            <p:ph type="body" idx="1"/>
          </p:nvPr>
        </p:nvSpPr>
        <p:spPr>
          <a:xfrm>
            <a:off x="2057401" y="1295400"/>
            <a:ext cx="7699375" cy="51054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buFontTx/>
              <a:buChar char="•"/>
            </a:pPr>
            <a:r>
              <a:rPr lang="en-US" altLang="en-US" dirty="0">
                <a:solidFill>
                  <a:schemeClr val="tx1"/>
                </a:solidFill>
              </a:rPr>
              <a:t>Multi-user, multitasking, timesharing</a:t>
            </a:r>
          </a:p>
          <a:p>
            <a:pPr>
              <a:buFontTx/>
              <a:buNone/>
            </a:pPr>
            <a:r>
              <a:rPr lang="en-US" altLang="en-US" dirty="0">
                <a:solidFill>
                  <a:schemeClr val="tx1"/>
                </a:solidFill>
              </a:rPr>
              <a:t> </a:t>
            </a:r>
          </a:p>
          <a:p>
            <a:pPr>
              <a:buFontTx/>
              <a:buChar char="•"/>
            </a:pPr>
            <a:r>
              <a:rPr lang="en-US" altLang="en-US" dirty="0">
                <a:solidFill>
                  <a:schemeClr val="tx1"/>
                </a:solidFill>
              </a:rPr>
              <a:t>Portability</a:t>
            </a:r>
          </a:p>
          <a:p>
            <a:pPr>
              <a:buFontTx/>
              <a:buChar char="•"/>
            </a:pPr>
            <a:endParaRPr lang="en-US" altLang="en-US" dirty="0">
              <a:solidFill>
                <a:schemeClr val="tx1"/>
              </a:solidFill>
            </a:endParaRPr>
          </a:p>
          <a:p>
            <a:pPr>
              <a:buFontTx/>
              <a:buChar char="•"/>
            </a:pPr>
            <a:r>
              <a:rPr lang="en-US" altLang="en-US" dirty="0">
                <a:solidFill>
                  <a:schemeClr val="tx1"/>
                </a:solidFill>
              </a:rPr>
              <a:t>Modularity</a:t>
            </a:r>
          </a:p>
          <a:p>
            <a:pPr>
              <a:buFontTx/>
              <a:buChar char="•"/>
            </a:pPr>
            <a:endParaRPr lang="en-US" altLang="en-US" dirty="0">
              <a:solidFill>
                <a:schemeClr val="tx1"/>
              </a:solidFill>
            </a:endParaRPr>
          </a:p>
          <a:p>
            <a:pPr>
              <a:buFontTx/>
              <a:buChar char="•"/>
            </a:pPr>
            <a:r>
              <a:rPr lang="en-US" altLang="en-US" dirty="0">
                <a:solidFill>
                  <a:schemeClr val="tx1"/>
                </a:solidFill>
              </a:rPr>
              <a:t>File structure</a:t>
            </a:r>
          </a:p>
          <a:p>
            <a:pPr>
              <a:buFontTx/>
              <a:buChar char="•"/>
            </a:pPr>
            <a:endParaRPr lang="en-US" altLang="en-US" dirty="0">
              <a:solidFill>
                <a:schemeClr val="tx1"/>
              </a:solidFill>
            </a:endParaRPr>
          </a:p>
          <a:p>
            <a:pPr>
              <a:buFontTx/>
              <a:buChar char="•"/>
            </a:pPr>
            <a:r>
              <a:rPr lang="en-US" altLang="en-US" dirty="0">
                <a:solidFill>
                  <a:schemeClr val="tx1"/>
                </a:solidFill>
              </a:rPr>
              <a:t>Security</a:t>
            </a:r>
          </a:p>
          <a:p>
            <a:pPr>
              <a:buFontTx/>
              <a:buChar char="•"/>
            </a:pPr>
            <a:endParaRPr lang="en-US" altLang="en-US" dirty="0">
              <a:solidFill>
                <a:schemeClr val="tx1"/>
              </a:solidFill>
            </a:endParaRPr>
          </a:p>
          <a:p>
            <a:pPr>
              <a:buFontTx/>
              <a:buChar char="•"/>
            </a:pPr>
            <a:r>
              <a:rPr lang="en-US" altLang="en-US" dirty="0">
                <a:solidFill>
                  <a:schemeClr val="tx1"/>
                </a:solidFill>
              </a:rPr>
              <a:t>Strong networking support &amp; advanced graphics</a:t>
            </a:r>
          </a:p>
        </p:txBody>
      </p:sp>
      <p:sp>
        <p:nvSpPr>
          <p:cNvPr id="99840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Features of UNIX</a:t>
            </a:r>
          </a:p>
        </p:txBody>
      </p:sp>
    </p:spTree>
    <p:extLst>
      <p:ext uri="{BB962C8B-B14F-4D97-AF65-F5344CB8AC3E}">
        <p14:creationId xmlns:p14="http://schemas.microsoft.com/office/powerpoint/2010/main" val="33693093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F34BCAC-010D-4D36-A8C8-392756412F99}" type="slidenum">
              <a:rPr lang="en-US" altLang="en-US"/>
              <a:pPr/>
              <a:t>50</a:t>
            </a:fld>
            <a:endParaRPr lang="en-US" altLang="en-US"/>
          </a:p>
        </p:txBody>
      </p:sp>
      <p:sp>
        <p:nvSpPr>
          <p:cNvPr id="1308674" name="Rectangle 2"/>
          <p:cNvSpPr>
            <a:spLocks noGrp="1" noChangeArrowheads="1"/>
          </p:cNvSpPr>
          <p:nvPr>
            <p:ph type="body" idx="1"/>
          </p:nvPr>
        </p:nvSpPr>
        <p:spPr>
          <a:xfrm>
            <a:off x="1828800" y="914400"/>
            <a:ext cx="8534400" cy="5181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Tx/>
              <a:buChar char="•"/>
            </a:pPr>
            <a:r>
              <a:rPr lang="en-US" altLang="en-US"/>
              <a:t>Sticky bit (SVTX)</a:t>
            </a:r>
          </a:p>
          <a:p>
            <a:pPr lvl="1">
              <a:buFontTx/>
              <a:buChar char="•"/>
            </a:pPr>
            <a:r>
              <a:rPr lang="en-US" altLang="en-US" sz="2000"/>
              <a:t>Typically set to a directory that is shareable</a:t>
            </a:r>
          </a:p>
          <a:p>
            <a:pPr lvl="1">
              <a:buFontTx/>
              <a:buChar char="•"/>
            </a:pPr>
            <a:r>
              <a:rPr lang="en-US" altLang="en-US" sz="2000"/>
              <a:t>Any user can create a file in such sharable directory</a:t>
            </a:r>
          </a:p>
          <a:p>
            <a:pPr lvl="1">
              <a:buFontTx/>
              <a:buChar char="•"/>
            </a:pPr>
            <a:r>
              <a:rPr lang="en-US" altLang="en-US" sz="2000"/>
              <a:t>Only owner of the file or super user (root) can remove a file from the directory</a:t>
            </a:r>
          </a:p>
          <a:p>
            <a:pPr lvl="1">
              <a:buFontTx/>
              <a:buChar char="•"/>
            </a:pPr>
            <a:endParaRPr lang="en-US" altLang="en-US" sz="2000"/>
          </a:p>
          <a:p>
            <a:pPr lvl="1">
              <a:buFontTx/>
              <a:buChar char="•"/>
            </a:pPr>
            <a:r>
              <a:rPr lang="en-US" altLang="en-US" sz="2000"/>
              <a:t>“sticky” bit can be set in one of the two ways:</a:t>
            </a:r>
          </a:p>
          <a:p>
            <a:pPr lvl="2">
              <a:lnSpc>
                <a:spcPct val="140000"/>
              </a:lnSpc>
            </a:pPr>
            <a:r>
              <a:rPr lang="en-US" altLang="en-US" sz="1800"/>
              <a:t>chmod  +t  &lt;directoryname&gt;</a:t>
            </a:r>
          </a:p>
          <a:p>
            <a:pPr lvl="2">
              <a:lnSpc>
                <a:spcPct val="50000"/>
              </a:lnSpc>
            </a:pPr>
            <a:endParaRPr lang="en-US" altLang="en-US" sz="1800"/>
          </a:p>
          <a:p>
            <a:pPr lvl="2"/>
            <a:r>
              <a:rPr lang="en-US" altLang="en-US" sz="1800"/>
              <a:t>chmod 1555 &lt;directoryname&gt;</a:t>
            </a:r>
          </a:p>
          <a:p>
            <a:pPr lvl="3">
              <a:buFontTx/>
              <a:buChar char="•"/>
            </a:pPr>
            <a:r>
              <a:rPr lang="en-US" altLang="en-US" sz="1600"/>
              <a:t>The leftmost octal number 1 indicates “sticky” bit to be set, other octal digits indicate regular file permissions. </a:t>
            </a:r>
          </a:p>
          <a:p>
            <a:pPr lvl="1">
              <a:buFontTx/>
              <a:buChar char="•"/>
            </a:pPr>
            <a:endParaRPr lang="en-US" altLang="en-US" sz="2000"/>
          </a:p>
        </p:txBody>
      </p:sp>
      <p:sp>
        <p:nvSpPr>
          <p:cNvPr id="1308675" name="Rectangle 3"/>
          <p:cNvSpPr>
            <a:spLocks noChangeArrowheads="1"/>
          </p:cNvSpPr>
          <p:nvPr/>
        </p:nvSpPr>
        <p:spPr bwMode="auto">
          <a:xfrm>
            <a:off x="2057400" y="1524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endParaRPr lang="en-US" altLang="en-US"/>
          </a:p>
        </p:txBody>
      </p:sp>
      <p:sp>
        <p:nvSpPr>
          <p:cNvPr id="1308676" name="Rectangle 4"/>
          <p:cNvSpPr>
            <a:spLocks noGrp="1" noChangeArrowheads="1"/>
          </p:cNvSpPr>
          <p:nvPr>
            <p:ph type="title"/>
          </p:nvPr>
        </p:nvSpPr>
        <p:spPr>
          <a:xfrm>
            <a:off x="1981200" y="0"/>
            <a:ext cx="7278914" cy="914400"/>
          </a:xfrm>
        </p:spPr>
        <p:txBody>
          <a:bodyPr>
            <a:normAutofit fontScale="90000"/>
          </a:bodyPr>
          <a:lstStyle/>
          <a:p>
            <a:r>
              <a:rPr lang="en-US" altLang="en-US" dirty="0"/>
              <a:t>Special Permission Bits</a:t>
            </a:r>
          </a:p>
        </p:txBody>
      </p:sp>
    </p:spTree>
    <p:extLst>
      <p:ext uri="{BB962C8B-B14F-4D97-AF65-F5344CB8AC3E}">
        <p14:creationId xmlns:p14="http://schemas.microsoft.com/office/powerpoint/2010/main" val="1050986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Vim editor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550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Vim = Awesome!</a:t>
            </a:r>
          </a:p>
        </p:txBody>
      </p:sp>
      <p:sp>
        <p:nvSpPr>
          <p:cNvPr id="3" name="Content Placeholder 2"/>
          <p:cNvSpPr>
            <a:spLocks noGrp="1"/>
          </p:cNvSpPr>
          <p:nvPr>
            <p:ph idx="1"/>
          </p:nvPr>
        </p:nvSpPr>
        <p:spPr/>
        <p:txBody>
          <a:bodyPr/>
          <a:lstStyle/>
          <a:p>
            <a:r>
              <a:rPr lang="en-US" dirty="0"/>
              <a:t>Vim is a powerful lightweight text editor.</a:t>
            </a:r>
          </a:p>
          <a:p>
            <a:r>
              <a:rPr lang="en-US" dirty="0"/>
              <a:t>The name \Vim" is an acronym for \Vi </a:t>
            </a:r>
            <a:r>
              <a:rPr lang="en-US" dirty="0" err="1"/>
              <a:t>IMproved</a:t>
            </a:r>
            <a:r>
              <a:rPr lang="en-US" dirty="0"/>
              <a:t>"</a:t>
            </a:r>
          </a:p>
          <a:p>
            <a:r>
              <a:rPr lang="en-US" dirty="0"/>
              <a:t>vi is an older text editor</a:t>
            </a:r>
          </a:p>
          <a:p>
            <a:r>
              <a:rPr lang="en-US" dirty="0"/>
              <a:t>Ports of Vim are available for all </a:t>
            </a:r>
            <a:r>
              <a:rPr lang="en-US" dirty="0" smtClean="0"/>
              <a:t>systems including </a:t>
            </a:r>
            <a:r>
              <a:rPr lang="en-US" dirty="0"/>
              <a:t>Microsoft Windows</a:t>
            </a:r>
          </a:p>
          <a:p>
            <a:r>
              <a:rPr lang="en-US" dirty="0"/>
              <a:t>Vim allows you to perform text editing tasks much faster </a:t>
            </a:r>
            <a:r>
              <a:rPr lang="en-US" dirty="0" smtClean="0"/>
              <a:t>than most </a:t>
            </a:r>
            <a:r>
              <a:rPr lang="en-US" dirty="0"/>
              <a:t>other text editors!</a:t>
            </a:r>
          </a:p>
          <a:p>
            <a:r>
              <a:rPr lang="en-US" dirty="0"/>
              <a:t>Though it does have a learning curve</a:t>
            </a:r>
          </a:p>
        </p:txBody>
      </p:sp>
    </p:spTree>
    <p:extLst>
      <p:ext uri="{BB962C8B-B14F-4D97-AF65-F5344CB8AC3E}">
        <p14:creationId xmlns:p14="http://schemas.microsoft.com/office/powerpoint/2010/main" val="18791849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modal text editor</a:t>
            </a:r>
          </a:p>
        </p:txBody>
      </p:sp>
      <p:sp>
        <p:nvSpPr>
          <p:cNvPr id="3" name="Content Placeholder 2"/>
          <p:cNvSpPr>
            <a:spLocks noGrp="1"/>
          </p:cNvSpPr>
          <p:nvPr>
            <p:ph idx="1"/>
          </p:nvPr>
        </p:nvSpPr>
        <p:spPr/>
        <p:txBody>
          <a:bodyPr>
            <a:normAutofit/>
          </a:bodyPr>
          <a:lstStyle/>
          <a:p>
            <a:r>
              <a:rPr lang="en-US" dirty="0"/>
              <a:t>One of the reasons that Vim allows you to performs </a:t>
            </a:r>
            <a:r>
              <a:rPr lang="en-US" dirty="0" smtClean="0"/>
              <a:t>tasks quickly </a:t>
            </a:r>
            <a:r>
              <a:rPr lang="en-US" dirty="0"/>
              <a:t>is because it works in modes.</a:t>
            </a:r>
          </a:p>
          <a:p>
            <a:r>
              <a:rPr lang="en-US" dirty="0"/>
              <a:t>Without modes, users would have to either use </a:t>
            </a:r>
            <a:r>
              <a:rPr lang="en-US" dirty="0" smtClean="0"/>
              <a:t>command menus </a:t>
            </a:r>
            <a:r>
              <a:rPr lang="en-US" dirty="0"/>
              <a:t>(with a mouse or keyboard), or use </a:t>
            </a:r>
            <a:r>
              <a:rPr lang="en-US" dirty="0" smtClean="0"/>
              <a:t>complex/long command </a:t>
            </a:r>
            <a:r>
              <a:rPr lang="en-US" dirty="0"/>
              <a:t>shortcut keys involving the control key (ctrl) </a:t>
            </a:r>
            <a:r>
              <a:rPr lang="en-US" dirty="0" smtClean="0"/>
              <a:t>or the </a:t>
            </a:r>
            <a:r>
              <a:rPr lang="en-US" dirty="0"/>
              <a:t>alt key (alt).</a:t>
            </a:r>
          </a:p>
          <a:p>
            <a:r>
              <a:rPr lang="en-US" dirty="0"/>
              <a:t>Vim uses modes to speed up editing by not relying </a:t>
            </a:r>
            <a:r>
              <a:rPr lang="en-US" dirty="0" smtClean="0"/>
              <a:t>on command </a:t>
            </a:r>
            <a:r>
              <a:rPr lang="en-US" dirty="0"/>
              <a:t>keys or menus.</a:t>
            </a:r>
          </a:p>
          <a:p>
            <a:r>
              <a:rPr lang="en-US" dirty="0"/>
              <a:t>You can do all of your editing by just using the keyboard which </a:t>
            </a:r>
            <a:r>
              <a:rPr lang="en-US" dirty="0" smtClean="0"/>
              <a:t>is super </a:t>
            </a:r>
            <a:r>
              <a:rPr lang="en-US" dirty="0"/>
              <a:t>fast!!</a:t>
            </a:r>
          </a:p>
          <a:p>
            <a:pPr marL="0" indent="0">
              <a:buNone/>
            </a:pPr>
            <a:endParaRPr lang="en-US" dirty="0"/>
          </a:p>
        </p:txBody>
      </p:sp>
    </p:spTree>
    <p:extLst>
      <p:ext uri="{BB962C8B-B14F-4D97-AF65-F5344CB8AC3E}">
        <p14:creationId xmlns:p14="http://schemas.microsoft.com/office/powerpoint/2010/main" val="995015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3 main modes of Vim</a:t>
            </a:r>
          </a:p>
        </p:txBody>
      </p:sp>
      <p:sp>
        <p:nvSpPr>
          <p:cNvPr id="3" name="Content Placeholder 2"/>
          <p:cNvSpPr>
            <a:spLocks noGrp="1"/>
          </p:cNvSpPr>
          <p:nvPr>
            <p:ph idx="1"/>
          </p:nvPr>
        </p:nvSpPr>
        <p:spPr>
          <a:xfrm>
            <a:off x="1001485" y="885371"/>
            <a:ext cx="10740571" cy="5747659"/>
          </a:xfrm>
        </p:spPr>
        <p:txBody>
          <a:bodyPr>
            <a:normAutofit/>
          </a:bodyPr>
          <a:lstStyle/>
          <a:p>
            <a:r>
              <a:rPr lang="en-US" dirty="0">
                <a:solidFill>
                  <a:srgbClr val="FF0000"/>
                </a:solidFill>
              </a:rPr>
              <a:t>Normal mode:</a:t>
            </a:r>
          </a:p>
          <a:p>
            <a:pPr lvl="1"/>
            <a:r>
              <a:rPr lang="en-US" sz="2000" dirty="0"/>
              <a:t>Launching pad to issue commands or go into other modes</a:t>
            </a:r>
          </a:p>
          <a:p>
            <a:pPr lvl="1"/>
            <a:r>
              <a:rPr lang="en-US" sz="2000" dirty="0"/>
              <a:t>Allows you to view the text but not edit it</a:t>
            </a:r>
          </a:p>
          <a:p>
            <a:pPr lvl="1"/>
            <a:r>
              <a:rPr lang="en-US" sz="2000" dirty="0"/>
              <a:t>Vim starts in normal mode</a:t>
            </a:r>
          </a:p>
          <a:p>
            <a:pPr lvl="1"/>
            <a:r>
              <a:rPr lang="en-US" sz="2000" dirty="0"/>
              <a:t>You can jump to normal mode by pressing the Escape (</a:t>
            </a:r>
            <a:r>
              <a:rPr lang="en-US" sz="2000" dirty="0" smtClean="0"/>
              <a:t>Esc) key </a:t>
            </a:r>
            <a:r>
              <a:rPr lang="en-US" sz="2000" dirty="0"/>
              <a:t>on your keyboard</a:t>
            </a:r>
          </a:p>
          <a:p>
            <a:r>
              <a:rPr lang="en-US" dirty="0">
                <a:solidFill>
                  <a:srgbClr val="FF0000"/>
                </a:solidFill>
              </a:rPr>
              <a:t>Visual mode:</a:t>
            </a:r>
          </a:p>
          <a:p>
            <a:pPr lvl="1"/>
            <a:r>
              <a:rPr lang="en-US" sz="2000" dirty="0"/>
              <a:t>Used to highlight text and perform operations on selected text</a:t>
            </a:r>
          </a:p>
          <a:p>
            <a:pPr lvl="1"/>
            <a:r>
              <a:rPr lang="en-US" sz="2000" dirty="0"/>
              <a:t>You get to visual mode from normal mode by pressing the </a:t>
            </a:r>
            <a:r>
              <a:rPr lang="en-US" sz="2000" dirty="0" smtClean="0"/>
              <a:t>v key </a:t>
            </a:r>
            <a:r>
              <a:rPr lang="en-US" sz="2000" dirty="0"/>
              <a:t>on your keyboard</a:t>
            </a:r>
          </a:p>
          <a:p>
            <a:r>
              <a:rPr lang="en-US" dirty="0">
                <a:solidFill>
                  <a:srgbClr val="FF0000"/>
                </a:solidFill>
              </a:rPr>
              <a:t>Insert mode:</a:t>
            </a:r>
          </a:p>
          <a:p>
            <a:pPr lvl="1"/>
            <a:r>
              <a:rPr lang="en-US" sz="2000" dirty="0"/>
              <a:t>Used to type text into the </a:t>
            </a:r>
            <a:r>
              <a:rPr lang="en-US" sz="2000" dirty="0" smtClean="0"/>
              <a:t>buffer (file)</a:t>
            </a:r>
            <a:endParaRPr lang="en-US" sz="2000" dirty="0"/>
          </a:p>
          <a:p>
            <a:pPr lvl="1"/>
            <a:r>
              <a:rPr lang="en-US" sz="2000" dirty="0"/>
              <a:t>This probably what you're used to from your text editor</a:t>
            </a:r>
          </a:p>
          <a:p>
            <a:pPr lvl="1"/>
            <a:r>
              <a:rPr lang="en-US" sz="2000" dirty="0"/>
              <a:t>You get to the insert mode by pressing the </a:t>
            </a:r>
            <a:r>
              <a:rPr lang="en-US" sz="2000" dirty="0" err="1"/>
              <a:t>i</a:t>
            </a:r>
            <a:r>
              <a:rPr lang="en-US" sz="2000" dirty="0"/>
              <a:t> key on </a:t>
            </a:r>
            <a:r>
              <a:rPr lang="en-US" sz="2000" dirty="0" smtClean="0"/>
              <a:t>your keyboard</a:t>
            </a:r>
            <a:endParaRPr lang="en-US" sz="2000" dirty="0"/>
          </a:p>
        </p:txBody>
      </p:sp>
    </p:spTree>
    <p:extLst>
      <p:ext uri="{BB962C8B-B14F-4D97-AF65-F5344CB8AC3E}">
        <p14:creationId xmlns:p14="http://schemas.microsoft.com/office/powerpoint/2010/main" val="24138584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commands</a:t>
            </a:r>
          </a:p>
        </p:txBody>
      </p:sp>
      <p:sp>
        <p:nvSpPr>
          <p:cNvPr id="3" name="Content Placeholder 2"/>
          <p:cNvSpPr>
            <a:spLocks noGrp="1"/>
          </p:cNvSpPr>
          <p:nvPr>
            <p:ph idx="1"/>
          </p:nvPr>
        </p:nvSpPr>
        <p:spPr/>
        <p:txBody>
          <a:bodyPr>
            <a:normAutofit/>
          </a:bodyPr>
          <a:lstStyle/>
          <a:p>
            <a:r>
              <a:rPr lang="en-US" sz="3600" dirty="0"/>
              <a:t>You can issue \command-line commands" from inside Vim </a:t>
            </a:r>
            <a:r>
              <a:rPr lang="en-US" sz="3600" dirty="0" smtClean="0"/>
              <a:t>to perform </a:t>
            </a:r>
            <a:r>
              <a:rPr lang="en-US" sz="3600" dirty="0"/>
              <a:t>some functionalities</a:t>
            </a:r>
          </a:p>
          <a:p>
            <a:pPr lvl="1"/>
            <a:r>
              <a:rPr lang="en-US" sz="2800" dirty="0"/>
              <a:t>write to disk, quite, get help, split screen, ...</a:t>
            </a:r>
            <a:r>
              <a:rPr lang="en-US" sz="2800" dirty="0" err="1"/>
              <a:t>etc</a:t>
            </a:r>
            <a:endParaRPr lang="en-US" sz="2800" dirty="0"/>
          </a:p>
          <a:p>
            <a:r>
              <a:rPr lang="en-US" sz="3600" dirty="0"/>
              <a:t>To issue a command, go to normal mode and the type </a:t>
            </a:r>
            <a:r>
              <a:rPr lang="en-US" sz="3600" dirty="0" smtClean="0"/>
              <a:t>:  followed </a:t>
            </a:r>
            <a:r>
              <a:rPr lang="en-US" sz="3600" dirty="0"/>
              <a:t>by your command</a:t>
            </a:r>
          </a:p>
          <a:p>
            <a:r>
              <a:rPr lang="en-US" sz="3600" dirty="0"/>
              <a:t>Launching Vim help</a:t>
            </a:r>
          </a:p>
          <a:p>
            <a:pPr marL="0" indent="0" algn="ctr">
              <a:buNone/>
            </a:pPr>
            <a:r>
              <a:rPr lang="en-US" sz="2800" dirty="0">
                <a:solidFill>
                  <a:srgbClr val="FF0000"/>
                </a:solidFill>
              </a:rPr>
              <a:t>:</a:t>
            </a:r>
            <a:r>
              <a:rPr lang="en-US" sz="2800" dirty="0" smtClean="0">
                <a:solidFill>
                  <a:srgbClr val="FF0000"/>
                </a:solidFill>
              </a:rPr>
              <a:t>help</a:t>
            </a:r>
            <a:endParaRPr lang="en-US" sz="2800" dirty="0">
              <a:solidFill>
                <a:srgbClr val="FF0000"/>
              </a:solidFill>
            </a:endParaRPr>
          </a:p>
        </p:txBody>
      </p:sp>
    </p:spTree>
    <p:extLst>
      <p:ext uri="{BB962C8B-B14F-4D97-AF65-F5344CB8AC3E}">
        <p14:creationId xmlns:p14="http://schemas.microsoft.com/office/powerpoint/2010/main" val="18749822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around</a:t>
            </a:r>
          </a:p>
        </p:txBody>
      </p:sp>
      <p:sp>
        <p:nvSpPr>
          <p:cNvPr id="3" name="Content Placeholder 2"/>
          <p:cNvSpPr>
            <a:spLocks noGrp="1"/>
          </p:cNvSpPr>
          <p:nvPr>
            <p:ph idx="1"/>
          </p:nvPr>
        </p:nvSpPr>
        <p:spPr>
          <a:xfrm>
            <a:off x="1251678" y="1422400"/>
            <a:ext cx="10178322" cy="4992914"/>
          </a:xfrm>
        </p:spPr>
        <p:txBody>
          <a:bodyPr>
            <a:normAutofit lnSpcReduction="10000"/>
          </a:bodyPr>
          <a:lstStyle/>
          <a:p>
            <a:r>
              <a:rPr lang="en-US" b="1" dirty="0">
                <a:solidFill>
                  <a:srgbClr val="FF0000"/>
                </a:solidFill>
              </a:rPr>
              <a:t>Fast</a:t>
            </a:r>
          </a:p>
          <a:p>
            <a:pPr lvl="1"/>
            <a:r>
              <a:rPr lang="en-US" sz="2400" dirty="0"/>
              <a:t>You can use your mouse to move around in Vim (assuming a</a:t>
            </a:r>
          </a:p>
          <a:p>
            <a:pPr lvl="1"/>
            <a:r>
              <a:rPr lang="en-US" sz="2400" dirty="0"/>
              <a:t>graphical interface as in </a:t>
            </a:r>
            <a:r>
              <a:rPr lang="en-US" sz="2400" dirty="0" err="1"/>
              <a:t>gVim</a:t>
            </a:r>
            <a:endParaRPr lang="en-US" sz="2400" dirty="0"/>
          </a:p>
          <a:p>
            <a:r>
              <a:rPr lang="en-US" b="1" dirty="0">
                <a:solidFill>
                  <a:srgbClr val="FF0000"/>
                </a:solidFill>
              </a:rPr>
              <a:t>Faster</a:t>
            </a:r>
          </a:p>
          <a:p>
            <a:pPr lvl="1"/>
            <a:r>
              <a:rPr lang="en-US" sz="2400" dirty="0"/>
              <a:t>However it is much faster to just use your keyboard, and for that</a:t>
            </a:r>
          </a:p>
          <a:p>
            <a:pPr lvl="1"/>
            <a:r>
              <a:rPr lang="en-US" sz="2400" dirty="0"/>
              <a:t>you can just use the arrow keys to move up/down/left/right.</a:t>
            </a:r>
          </a:p>
          <a:p>
            <a:r>
              <a:rPr lang="en-US" b="1" dirty="0">
                <a:solidFill>
                  <a:srgbClr val="FF0000"/>
                </a:solidFill>
              </a:rPr>
              <a:t>Fastest</a:t>
            </a:r>
          </a:p>
          <a:p>
            <a:pPr lvl="1"/>
            <a:r>
              <a:rPr lang="en-US" sz="2200" dirty="0"/>
              <a:t>You can even be more </a:t>
            </a:r>
            <a:r>
              <a:rPr lang="en-US" sz="2200" dirty="0" err="1"/>
              <a:t>ecient</a:t>
            </a:r>
            <a:r>
              <a:rPr lang="en-US" sz="2200" dirty="0"/>
              <a:t> by not leaving the main area of the</a:t>
            </a:r>
          </a:p>
          <a:p>
            <a:pPr lvl="1"/>
            <a:r>
              <a:rPr lang="en-US" sz="2200" dirty="0"/>
              <a:t>keyboard and using \h" to go left, \j" to go down, \k" to go up,</a:t>
            </a:r>
          </a:p>
          <a:p>
            <a:pPr lvl="1"/>
            <a:r>
              <a:rPr lang="en-US" sz="2200" dirty="0"/>
              <a:t>and \l" to go right.</a:t>
            </a:r>
          </a:p>
          <a:p>
            <a:r>
              <a:rPr lang="en-US" sz="2800" dirty="0"/>
              <a:t>To start </a:t>
            </a:r>
            <a:r>
              <a:rPr lang="en-US" sz="2800" dirty="0" smtClean="0"/>
              <a:t>off, </a:t>
            </a:r>
            <a:r>
              <a:rPr lang="en-US" sz="2800" dirty="0"/>
              <a:t>I recommend you just use the arrow keys</a:t>
            </a:r>
            <a:r>
              <a:rPr lang="en-US" sz="2800" dirty="0" smtClean="0"/>
              <a:t>.</a:t>
            </a:r>
            <a:endParaRPr lang="en-US" sz="2800" dirty="0"/>
          </a:p>
        </p:txBody>
      </p:sp>
    </p:spTree>
    <p:extLst>
      <p:ext uri="{BB962C8B-B14F-4D97-AF65-F5344CB8AC3E}">
        <p14:creationId xmlns:p14="http://schemas.microsoft.com/office/powerpoint/2010/main" val="6006064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a:bodyPr>
          <a:lstStyle/>
          <a:p>
            <a:r>
              <a:rPr lang="en-US" sz="3600" dirty="0"/>
              <a:t>To get started, launch Vim and go through the built in help.</a:t>
            </a:r>
          </a:p>
          <a:p>
            <a:pPr marL="0" indent="0" algn="ctr">
              <a:buNone/>
            </a:pPr>
            <a:r>
              <a:rPr lang="en-US" sz="3600" b="1" dirty="0">
                <a:solidFill>
                  <a:srgbClr val="FF0000"/>
                </a:solidFill>
              </a:rPr>
              <a:t>:help</a:t>
            </a:r>
          </a:p>
          <a:p>
            <a:r>
              <a:rPr lang="en-US" sz="3600" dirty="0"/>
              <a:t>You can search for help on a </a:t>
            </a:r>
            <a:r>
              <a:rPr lang="en-US" sz="3600" dirty="0" smtClean="0"/>
              <a:t>specific </a:t>
            </a:r>
            <a:r>
              <a:rPr lang="en-US" sz="3600" dirty="0"/>
              <a:t>topic as well.</a:t>
            </a:r>
          </a:p>
          <a:p>
            <a:pPr marL="0" indent="0" algn="ctr">
              <a:buNone/>
            </a:pPr>
            <a:r>
              <a:rPr lang="en-US" sz="3600" b="1" dirty="0">
                <a:solidFill>
                  <a:srgbClr val="FF0000"/>
                </a:solidFill>
              </a:rPr>
              <a:t>:help [topic to search for]</a:t>
            </a:r>
          </a:p>
        </p:txBody>
      </p:sp>
    </p:spTree>
    <p:extLst>
      <p:ext uri="{BB962C8B-B14F-4D97-AF65-F5344CB8AC3E}">
        <p14:creationId xmlns:p14="http://schemas.microsoft.com/office/powerpoint/2010/main" val="2274812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Helpful </a:t>
            </a:r>
            <a:r>
              <a:rPr lang="en-US" dirty="0" smtClean="0"/>
              <a:t>commands</a:t>
            </a:r>
            <a:endParaRPr lang="en-US" dirty="0"/>
          </a:p>
        </p:txBody>
      </p:sp>
      <p:sp>
        <p:nvSpPr>
          <p:cNvPr id="3" name="Content Placeholder 2"/>
          <p:cNvSpPr>
            <a:spLocks noGrp="1"/>
          </p:cNvSpPr>
          <p:nvPr>
            <p:ph idx="1"/>
          </p:nvPr>
        </p:nvSpPr>
        <p:spPr>
          <a:xfrm>
            <a:off x="972457" y="1422400"/>
            <a:ext cx="10457543" cy="4862286"/>
          </a:xfrm>
        </p:spPr>
        <p:txBody>
          <a:bodyPr>
            <a:normAutofit lnSpcReduction="10000"/>
          </a:bodyPr>
          <a:lstStyle/>
          <a:p>
            <a:r>
              <a:rPr lang="en-US" dirty="0" smtClean="0"/>
              <a:t>I </a:t>
            </a:r>
            <a:r>
              <a:rPr lang="en-US" dirty="0"/>
              <a:t>can't possibly teach you about all the power of Vim in a </a:t>
            </a:r>
            <a:r>
              <a:rPr lang="en-US" dirty="0" smtClean="0"/>
              <a:t>few minutes</a:t>
            </a:r>
            <a:r>
              <a:rPr lang="en-US" dirty="0"/>
              <a:t>, however here are a few commands to help you get started.</a:t>
            </a:r>
          </a:p>
          <a:p>
            <a:r>
              <a:rPr lang="en-US" dirty="0"/>
              <a:t>Getting help</a:t>
            </a:r>
          </a:p>
          <a:p>
            <a:pPr marL="0" indent="0" algn="ctr">
              <a:buNone/>
            </a:pPr>
            <a:r>
              <a:rPr lang="en-US" sz="3000" dirty="0">
                <a:solidFill>
                  <a:srgbClr val="FF0000"/>
                </a:solidFill>
              </a:rPr>
              <a:t>:help</a:t>
            </a:r>
          </a:p>
          <a:p>
            <a:r>
              <a:rPr lang="en-US" dirty="0"/>
              <a:t>Entering normal mode</a:t>
            </a:r>
          </a:p>
          <a:p>
            <a:pPr marL="0" indent="0" algn="ctr">
              <a:buNone/>
            </a:pPr>
            <a:r>
              <a:rPr lang="en-US" b="1" dirty="0">
                <a:solidFill>
                  <a:srgbClr val="FF0000"/>
                </a:solidFill>
              </a:rPr>
              <a:t>&lt;Esc&gt;</a:t>
            </a:r>
          </a:p>
          <a:p>
            <a:r>
              <a:rPr lang="en-US" dirty="0"/>
              <a:t>Entering insert mode (from normal)</a:t>
            </a:r>
          </a:p>
          <a:p>
            <a:pPr marL="0" indent="0" algn="ctr">
              <a:buNone/>
            </a:pPr>
            <a:r>
              <a:rPr lang="en-US" b="1" dirty="0">
                <a:solidFill>
                  <a:srgbClr val="FF0000"/>
                </a:solidFill>
              </a:rPr>
              <a:t>&lt;</a:t>
            </a:r>
            <a:r>
              <a:rPr lang="en-US" b="1" dirty="0" err="1">
                <a:solidFill>
                  <a:srgbClr val="FF0000"/>
                </a:solidFill>
              </a:rPr>
              <a:t>i</a:t>
            </a:r>
            <a:r>
              <a:rPr lang="en-US" b="1" dirty="0">
                <a:solidFill>
                  <a:srgbClr val="FF0000"/>
                </a:solidFill>
              </a:rPr>
              <a:t>&gt;</a:t>
            </a:r>
          </a:p>
          <a:p>
            <a:r>
              <a:rPr lang="en-US" dirty="0"/>
              <a:t>Entering visual mode (From normal)</a:t>
            </a:r>
          </a:p>
          <a:p>
            <a:pPr marL="0" indent="0" algn="ctr">
              <a:buNone/>
            </a:pPr>
            <a:r>
              <a:rPr lang="en-US" b="1" dirty="0">
                <a:solidFill>
                  <a:srgbClr val="FF0000"/>
                </a:solidFill>
              </a:rPr>
              <a:t>&lt;v&gt;</a:t>
            </a:r>
          </a:p>
          <a:p>
            <a:pPr marL="0" indent="0">
              <a:buNone/>
            </a:pPr>
            <a:endParaRPr lang="en-US" dirty="0"/>
          </a:p>
        </p:txBody>
      </p:sp>
    </p:spTree>
    <p:extLst>
      <p:ext uri="{BB962C8B-B14F-4D97-AF65-F5344CB8AC3E}">
        <p14:creationId xmlns:p14="http://schemas.microsoft.com/office/powerpoint/2010/main" val="2878440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commands</a:t>
            </a:r>
          </a:p>
        </p:txBody>
      </p:sp>
      <p:sp>
        <p:nvSpPr>
          <p:cNvPr id="3" name="Content Placeholder 2"/>
          <p:cNvSpPr>
            <a:spLocks noGrp="1"/>
          </p:cNvSpPr>
          <p:nvPr>
            <p:ph idx="1"/>
          </p:nvPr>
        </p:nvSpPr>
        <p:spPr/>
        <p:txBody>
          <a:bodyPr/>
          <a:lstStyle/>
          <a:p>
            <a:r>
              <a:rPr lang="en-US" dirty="0"/>
              <a:t>Save text to lename.txt</a:t>
            </a:r>
          </a:p>
          <a:p>
            <a:pPr lvl="1"/>
            <a:r>
              <a:rPr lang="en-US" sz="3200" dirty="0"/>
              <a:t>:w filename.txt</a:t>
            </a:r>
          </a:p>
          <a:p>
            <a:r>
              <a:rPr lang="en-US" dirty="0"/>
              <a:t>Exit</a:t>
            </a:r>
          </a:p>
          <a:p>
            <a:pPr lvl="1"/>
            <a:r>
              <a:rPr lang="en-US" sz="3200" dirty="0"/>
              <a:t>:q</a:t>
            </a:r>
          </a:p>
          <a:p>
            <a:r>
              <a:rPr lang="en-US" dirty="0"/>
              <a:t>Quit without saving</a:t>
            </a:r>
          </a:p>
          <a:p>
            <a:pPr lvl="1"/>
            <a:r>
              <a:rPr lang="en-US" sz="2800" dirty="0"/>
              <a:t>:q!</a:t>
            </a:r>
          </a:p>
          <a:p>
            <a:r>
              <a:rPr lang="en-US" dirty="0"/>
              <a:t>Open another le</a:t>
            </a:r>
          </a:p>
          <a:p>
            <a:pPr lvl="1"/>
            <a:r>
              <a:rPr lang="en-US" sz="3200" dirty="0"/>
              <a:t>:e [filename]</a:t>
            </a:r>
          </a:p>
        </p:txBody>
      </p:sp>
    </p:spTree>
    <p:extLst>
      <p:ext uri="{BB962C8B-B14F-4D97-AF65-F5344CB8AC3E}">
        <p14:creationId xmlns:p14="http://schemas.microsoft.com/office/powerpoint/2010/main" val="1856784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US" dirty="0"/>
          </a:p>
        </p:txBody>
      </p:sp>
      <p:pic>
        <p:nvPicPr>
          <p:cNvPr id="3078" name="Picture 6" descr="http://www.usna.edu/Users/cs/aviv/classes/ic221/s14/lec/02/img/unix-par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871" y="1584101"/>
            <a:ext cx="5615188" cy="467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1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07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commands</a:t>
            </a:r>
          </a:p>
        </p:txBody>
      </p:sp>
      <p:sp>
        <p:nvSpPr>
          <p:cNvPr id="3" name="Content Placeholder 2"/>
          <p:cNvSpPr>
            <a:spLocks noGrp="1"/>
          </p:cNvSpPr>
          <p:nvPr>
            <p:ph idx="1"/>
          </p:nvPr>
        </p:nvSpPr>
        <p:spPr/>
        <p:txBody>
          <a:bodyPr/>
          <a:lstStyle/>
          <a:p>
            <a:r>
              <a:rPr lang="en-US" dirty="0"/>
              <a:t>Turn on syntax highlighting</a:t>
            </a:r>
          </a:p>
          <a:p>
            <a:pPr lvl="1"/>
            <a:r>
              <a:rPr lang="en-US" sz="3600" dirty="0"/>
              <a:t>:syntax on</a:t>
            </a:r>
          </a:p>
          <a:p>
            <a:r>
              <a:rPr lang="en-US" dirty="0"/>
              <a:t>Turn on line numbering</a:t>
            </a:r>
          </a:p>
          <a:p>
            <a:pPr lvl="1"/>
            <a:r>
              <a:rPr lang="en-US" sz="3200" dirty="0"/>
              <a:t>:</a:t>
            </a:r>
            <a:r>
              <a:rPr lang="en-US" sz="3600" dirty="0"/>
              <a:t>set number</a:t>
            </a:r>
            <a:endParaRPr lang="en-US" sz="3200" dirty="0"/>
          </a:p>
          <a:p>
            <a:r>
              <a:rPr lang="en-US" dirty="0"/>
              <a:t>Turn on spell check</a:t>
            </a:r>
          </a:p>
          <a:p>
            <a:pPr lvl="1"/>
            <a:r>
              <a:rPr lang="en-US" sz="2800" dirty="0"/>
              <a:t>:set spell</a:t>
            </a:r>
          </a:p>
          <a:p>
            <a:pPr marL="0" indent="0">
              <a:buNone/>
            </a:pPr>
            <a:endParaRPr lang="en-US" dirty="0"/>
          </a:p>
        </p:txBody>
      </p:sp>
    </p:spTree>
    <p:extLst>
      <p:ext uri="{BB962C8B-B14F-4D97-AF65-F5344CB8AC3E}">
        <p14:creationId xmlns:p14="http://schemas.microsoft.com/office/powerpoint/2010/main" val="3661317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commands</a:t>
            </a:r>
          </a:p>
        </p:txBody>
      </p:sp>
      <p:sp>
        <p:nvSpPr>
          <p:cNvPr id="3" name="Content Placeholder 2"/>
          <p:cNvSpPr>
            <a:spLocks noGrp="1"/>
          </p:cNvSpPr>
          <p:nvPr>
            <p:ph idx="1"/>
          </p:nvPr>
        </p:nvSpPr>
        <p:spPr/>
        <p:txBody>
          <a:bodyPr/>
          <a:lstStyle/>
          <a:p>
            <a:r>
              <a:rPr lang="en-US" dirty="0"/>
              <a:t>Split screen horizontally</a:t>
            </a:r>
          </a:p>
          <a:p>
            <a:pPr lvl="1"/>
            <a:r>
              <a:rPr lang="en-US" sz="3000" dirty="0"/>
              <a:t>:</a:t>
            </a:r>
            <a:r>
              <a:rPr lang="en-US" sz="3000" dirty="0" err="1"/>
              <a:t>sp</a:t>
            </a:r>
            <a:endParaRPr lang="en-US" sz="3000" dirty="0"/>
          </a:p>
          <a:p>
            <a:r>
              <a:rPr lang="en-US" dirty="0"/>
              <a:t>Split screen vertically</a:t>
            </a:r>
          </a:p>
          <a:p>
            <a:pPr lvl="1"/>
            <a:r>
              <a:rPr lang="en-US" sz="3000" dirty="0"/>
              <a:t>:</a:t>
            </a:r>
            <a:r>
              <a:rPr lang="en-US" sz="3000" dirty="0" err="1"/>
              <a:t>vsp</a:t>
            </a:r>
            <a:endParaRPr lang="en-US" sz="3000" dirty="0"/>
          </a:p>
          <a:p>
            <a:r>
              <a:rPr lang="en-US" dirty="0"/>
              <a:t>Move between split regions</a:t>
            </a:r>
          </a:p>
          <a:p>
            <a:pPr lvl="1"/>
            <a:r>
              <a:rPr lang="en-US" sz="3000" dirty="0"/>
              <a:t>&lt;ctrl-w w</a:t>
            </a:r>
            <a:r>
              <a:rPr lang="en-US" sz="3000" dirty="0" smtClean="0"/>
              <a:t>&gt;</a:t>
            </a:r>
          </a:p>
          <a:p>
            <a:r>
              <a:rPr lang="en-US" dirty="0"/>
              <a:t>The Most Helpful Command By Far</a:t>
            </a:r>
          </a:p>
          <a:p>
            <a:pPr lvl="1"/>
            <a:r>
              <a:rPr lang="en-US" sz="4000" dirty="0"/>
              <a:t>:help</a:t>
            </a:r>
          </a:p>
          <a:p>
            <a:endParaRPr lang="en-US" sz="8800" dirty="0"/>
          </a:p>
        </p:txBody>
      </p:sp>
    </p:spTree>
    <p:extLst>
      <p:ext uri="{BB962C8B-B14F-4D97-AF65-F5344CB8AC3E}">
        <p14:creationId xmlns:p14="http://schemas.microsoft.com/office/powerpoint/2010/main" val="3257816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 Vim</a:t>
            </a:r>
          </a:p>
        </p:txBody>
      </p:sp>
      <p:sp>
        <p:nvSpPr>
          <p:cNvPr id="3" name="Content Placeholder 2"/>
          <p:cNvSpPr>
            <a:spLocks noGrp="1"/>
          </p:cNvSpPr>
          <p:nvPr>
            <p:ph idx="1"/>
          </p:nvPr>
        </p:nvSpPr>
        <p:spPr/>
        <p:txBody>
          <a:bodyPr>
            <a:normAutofit/>
          </a:bodyPr>
          <a:lstStyle/>
          <a:p>
            <a:pPr marL="0" indent="0">
              <a:buNone/>
            </a:pPr>
            <a:r>
              <a:rPr lang="en-US" sz="3200" dirty="0"/>
              <a:t>Vim can run right in your shell, but there are also </a:t>
            </a:r>
            <a:r>
              <a:rPr lang="en-US" sz="3200" dirty="0" smtClean="0"/>
              <a:t>implementations of </a:t>
            </a:r>
            <a:r>
              <a:rPr lang="en-US" sz="3200" dirty="0"/>
              <a:t>it that run in a nice GUI window (with menus, toolbars, </a:t>
            </a:r>
            <a:r>
              <a:rPr lang="en-US" sz="3200" dirty="0" smtClean="0"/>
              <a:t>and mouse)</a:t>
            </a:r>
            <a:br>
              <a:rPr lang="en-US" sz="3200" dirty="0" smtClean="0"/>
            </a:br>
            <a:endParaRPr lang="en-US" sz="3200" dirty="0"/>
          </a:p>
          <a:p>
            <a:r>
              <a:rPr lang="en-US" sz="3200" dirty="0"/>
              <a:t>Use </a:t>
            </a:r>
            <a:r>
              <a:rPr lang="en-US" sz="3200" dirty="0" err="1"/>
              <a:t>gVim</a:t>
            </a:r>
            <a:r>
              <a:rPr lang="en-US" sz="3200" dirty="0"/>
              <a:t> for that</a:t>
            </a:r>
          </a:p>
          <a:p>
            <a:r>
              <a:rPr lang="en-US" sz="3200" dirty="0" err="1"/>
              <a:t>MacVim</a:t>
            </a:r>
            <a:r>
              <a:rPr lang="en-US" sz="3200" dirty="0"/>
              <a:t> for Mac OS </a:t>
            </a:r>
            <a:r>
              <a:rPr lang="en-US" sz="3200" dirty="0" smtClean="0"/>
              <a:t>X</a:t>
            </a:r>
            <a:endParaRPr lang="en-US" sz="3200" dirty="0"/>
          </a:p>
        </p:txBody>
      </p:sp>
    </p:spTree>
    <p:extLst>
      <p:ext uri="{BB962C8B-B14F-4D97-AF65-F5344CB8AC3E}">
        <p14:creationId xmlns:p14="http://schemas.microsoft.com/office/powerpoint/2010/main" val="33495308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Shell scripting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2676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scripting</a:t>
            </a:r>
            <a:endParaRPr lang="en-US" dirty="0"/>
          </a:p>
        </p:txBody>
      </p:sp>
      <p:sp>
        <p:nvSpPr>
          <p:cNvPr id="3" name="Content Placeholder 2"/>
          <p:cNvSpPr>
            <a:spLocks noGrp="1"/>
          </p:cNvSpPr>
          <p:nvPr>
            <p:ph idx="1"/>
          </p:nvPr>
        </p:nvSpPr>
        <p:spPr/>
        <p:txBody>
          <a:bodyPr>
            <a:normAutofit fontScale="92500"/>
          </a:bodyPr>
          <a:lstStyle/>
          <a:p>
            <a:r>
              <a:rPr lang="en-US" sz="2800" dirty="0">
                <a:solidFill>
                  <a:schemeClr val="tx1"/>
                </a:solidFill>
              </a:rPr>
              <a:t>The shell provides you with an interface to the UNIX system. </a:t>
            </a:r>
            <a:endParaRPr lang="en-US" sz="2800" dirty="0" smtClean="0">
              <a:solidFill>
                <a:schemeClr val="tx1"/>
              </a:solidFill>
            </a:endParaRPr>
          </a:p>
          <a:p>
            <a:r>
              <a:rPr lang="en-US" sz="2800" dirty="0" smtClean="0">
                <a:solidFill>
                  <a:schemeClr val="tx1"/>
                </a:solidFill>
              </a:rPr>
              <a:t>It </a:t>
            </a:r>
            <a:r>
              <a:rPr lang="en-US" sz="2800" dirty="0">
                <a:solidFill>
                  <a:schemeClr val="tx1"/>
                </a:solidFill>
              </a:rPr>
              <a:t>gathers input from you and executes programs based on that input. </a:t>
            </a:r>
            <a:endParaRPr lang="en-US" sz="2800" dirty="0" smtClean="0">
              <a:solidFill>
                <a:schemeClr val="tx1"/>
              </a:solidFill>
            </a:endParaRPr>
          </a:p>
          <a:p>
            <a:r>
              <a:rPr lang="en-US" sz="2800" dirty="0" smtClean="0">
                <a:solidFill>
                  <a:schemeClr val="tx1"/>
                </a:solidFill>
              </a:rPr>
              <a:t>When </a:t>
            </a:r>
            <a:r>
              <a:rPr lang="en-US" sz="2800" dirty="0">
                <a:solidFill>
                  <a:schemeClr val="tx1"/>
                </a:solidFill>
              </a:rPr>
              <a:t>a program finishes executing, it displays that program's output.</a:t>
            </a:r>
          </a:p>
          <a:p>
            <a:r>
              <a:rPr lang="en-US" sz="2800" dirty="0">
                <a:solidFill>
                  <a:schemeClr val="tx1"/>
                </a:solidFill>
              </a:rPr>
              <a:t>A shell is an environment in which we can run our commands, programs, and shell scripts. </a:t>
            </a:r>
            <a:endParaRPr lang="en-US" sz="2800" dirty="0" smtClean="0">
              <a:solidFill>
                <a:schemeClr val="tx1"/>
              </a:solidFill>
            </a:endParaRPr>
          </a:p>
          <a:p>
            <a:r>
              <a:rPr lang="en-US" sz="2800" dirty="0" smtClean="0">
                <a:solidFill>
                  <a:schemeClr val="tx1"/>
                </a:solidFill>
              </a:rPr>
              <a:t>There </a:t>
            </a:r>
            <a:r>
              <a:rPr lang="en-US" sz="2800" dirty="0">
                <a:solidFill>
                  <a:schemeClr val="tx1"/>
                </a:solidFill>
              </a:rPr>
              <a:t>are different flavors of shells, just as there are different flavors of operating systems. </a:t>
            </a:r>
            <a:endParaRPr lang="en-US" sz="2800" dirty="0" smtClean="0">
              <a:solidFill>
                <a:schemeClr val="tx1"/>
              </a:solidFill>
            </a:endParaRPr>
          </a:p>
          <a:p>
            <a:r>
              <a:rPr lang="en-US" sz="2800" dirty="0" smtClean="0">
                <a:solidFill>
                  <a:schemeClr val="tx1"/>
                </a:solidFill>
              </a:rPr>
              <a:t>Each </a:t>
            </a:r>
            <a:r>
              <a:rPr lang="en-US" sz="2800" dirty="0">
                <a:solidFill>
                  <a:schemeClr val="tx1"/>
                </a:solidFill>
              </a:rPr>
              <a:t>flavor of shell has its own set of recognized commands and functions.</a:t>
            </a:r>
          </a:p>
          <a:p>
            <a:endParaRPr lang="en-US" dirty="0"/>
          </a:p>
        </p:txBody>
      </p:sp>
    </p:spTree>
    <p:extLst>
      <p:ext uri="{BB962C8B-B14F-4D97-AF65-F5344CB8AC3E}">
        <p14:creationId xmlns:p14="http://schemas.microsoft.com/office/powerpoint/2010/main" val="33093133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Shell Prompt</a:t>
            </a:r>
            <a:br>
              <a:rPr lang="en-US" dirty="0"/>
            </a:br>
            <a:endParaRPr lang="en-US" dirty="0"/>
          </a:p>
        </p:txBody>
      </p:sp>
      <p:sp>
        <p:nvSpPr>
          <p:cNvPr id="3" name="Content Placeholder 2"/>
          <p:cNvSpPr>
            <a:spLocks noGrp="1"/>
          </p:cNvSpPr>
          <p:nvPr>
            <p:ph idx="1"/>
          </p:nvPr>
        </p:nvSpPr>
        <p:spPr>
          <a:xfrm>
            <a:off x="1251678" y="1422400"/>
            <a:ext cx="10178322" cy="2728685"/>
          </a:xfrm>
        </p:spPr>
        <p:txBody>
          <a:bodyPr>
            <a:normAutofit fontScale="92500" lnSpcReduction="10000"/>
          </a:bodyPr>
          <a:lstStyle/>
          <a:p>
            <a:r>
              <a:rPr lang="en-US" sz="2600" dirty="0">
                <a:solidFill>
                  <a:schemeClr val="tx1"/>
                </a:solidFill>
              </a:rPr>
              <a:t>The prompt, $, which is called command prompt, is issued by the shell. </a:t>
            </a:r>
            <a:endParaRPr lang="en-US" sz="2600" dirty="0" smtClean="0">
              <a:solidFill>
                <a:schemeClr val="tx1"/>
              </a:solidFill>
            </a:endParaRPr>
          </a:p>
          <a:p>
            <a:r>
              <a:rPr lang="en-US" sz="2600" dirty="0" smtClean="0">
                <a:solidFill>
                  <a:schemeClr val="tx1"/>
                </a:solidFill>
              </a:rPr>
              <a:t>While </a:t>
            </a:r>
            <a:r>
              <a:rPr lang="en-US" sz="2600" dirty="0">
                <a:solidFill>
                  <a:schemeClr val="tx1"/>
                </a:solidFill>
              </a:rPr>
              <a:t>the prompt is displayed, you can type a command.</a:t>
            </a:r>
          </a:p>
          <a:p>
            <a:r>
              <a:rPr lang="en-US" sz="2600" dirty="0">
                <a:solidFill>
                  <a:schemeClr val="tx1"/>
                </a:solidFill>
              </a:rPr>
              <a:t>The shell reads your input after you press Enter. </a:t>
            </a:r>
            <a:endParaRPr lang="en-US" sz="2600" dirty="0" smtClean="0">
              <a:solidFill>
                <a:schemeClr val="tx1"/>
              </a:solidFill>
            </a:endParaRPr>
          </a:p>
          <a:p>
            <a:r>
              <a:rPr lang="en-US" sz="2600" dirty="0" smtClean="0">
                <a:solidFill>
                  <a:schemeClr val="tx1"/>
                </a:solidFill>
              </a:rPr>
              <a:t>It </a:t>
            </a:r>
            <a:r>
              <a:rPr lang="en-US" sz="2600" dirty="0">
                <a:solidFill>
                  <a:schemeClr val="tx1"/>
                </a:solidFill>
              </a:rPr>
              <a:t>determines the command you want executed by looking at the first word of your input</a:t>
            </a:r>
            <a:r>
              <a:rPr lang="en-US" sz="2600" dirty="0" smtClean="0">
                <a:solidFill>
                  <a:schemeClr val="tx1"/>
                </a:solidFill>
              </a:rPr>
              <a:t>.</a:t>
            </a:r>
          </a:p>
          <a:p>
            <a:r>
              <a:rPr lang="en-US" sz="2600" dirty="0" smtClean="0">
                <a:solidFill>
                  <a:schemeClr val="tx1"/>
                </a:solidFill>
              </a:rPr>
              <a:t> </a:t>
            </a:r>
            <a:r>
              <a:rPr lang="en-US" sz="2600" dirty="0">
                <a:solidFill>
                  <a:schemeClr val="tx1"/>
                </a:solidFill>
              </a:rPr>
              <a:t>A word is an unbroken set of characters. Spaces and tabs separate words.</a:t>
            </a:r>
          </a:p>
          <a:p>
            <a:endParaRPr lang="en-US" dirty="0"/>
          </a:p>
        </p:txBody>
      </p:sp>
      <p:pic>
        <p:nvPicPr>
          <p:cNvPr id="1032" name="Picture 8" descr="http://www.computerhope.com/issues/pictures/shell-tut-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718" y="4416651"/>
            <a:ext cx="6134100" cy="175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0230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Shell </a:t>
            </a:r>
            <a:r>
              <a:rPr lang="en-US" dirty="0" smtClean="0"/>
              <a:t>Types</a:t>
            </a:r>
            <a:endParaRPr lang="en-US" dirty="0"/>
          </a:p>
        </p:txBody>
      </p:sp>
      <p:sp>
        <p:nvSpPr>
          <p:cNvPr id="3" name="Content Placeholder 2"/>
          <p:cNvSpPr>
            <a:spLocks noGrp="1"/>
          </p:cNvSpPr>
          <p:nvPr>
            <p:ph idx="1"/>
          </p:nvPr>
        </p:nvSpPr>
        <p:spPr>
          <a:xfrm>
            <a:off x="1251678" y="1422400"/>
            <a:ext cx="10178322" cy="4978400"/>
          </a:xfrm>
        </p:spPr>
        <p:txBody>
          <a:bodyPr>
            <a:normAutofit fontScale="92500"/>
          </a:bodyPr>
          <a:lstStyle/>
          <a:p>
            <a:pPr marL="0" indent="0">
              <a:buNone/>
            </a:pPr>
            <a:r>
              <a:rPr lang="en-US" sz="2400" dirty="0">
                <a:solidFill>
                  <a:schemeClr val="tx1"/>
                </a:solidFill>
              </a:rPr>
              <a:t>In UNIX there are two major types of shells:</a:t>
            </a:r>
          </a:p>
          <a:p>
            <a:r>
              <a:rPr lang="en-US" sz="2400" dirty="0">
                <a:solidFill>
                  <a:srgbClr val="FF0000"/>
                </a:solidFill>
              </a:rPr>
              <a:t>The Bourne </a:t>
            </a:r>
            <a:r>
              <a:rPr lang="en-US" sz="2400" dirty="0" smtClean="0">
                <a:solidFill>
                  <a:srgbClr val="FF0000"/>
                </a:solidFill>
              </a:rPr>
              <a:t>shell </a:t>
            </a:r>
            <a:r>
              <a:rPr lang="en-US" sz="2400" dirty="0" smtClean="0">
                <a:solidFill>
                  <a:schemeClr val="tx1"/>
                </a:solidFill>
              </a:rPr>
              <a:t>: If </a:t>
            </a:r>
            <a:r>
              <a:rPr lang="en-US" sz="2400" dirty="0">
                <a:solidFill>
                  <a:schemeClr val="tx1"/>
                </a:solidFill>
              </a:rPr>
              <a:t>you are using a Bourne-type shell, the default prompt is the $ character</a:t>
            </a:r>
            <a:r>
              <a:rPr lang="en-US" sz="2400" dirty="0" smtClean="0">
                <a:solidFill>
                  <a:schemeClr val="tx1"/>
                </a:solidFill>
              </a:rPr>
              <a:t>.</a:t>
            </a:r>
          </a:p>
          <a:p>
            <a:pPr lvl="1"/>
            <a:r>
              <a:rPr lang="en-US" sz="2000" dirty="0"/>
              <a:t>Bourne shell ( </a:t>
            </a:r>
            <a:r>
              <a:rPr lang="en-US" sz="2000" dirty="0" err="1" smtClean="0"/>
              <a:t>sh</a:t>
            </a:r>
            <a:r>
              <a:rPr lang="en-US" sz="2000" dirty="0" smtClean="0"/>
              <a:t>)</a:t>
            </a:r>
          </a:p>
          <a:p>
            <a:pPr lvl="1"/>
            <a:r>
              <a:rPr lang="en-US" sz="2000" dirty="0" err="1" smtClean="0"/>
              <a:t>Korn</a:t>
            </a:r>
            <a:r>
              <a:rPr lang="en-US" sz="2000" dirty="0" smtClean="0"/>
              <a:t> shell ( </a:t>
            </a:r>
            <a:r>
              <a:rPr lang="en-US" sz="2000" dirty="0" err="1" smtClean="0"/>
              <a:t>ksh</a:t>
            </a:r>
            <a:r>
              <a:rPr lang="en-US" sz="2000" dirty="0" smtClean="0"/>
              <a:t>)</a:t>
            </a:r>
          </a:p>
          <a:p>
            <a:pPr lvl="1"/>
            <a:r>
              <a:rPr lang="en-US" sz="2000" dirty="0" smtClean="0"/>
              <a:t>Bourne Again shell ( bash)</a:t>
            </a:r>
          </a:p>
          <a:p>
            <a:pPr lvl="1"/>
            <a:r>
              <a:rPr lang="en-US" sz="2000" dirty="0" smtClean="0"/>
              <a:t>POSIX shell ( </a:t>
            </a:r>
            <a:r>
              <a:rPr lang="en-US" sz="2000" dirty="0" err="1" smtClean="0"/>
              <a:t>sh</a:t>
            </a:r>
            <a:r>
              <a:rPr lang="en-US" sz="2000" dirty="0" smtClean="0"/>
              <a:t>)</a:t>
            </a:r>
          </a:p>
          <a:p>
            <a:pPr lvl="1"/>
            <a:endParaRPr lang="en-US" sz="2200" dirty="0">
              <a:solidFill>
                <a:schemeClr val="tx1"/>
              </a:solidFill>
            </a:endParaRPr>
          </a:p>
          <a:p>
            <a:r>
              <a:rPr lang="en-US" sz="2400" dirty="0">
                <a:solidFill>
                  <a:srgbClr val="FF0000"/>
                </a:solidFill>
              </a:rPr>
              <a:t>The C </a:t>
            </a:r>
            <a:r>
              <a:rPr lang="en-US" sz="2400" dirty="0" smtClean="0">
                <a:solidFill>
                  <a:srgbClr val="FF0000"/>
                </a:solidFill>
              </a:rPr>
              <a:t>shell </a:t>
            </a:r>
            <a:r>
              <a:rPr lang="en-US" sz="2400" dirty="0" smtClean="0">
                <a:solidFill>
                  <a:schemeClr val="tx1"/>
                </a:solidFill>
              </a:rPr>
              <a:t>: If </a:t>
            </a:r>
            <a:r>
              <a:rPr lang="en-US" sz="2400" dirty="0">
                <a:solidFill>
                  <a:schemeClr val="tx1"/>
                </a:solidFill>
              </a:rPr>
              <a:t>you are using a C-type shell, the default prompt is the % character</a:t>
            </a:r>
            <a:r>
              <a:rPr lang="en-US" sz="2400" dirty="0" smtClean="0">
                <a:solidFill>
                  <a:schemeClr val="tx1"/>
                </a:solidFill>
              </a:rPr>
              <a:t>.</a:t>
            </a:r>
          </a:p>
          <a:p>
            <a:r>
              <a:rPr lang="en-US" sz="2400" dirty="0"/>
              <a:t>C shell ( </a:t>
            </a:r>
            <a:r>
              <a:rPr lang="en-US" sz="2400" dirty="0" err="1"/>
              <a:t>csh</a:t>
            </a:r>
            <a:r>
              <a:rPr lang="en-US" sz="2400" dirty="0"/>
              <a:t>)</a:t>
            </a:r>
          </a:p>
          <a:p>
            <a:r>
              <a:rPr lang="en-US" sz="2400" dirty="0"/>
              <a:t>TENEX/TOPS C shell ( </a:t>
            </a:r>
            <a:r>
              <a:rPr lang="en-US" sz="2400" dirty="0" err="1"/>
              <a:t>tcsh</a:t>
            </a:r>
            <a:r>
              <a:rPr lang="en-US" sz="2400" dirty="0"/>
              <a:t>)</a:t>
            </a:r>
          </a:p>
          <a:p>
            <a:endParaRPr lang="en-US" sz="2400" dirty="0" smtClean="0">
              <a:solidFill>
                <a:schemeClr val="tx1"/>
              </a:solidFill>
            </a:endParaRPr>
          </a:p>
          <a:p>
            <a:endParaRPr lang="en-US" dirty="0"/>
          </a:p>
        </p:txBody>
      </p:sp>
    </p:spTree>
    <p:extLst>
      <p:ext uri="{BB962C8B-B14F-4D97-AF65-F5344CB8AC3E}">
        <p14:creationId xmlns:p14="http://schemas.microsoft.com/office/powerpoint/2010/main" val="1978316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types</a:t>
            </a:r>
            <a:endParaRPr lang="en-US" dirty="0"/>
          </a:p>
        </p:txBody>
      </p:sp>
      <p:sp>
        <p:nvSpPr>
          <p:cNvPr id="3" name="Content Placeholder 2"/>
          <p:cNvSpPr>
            <a:spLocks noGrp="1"/>
          </p:cNvSpPr>
          <p:nvPr>
            <p:ph idx="1"/>
          </p:nvPr>
        </p:nvSpPr>
        <p:spPr/>
        <p:txBody>
          <a:bodyPr>
            <a:normAutofit/>
          </a:bodyPr>
          <a:lstStyle/>
          <a:p>
            <a:r>
              <a:rPr lang="en-US" sz="2400" dirty="0">
                <a:solidFill>
                  <a:schemeClr val="tx1">
                    <a:lumMod val="95000"/>
                    <a:lumOff val="5000"/>
                  </a:schemeClr>
                </a:solidFill>
              </a:rPr>
              <a:t>The original UNIX shell was written in the mid-1970s by Stephen R. Bourne while he was at AT&amp;T Bell Labs in New Jersey.</a:t>
            </a:r>
          </a:p>
          <a:p>
            <a:r>
              <a:rPr lang="en-US" sz="2400" dirty="0">
                <a:solidFill>
                  <a:schemeClr val="tx1">
                    <a:lumMod val="95000"/>
                    <a:lumOff val="5000"/>
                  </a:schemeClr>
                </a:solidFill>
              </a:rPr>
              <a:t>The Bourne shell was the first shell to appear on UNIX systems, thus it is referred to as "the shell".</a:t>
            </a:r>
          </a:p>
          <a:p>
            <a:r>
              <a:rPr lang="en-US" sz="2400" dirty="0">
                <a:solidFill>
                  <a:schemeClr val="tx1">
                    <a:lumMod val="95000"/>
                    <a:lumOff val="5000"/>
                  </a:schemeClr>
                </a:solidFill>
              </a:rPr>
              <a:t>The Bourne shell is usually installed as </a:t>
            </a:r>
            <a:r>
              <a:rPr lang="en-US" sz="2400" dirty="0">
                <a:solidFill>
                  <a:srgbClr val="FF0000"/>
                </a:solidFill>
              </a:rPr>
              <a:t>/bin/</a:t>
            </a:r>
            <a:r>
              <a:rPr lang="en-US" sz="2400" dirty="0" err="1">
                <a:solidFill>
                  <a:srgbClr val="FF0000"/>
                </a:solidFill>
              </a:rPr>
              <a:t>sh</a:t>
            </a:r>
            <a:r>
              <a:rPr lang="en-US" sz="2400" dirty="0">
                <a:solidFill>
                  <a:srgbClr val="FF0000"/>
                </a:solidFill>
              </a:rPr>
              <a:t> </a:t>
            </a:r>
            <a:r>
              <a:rPr lang="en-US" sz="2400" dirty="0">
                <a:solidFill>
                  <a:schemeClr val="tx1">
                    <a:lumMod val="95000"/>
                    <a:lumOff val="5000"/>
                  </a:schemeClr>
                </a:solidFill>
              </a:rPr>
              <a:t>on most versions of UNIX. </a:t>
            </a:r>
            <a:endParaRPr lang="en-US" sz="2400" dirty="0" smtClean="0">
              <a:solidFill>
                <a:schemeClr val="tx1">
                  <a:lumMod val="95000"/>
                  <a:lumOff val="5000"/>
                </a:schemeClr>
              </a:solidFill>
            </a:endParaRPr>
          </a:p>
          <a:p>
            <a:r>
              <a:rPr lang="en-US" sz="2400" dirty="0" smtClean="0">
                <a:solidFill>
                  <a:schemeClr val="tx1">
                    <a:lumMod val="95000"/>
                    <a:lumOff val="5000"/>
                  </a:schemeClr>
                </a:solidFill>
              </a:rPr>
              <a:t>For </a:t>
            </a:r>
            <a:r>
              <a:rPr lang="en-US" sz="2400" dirty="0">
                <a:solidFill>
                  <a:schemeClr val="tx1">
                    <a:lumMod val="95000"/>
                    <a:lumOff val="5000"/>
                  </a:schemeClr>
                </a:solidFill>
              </a:rPr>
              <a:t>this reason, it is the shell of choice for writing scripts to use on several different versions of UNIX.</a:t>
            </a: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22372273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Shell Scripts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chemeClr val="tx1">
                    <a:lumMod val="95000"/>
                    <a:lumOff val="5000"/>
                  </a:schemeClr>
                </a:solidFill>
              </a:rPr>
              <a:t>The basic concept of a shell script is a list of commands, which are listed in the order of execution</a:t>
            </a:r>
            <a:r>
              <a:rPr lang="en-US" sz="2800" dirty="0" smtClean="0">
                <a:solidFill>
                  <a:schemeClr val="tx1">
                    <a:lumMod val="95000"/>
                    <a:lumOff val="5000"/>
                  </a:schemeClr>
                </a:solidFill>
              </a:rPr>
              <a:t>.</a:t>
            </a:r>
          </a:p>
          <a:p>
            <a:r>
              <a:rPr lang="en-US" sz="2800" dirty="0" smtClean="0">
                <a:solidFill>
                  <a:schemeClr val="tx1">
                    <a:lumMod val="95000"/>
                    <a:lumOff val="5000"/>
                  </a:schemeClr>
                </a:solidFill>
              </a:rPr>
              <a:t> </a:t>
            </a:r>
            <a:r>
              <a:rPr lang="en-US" sz="2800" dirty="0">
                <a:solidFill>
                  <a:schemeClr val="tx1">
                    <a:lumMod val="95000"/>
                    <a:lumOff val="5000"/>
                  </a:schemeClr>
                </a:solidFill>
              </a:rPr>
              <a:t>A good shell script will have comments, preceded by a pound sign, #, describing the steps.</a:t>
            </a:r>
          </a:p>
          <a:p>
            <a:r>
              <a:rPr lang="en-US" sz="2800" dirty="0">
                <a:solidFill>
                  <a:schemeClr val="tx1">
                    <a:lumMod val="95000"/>
                    <a:lumOff val="5000"/>
                  </a:schemeClr>
                </a:solidFill>
              </a:rPr>
              <a:t>There are conditional tests, such as value A is greater than value </a:t>
            </a:r>
            <a:r>
              <a:rPr lang="en-US" sz="2800" dirty="0" smtClean="0">
                <a:solidFill>
                  <a:schemeClr val="tx1">
                    <a:lumMod val="95000"/>
                    <a:lumOff val="5000"/>
                  </a:schemeClr>
                </a:solidFill>
              </a:rPr>
              <a:t>B.</a:t>
            </a:r>
          </a:p>
          <a:p>
            <a:r>
              <a:rPr lang="en-US" sz="2800" dirty="0" smtClean="0">
                <a:solidFill>
                  <a:schemeClr val="tx1">
                    <a:lumMod val="95000"/>
                    <a:lumOff val="5000"/>
                  </a:schemeClr>
                </a:solidFill>
              </a:rPr>
              <a:t>Loops </a:t>
            </a:r>
            <a:r>
              <a:rPr lang="en-US" sz="2800" dirty="0">
                <a:solidFill>
                  <a:schemeClr val="tx1">
                    <a:lumMod val="95000"/>
                    <a:lumOff val="5000"/>
                  </a:schemeClr>
                </a:solidFill>
              </a:rPr>
              <a:t>allowing us to go through massive amounts of data, files to read and store data, and variables to read and store data, and the script may include functions.</a:t>
            </a:r>
          </a:p>
          <a:p>
            <a:r>
              <a:rPr lang="en-US" sz="2800" dirty="0">
                <a:solidFill>
                  <a:schemeClr val="tx1">
                    <a:lumMod val="95000"/>
                    <a:lumOff val="5000"/>
                  </a:schemeClr>
                </a:solidFill>
              </a:rPr>
              <a:t>Shell scripts and functions are both interpreted. </a:t>
            </a:r>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This </a:t>
            </a:r>
            <a:r>
              <a:rPr lang="en-US" sz="2800" dirty="0">
                <a:solidFill>
                  <a:schemeClr val="tx1">
                    <a:lumMod val="95000"/>
                    <a:lumOff val="5000"/>
                  </a:schemeClr>
                </a:solidFill>
              </a:rPr>
              <a:t>means they are not compiled.</a:t>
            </a:r>
          </a:p>
          <a:p>
            <a:endParaRPr lang="en-US" dirty="0"/>
          </a:p>
        </p:txBody>
      </p:sp>
    </p:spTree>
    <p:extLst>
      <p:ext uri="{BB962C8B-B14F-4D97-AF65-F5344CB8AC3E}">
        <p14:creationId xmlns:p14="http://schemas.microsoft.com/office/powerpoint/2010/main" val="2075955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 - example</a:t>
            </a:r>
            <a:endParaRPr lang="en-US" dirty="0"/>
          </a:p>
        </p:txBody>
      </p:sp>
      <p:sp>
        <p:nvSpPr>
          <p:cNvPr id="3" name="Content Placeholder 2"/>
          <p:cNvSpPr>
            <a:spLocks noGrp="1"/>
          </p:cNvSpPr>
          <p:nvPr>
            <p:ph idx="1"/>
          </p:nvPr>
        </p:nvSpPr>
        <p:spPr>
          <a:xfrm>
            <a:off x="1251678" y="1422400"/>
            <a:ext cx="10178322" cy="5080000"/>
          </a:xfrm>
        </p:spPr>
        <p:txBody>
          <a:bodyPr>
            <a:normAutofit/>
          </a:bodyPr>
          <a:lstStyle/>
          <a:p>
            <a:r>
              <a:rPr lang="en-US" sz="2400" dirty="0" smtClean="0">
                <a:solidFill>
                  <a:schemeClr val="tx1"/>
                </a:solidFill>
              </a:rPr>
              <a:t>Note </a:t>
            </a:r>
            <a:r>
              <a:rPr lang="en-US" sz="2400" dirty="0">
                <a:solidFill>
                  <a:schemeClr val="tx1"/>
                </a:solidFill>
              </a:rPr>
              <a:t>all the scripts would have </a:t>
            </a:r>
            <a:r>
              <a:rPr lang="en-US" sz="2400" b="1" dirty="0">
                <a:solidFill>
                  <a:schemeClr val="tx1"/>
                </a:solidFill>
              </a:rPr>
              <a:t>.</a:t>
            </a:r>
            <a:r>
              <a:rPr lang="en-US" sz="2400" b="1" dirty="0" err="1" smtClean="0">
                <a:solidFill>
                  <a:schemeClr val="tx1"/>
                </a:solidFill>
              </a:rPr>
              <a:t>sh</a:t>
            </a:r>
            <a:r>
              <a:rPr lang="en-US" sz="2400" b="1" dirty="0" smtClean="0">
                <a:solidFill>
                  <a:schemeClr val="tx1"/>
                </a:solidFill>
              </a:rPr>
              <a:t> </a:t>
            </a:r>
            <a:r>
              <a:rPr lang="en-US" sz="2400" dirty="0" smtClean="0">
                <a:solidFill>
                  <a:schemeClr val="tx1"/>
                </a:solidFill>
              </a:rPr>
              <a:t>extension</a:t>
            </a:r>
            <a:r>
              <a:rPr lang="en-US" sz="2400" dirty="0">
                <a:solidFill>
                  <a:schemeClr val="tx1"/>
                </a:solidFill>
              </a:rPr>
              <a:t>. </a:t>
            </a:r>
            <a:endParaRPr lang="en-US" sz="2400" dirty="0" smtClean="0">
              <a:solidFill>
                <a:schemeClr val="tx1"/>
              </a:solidFill>
            </a:endParaRPr>
          </a:p>
          <a:p>
            <a:r>
              <a:rPr lang="en-US" sz="2400" dirty="0" smtClean="0">
                <a:solidFill>
                  <a:schemeClr val="tx1"/>
                </a:solidFill>
              </a:rPr>
              <a:t>Before </a:t>
            </a:r>
            <a:r>
              <a:rPr lang="en-US" sz="2400" dirty="0">
                <a:solidFill>
                  <a:schemeClr val="tx1"/>
                </a:solidFill>
              </a:rPr>
              <a:t>you add anything else to your script, you need to alert the system that a shell script is being started. </a:t>
            </a:r>
            <a:endParaRPr lang="en-US" sz="2400" dirty="0" smtClean="0">
              <a:solidFill>
                <a:schemeClr val="tx1"/>
              </a:solidFill>
            </a:endParaRPr>
          </a:p>
          <a:p>
            <a:r>
              <a:rPr lang="en-US" sz="2400" dirty="0" smtClean="0">
                <a:solidFill>
                  <a:schemeClr val="tx1"/>
                </a:solidFill>
              </a:rPr>
              <a:t>This </a:t>
            </a:r>
            <a:r>
              <a:rPr lang="en-US" sz="2400" dirty="0">
                <a:solidFill>
                  <a:schemeClr val="tx1"/>
                </a:solidFill>
              </a:rPr>
              <a:t>is done using the shebang construct. </a:t>
            </a:r>
            <a:r>
              <a:rPr lang="en-US" sz="2400" dirty="0" smtClean="0">
                <a:solidFill>
                  <a:schemeClr val="tx1"/>
                </a:solidFill>
              </a:rPr>
              <a:t> </a:t>
            </a:r>
            <a:r>
              <a:rPr lang="en-US" sz="2400" dirty="0">
                <a:solidFill>
                  <a:schemeClr val="tx1"/>
                </a:solidFill>
              </a:rPr>
              <a:t>- </a:t>
            </a:r>
            <a:r>
              <a:rPr lang="en-US" sz="2400" dirty="0">
                <a:solidFill>
                  <a:srgbClr val="FF0000"/>
                </a:solidFill>
              </a:rPr>
              <a:t>#!/</a:t>
            </a:r>
            <a:r>
              <a:rPr lang="en-US" sz="2400" dirty="0" smtClean="0">
                <a:solidFill>
                  <a:srgbClr val="FF0000"/>
                </a:solidFill>
              </a:rPr>
              <a:t>bin/</a:t>
            </a:r>
            <a:r>
              <a:rPr lang="en-US" sz="2400" dirty="0" err="1" smtClean="0">
                <a:solidFill>
                  <a:srgbClr val="FF0000"/>
                </a:solidFill>
              </a:rPr>
              <a:t>sh</a:t>
            </a:r>
            <a:endParaRPr lang="en-US" sz="2400" dirty="0" smtClean="0">
              <a:solidFill>
                <a:srgbClr val="FF0000"/>
              </a:solidFill>
            </a:endParaRPr>
          </a:p>
          <a:p>
            <a:r>
              <a:rPr lang="en-US" sz="2400" dirty="0">
                <a:solidFill>
                  <a:schemeClr val="tx1"/>
                </a:solidFill>
              </a:rPr>
              <a:t>This tells the system that the commands that follow are to be executed by the Bourne shell. </a:t>
            </a:r>
            <a:endParaRPr lang="en-US" sz="2400" dirty="0" smtClean="0">
              <a:solidFill>
                <a:schemeClr val="tx1"/>
              </a:solidFill>
            </a:endParaRPr>
          </a:p>
          <a:p>
            <a:r>
              <a:rPr lang="en-US" sz="2400" i="1" dirty="0" smtClean="0">
                <a:solidFill>
                  <a:schemeClr val="tx1"/>
                </a:solidFill>
              </a:rPr>
              <a:t>It's </a:t>
            </a:r>
            <a:r>
              <a:rPr lang="en-US" sz="2400" i="1" dirty="0">
                <a:solidFill>
                  <a:schemeClr val="tx1"/>
                </a:solidFill>
              </a:rPr>
              <a:t>called a shebang because the # symbol is called a hash, and the ! symbol is called a bang.</a:t>
            </a:r>
            <a:endParaRPr lang="en-US" sz="2400" dirty="0">
              <a:solidFill>
                <a:schemeClr val="tx1"/>
              </a:solidFill>
            </a:endParaRPr>
          </a:p>
          <a:p>
            <a:r>
              <a:rPr lang="en-US" sz="2400" dirty="0">
                <a:solidFill>
                  <a:schemeClr val="tx1"/>
                </a:solidFill>
              </a:rPr>
              <a:t>To create a script containing these commands, you put the shebang line first and then add the commands </a:t>
            </a:r>
            <a:r>
              <a:rPr lang="en-US" sz="2400" dirty="0" smtClean="0">
                <a:solidFill>
                  <a:schemeClr val="tx1"/>
                </a:solidFill>
              </a:rPr>
              <a:t>−</a:t>
            </a:r>
            <a:endParaRPr lang="en-US" sz="2400" dirty="0">
              <a:solidFill>
                <a:schemeClr val="tx1"/>
              </a:solidFill>
            </a:endParaRPr>
          </a:p>
          <a:p>
            <a:endParaRPr lang="en-US" sz="2400" dirty="0">
              <a:solidFill>
                <a:srgbClr val="FF0000"/>
              </a:solidFill>
            </a:endParaRPr>
          </a:p>
        </p:txBody>
      </p:sp>
      <p:sp>
        <p:nvSpPr>
          <p:cNvPr id="6" name="Rectangle 3"/>
          <p:cNvSpPr>
            <a:spLocks noChangeArrowheads="1"/>
          </p:cNvSpPr>
          <p:nvPr/>
        </p:nvSpPr>
        <p:spPr bwMode="auto">
          <a:xfrm>
            <a:off x="6008915" y="5544046"/>
            <a:ext cx="1901372" cy="951514"/>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880000"/>
                </a:solidFill>
                <a:effectLst/>
                <a:latin typeface="Menlo"/>
              </a:rPr>
              <a:t>#!/bin/bash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313131"/>
                </a:solidFill>
                <a:effectLst/>
                <a:latin typeface="Menlo"/>
              </a:rPr>
              <a:t>pwd</a:t>
            </a:r>
            <a:r>
              <a:rPr kumimoji="0" lang="en-US" altLang="en-US" sz="16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313131"/>
                </a:solidFill>
                <a:effectLst/>
                <a:latin typeface="Menlo"/>
              </a:rPr>
              <a:t>ls</a:t>
            </a:r>
            <a:r>
              <a:rPr kumimoji="0" lang="en-US" altLang="en-US" sz="2400" b="1" i="0" u="none" strike="noStrike" cap="none" normalizeH="0" baseline="0" dirty="0" smtClean="0">
                <a:ln>
                  <a:noFill/>
                </a:ln>
                <a:solidFill>
                  <a:schemeClr val="tx1"/>
                </a:solidFill>
                <a:effectLst/>
              </a:rPr>
              <a:t> </a:t>
            </a:r>
            <a:endParaRPr kumimoji="0" lang="en-US" altLang="en-US" sz="4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524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t>
            </a:r>
            <a:r>
              <a:rPr lang="en-US" dirty="0" err="1" smtClean="0"/>
              <a:t>unix</a:t>
            </a:r>
            <a:endParaRPr lang="en-US" dirty="0"/>
          </a:p>
        </p:txBody>
      </p:sp>
      <p:pic>
        <p:nvPicPr>
          <p:cNvPr id="4098" name="Picture 2" descr="Uni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069" y="1146220"/>
            <a:ext cx="5808372" cy="53833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76185" y="1687132"/>
            <a:ext cx="383146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a:solidFill>
                  <a:srgbClr val="000000"/>
                </a:solidFill>
                <a:latin typeface="Verdana" panose="020B0604030504040204" pitchFamily="34" charset="0"/>
              </a:rPr>
              <a:t>Kernel: </a:t>
            </a:r>
            <a:r>
              <a:rPr lang="en-US" dirty="0">
                <a:solidFill>
                  <a:srgbClr val="000000"/>
                </a:solidFill>
                <a:latin typeface="Verdana" panose="020B0604030504040204" pitchFamily="34" charset="0"/>
              </a:rPr>
              <a:t>The kernel is the heart of the operating system</a:t>
            </a:r>
            <a:r>
              <a:rPr lang="en-US" dirty="0" smtClean="0">
                <a:solidFill>
                  <a:srgbClr val="000000"/>
                </a:solidFill>
                <a:latin typeface="Verdana" panose="020B0604030504040204" pitchFamily="34" charset="0"/>
              </a:rPr>
              <a:t>.</a:t>
            </a:r>
          </a:p>
        </p:txBody>
      </p:sp>
      <p:sp>
        <p:nvSpPr>
          <p:cNvPr id="5" name="Rectangle 4"/>
          <p:cNvSpPr/>
          <p:nvPr/>
        </p:nvSpPr>
        <p:spPr>
          <a:xfrm>
            <a:off x="7476185" y="3041440"/>
            <a:ext cx="383146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dirty="0">
                <a:solidFill>
                  <a:srgbClr val="000000"/>
                </a:solidFill>
                <a:latin typeface="Verdana" panose="020B0604030504040204" pitchFamily="34" charset="0"/>
              </a:rPr>
              <a:t>Shell: </a:t>
            </a:r>
            <a:r>
              <a:rPr lang="en-US" dirty="0">
                <a:solidFill>
                  <a:srgbClr val="000000"/>
                </a:solidFill>
                <a:latin typeface="Verdana" panose="020B0604030504040204" pitchFamily="34" charset="0"/>
              </a:rPr>
              <a:t>The shell is the utility that processes your requests.</a:t>
            </a:r>
          </a:p>
        </p:txBody>
      </p:sp>
    </p:spTree>
    <p:extLst>
      <p:ext uri="{BB962C8B-B14F-4D97-AF65-F5344CB8AC3E}">
        <p14:creationId xmlns:p14="http://schemas.microsoft.com/office/powerpoint/2010/main" val="42593789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Shell </a:t>
            </a:r>
            <a:r>
              <a:rPr lang="en-US" dirty="0" smtClean="0"/>
              <a:t>Comments &amp; first script</a:t>
            </a:r>
            <a:r>
              <a:rPr lang="en-US" dirty="0"/>
              <a:t/>
            </a:r>
            <a:br>
              <a:rPr lang="en-US" dirty="0"/>
            </a:br>
            <a:endParaRPr lang="en-US" dirty="0"/>
          </a:p>
        </p:txBody>
      </p:sp>
      <p:sp>
        <p:nvSpPr>
          <p:cNvPr id="3" name="Content Placeholder 2"/>
          <p:cNvSpPr>
            <a:spLocks noGrp="1"/>
          </p:cNvSpPr>
          <p:nvPr>
            <p:ph idx="1"/>
          </p:nvPr>
        </p:nvSpPr>
        <p:spPr>
          <a:xfrm>
            <a:off x="1251678" y="1422400"/>
            <a:ext cx="10178322" cy="1872343"/>
          </a:xfrm>
        </p:spPr>
        <p:txBody>
          <a:bodyPr>
            <a:normAutofit/>
          </a:bodyPr>
          <a:lstStyle/>
          <a:p>
            <a:r>
              <a:rPr lang="en-US" sz="2400" dirty="0" smtClean="0">
                <a:solidFill>
                  <a:schemeClr val="tx1"/>
                </a:solidFill>
              </a:rPr>
              <a:t>Comments are non – executable statements.</a:t>
            </a:r>
          </a:p>
          <a:p>
            <a:r>
              <a:rPr lang="en-US" sz="2400" dirty="0" smtClean="0">
                <a:solidFill>
                  <a:schemeClr val="tx1"/>
                </a:solidFill>
              </a:rPr>
              <a:t>Comments are ignored while execution</a:t>
            </a:r>
          </a:p>
          <a:p>
            <a:r>
              <a:rPr lang="en-US" sz="2400" dirty="0" smtClean="0">
                <a:solidFill>
                  <a:schemeClr val="tx1"/>
                </a:solidFill>
              </a:rPr>
              <a:t>It’s a instructions to the user and can be used for documentation.</a:t>
            </a:r>
          </a:p>
          <a:p>
            <a:endParaRPr lang="en-US" sz="2400" dirty="0">
              <a:solidFill>
                <a:schemeClr val="tx1"/>
              </a:solidFill>
            </a:endParaRPr>
          </a:p>
        </p:txBody>
      </p:sp>
      <p:sp>
        <p:nvSpPr>
          <p:cNvPr id="4" name="Rectangle 1"/>
          <p:cNvSpPr>
            <a:spLocks noChangeArrowheads="1"/>
          </p:cNvSpPr>
          <p:nvPr/>
        </p:nvSpPr>
        <p:spPr bwMode="auto">
          <a:xfrm>
            <a:off x="2859315" y="2989943"/>
            <a:ext cx="5312229" cy="2121065"/>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880000"/>
                </a:solidFill>
                <a:effectLst/>
                <a:latin typeface="Menlo"/>
              </a:rPr>
              <a:t>#!/bin/bash</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880000"/>
                </a:solidFill>
                <a:effectLst/>
                <a:latin typeface="Menlo"/>
              </a:rPr>
              <a:t># Author : Raj</a:t>
            </a:r>
            <a:r>
              <a:rPr kumimoji="0" lang="en-US" altLang="en-US" sz="2000" b="1" i="0" u="none" strike="noStrike" cap="none" normalizeH="0" dirty="0" smtClean="0">
                <a:ln>
                  <a:noFill/>
                </a:ln>
                <a:solidFill>
                  <a:srgbClr val="880000"/>
                </a:solidFill>
                <a:effectLst/>
                <a:latin typeface="Menlo"/>
              </a:rPr>
              <a:t> </a:t>
            </a:r>
            <a:r>
              <a:rPr kumimoji="0" lang="en-US" altLang="en-US" sz="2000" b="1" i="0" u="none" strike="noStrike" cap="none" normalizeH="0" dirty="0" err="1" smtClean="0">
                <a:ln>
                  <a:noFill/>
                </a:ln>
                <a:solidFill>
                  <a:srgbClr val="880000"/>
                </a:solidFill>
                <a:effectLst/>
                <a:latin typeface="Menlo"/>
              </a:rPr>
              <a:t>gs</a:t>
            </a:r>
            <a:endParaRPr kumimoji="0" lang="en-US" altLang="en-US" sz="2000" b="1" i="0" u="none" strike="noStrike" cap="none" normalizeH="0" baseline="0" dirty="0" smtClean="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880000"/>
                </a:solidFill>
                <a:effectLst/>
                <a:latin typeface="Menlo"/>
              </a:rPr>
              <a:t># Copyright (c) newhorizons.com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880000"/>
                </a:solidFill>
                <a:effectLst/>
                <a:latin typeface="Menlo"/>
              </a:rPr>
              <a:t># Script follows here:</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313131"/>
                </a:solidFill>
                <a:effectLst/>
                <a:latin typeface="Menlo"/>
              </a:rPr>
              <a:t>pwd</a:t>
            </a:r>
            <a:r>
              <a:rPr kumimoji="0" lang="en-US" altLang="en-US" sz="2000" b="1" i="0" u="none" strike="noStrike" cap="none" normalizeH="0" baseline="0" dirty="0" smtClean="0">
                <a:ln>
                  <a:noFill/>
                </a:ln>
                <a:solidFill>
                  <a:srgbClr val="313131"/>
                </a:solidFill>
                <a:effectLst/>
                <a:latin typeface="Menlo"/>
              </a:rPr>
              <a:t/>
            </a:r>
            <a:br>
              <a:rPr kumimoji="0" lang="en-US" altLang="en-US" sz="2000" b="1" i="0" u="none" strike="noStrike" cap="none" normalizeH="0" baseline="0" dirty="0" smtClean="0">
                <a:ln>
                  <a:noFill/>
                </a:ln>
                <a:solidFill>
                  <a:srgbClr val="313131"/>
                </a:solidFill>
                <a:effectLst/>
                <a:latin typeface="Menlo"/>
              </a:rPr>
            </a:br>
            <a:r>
              <a:rPr kumimoji="0" lang="en-US" altLang="en-US" sz="2000" b="1" i="0" u="none" strike="noStrike" cap="none" normalizeH="0" baseline="0" dirty="0" err="1" smtClean="0">
                <a:ln>
                  <a:noFill/>
                </a:ln>
                <a:solidFill>
                  <a:srgbClr val="313131"/>
                </a:solidFill>
                <a:effectLst/>
                <a:latin typeface="Menlo"/>
              </a:rPr>
              <a:t>ls</a:t>
            </a:r>
            <a:r>
              <a:rPr kumimoji="0" lang="en-US" altLang="en-US" sz="3200" b="1" i="0" u="none" strike="noStrike" cap="none" normalizeH="0" baseline="0" dirty="0" smtClean="0">
                <a:ln>
                  <a:noFill/>
                </a:ln>
                <a:solidFill>
                  <a:schemeClr val="tx1"/>
                </a:solidFill>
                <a:effectLst/>
              </a:rPr>
              <a:t> </a:t>
            </a:r>
            <a:endParaRPr kumimoji="0" lang="en-US" altLang="en-US" sz="4800" b="1"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251678" y="5465019"/>
            <a:ext cx="9924322" cy="461665"/>
          </a:xfrm>
          <a:prstGeom prst="rect">
            <a:avLst/>
          </a:prstGeom>
        </p:spPr>
        <p:txBody>
          <a:bodyPr wrap="square">
            <a:spAutoFit/>
          </a:bodyPr>
          <a:lstStyle/>
          <a:p>
            <a:r>
              <a:rPr lang="en-US" sz="2400" dirty="0">
                <a:solidFill>
                  <a:srgbClr val="FF0000"/>
                </a:solidFill>
              </a:rPr>
              <a:t>$</a:t>
            </a:r>
            <a:r>
              <a:rPr lang="en-US" sz="2400" dirty="0" err="1">
                <a:solidFill>
                  <a:srgbClr val="FF0000"/>
                </a:solidFill>
              </a:rPr>
              <a:t>chmod</a:t>
            </a:r>
            <a:r>
              <a:rPr lang="en-US" sz="2400" dirty="0">
                <a:solidFill>
                  <a:srgbClr val="FF0000"/>
                </a:solidFill>
              </a:rPr>
              <a:t> +x test.sh </a:t>
            </a:r>
            <a:r>
              <a:rPr lang="en-US" sz="2400" dirty="0" smtClean="0"/>
              <a:t>- Save </a:t>
            </a:r>
            <a:r>
              <a:rPr lang="en-US" sz="2400" dirty="0"/>
              <a:t>the above content and make this script </a:t>
            </a:r>
            <a:r>
              <a:rPr lang="en-US" sz="2400" dirty="0" smtClean="0"/>
              <a:t>executable.</a:t>
            </a:r>
            <a:r>
              <a:rPr lang="en-US" dirty="0"/>
              <a:t> </a:t>
            </a:r>
          </a:p>
        </p:txBody>
      </p:sp>
      <p:sp>
        <p:nvSpPr>
          <p:cNvPr id="8" name="Rectangle 7"/>
          <p:cNvSpPr/>
          <p:nvPr/>
        </p:nvSpPr>
        <p:spPr>
          <a:xfrm>
            <a:off x="1251678" y="6049862"/>
            <a:ext cx="4197431" cy="461665"/>
          </a:xfrm>
          <a:prstGeom prst="rect">
            <a:avLst/>
          </a:prstGeom>
        </p:spPr>
        <p:txBody>
          <a:bodyPr wrap="none">
            <a:spAutoFit/>
          </a:bodyPr>
          <a:lstStyle/>
          <a:p>
            <a:r>
              <a:rPr lang="en-US" sz="2400" dirty="0">
                <a:solidFill>
                  <a:srgbClr val="FF0000"/>
                </a:solidFill>
              </a:rPr>
              <a:t>$./test.sh- </a:t>
            </a:r>
            <a:r>
              <a:rPr lang="en-US" sz="2400" dirty="0"/>
              <a:t>Shell Script Execution</a:t>
            </a:r>
          </a:p>
        </p:txBody>
      </p:sp>
    </p:spTree>
    <p:extLst>
      <p:ext uri="{BB962C8B-B14F-4D97-AF65-F5344CB8AC3E}">
        <p14:creationId xmlns:p14="http://schemas.microsoft.com/office/powerpoint/2010/main" val="8168791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Extended Shell Scripts</a:t>
            </a:r>
            <a:br>
              <a:rPr lang="en-US" dirty="0"/>
            </a:br>
            <a:endParaRPr lang="en-US" dirty="0"/>
          </a:p>
        </p:txBody>
      </p:sp>
      <p:sp>
        <p:nvSpPr>
          <p:cNvPr id="3" name="Content Placeholder 2"/>
          <p:cNvSpPr>
            <a:spLocks noGrp="1"/>
          </p:cNvSpPr>
          <p:nvPr>
            <p:ph idx="1"/>
          </p:nvPr>
        </p:nvSpPr>
        <p:spPr/>
        <p:txBody>
          <a:bodyPr/>
          <a:lstStyle/>
          <a:p>
            <a:r>
              <a:rPr lang="en-US" sz="2800" dirty="0">
                <a:solidFill>
                  <a:schemeClr val="tx1"/>
                </a:solidFill>
              </a:rPr>
              <a:t>Shell scripts have several required constructs that tell the shell environment what to do and when to do it. </a:t>
            </a:r>
            <a:endParaRPr lang="en-US" sz="2800" dirty="0" smtClean="0">
              <a:solidFill>
                <a:schemeClr val="tx1"/>
              </a:solidFill>
            </a:endParaRPr>
          </a:p>
          <a:p>
            <a:r>
              <a:rPr lang="en-US" sz="2800" dirty="0" smtClean="0">
                <a:solidFill>
                  <a:schemeClr val="tx1"/>
                </a:solidFill>
              </a:rPr>
              <a:t>The </a:t>
            </a:r>
            <a:r>
              <a:rPr lang="en-US" sz="2800" dirty="0">
                <a:solidFill>
                  <a:schemeClr val="tx1"/>
                </a:solidFill>
              </a:rPr>
              <a:t>shell is, after all, a real programming language, complete with variables, control structures, and so forth. </a:t>
            </a:r>
            <a:endParaRPr lang="en-US" sz="2800" dirty="0" smtClean="0">
              <a:solidFill>
                <a:schemeClr val="tx1"/>
              </a:solidFill>
            </a:endParaRPr>
          </a:p>
          <a:p>
            <a:r>
              <a:rPr lang="en-US" sz="2800" dirty="0" smtClean="0">
                <a:solidFill>
                  <a:schemeClr val="tx1"/>
                </a:solidFill>
              </a:rPr>
              <a:t>No </a:t>
            </a:r>
            <a:r>
              <a:rPr lang="en-US" sz="2800" dirty="0">
                <a:solidFill>
                  <a:schemeClr val="tx1"/>
                </a:solidFill>
              </a:rPr>
              <a:t>matter how complicated a script gets, however, it is still just a list of commands executed sequentially.</a:t>
            </a:r>
          </a:p>
          <a:p>
            <a:endParaRPr lang="en-US" dirty="0"/>
          </a:p>
        </p:txBody>
      </p:sp>
    </p:spTree>
    <p:extLst>
      <p:ext uri="{BB962C8B-B14F-4D97-AF65-F5344CB8AC3E}">
        <p14:creationId xmlns:p14="http://schemas.microsoft.com/office/powerpoint/2010/main" val="13697945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a:t>
            </a:r>
            <a:r>
              <a:rPr lang="en-US" dirty="0"/>
              <a:t> command</a:t>
            </a:r>
          </a:p>
        </p:txBody>
      </p:sp>
      <p:sp>
        <p:nvSpPr>
          <p:cNvPr id="3" name="Content Placeholder 2"/>
          <p:cNvSpPr>
            <a:spLocks noGrp="1"/>
          </p:cNvSpPr>
          <p:nvPr>
            <p:ph idx="1"/>
          </p:nvPr>
        </p:nvSpPr>
        <p:spPr>
          <a:xfrm>
            <a:off x="1251678" y="1422400"/>
            <a:ext cx="10178322" cy="1088571"/>
          </a:xfrm>
        </p:spPr>
        <p:txBody>
          <a:bodyPr>
            <a:normAutofit/>
          </a:bodyPr>
          <a:lstStyle/>
          <a:p>
            <a:r>
              <a:rPr lang="en-US" sz="2800" dirty="0">
                <a:solidFill>
                  <a:schemeClr val="tx1"/>
                </a:solidFill>
              </a:rPr>
              <a:t>T</a:t>
            </a:r>
            <a:r>
              <a:rPr lang="en-US" sz="2800" dirty="0" smtClean="0">
                <a:solidFill>
                  <a:schemeClr val="tx1"/>
                </a:solidFill>
              </a:rPr>
              <a:t>akes </a:t>
            </a:r>
            <a:r>
              <a:rPr lang="en-US" sz="2800" dirty="0">
                <a:solidFill>
                  <a:schemeClr val="tx1"/>
                </a:solidFill>
              </a:rPr>
              <a:t>the input from the keyboard and assigns it as the value of the variable </a:t>
            </a:r>
            <a:r>
              <a:rPr lang="en-US" sz="2800" dirty="0" smtClean="0">
                <a:solidFill>
                  <a:schemeClr val="tx1"/>
                </a:solidFill>
              </a:rPr>
              <a:t> </a:t>
            </a:r>
            <a:r>
              <a:rPr lang="en-US" sz="2800" dirty="0">
                <a:solidFill>
                  <a:schemeClr val="tx1"/>
                </a:solidFill>
              </a:rPr>
              <a:t>and finally prints it on STDOUT.</a:t>
            </a:r>
          </a:p>
        </p:txBody>
      </p:sp>
      <p:sp>
        <p:nvSpPr>
          <p:cNvPr id="4" name="Rectangle 1"/>
          <p:cNvSpPr>
            <a:spLocks noChangeArrowheads="1"/>
          </p:cNvSpPr>
          <p:nvPr/>
        </p:nvSpPr>
        <p:spPr bwMode="auto">
          <a:xfrm>
            <a:off x="3055077" y="3363928"/>
            <a:ext cx="6339293" cy="1567067"/>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313131"/>
                </a:solidFill>
                <a:effectLst/>
                <a:latin typeface="Menlo"/>
              </a:rPr>
              <a:t>echo </a:t>
            </a:r>
            <a:r>
              <a:rPr kumimoji="0" lang="en-US" altLang="en-US" sz="2800" b="1" i="0" u="none" strike="noStrike" cap="none" normalizeH="0" baseline="0" dirty="0" smtClean="0">
                <a:ln>
                  <a:noFill/>
                </a:ln>
                <a:solidFill>
                  <a:srgbClr val="008800"/>
                </a:solidFill>
                <a:effectLst/>
                <a:latin typeface="Menlo"/>
              </a:rPr>
              <a:t>"What is your name?"</a:t>
            </a:r>
            <a:r>
              <a:rPr kumimoji="0" lang="en-US" altLang="en-US" sz="28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313131"/>
                </a:solidFill>
                <a:effectLst/>
                <a:latin typeface="Menlo"/>
              </a:rPr>
              <a:t>read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313131"/>
                </a:solidFill>
                <a:effectLst/>
                <a:latin typeface="Menlo"/>
              </a:rPr>
              <a:t>echo </a:t>
            </a:r>
            <a:r>
              <a:rPr kumimoji="0" lang="en-US" altLang="en-US" sz="2800" b="1" i="0" u="none" strike="noStrike" cap="none" normalizeH="0" baseline="0" dirty="0" smtClean="0">
                <a:ln>
                  <a:noFill/>
                </a:ln>
                <a:solidFill>
                  <a:srgbClr val="008800"/>
                </a:solidFill>
                <a:effectLst/>
                <a:latin typeface="Menlo"/>
              </a:rPr>
              <a:t>"Hello, $PERSON"</a:t>
            </a:r>
            <a:r>
              <a:rPr kumimoji="0" lang="en-US" altLang="en-US" sz="4000" b="1" i="0" u="none" strike="noStrike" cap="none" normalizeH="0" baseline="0" dirty="0" smtClean="0">
                <a:ln>
                  <a:noFill/>
                </a:ln>
                <a:solidFill>
                  <a:schemeClr val="tx1"/>
                </a:solidFill>
                <a:effectLst/>
              </a:rPr>
              <a:t> </a:t>
            </a:r>
            <a:endParaRPr kumimoji="0" lang="en-US" altLang="en-US" sz="6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8426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Unix - Using Shell Variables</a:t>
            </a:r>
            <a:br>
              <a:rPr lang="en-US" dirty="0"/>
            </a:br>
            <a:endParaRPr lang="en-US" dirty="0"/>
          </a:p>
        </p:txBody>
      </p:sp>
      <p:sp>
        <p:nvSpPr>
          <p:cNvPr id="3" name="Content Placeholder 2"/>
          <p:cNvSpPr>
            <a:spLocks noGrp="1"/>
          </p:cNvSpPr>
          <p:nvPr>
            <p:ph idx="1"/>
          </p:nvPr>
        </p:nvSpPr>
        <p:spPr/>
        <p:txBody>
          <a:bodyPr>
            <a:normAutofit/>
          </a:bodyPr>
          <a:lstStyle/>
          <a:p>
            <a:r>
              <a:rPr lang="en-US" sz="3200" dirty="0">
                <a:solidFill>
                  <a:schemeClr val="tx1"/>
                </a:solidFill>
              </a:rPr>
              <a:t>A variable is a character string to which we assign a value. </a:t>
            </a:r>
            <a:endParaRPr lang="en-US" sz="3200" dirty="0" smtClean="0">
              <a:solidFill>
                <a:schemeClr val="tx1"/>
              </a:solidFill>
            </a:endParaRPr>
          </a:p>
          <a:p>
            <a:r>
              <a:rPr lang="en-US" sz="3200" dirty="0" smtClean="0">
                <a:solidFill>
                  <a:schemeClr val="tx1"/>
                </a:solidFill>
              </a:rPr>
              <a:t>The </a:t>
            </a:r>
            <a:r>
              <a:rPr lang="en-US" sz="3200" dirty="0">
                <a:solidFill>
                  <a:schemeClr val="tx1"/>
                </a:solidFill>
              </a:rPr>
              <a:t>value assigned could be a number, text, filename, device, or any other type of data.</a:t>
            </a:r>
          </a:p>
          <a:p>
            <a:r>
              <a:rPr lang="en-US" sz="3200" dirty="0">
                <a:solidFill>
                  <a:schemeClr val="tx1"/>
                </a:solidFill>
              </a:rPr>
              <a:t>A variable is nothing more than a pointer to the actual data. </a:t>
            </a:r>
            <a:endParaRPr lang="en-US" sz="3200" dirty="0" smtClean="0">
              <a:solidFill>
                <a:schemeClr val="tx1"/>
              </a:solidFill>
            </a:endParaRPr>
          </a:p>
          <a:p>
            <a:r>
              <a:rPr lang="en-US" sz="3200" dirty="0" smtClean="0">
                <a:solidFill>
                  <a:schemeClr val="tx1"/>
                </a:solidFill>
              </a:rPr>
              <a:t>The </a:t>
            </a:r>
            <a:r>
              <a:rPr lang="en-US" sz="3200" dirty="0">
                <a:solidFill>
                  <a:schemeClr val="tx1"/>
                </a:solidFill>
              </a:rPr>
              <a:t>shell enables you to create, assign, and delete variables.</a:t>
            </a:r>
          </a:p>
          <a:p>
            <a:endParaRPr lang="en-US" sz="3200" dirty="0">
              <a:solidFill>
                <a:schemeClr val="tx1"/>
              </a:solidFill>
            </a:endParaRPr>
          </a:p>
        </p:txBody>
      </p:sp>
    </p:spTree>
    <p:extLst>
      <p:ext uri="{BB962C8B-B14F-4D97-AF65-F5344CB8AC3E}">
        <p14:creationId xmlns:p14="http://schemas.microsoft.com/office/powerpoint/2010/main" val="37384015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Names</a:t>
            </a:r>
            <a:br>
              <a:rPr lang="en-US" dirty="0"/>
            </a:br>
            <a:endParaRPr lang="en-US" dirty="0"/>
          </a:p>
        </p:txBody>
      </p:sp>
      <p:sp>
        <p:nvSpPr>
          <p:cNvPr id="3" name="Content Placeholder 2"/>
          <p:cNvSpPr>
            <a:spLocks noGrp="1"/>
          </p:cNvSpPr>
          <p:nvPr>
            <p:ph idx="1"/>
          </p:nvPr>
        </p:nvSpPr>
        <p:spPr>
          <a:xfrm>
            <a:off x="1251678" y="1088572"/>
            <a:ext cx="10178322" cy="5384800"/>
          </a:xfrm>
        </p:spPr>
        <p:txBody>
          <a:bodyPr>
            <a:normAutofit fontScale="92500" lnSpcReduction="20000"/>
          </a:bodyPr>
          <a:lstStyle/>
          <a:p>
            <a:r>
              <a:rPr lang="en-US" dirty="0">
                <a:solidFill>
                  <a:schemeClr val="tx1"/>
                </a:solidFill>
              </a:rPr>
              <a:t>The name of a variable can contain only letters ( a to z or A to Z), numbers ( 0 to 9) or the underscore character ( _).</a:t>
            </a:r>
          </a:p>
          <a:p>
            <a:r>
              <a:rPr lang="en-US" dirty="0">
                <a:solidFill>
                  <a:schemeClr val="tx1"/>
                </a:solidFill>
              </a:rPr>
              <a:t>By convention, Unix Shell variables would have their names in UPPERCASE.</a:t>
            </a:r>
          </a:p>
          <a:p>
            <a:pPr marL="0" indent="0">
              <a:buNone/>
            </a:pPr>
            <a:r>
              <a:rPr lang="en-US" b="1" dirty="0" smtClean="0">
                <a:solidFill>
                  <a:schemeClr val="tx1"/>
                </a:solidFill>
              </a:rPr>
              <a:t>Valid Variable Names</a:t>
            </a:r>
          </a:p>
          <a:p>
            <a:r>
              <a:rPr lang="en-US" dirty="0" smtClean="0">
                <a:solidFill>
                  <a:schemeClr val="tx1"/>
                </a:solidFill>
              </a:rPr>
              <a:t>_RAJ</a:t>
            </a:r>
            <a:endParaRPr lang="en-US" dirty="0">
              <a:solidFill>
                <a:schemeClr val="tx1"/>
              </a:solidFill>
            </a:endParaRPr>
          </a:p>
          <a:p>
            <a:r>
              <a:rPr lang="en-US" dirty="0">
                <a:solidFill>
                  <a:schemeClr val="tx1"/>
                </a:solidFill>
              </a:rPr>
              <a:t>TOKEN_A</a:t>
            </a:r>
          </a:p>
          <a:p>
            <a:r>
              <a:rPr lang="en-US" dirty="0">
                <a:solidFill>
                  <a:schemeClr val="tx1"/>
                </a:solidFill>
              </a:rPr>
              <a:t>VAR_1</a:t>
            </a:r>
          </a:p>
          <a:p>
            <a:r>
              <a:rPr lang="en-US" dirty="0" smtClean="0">
                <a:solidFill>
                  <a:schemeClr val="tx1"/>
                </a:solidFill>
              </a:rPr>
              <a:t>VAR_2</a:t>
            </a:r>
          </a:p>
          <a:p>
            <a:pPr marL="0" indent="0">
              <a:buNone/>
            </a:pPr>
            <a:r>
              <a:rPr lang="en-US" b="1" dirty="0" smtClean="0">
                <a:solidFill>
                  <a:schemeClr val="tx1"/>
                </a:solidFill>
              </a:rPr>
              <a:t>Invalid Variable Names</a:t>
            </a:r>
          </a:p>
          <a:p>
            <a:r>
              <a:rPr lang="en-US" dirty="0">
                <a:solidFill>
                  <a:schemeClr val="tx1"/>
                </a:solidFill>
              </a:rPr>
              <a:t>2_VAR</a:t>
            </a:r>
          </a:p>
          <a:p>
            <a:r>
              <a:rPr lang="en-US" dirty="0">
                <a:solidFill>
                  <a:schemeClr val="tx1"/>
                </a:solidFill>
              </a:rPr>
              <a:t>-VARIABLE</a:t>
            </a:r>
          </a:p>
          <a:p>
            <a:r>
              <a:rPr lang="en-US" dirty="0">
                <a:solidFill>
                  <a:schemeClr val="tx1"/>
                </a:solidFill>
              </a:rPr>
              <a:t>VAR1-VAR2</a:t>
            </a:r>
          </a:p>
          <a:p>
            <a:r>
              <a:rPr lang="en-US" dirty="0">
                <a:solidFill>
                  <a:schemeClr val="tx1"/>
                </a:solidFill>
              </a:rPr>
              <a:t>VAR_A!</a:t>
            </a:r>
            <a:endParaRPr lang="en-US" dirty="0" smtClean="0">
              <a:solidFill>
                <a:schemeClr val="tx1"/>
              </a:solidFill>
            </a:endParaRPr>
          </a:p>
          <a:p>
            <a:endParaRPr lang="en-US" dirty="0"/>
          </a:p>
        </p:txBody>
      </p:sp>
      <p:sp>
        <p:nvSpPr>
          <p:cNvPr id="5" name="Rectangle 4"/>
          <p:cNvSpPr/>
          <p:nvPr/>
        </p:nvSpPr>
        <p:spPr>
          <a:xfrm>
            <a:off x="7097486" y="2496457"/>
            <a:ext cx="3265714" cy="249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reason you cannot use other characters such as !,*, or - is that these characters have a special meaning for the shell.</a:t>
            </a:r>
          </a:p>
        </p:txBody>
      </p:sp>
    </p:spTree>
    <p:extLst>
      <p:ext uri="{BB962C8B-B14F-4D97-AF65-F5344CB8AC3E}">
        <p14:creationId xmlns:p14="http://schemas.microsoft.com/office/powerpoint/2010/main" val="14398554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Variables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400" dirty="0">
                <a:solidFill>
                  <a:schemeClr val="tx1"/>
                </a:solidFill>
              </a:rPr>
              <a:t>Variables are defined as follows </a:t>
            </a:r>
          </a:p>
          <a:p>
            <a:pPr marL="0" indent="0" algn="ctr">
              <a:buNone/>
            </a:pPr>
            <a:r>
              <a:rPr lang="en-US" sz="2400" dirty="0" err="1" smtClean="0">
                <a:solidFill>
                  <a:srgbClr val="FF0000"/>
                </a:solidFill>
              </a:rPr>
              <a:t>variable_name</a:t>
            </a:r>
            <a:r>
              <a:rPr lang="en-US" sz="2400" dirty="0" smtClean="0">
                <a:solidFill>
                  <a:srgbClr val="FF0000"/>
                </a:solidFill>
              </a:rPr>
              <a:t>=</a:t>
            </a:r>
            <a:r>
              <a:rPr lang="en-US" sz="2400" dirty="0" err="1" smtClean="0">
                <a:solidFill>
                  <a:srgbClr val="FF0000"/>
                </a:solidFill>
              </a:rPr>
              <a:t>variable_value</a:t>
            </a:r>
            <a:endParaRPr lang="en-US" sz="2400" dirty="0" smtClean="0">
              <a:solidFill>
                <a:srgbClr val="FF0000"/>
              </a:solidFill>
            </a:endParaRPr>
          </a:p>
          <a:p>
            <a:pPr marL="0" indent="0" algn="ctr">
              <a:buNone/>
            </a:pPr>
            <a:r>
              <a:rPr lang="en-US" sz="2400" dirty="0" err="1" smtClean="0">
                <a:solidFill>
                  <a:schemeClr val="tx1"/>
                </a:solidFill>
              </a:rPr>
              <a:t>Eg</a:t>
            </a:r>
            <a:r>
              <a:rPr lang="en-US" sz="2400" dirty="0">
                <a:solidFill>
                  <a:schemeClr val="tx1"/>
                </a:solidFill>
              </a:rPr>
              <a:t>: NAME</a:t>
            </a:r>
            <a:r>
              <a:rPr lang="en-US" sz="2400" dirty="0" smtClean="0">
                <a:solidFill>
                  <a:schemeClr val="tx1"/>
                </a:solidFill>
              </a:rPr>
              <a:t>=“Raj </a:t>
            </a:r>
            <a:r>
              <a:rPr lang="en-US" sz="2400" dirty="0" err="1" smtClean="0">
                <a:solidFill>
                  <a:schemeClr val="tx1"/>
                </a:solidFill>
              </a:rPr>
              <a:t>gs</a:t>
            </a:r>
            <a:r>
              <a:rPr lang="en-US" sz="2400" dirty="0" smtClean="0">
                <a:solidFill>
                  <a:schemeClr val="tx1"/>
                </a:solidFill>
              </a:rPr>
              <a:t>“</a:t>
            </a:r>
          </a:p>
          <a:p>
            <a:pPr marL="0" indent="0" algn="ctr">
              <a:buNone/>
            </a:pPr>
            <a:r>
              <a:rPr lang="en-US" sz="2400" dirty="0" smtClean="0">
                <a:solidFill>
                  <a:schemeClr val="tx1"/>
                </a:solidFill>
              </a:rPr>
              <a:t>Above statement defines </a:t>
            </a:r>
            <a:r>
              <a:rPr lang="en-US" sz="2400" dirty="0">
                <a:solidFill>
                  <a:schemeClr val="tx1"/>
                </a:solidFill>
              </a:rPr>
              <a:t>the variable NAME and assigns it the </a:t>
            </a:r>
            <a:r>
              <a:rPr lang="en-US" sz="2400" dirty="0" smtClean="0">
                <a:solidFill>
                  <a:schemeClr val="tx1"/>
                </a:solidFill>
              </a:rPr>
              <a:t>value.</a:t>
            </a:r>
          </a:p>
          <a:p>
            <a:r>
              <a:rPr lang="en-US" sz="2400" dirty="0">
                <a:solidFill>
                  <a:schemeClr val="tx1"/>
                </a:solidFill>
              </a:rPr>
              <a:t>Variables of this type are called scalar variables. </a:t>
            </a:r>
            <a:endParaRPr lang="en-US" sz="2400" dirty="0" smtClean="0">
              <a:solidFill>
                <a:schemeClr val="tx1"/>
              </a:solidFill>
            </a:endParaRPr>
          </a:p>
          <a:p>
            <a:r>
              <a:rPr lang="en-US" sz="2400" dirty="0" smtClean="0">
                <a:solidFill>
                  <a:schemeClr val="tx1"/>
                </a:solidFill>
              </a:rPr>
              <a:t>A </a:t>
            </a:r>
            <a:r>
              <a:rPr lang="en-US" sz="2400" dirty="0">
                <a:solidFill>
                  <a:schemeClr val="tx1"/>
                </a:solidFill>
              </a:rPr>
              <a:t>scalar variable can hold only one value at a time</a:t>
            </a:r>
            <a:r>
              <a:rPr lang="en-US" sz="2400" dirty="0" smtClean="0">
                <a:solidFill>
                  <a:schemeClr val="tx1"/>
                </a:solidFill>
              </a:rPr>
              <a:t>.</a:t>
            </a:r>
          </a:p>
          <a:p>
            <a:r>
              <a:rPr lang="en-US" sz="2400" dirty="0"/>
              <a:t>The shell enables you to store any value you want in a variable</a:t>
            </a:r>
            <a:r>
              <a:rPr lang="en-US" sz="2400" dirty="0" smtClean="0"/>
              <a:t>.</a:t>
            </a:r>
          </a:p>
          <a:p>
            <a:r>
              <a:rPr lang="en-US" sz="2400" dirty="0" err="1" smtClean="0">
                <a:solidFill>
                  <a:schemeClr val="tx1"/>
                </a:solidFill>
              </a:rPr>
              <a:t>Eg</a:t>
            </a:r>
            <a:r>
              <a:rPr lang="en-US" sz="2400" dirty="0" smtClean="0">
                <a:solidFill>
                  <a:schemeClr val="tx1"/>
                </a:solidFill>
              </a:rPr>
              <a:t>:</a:t>
            </a:r>
          </a:p>
          <a:p>
            <a:pPr marL="0" indent="0">
              <a:buNone/>
            </a:pPr>
            <a:r>
              <a:rPr lang="en-US" sz="2400" dirty="0" smtClean="0">
                <a:solidFill>
                  <a:schemeClr val="tx1"/>
                </a:solidFill>
              </a:rPr>
              <a:t>VAR1=“Raj </a:t>
            </a:r>
            <a:r>
              <a:rPr lang="en-US" sz="2400" dirty="0" err="1" smtClean="0">
                <a:solidFill>
                  <a:schemeClr val="tx1"/>
                </a:solidFill>
              </a:rPr>
              <a:t>gs</a:t>
            </a:r>
            <a:r>
              <a:rPr lang="en-US" sz="2400" dirty="0" smtClean="0">
                <a:solidFill>
                  <a:schemeClr val="tx1"/>
                </a:solidFill>
              </a:rPr>
              <a:t>”</a:t>
            </a:r>
          </a:p>
          <a:p>
            <a:pPr marL="0" indent="0">
              <a:buNone/>
            </a:pPr>
            <a:r>
              <a:rPr lang="en-US" sz="2400" dirty="0" smtClean="0">
                <a:solidFill>
                  <a:schemeClr val="tx1"/>
                </a:solidFill>
              </a:rPr>
              <a:t>VAR2=100</a:t>
            </a:r>
            <a:endParaRPr lang="en-US" sz="2400" dirty="0">
              <a:solidFill>
                <a:schemeClr val="tx1"/>
              </a:solidFill>
            </a:endParaRPr>
          </a:p>
        </p:txBody>
      </p:sp>
    </p:spTree>
    <p:extLst>
      <p:ext uri="{BB962C8B-B14F-4D97-AF65-F5344CB8AC3E}">
        <p14:creationId xmlns:p14="http://schemas.microsoft.com/office/powerpoint/2010/main" val="34825234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Values</a:t>
            </a:r>
            <a:br>
              <a:rPr lang="en-US" dirty="0"/>
            </a:br>
            <a:endParaRPr lang="en-US" dirty="0"/>
          </a:p>
        </p:txBody>
      </p:sp>
      <p:sp>
        <p:nvSpPr>
          <p:cNvPr id="3" name="Content Placeholder 2"/>
          <p:cNvSpPr>
            <a:spLocks noGrp="1"/>
          </p:cNvSpPr>
          <p:nvPr>
            <p:ph idx="1"/>
          </p:nvPr>
        </p:nvSpPr>
        <p:spPr>
          <a:xfrm>
            <a:off x="1251678" y="1422401"/>
            <a:ext cx="10178322" cy="2336800"/>
          </a:xfrm>
        </p:spPr>
        <p:txBody>
          <a:bodyPr/>
          <a:lstStyle/>
          <a:p>
            <a:r>
              <a:rPr lang="en-US" sz="2400" b="1" dirty="0">
                <a:solidFill>
                  <a:schemeClr val="tx1">
                    <a:lumMod val="95000"/>
                    <a:lumOff val="5000"/>
                  </a:schemeClr>
                </a:solidFill>
              </a:rPr>
              <a:t>To access the value stored in a variable, prefix its name with the dollar sign ( $) </a:t>
            </a:r>
            <a:r>
              <a:rPr lang="en-US" sz="2400" b="1" dirty="0" smtClean="0">
                <a:solidFill>
                  <a:schemeClr val="tx1">
                    <a:lumMod val="95000"/>
                    <a:lumOff val="5000"/>
                  </a:schemeClr>
                </a:solidFill>
              </a:rPr>
              <a:t>.</a:t>
            </a:r>
            <a:endParaRPr lang="en-US" sz="2400" b="1" dirty="0">
              <a:solidFill>
                <a:schemeClr val="tx1">
                  <a:lumMod val="95000"/>
                  <a:lumOff val="5000"/>
                </a:schemeClr>
              </a:solidFill>
            </a:endParaRPr>
          </a:p>
          <a:p>
            <a:r>
              <a:rPr lang="en-US" sz="2400" b="1" dirty="0">
                <a:solidFill>
                  <a:schemeClr val="tx1">
                    <a:lumMod val="95000"/>
                    <a:lumOff val="5000"/>
                  </a:schemeClr>
                </a:solidFill>
              </a:rPr>
              <a:t>For example, following script would access the value of defined variable NAME and would print it on </a:t>
            </a:r>
            <a:r>
              <a:rPr lang="en-US" sz="2400" b="1" dirty="0" smtClean="0">
                <a:solidFill>
                  <a:schemeClr val="tx1">
                    <a:lumMod val="95000"/>
                    <a:lumOff val="5000"/>
                  </a:schemeClr>
                </a:solidFill>
              </a:rPr>
              <a:t>STDOUT.</a:t>
            </a:r>
          </a:p>
          <a:p>
            <a:endParaRPr lang="en-US" sz="2400" b="1" dirty="0">
              <a:solidFill>
                <a:schemeClr val="tx1">
                  <a:lumMod val="95000"/>
                  <a:lumOff val="5000"/>
                </a:schemeClr>
              </a:solidFill>
            </a:endParaRPr>
          </a:p>
          <a:p>
            <a:endParaRPr lang="en-US" dirty="0"/>
          </a:p>
        </p:txBody>
      </p:sp>
      <p:sp>
        <p:nvSpPr>
          <p:cNvPr id="4" name="Rectangle 1"/>
          <p:cNvSpPr>
            <a:spLocks noChangeArrowheads="1"/>
          </p:cNvSpPr>
          <p:nvPr/>
        </p:nvSpPr>
        <p:spPr bwMode="auto">
          <a:xfrm>
            <a:off x="3124021" y="3759201"/>
            <a:ext cx="5526493" cy="1567067"/>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880000"/>
                </a:solidFill>
                <a:effectLst/>
                <a:latin typeface="Menlo"/>
              </a:rPr>
              <a:t>#!/bin/</a:t>
            </a:r>
            <a:r>
              <a:rPr kumimoji="0" lang="en-US" altLang="en-US" sz="2800" b="0" i="0" u="none" strike="noStrike" cap="none" normalizeH="0" baseline="0" dirty="0" err="1" smtClean="0">
                <a:ln>
                  <a:noFill/>
                </a:ln>
                <a:solidFill>
                  <a:srgbClr val="880000"/>
                </a:solidFill>
                <a:effectLst/>
                <a:latin typeface="Menlo"/>
              </a:rPr>
              <a:t>sh</a:t>
            </a:r>
            <a:r>
              <a:rPr kumimoji="0" lang="en-US" altLang="en-US" sz="28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13131"/>
                </a:solidFill>
                <a:effectLst/>
                <a:latin typeface="Menlo"/>
              </a:rPr>
              <a:t>NAME</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008800"/>
                </a:solidFill>
                <a:effectLst/>
                <a:latin typeface="Menlo"/>
              </a:rPr>
              <a:t>“Joe Lay"</a:t>
            </a:r>
            <a:r>
              <a:rPr kumimoji="0" lang="en-US" altLang="en-US" sz="28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13131"/>
                </a:solidFill>
                <a:effectLst/>
                <a:latin typeface="Menlo"/>
              </a:rPr>
              <a:t>echo $NAME</a:t>
            </a:r>
            <a:r>
              <a:rPr kumimoji="0" lang="en-US" altLang="en-US" sz="40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2032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Read-only Variables</a:t>
            </a:r>
            <a:br>
              <a:rPr lang="en-US" dirty="0"/>
            </a:br>
            <a:endParaRPr lang="en-US" dirty="0"/>
          </a:p>
        </p:txBody>
      </p:sp>
      <p:sp>
        <p:nvSpPr>
          <p:cNvPr id="3" name="Content Placeholder 2"/>
          <p:cNvSpPr>
            <a:spLocks noGrp="1"/>
          </p:cNvSpPr>
          <p:nvPr>
            <p:ph idx="1"/>
          </p:nvPr>
        </p:nvSpPr>
        <p:spPr>
          <a:xfrm>
            <a:off x="1251678" y="1422400"/>
            <a:ext cx="10178322" cy="2380343"/>
          </a:xfrm>
        </p:spPr>
        <p:txBody>
          <a:bodyPr/>
          <a:lstStyle/>
          <a:p>
            <a:r>
              <a:rPr lang="en-US" sz="2400" dirty="0">
                <a:solidFill>
                  <a:schemeClr val="tx1">
                    <a:lumMod val="95000"/>
                    <a:lumOff val="5000"/>
                  </a:schemeClr>
                </a:solidFill>
              </a:rPr>
              <a:t>The shell provides a way to mark variables as read-only by using the </a:t>
            </a:r>
            <a:r>
              <a:rPr lang="en-US" sz="2400" dirty="0" err="1">
                <a:solidFill>
                  <a:schemeClr val="tx1">
                    <a:lumMod val="95000"/>
                    <a:lumOff val="5000"/>
                  </a:schemeClr>
                </a:solidFill>
              </a:rPr>
              <a:t>readonly</a:t>
            </a:r>
            <a:r>
              <a:rPr lang="en-US" sz="2400" dirty="0">
                <a:solidFill>
                  <a:schemeClr val="tx1">
                    <a:lumMod val="95000"/>
                    <a:lumOff val="5000"/>
                  </a:schemeClr>
                </a:solidFill>
              </a:rPr>
              <a:t> </a:t>
            </a:r>
            <a:r>
              <a:rPr lang="en-US" sz="2400" dirty="0" smtClean="0">
                <a:solidFill>
                  <a:schemeClr val="tx1">
                    <a:lumMod val="95000"/>
                    <a:lumOff val="5000"/>
                  </a:schemeClr>
                </a:solidFill>
              </a:rPr>
              <a:t>command .</a:t>
            </a:r>
          </a:p>
          <a:p>
            <a:r>
              <a:rPr lang="en-US" sz="2400" dirty="0" smtClean="0">
                <a:solidFill>
                  <a:schemeClr val="tx1">
                    <a:lumMod val="95000"/>
                    <a:lumOff val="5000"/>
                  </a:schemeClr>
                </a:solidFill>
              </a:rPr>
              <a:t>After </a:t>
            </a:r>
            <a:r>
              <a:rPr lang="en-US" sz="2400" dirty="0">
                <a:solidFill>
                  <a:schemeClr val="tx1">
                    <a:lumMod val="95000"/>
                    <a:lumOff val="5000"/>
                  </a:schemeClr>
                </a:solidFill>
              </a:rPr>
              <a:t>a variable is marked read-only, its value cannot be changed.</a:t>
            </a:r>
          </a:p>
          <a:p>
            <a:r>
              <a:rPr lang="en-US" sz="2400" dirty="0">
                <a:solidFill>
                  <a:schemeClr val="tx1">
                    <a:lumMod val="95000"/>
                    <a:lumOff val="5000"/>
                  </a:schemeClr>
                </a:solidFill>
              </a:rPr>
              <a:t>For example, following script would give error while trying to change the value of NAME </a:t>
            </a:r>
            <a:r>
              <a:rPr lang="en-US" sz="2400" dirty="0" smtClean="0">
                <a:solidFill>
                  <a:schemeClr val="tx1">
                    <a:lumMod val="95000"/>
                    <a:lumOff val="5000"/>
                  </a:schemeClr>
                </a:solidFill>
              </a:rPr>
              <a:t>.</a:t>
            </a:r>
            <a:endParaRPr lang="en-US" sz="2400" dirty="0">
              <a:solidFill>
                <a:schemeClr val="tx1">
                  <a:lumMod val="95000"/>
                  <a:lumOff val="5000"/>
                </a:schemeClr>
              </a:solidFill>
            </a:endParaRPr>
          </a:p>
          <a:p>
            <a:endParaRPr lang="en-US" dirty="0"/>
          </a:p>
        </p:txBody>
      </p:sp>
      <p:sp>
        <p:nvSpPr>
          <p:cNvPr id="4" name="Rectangle 1"/>
          <p:cNvSpPr>
            <a:spLocks noChangeArrowheads="1"/>
          </p:cNvSpPr>
          <p:nvPr/>
        </p:nvSpPr>
        <p:spPr bwMode="auto">
          <a:xfrm>
            <a:off x="3802743" y="4100286"/>
            <a:ext cx="3683729" cy="1751733"/>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880000"/>
                </a:solidFill>
                <a:effectLst/>
                <a:latin typeface="Menlo"/>
              </a:rPr>
              <a:t>#!/bin/</a:t>
            </a:r>
            <a:r>
              <a:rPr kumimoji="0" lang="en-US" altLang="en-US" sz="2400" b="1" i="0" u="none" strike="noStrike" cap="none" normalizeH="0" baseline="0" dirty="0" err="1" smtClean="0">
                <a:ln>
                  <a:noFill/>
                </a:ln>
                <a:solidFill>
                  <a:srgbClr val="880000"/>
                </a:solidFill>
                <a:effectLst/>
                <a:latin typeface="Menlo"/>
              </a:rPr>
              <a:t>sh</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13131"/>
                </a:solidFill>
                <a:effectLst/>
                <a:latin typeface="Menlo"/>
              </a:rPr>
              <a:t>NAME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“Joe Lay"</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000088"/>
                </a:solidFill>
                <a:effectLst/>
                <a:latin typeface="Menlo"/>
              </a:rPr>
              <a:t>readonly</a:t>
            </a:r>
            <a:r>
              <a:rPr kumimoji="0" lang="en-US" altLang="en-US" sz="2400" b="1" i="0" u="none" strike="noStrike" cap="none" normalizeH="0" baseline="0" dirty="0" smtClean="0">
                <a:ln>
                  <a:noFill/>
                </a:ln>
                <a:solidFill>
                  <a:srgbClr val="313131"/>
                </a:solidFill>
                <a:effectLst/>
                <a:latin typeface="Menlo"/>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13131"/>
                </a:solidFill>
                <a:effectLst/>
                <a:latin typeface="Menlo"/>
              </a:rPr>
              <a:t>NAME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“Peng"</a:t>
            </a:r>
            <a:r>
              <a:rPr kumimoji="0" lang="en-US" altLang="en-US" sz="3600" b="1" i="0" u="none" strike="noStrike" cap="none" normalizeH="0" baseline="0" dirty="0" smtClean="0">
                <a:ln>
                  <a:noFill/>
                </a:ln>
                <a:solidFill>
                  <a:schemeClr val="tx1"/>
                </a:solidFill>
                <a:effectLst/>
              </a:rPr>
              <a:t> </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8147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Unsetting Variables</a:t>
            </a:r>
            <a:br>
              <a:rPr lang="en-US" dirty="0"/>
            </a:br>
            <a:endParaRPr lang="en-US" dirty="0"/>
          </a:p>
        </p:txBody>
      </p:sp>
      <p:sp>
        <p:nvSpPr>
          <p:cNvPr id="3" name="Content Placeholder 2"/>
          <p:cNvSpPr>
            <a:spLocks noGrp="1"/>
          </p:cNvSpPr>
          <p:nvPr>
            <p:ph idx="1"/>
          </p:nvPr>
        </p:nvSpPr>
        <p:spPr>
          <a:xfrm>
            <a:off x="1251678" y="1422401"/>
            <a:ext cx="10178322" cy="2656114"/>
          </a:xfrm>
        </p:spPr>
        <p:txBody>
          <a:bodyPr>
            <a:normAutofit/>
          </a:bodyPr>
          <a:lstStyle/>
          <a:p>
            <a:r>
              <a:rPr lang="en-US" sz="2800" dirty="0">
                <a:solidFill>
                  <a:schemeClr val="tx1">
                    <a:lumMod val="95000"/>
                    <a:lumOff val="5000"/>
                  </a:schemeClr>
                </a:solidFill>
              </a:rPr>
              <a:t>Unsetting or deleting a variable tells the shell to remove the variable from the list of variables that it tracks. </a:t>
            </a:r>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Once </a:t>
            </a:r>
            <a:r>
              <a:rPr lang="en-US" sz="2800" dirty="0">
                <a:solidFill>
                  <a:schemeClr val="tx1">
                    <a:lumMod val="95000"/>
                    <a:lumOff val="5000"/>
                  </a:schemeClr>
                </a:solidFill>
              </a:rPr>
              <a:t>you unset a variable, you would not be able to access stored value in the variable</a:t>
            </a:r>
            <a:r>
              <a:rPr lang="en-US" sz="2800" dirty="0" smtClean="0">
                <a:solidFill>
                  <a:schemeClr val="tx1">
                    <a:lumMod val="95000"/>
                    <a:lumOff val="5000"/>
                  </a:schemeClr>
                </a:solidFill>
              </a:rPr>
              <a:t>.</a:t>
            </a:r>
          </a:p>
          <a:p>
            <a:pPr marL="0" indent="0" algn="ctr">
              <a:buNone/>
            </a:pPr>
            <a:r>
              <a:rPr lang="en-US" sz="2400" dirty="0" smtClean="0">
                <a:solidFill>
                  <a:schemeClr val="tx1">
                    <a:lumMod val="95000"/>
                    <a:lumOff val="5000"/>
                  </a:schemeClr>
                </a:solidFill>
              </a:rPr>
              <a:t>Syntax </a:t>
            </a:r>
            <a:r>
              <a:rPr lang="en-US" sz="2400" dirty="0">
                <a:solidFill>
                  <a:schemeClr val="tx1">
                    <a:lumMod val="95000"/>
                    <a:lumOff val="5000"/>
                  </a:schemeClr>
                </a:solidFill>
              </a:rPr>
              <a:t>- </a:t>
            </a:r>
            <a:r>
              <a:rPr lang="en-US" sz="2400" dirty="0">
                <a:solidFill>
                  <a:srgbClr val="FF0000"/>
                </a:solidFill>
              </a:rPr>
              <a:t>unset </a:t>
            </a:r>
            <a:r>
              <a:rPr lang="en-US" sz="2400" dirty="0" err="1">
                <a:solidFill>
                  <a:srgbClr val="FF0000"/>
                </a:solidFill>
              </a:rPr>
              <a:t>variable_name</a:t>
            </a:r>
            <a:endParaRPr lang="en-US" sz="2400" dirty="0">
              <a:solidFill>
                <a:srgbClr val="FF0000"/>
              </a:solidFill>
            </a:endParaRPr>
          </a:p>
        </p:txBody>
      </p:sp>
      <p:sp>
        <p:nvSpPr>
          <p:cNvPr id="5" name="Rectangle 2"/>
          <p:cNvSpPr>
            <a:spLocks noChangeArrowheads="1"/>
          </p:cNvSpPr>
          <p:nvPr/>
        </p:nvSpPr>
        <p:spPr bwMode="auto">
          <a:xfrm>
            <a:off x="2119085" y="4078515"/>
            <a:ext cx="7953829" cy="1751733"/>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880000"/>
                </a:solidFill>
                <a:effectLst/>
                <a:latin typeface="Menlo"/>
              </a:rPr>
              <a:t>#!/bin/</a:t>
            </a:r>
            <a:r>
              <a:rPr kumimoji="0" lang="en-US" altLang="en-US" sz="2400" b="0" i="0" u="none" strike="noStrike" cap="none" normalizeH="0" baseline="0" dirty="0" err="1" smtClean="0">
                <a:ln>
                  <a:noFill/>
                </a:ln>
                <a:solidFill>
                  <a:srgbClr val="880000"/>
                </a:solidFill>
                <a:effectLst/>
                <a:latin typeface="Menlo"/>
              </a:rPr>
              <a:t>sh</a:t>
            </a:r>
            <a:r>
              <a:rPr kumimoji="0" lang="en-US" altLang="en-US" sz="2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NAME</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008800"/>
                </a:solidFill>
                <a:effectLst/>
                <a:latin typeface="Menlo"/>
              </a:rPr>
              <a:t>“Joe</a:t>
            </a:r>
            <a:r>
              <a:rPr kumimoji="0" lang="en-US" altLang="en-US" sz="2400" b="0" i="0" u="none" strike="noStrike" cap="none" normalizeH="0" dirty="0" smtClean="0">
                <a:ln>
                  <a:noFill/>
                </a:ln>
                <a:solidFill>
                  <a:srgbClr val="008800"/>
                </a:solidFill>
                <a:effectLst/>
                <a:latin typeface="Menlo"/>
              </a:rPr>
              <a:t> </a:t>
            </a:r>
            <a:r>
              <a:rPr lang="en-US" altLang="en-US" sz="2400" dirty="0">
                <a:solidFill>
                  <a:srgbClr val="008800"/>
                </a:solidFill>
                <a:latin typeface="Menlo"/>
              </a:rPr>
              <a:t>P</a:t>
            </a:r>
            <a:r>
              <a:rPr kumimoji="0" lang="en-US" altLang="en-US" sz="2400" b="0" i="0" u="none" strike="noStrike" cap="none" normalizeH="0" dirty="0" smtClean="0">
                <a:ln>
                  <a:noFill/>
                </a:ln>
                <a:solidFill>
                  <a:srgbClr val="008800"/>
                </a:solidFill>
                <a:effectLst/>
                <a:latin typeface="Menlo"/>
              </a:rPr>
              <a:t>eng</a:t>
            </a:r>
            <a:r>
              <a:rPr kumimoji="0" lang="en-US" altLang="en-US" sz="2400" b="0" i="0" u="none" strike="noStrike" cap="none" normalizeH="0" baseline="0" dirty="0" smtClean="0">
                <a:ln>
                  <a:noFill/>
                </a:ln>
                <a:solidFill>
                  <a:srgbClr val="0088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unset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echo $NAME</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8380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Types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45625710"/>
              </p:ext>
            </p:extLst>
          </p:nvPr>
        </p:nvGraphicFramePr>
        <p:xfrm>
          <a:off x="1251678" y="1901372"/>
          <a:ext cx="10178322" cy="4711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451429" y="1085333"/>
            <a:ext cx="9753600" cy="461665"/>
          </a:xfrm>
          <a:prstGeom prst="rect">
            <a:avLst/>
          </a:prstGeom>
        </p:spPr>
        <p:txBody>
          <a:bodyPr wrap="square">
            <a:spAutoFit/>
          </a:bodyPr>
          <a:lstStyle/>
          <a:p>
            <a:r>
              <a:rPr lang="en-US" sz="2400" b="1" dirty="0"/>
              <a:t>When a shell is running, three main types of variables are present :</a:t>
            </a:r>
          </a:p>
        </p:txBody>
      </p:sp>
    </p:spTree>
    <p:extLst>
      <p:ext uri="{BB962C8B-B14F-4D97-AF65-F5344CB8AC3E}">
        <p14:creationId xmlns:p14="http://schemas.microsoft.com/office/powerpoint/2010/main" val="3452480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7588" y="160272"/>
            <a:ext cx="10178322" cy="560946"/>
          </a:xfrm>
        </p:spPr>
        <p:txBody>
          <a:bodyPr>
            <a:normAutofit fontScale="85000" lnSpcReduction="10000"/>
          </a:bodyPr>
          <a:lstStyle/>
          <a:p>
            <a:r>
              <a:rPr lang="en-US" b="1" dirty="0">
                <a:solidFill>
                  <a:schemeClr val="tx1"/>
                </a:solidFill>
              </a:rPr>
              <a:t>The main concept that unites all versions of UNIX is the following four basics </a:t>
            </a:r>
            <a:r>
              <a:rPr lang="en-US" b="1" dirty="0" smtClean="0">
                <a:solidFill>
                  <a:schemeClr val="tx1"/>
                </a:solidFill>
              </a:rPr>
              <a:t>:</a:t>
            </a:r>
            <a:endParaRPr lang="en-US" b="1" dirty="0">
              <a:solidFill>
                <a:schemeClr val="tx1"/>
              </a:solidFill>
            </a:endParaRPr>
          </a:p>
        </p:txBody>
      </p:sp>
      <p:sp>
        <p:nvSpPr>
          <p:cNvPr id="4" name="Rectangle 3"/>
          <p:cNvSpPr/>
          <p:nvPr/>
        </p:nvSpPr>
        <p:spPr>
          <a:xfrm>
            <a:off x="1251678" y="721218"/>
            <a:ext cx="10178322" cy="92333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dirty="0">
                <a:solidFill>
                  <a:srgbClr val="000000"/>
                </a:solidFill>
                <a:latin typeface="Verdana" panose="020B0604030504040204" pitchFamily="34" charset="0"/>
              </a:rPr>
              <a:t>Kernel: </a:t>
            </a:r>
            <a:r>
              <a:rPr lang="en-US" dirty="0">
                <a:solidFill>
                  <a:srgbClr val="000000"/>
                </a:solidFill>
                <a:latin typeface="Verdana" panose="020B0604030504040204" pitchFamily="34" charset="0"/>
              </a:rPr>
              <a:t>The kernel is the heart of the operating system.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It </a:t>
            </a:r>
            <a:r>
              <a:rPr lang="en-US" dirty="0">
                <a:solidFill>
                  <a:srgbClr val="000000"/>
                </a:solidFill>
                <a:latin typeface="Verdana" panose="020B0604030504040204" pitchFamily="34" charset="0"/>
              </a:rPr>
              <a:t>interacts with hardware and most of the tasks like memory management, task scheduling and file management.</a:t>
            </a:r>
            <a:endParaRPr lang="en-US" dirty="0"/>
          </a:p>
        </p:txBody>
      </p:sp>
      <p:sp>
        <p:nvSpPr>
          <p:cNvPr id="5" name="Rectangle 4"/>
          <p:cNvSpPr/>
          <p:nvPr/>
        </p:nvSpPr>
        <p:spPr>
          <a:xfrm>
            <a:off x="1251678" y="1898184"/>
            <a:ext cx="10178322"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solidFill>
                  <a:srgbClr val="000000"/>
                </a:solidFill>
                <a:latin typeface="Verdana" panose="020B0604030504040204" pitchFamily="34" charset="0"/>
              </a:rPr>
              <a:t>Shell:</a:t>
            </a:r>
            <a:r>
              <a:rPr lang="en-US" dirty="0">
                <a:solidFill>
                  <a:srgbClr val="000000"/>
                </a:solidFill>
                <a:latin typeface="Verdana" panose="020B0604030504040204" pitchFamily="34" charset="0"/>
              </a:rPr>
              <a:t> The shell is the utility that processes your requests.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When </a:t>
            </a:r>
            <a:r>
              <a:rPr lang="en-US" dirty="0">
                <a:solidFill>
                  <a:srgbClr val="000000"/>
                </a:solidFill>
                <a:latin typeface="Verdana" panose="020B0604030504040204" pitchFamily="34" charset="0"/>
              </a:rPr>
              <a:t>you type in a command at your terminal, the shell interprets the command and calls the program that you want.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The </a:t>
            </a:r>
            <a:r>
              <a:rPr lang="en-US" dirty="0">
                <a:solidFill>
                  <a:srgbClr val="000000"/>
                </a:solidFill>
                <a:latin typeface="Verdana" panose="020B0604030504040204" pitchFamily="34" charset="0"/>
              </a:rPr>
              <a:t>shell uses standard syntax for all commands.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C </a:t>
            </a:r>
            <a:r>
              <a:rPr lang="en-US" dirty="0">
                <a:solidFill>
                  <a:srgbClr val="000000"/>
                </a:solidFill>
                <a:latin typeface="Verdana" panose="020B0604030504040204" pitchFamily="34" charset="0"/>
              </a:rPr>
              <a:t>Shell, Bourne Shell and </a:t>
            </a:r>
            <a:r>
              <a:rPr lang="en-US" dirty="0" err="1">
                <a:solidFill>
                  <a:srgbClr val="000000"/>
                </a:solidFill>
                <a:latin typeface="Verdana" panose="020B0604030504040204" pitchFamily="34" charset="0"/>
              </a:rPr>
              <a:t>Korn</a:t>
            </a:r>
            <a:r>
              <a:rPr lang="en-US" dirty="0">
                <a:solidFill>
                  <a:srgbClr val="000000"/>
                </a:solidFill>
                <a:latin typeface="Verdana" panose="020B0604030504040204" pitchFamily="34" charset="0"/>
              </a:rPr>
              <a:t> Shell are most famous shells which are available with most of the Unix variants.</a:t>
            </a:r>
            <a:endParaRPr lang="en-US" dirty="0"/>
          </a:p>
        </p:txBody>
      </p:sp>
      <p:sp>
        <p:nvSpPr>
          <p:cNvPr id="6" name="Rectangle 5"/>
          <p:cNvSpPr/>
          <p:nvPr/>
        </p:nvSpPr>
        <p:spPr>
          <a:xfrm>
            <a:off x="1251678" y="5559157"/>
            <a:ext cx="10178322"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a:solidFill>
                  <a:srgbClr val="000000"/>
                </a:solidFill>
                <a:latin typeface="Verdana" panose="020B0604030504040204" pitchFamily="34" charset="0"/>
              </a:rPr>
              <a:t>Files and Directories:</a:t>
            </a:r>
            <a:r>
              <a:rPr lang="en-US" dirty="0">
                <a:solidFill>
                  <a:srgbClr val="000000"/>
                </a:solidFill>
                <a:latin typeface="Verdana" panose="020B0604030504040204" pitchFamily="34" charset="0"/>
              </a:rPr>
              <a:t> All data in UNIX is organized into files.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All </a:t>
            </a:r>
            <a:r>
              <a:rPr lang="en-US" dirty="0">
                <a:solidFill>
                  <a:srgbClr val="000000"/>
                </a:solidFill>
                <a:latin typeface="Verdana" panose="020B0604030504040204" pitchFamily="34" charset="0"/>
              </a:rPr>
              <a:t>files are organized into directories.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These </a:t>
            </a:r>
            <a:r>
              <a:rPr lang="en-US" dirty="0">
                <a:solidFill>
                  <a:srgbClr val="000000"/>
                </a:solidFill>
                <a:latin typeface="Verdana" panose="020B0604030504040204" pitchFamily="34" charset="0"/>
              </a:rPr>
              <a:t>directories are organized into a tree-like structure called the </a:t>
            </a:r>
            <a:r>
              <a:rPr lang="en-US" dirty="0" err="1">
                <a:solidFill>
                  <a:srgbClr val="000000"/>
                </a:solidFill>
                <a:latin typeface="Verdana" panose="020B0604030504040204" pitchFamily="34" charset="0"/>
              </a:rPr>
              <a:t>filesystem</a:t>
            </a:r>
            <a:r>
              <a:rPr lang="en-US" dirty="0">
                <a:solidFill>
                  <a:srgbClr val="000000"/>
                </a:solidFill>
                <a:latin typeface="Verdana" panose="020B0604030504040204" pitchFamily="34" charset="0"/>
              </a:rPr>
              <a:t>.</a:t>
            </a:r>
            <a:endParaRPr lang="en-US" dirty="0"/>
          </a:p>
        </p:txBody>
      </p:sp>
      <p:sp>
        <p:nvSpPr>
          <p:cNvPr id="7" name="Rectangle 6"/>
          <p:cNvSpPr/>
          <p:nvPr/>
        </p:nvSpPr>
        <p:spPr>
          <a:xfrm>
            <a:off x="1251678" y="3867169"/>
            <a:ext cx="10178322" cy="147732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b="1" dirty="0">
                <a:solidFill>
                  <a:srgbClr val="000000"/>
                </a:solidFill>
                <a:latin typeface="Verdana" panose="020B0604030504040204" pitchFamily="34" charset="0"/>
              </a:rPr>
              <a:t>Commands and Utilities:</a:t>
            </a:r>
            <a:r>
              <a:rPr lang="en-US" dirty="0">
                <a:solidFill>
                  <a:srgbClr val="000000"/>
                </a:solidFill>
                <a:latin typeface="Verdana" panose="020B0604030504040204" pitchFamily="34" charset="0"/>
              </a:rPr>
              <a:t> There are various command and utilities which you would use in your day to day activities. </a:t>
            </a:r>
            <a:r>
              <a:rPr lang="en-US" dirty="0" err="1" smtClean="0">
                <a:solidFill>
                  <a:srgbClr val="000000"/>
                </a:solidFill>
                <a:latin typeface="Verdana" panose="020B0604030504040204" pitchFamily="34" charset="0"/>
              </a:rPr>
              <a:t>Eg</a:t>
            </a:r>
            <a:r>
              <a:rPr lang="en-US" dirty="0" smtClean="0">
                <a:solidFill>
                  <a:srgbClr val="000000"/>
                </a:solidFill>
                <a:latin typeface="Verdana" panose="020B0604030504040204" pitchFamily="34" charset="0"/>
              </a:rPr>
              <a:t> : </a:t>
            </a:r>
            <a:r>
              <a:rPr lang="en-US" b="1" dirty="0" err="1" smtClean="0">
                <a:solidFill>
                  <a:srgbClr val="000000"/>
                </a:solidFill>
                <a:latin typeface="Verdana" panose="020B0604030504040204" pitchFamily="34" charset="0"/>
              </a:rPr>
              <a:t>cp</a:t>
            </a:r>
            <a:r>
              <a:rPr lang="en-US" b="1" dirty="0">
                <a:solidFill>
                  <a:srgbClr val="000000"/>
                </a:solidFill>
                <a:latin typeface="Verdana" panose="020B0604030504040204" pitchFamily="34" charset="0"/>
              </a:rPr>
              <a:t>, mv, cat</a:t>
            </a: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and </a:t>
            </a:r>
            <a:r>
              <a:rPr lang="en-US" b="1" dirty="0" err="1" smtClean="0">
                <a:solidFill>
                  <a:srgbClr val="000000"/>
                </a:solidFill>
                <a:latin typeface="Verdana" panose="020B0604030504040204" pitchFamily="34" charset="0"/>
              </a:rPr>
              <a:t>grep</a:t>
            </a:r>
            <a:r>
              <a:rPr lang="en-US" dirty="0">
                <a:solidFill>
                  <a:srgbClr val="000000"/>
                </a:solidFill>
                <a:latin typeface="Verdana" panose="020B0604030504040204" pitchFamily="34" charset="0"/>
              </a:rPr>
              <a:t> etc. </a:t>
            </a:r>
            <a:endParaRPr lang="en-US"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There </a:t>
            </a:r>
            <a:r>
              <a:rPr lang="en-US" dirty="0">
                <a:solidFill>
                  <a:srgbClr val="000000"/>
                </a:solidFill>
                <a:latin typeface="Verdana" panose="020B0604030504040204" pitchFamily="34" charset="0"/>
              </a:rPr>
              <a:t>are over 250 standard commands plus numerous others provided through 3rd party software</a:t>
            </a:r>
            <a:r>
              <a:rPr lang="en-US" dirty="0" smtClean="0">
                <a:solidFill>
                  <a:srgbClr val="000000"/>
                </a:solidFill>
                <a:latin typeface="Verdana" panose="020B0604030504040204" pitchFamily="34" charset="0"/>
              </a:rPr>
              <a:t>.</a:t>
            </a: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All </a:t>
            </a:r>
            <a:r>
              <a:rPr lang="en-US" dirty="0">
                <a:solidFill>
                  <a:srgbClr val="000000"/>
                </a:solidFill>
                <a:latin typeface="Verdana" panose="020B0604030504040204" pitchFamily="34" charset="0"/>
              </a:rPr>
              <a:t>the commands come along with various optional options.</a:t>
            </a:r>
            <a:endParaRPr lang="en-US" dirty="0"/>
          </a:p>
        </p:txBody>
      </p:sp>
    </p:spTree>
    <p:extLst>
      <p:ext uri="{BB962C8B-B14F-4D97-AF65-F5344CB8AC3E}">
        <p14:creationId xmlns:p14="http://schemas.microsoft.com/office/powerpoint/2010/main" val="27398711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Variables</a:t>
            </a:r>
            <a:endParaRPr lang="en-US" dirty="0"/>
          </a:p>
        </p:txBody>
      </p:sp>
      <p:sp>
        <p:nvSpPr>
          <p:cNvPr id="3" name="Content Placeholder 2"/>
          <p:cNvSpPr>
            <a:spLocks noGrp="1"/>
          </p:cNvSpPr>
          <p:nvPr>
            <p:ph idx="1"/>
          </p:nvPr>
        </p:nvSpPr>
        <p:spPr/>
        <p:txBody>
          <a:bodyPr>
            <a:normAutofit/>
          </a:bodyPr>
          <a:lstStyle/>
          <a:p>
            <a:r>
              <a:rPr lang="en-US" sz="3600" dirty="0">
                <a:solidFill>
                  <a:schemeClr val="tx1"/>
                </a:solidFill>
              </a:rPr>
              <a:t>A local variable is a variable that is present within the current instance of the shell. </a:t>
            </a:r>
            <a:endParaRPr lang="en-US" sz="3600" dirty="0" smtClean="0">
              <a:solidFill>
                <a:schemeClr val="tx1"/>
              </a:solidFill>
            </a:endParaRPr>
          </a:p>
          <a:p>
            <a:r>
              <a:rPr lang="en-US" sz="3600" dirty="0" smtClean="0">
                <a:solidFill>
                  <a:schemeClr val="tx1"/>
                </a:solidFill>
              </a:rPr>
              <a:t>It </a:t>
            </a:r>
            <a:r>
              <a:rPr lang="en-US" sz="3600" dirty="0">
                <a:solidFill>
                  <a:schemeClr val="tx1"/>
                </a:solidFill>
              </a:rPr>
              <a:t>is not available to programs that are started by the shell. </a:t>
            </a:r>
            <a:endParaRPr lang="en-US" sz="3600" dirty="0" smtClean="0">
              <a:solidFill>
                <a:schemeClr val="tx1"/>
              </a:solidFill>
            </a:endParaRPr>
          </a:p>
          <a:p>
            <a:r>
              <a:rPr lang="en-US" sz="3600" dirty="0" smtClean="0">
                <a:solidFill>
                  <a:schemeClr val="tx1"/>
                </a:solidFill>
              </a:rPr>
              <a:t>They </a:t>
            </a:r>
            <a:r>
              <a:rPr lang="en-US" sz="3600" dirty="0">
                <a:solidFill>
                  <a:schemeClr val="tx1"/>
                </a:solidFill>
              </a:rPr>
              <a:t>are set at command prompt.</a:t>
            </a:r>
          </a:p>
        </p:txBody>
      </p:sp>
    </p:spTree>
    <p:extLst>
      <p:ext uri="{BB962C8B-B14F-4D97-AF65-F5344CB8AC3E}">
        <p14:creationId xmlns:p14="http://schemas.microsoft.com/office/powerpoint/2010/main" val="4205911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 Variables</a:t>
            </a:r>
            <a:endParaRPr lang="en-US" dirty="0"/>
          </a:p>
        </p:txBody>
      </p:sp>
      <p:sp>
        <p:nvSpPr>
          <p:cNvPr id="3" name="Content Placeholder 2"/>
          <p:cNvSpPr>
            <a:spLocks noGrp="1"/>
          </p:cNvSpPr>
          <p:nvPr>
            <p:ph idx="1"/>
          </p:nvPr>
        </p:nvSpPr>
        <p:spPr/>
        <p:txBody>
          <a:bodyPr>
            <a:normAutofit/>
          </a:bodyPr>
          <a:lstStyle/>
          <a:p>
            <a:r>
              <a:rPr lang="en-US" sz="3200" dirty="0">
                <a:solidFill>
                  <a:schemeClr val="tx1"/>
                </a:solidFill>
              </a:rPr>
              <a:t>An environment variable is a variable that is available to any child process of the shell. </a:t>
            </a:r>
            <a:endParaRPr lang="en-US" sz="3200" dirty="0" smtClean="0">
              <a:solidFill>
                <a:schemeClr val="tx1"/>
              </a:solidFill>
            </a:endParaRPr>
          </a:p>
          <a:p>
            <a:r>
              <a:rPr lang="en-US" sz="3200" dirty="0" smtClean="0">
                <a:solidFill>
                  <a:schemeClr val="tx1"/>
                </a:solidFill>
              </a:rPr>
              <a:t>Some </a:t>
            </a:r>
            <a:r>
              <a:rPr lang="en-US" sz="3200" dirty="0">
                <a:solidFill>
                  <a:schemeClr val="tx1"/>
                </a:solidFill>
              </a:rPr>
              <a:t>programs need environment variables in order to function correctly. </a:t>
            </a:r>
            <a:endParaRPr lang="en-US" sz="3200" dirty="0" smtClean="0">
              <a:solidFill>
                <a:schemeClr val="tx1"/>
              </a:solidFill>
            </a:endParaRPr>
          </a:p>
          <a:p>
            <a:r>
              <a:rPr lang="en-US" sz="3200" dirty="0" smtClean="0">
                <a:solidFill>
                  <a:schemeClr val="tx1"/>
                </a:solidFill>
              </a:rPr>
              <a:t>Usually </a:t>
            </a:r>
            <a:r>
              <a:rPr lang="en-US" sz="3200" dirty="0">
                <a:solidFill>
                  <a:schemeClr val="tx1"/>
                </a:solidFill>
              </a:rPr>
              <a:t>a shell script defines only those environment variables that are needed by the programs that it runs.</a:t>
            </a:r>
          </a:p>
        </p:txBody>
      </p:sp>
    </p:spTree>
    <p:extLst>
      <p:ext uri="{BB962C8B-B14F-4D97-AF65-F5344CB8AC3E}">
        <p14:creationId xmlns:p14="http://schemas.microsoft.com/office/powerpoint/2010/main" val="38736708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Shell Variables</a:t>
            </a:r>
            <a:endParaRPr lang="en-US" dirty="0"/>
          </a:p>
        </p:txBody>
      </p:sp>
      <p:sp>
        <p:nvSpPr>
          <p:cNvPr id="3" name="Content Placeholder 2"/>
          <p:cNvSpPr>
            <a:spLocks noGrp="1"/>
          </p:cNvSpPr>
          <p:nvPr>
            <p:ph idx="1"/>
          </p:nvPr>
        </p:nvSpPr>
        <p:spPr/>
        <p:txBody>
          <a:bodyPr>
            <a:normAutofit/>
          </a:bodyPr>
          <a:lstStyle/>
          <a:p>
            <a:r>
              <a:rPr lang="en-US" sz="3200" dirty="0">
                <a:solidFill>
                  <a:schemeClr val="tx1"/>
                </a:solidFill>
              </a:rPr>
              <a:t> A shell variable is a special variable that is set by the shell and is required by the shell in order to function correctly. </a:t>
            </a:r>
            <a:endParaRPr lang="en-US" sz="3200" dirty="0" smtClean="0">
              <a:solidFill>
                <a:schemeClr val="tx1"/>
              </a:solidFill>
            </a:endParaRPr>
          </a:p>
          <a:p>
            <a:r>
              <a:rPr lang="en-US" sz="3200" dirty="0" smtClean="0">
                <a:solidFill>
                  <a:schemeClr val="tx1"/>
                </a:solidFill>
              </a:rPr>
              <a:t>Some </a:t>
            </a:r>
            <a:r>
              <a:rPr lang="en-US" sz="3200" dirty="0">
                <a:solidFill>
                  <a:schemeClr val="tx1"/>
                </a:solidFill>
              </a:rPr>
              <a:t>of these variables are environment variables whereas others are local variables.</a:t>
            </a:r>
          </a:p>
        </p:txBody>
      </p:sp>
    </p:spTree>
    <p:extLst>
      <p:ext uri="{BB962C8B-B14F-4D97-AF65-F5344CB8AC3E}">
        <p14:creationId xmlns:p14="http://schemas.microsoft.com/office/powerpoint/2010/main" val="34069708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a:t>
            </a:r>
            <a:r>
              <a:rPr lang="en-US" dirty="0" smtClean="0"/>
              <a:t>variables –shell scripts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2050090"/>
              </p:ext>
            </p:extLst>
          </p:nvPr>
        </p:nvGraphicFramePr>
        <p:xfrm>
          <a:off x="1132115" y="1269999"/>
          <a:ext cx="10580913" cy="5381748"/>
        </p:xfrm>
        <a:graphic>
          <a:graphicData uri="http://schemas.openxmlformats.org/drawingml/2006/table">
            <a:tbl>
              <a:tblPr>
                <a:tableStyleId>{638B1855-1B75-4FBE-930C-398BA8C253C6}</a:tableStyleId>
              </a:tblPr>
              <a:tblGrid>
                <a:gridCol w="1235946"/>
                <a:gridCol w="9344967"/>
              </a:tblGrid>
              <a:tr h="481640">
                <a:tc>
                  <a:txBody>
                    <a:bodyPr/>
                    <a:lstStyle/>
                    <a:p>
                      <a:pPr algn="ctr" fontAlgn="t"/>
                      <a:r>
                        <a:rPr lang="en-US" sz="2000" b="1" dirty="0">
                          <a:solidFill>
                            <a:srgbClr val="FF0000"/>
                          </a:solidFill>
                          <a:effectLst/>
                        </a:rPr>
                        <a:t>Variable</a:t>
                      </a:r>
                    </a:p>
                  </a:txBody>
                  <a:tcPr marL="52352" marR="52352" marT="52352" marB="52352"/>
                </a:tc>
                <a:tc>
                  <a:txBody>
                    <a:bodyPr/>
                    <a:lstStyle/>
                    <a:p>
                      <a:pPr algn="ctr" fontAlgn="t"/>
                      <a:r>
                        <a:rPr lang="en-US" sz="2000" b="1" dirty="0">
                          <a:solidFill>
                            <a:srgbClr val="FF0000"/>
                          </a:solidFill>
                          <a:effectLst/>
                        </a:rPr>
                        <a:t>Description</a:t>
                      </a:r>
                    </a:p>
                  </a:txBody>
                  <a:tcPr marL="52352" marR="52352" marT="52352" marB="52352"/>
                </a:tc>
              </a:tr>
              <a:tr h="293172">
                <a:tc>
                  <a:txBody>
                    <a:bodyPr/>
                    <a:lstStyle/>
                    <a:p>
                      <a:pPr algn="ctr" fontAlgn="t"/>
                      <a:r>
                        <a:rPr lang="en-US" sz="2000" dirty="0">
                          <a:effectLst/>
                        </a:rPr>
                        <a:t>$0</a:t>
                      </a:r>
                    </a:p>
                  </a:txBody>
                  <a:tcPr marL="52352" marR="52352" marT="52352" marB="52352"/>
                </a:tc>
                <a:tc>
                  <a:txBody>
                    <a:bodyPr/>
                    <a:lstStyle/>
                    <a:p>
                      <a:pPr fontAlgn="t"/>
                      <a:r>
                        <a:rPr lang="en-US" sz="2000" dirty="0">
                          <a:effectLst/>
                        </a:rPr>
                        <a:t>The filename of the current script.</a:t>
                      </a:r>
                    </a:p>
                  </a:txBody>
                  <a:tcPr marL="52352" marR="52352" marT="52352" marB="52352"/>
                </a:tc>
              </a:tr>
              <a:tr h="1047044">
                <a:tc>
                  <a:txBody>
                    <a:bodyPr/>
                    <a:lstStyle/>
                    <a:p>
                      <a:pPr algn="ctr" fontAlgn="t"/>
                      <a:r>
                        <a:rPr lang="en-US" sz="2000" dirty="0">
                          <a:effectLst/>
                        </a:rPr>
                        <a:t>$n</a:t>
                      </a:r>
                    </a:p>
                  </a:txBody>
                  <a:tcPr marL="52352" marR="52352" marT="52352" marB="52352"/>
                </a:tc>
                <a:tc>
                  <a:txBody>
                    <a:bodyPr/>
                    <a:lstStyle/>
                    <a:p>
                      <a:pPr fontAlgn="t"/>
                      <a:r>
                        <a:rPr lang="en-US" sz="2000" dirty="0">
                          <a:effectLst/>
                        </a:rPr>
                        <a:t>These variables correspond to the arguments with which a script was invoked. Here n is a positive decimal number corresponding to the position of an argument (the first argument is $1, the second argument is $2, and so on).</a:t>
                      </a:r>
                    </a:p>
                  </a:txBody>
                  <a:tcPr marL="52352" marR="52352" marT="52352" marB="52352"/>
                </a:tc>
              </a:tr>
              <a:tr h="293172">
                <a:tc>
                  <a:txBody>
                    <a:bodyPr/>
                    <a:lstStyle/>
                    <a:p>
                      <a:pPr algn="ctr" fontAlgn="t"/>
                      <a:r>
                        <a:rPr lang="en-US" sz="2000" dirty="0">
                          <a:effectLst/>
                        </a:rPr>
                        <a:t>$#</a:t>
                      </a:r>
                    </a:p>
                  </a:txBody>
                  <a:tcPr marL="52352" marR="52352" marT="52352" marB="52352"/>
                </a:tc>
                <a:tc>
                  <a:txBody>
                    <a:bodyPr/>
                    <a:lstStyle/>
                    <a:p>
                      <a:pPr fontAlgn="t"/>
                      <a:r>
                        <a:rPr lang="en-US" sz="2000">
                          <a:effectLst/>
                        </a:rPr>
                        <a:t>The number of arguments supplied to a script.</a:t>
                      </a:r>
                    </a:p>
                  </a:txBody>
                  <a:tcPr marL="52352" marR="52352" marT="52352" marB="52352"/>
                </a:tc>
              </a:tr>
              <a:tr h="481640">
                <a:tc>
                  <a:txBody>
                    <a:bodyPr/>
                    <a:lstStyle/>
                    <a:p>
                      <a:pPr algn="ctr" fontAlgn="t"/>
                      <a:r>
                        <a:rPr lang="en-US" sz="2000" dirty="0">
                          <a:effectLst/>
                        </a:rPr>
                        <a:t>$*</a:t>
                      </a:r>
                    </a:p>
                  </a:txBody>
                  <a:tcPr marL="52352" marR="52352" marT="52352" marB="52352"/>
                </a:tc>
                <a:tc>
                  <a:txBody>
                    <a:bodyPr/>
                    <a:lstStyle/>
                    <a:p>
                      <a:pPr fontAlgn="t"/>
                      <a:r>
                        <a:rPr lang="en-US" sz="2000">
                          <a:effectLst/>
                        </a:rPr>
                        <a:t>All the arguments are double quoted. If a script receives two arguments, $* is equivalent to $1 $2.</a:t>
                      </a:r>
                    </a:p>
                  </a:txBody>
                  <a:tcPr marL="52352" marR="52352" marT="52352" marB="52352"/>
                </a:tc>
              </a:tr>
              <a:tr h="670108">
                <a:tc>
                  <a:txBody>
                    <a:bodyPr/>
                    <a:lstStyle/>
                    <a:p>
                      <a:pPr algn="ctr" fontAlgn="t"/>
                      <a:r>
                        <a:rPr lang="en-US" sz="2000" dirty="0">
                          <a:effectLst/>
                        </a:rPr>
                        <a:t>$@</a:t>
                      </a:r>
                    </a:p>
                  </a:txBody>
                  <a:tcPr marL="52352" marR="52352" marT="52352" marB="52352"/>
                </a:tc>
                <a:tc>
                  <a:txBody>
                    <a:bodyPr/>
                    <a:lstStyle/>
                    <a:p>
                      <a:pPr fontAlgn="t"/>
                      <a:r>
                        <a:rPr lang="en-US" sz="2000">
                          <a:effectLst/>
                        </a:rPr>
                        <a:t>All the arguments are individually double quoted. If a script receives two arguments, $@ is equivalent to $1 $2.</a:t>
                      </a:r>
                    </a:p>
                  </a:txBody>
                  <a:tcPr marL="52352" marR="52352" marT="52352" marB="52352"/>
                </a:tc>
              </a:tr>
              <a:tr h="293172">
                <a:tc>
                  <a:txBody>
                    <a:bodyPr/>
                    <a:lstStyle/>
                    <a:p>
                      <a:pPr algn="ctr" fontAlgn="t"/>
                      <a:r>
                        <a:rPr lang="en-US" sz="2000" dirty="0">
                          <a:effectLst/>
                        </a:rPr>
                        <a:t>$?</a:t>
                      </a:r>
                    </a:p>
                  </a:txBody>
                  <a:tcPr marL="52352" marR="52352" marT="52352" marB="52352"/>
                </a:tc>
                <a:tc>
                  <a:txBody>
                    <a:bodyPr/>
                    <a:lstStyle/>
                    <a:p>
                      <a:pPr fontAlgn="t"/>
                      <a:r>
                        <a:rPr lang="en-US" sz="2000">
                          <a:effectLst/>
                        </a:rPr>
                        <a:t>The exit status of the last command executed.</a:t>
                      </a:r>
                    </a:p>
                  </a:txBody>
                  <a:tcPr marL="52352" marR="52352" marT="52352" marB="52352"/>
                </a:tc>
              </a:tr>
              <a:tr h="670108">
                <a:tc>
                  <a:txBody>
                    <a:bodyPr/>
                    <a:lstStyle/>
                    <a:p>
                      <a:pPr algn="ctr" fontAlgn="t"/>
                      <a:r>
                        <a:rPr lang="en-US" sz="2000" dirty="0">
                          <a:effectLst/>
                        </a:rPr>
                        <a:t>$$</a:t>
                      </a:r>
                    </a:p>
                  </a:txBody>
                  <a:tcPr marL="52352" marR="52352" marT="52352" marB="52352"/>
                </a:tc>
                <a:tc>
                  <a:txBody>
                    <a:bodyPr/>
                    <a:lstStyle/>
                    <a:p>
                      <a:pPr fontAlgn="t"/>
                      <a:r>
                        <a:rPr lang="en-US" sz="2000">
                          <a:effectLst/>
                        </a:rPr>
                        <a:t>The process number of the current shell. For shell scripts, this is the process ID under which they are executing.</a:t>
                      </a:r>
                    </a:p>
                  </a:txBody>
                  <a:tcPr marL="52352" marR="52352" marT="52352" marB="52352"/>
                </a:tc>
              </a:tr>
              <a:tr h="481640">
                <a:tc>
                  <a:txBody>
                    <a:bodyPr/>
                    <a:lstStyle/>
                    <a:p>
                      <a:pPr algn="ctr" fontAlgn="t"/>
                      <a:r>
                        <a:rPr lang="en-US" sz="2000" dirty="0">
                          <a:effectLst/>
                        </a:rPr>
                        <a:t>$!</a:t>
                      </a:r>
                    </a:p>
                  </a:txBody>
                  <a:tcPr marL="52352" marR="52352" marT="52352" marB="52352"/>
                </a:tc>
                <a:tc>
                  <a:txBody>
                    <a:bodyPr/>
                    <a:lstStyle/>
                    <a:p>
                      <a:pPr fontAlgn="t"/>
                      <a:r>
                        <a:rPr lang="en-US" sz="2000" dirty="0">
                          <a:effectLst/>
                        </a:rPr>
                        <a:t>The process number of the last background command.</a:t>
                      </a:r>
                    </a:p>
                  </a:txBody>
                  <a:tcPr marL="52352" marR="52352" marT="52352" marB="52352"/>
                </a:tc>
              </a:tr>
            </a:tbl>
          </a:graphicData>
        </a:graphic>
      </p:graphicFrame>
    </p:spTree>
    <p:extLst>
      <p:ext uri="{BB962C8B-B14F-4D97-AF65-F5344CB8AC3E}">
        <p14:creationId xmlns:p14="http://schemas.microsoft.com/office/powerpoint/2010/main" val="28438803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Command-Line Arguments</a:t>
            </a:r>
            <a:br>
              <a:rPr lang="en-US" dirty="0"/>
            </a:br>
            <a:endParaRPr lang="en-US" dirty="0"/>
          </a:p>
        </p:txBody>
      </p:sp>
      <p:sp>
        <p:nvSpPr>
          <p:cNvPr id="3" name="Content Placeholder 2"/>
          <p:cNvSpPr>
            <a:spLocks noGrp="1"/>
          </p:cNvSpPr>
          <p:nvPr>
            <p:ph idx="1"/>
          </p:nvPr>
        </p:nvSpPr>
        <p:spPr>
          <a:xfrm>
            <a:off x="1251678" y="1422401"/>
            <a:ext cx="10178322" cy="1422400"/>
          </a:xfrm>
        </p:spPr>
        <p:txBody>
          <a:bodyPr>
            <a:normAutofit/>
          </a:bodyPr>
          <a:lstStyle/>
          <a:p>
            <a:r>
              <a:rPr lang="en-US" sz="2400" dirty="0">
                <a:solidFill>
                  <a:schemeClr val="tx1"/>
                </a:solidFill>
              </a:rPr>
              <a:t>The command-line arguments $1, $2, $3,...$9 are positional </a:t>
            </a:r>
            <a:r>
              <a:rPr lang="en-US" sz="2400" dirty="0" smtClean="0">
                <a:solidFill>
                  <a:schemeClr val="tx1"/>
                </a:solidFill>
              </a:rPr>
              <a:t>parameters.</a:t>
            </a:r>
          </a:p>
          <a:p>
            <a:r>
              <a:rPr lang="en-US" sz="2400" dirty="0" smtClean="0">
                <a:solidFill>
                  <a:schemeClr val="tx1"/>
                </a:solidFill>
              </a:rPr>
              <a:t>With </a:t>
            </a:r>
            <a:r>
              <a:rPr lang="en-US" sz="2400" dirty="0">
                <a:solidFill>
                  <a:schemeClr val="tx1"/>
                </a:solidFill>
              </a:rPr>
              <a:t>$0 pointing to the actual command, program, shell script, or function and $1, $2, $3, ...$9 as the arguments to the command.</a:t>
            </a:r>
          </a:p>
        </p:txBody>
      </p:sp>
      <p:sp>
        <p:nvSpPr>
          <p:cNvPr id="4" name="Rectangle 1"/>
          <p:cNvSpPr>
            <a:spLocks noChangeArrowheads="1"/>
          </p:cNvSpPr>
          <p:nvPr/>
        </p:nvSpPr>
        <p:spPr bwMode="auto">
          <a:xfrm>
            <a:off x="1429658" y="3027980"/>
            <a:ext cx="10000342" cy="2859729"/>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880000"/>
                </a:solidFill>
                <a:effectLst/>
                <a:latin typeface="Menlo"/>
              </a:rPr>
              <a:t>#!/bin/</a:t>
            </a:r>
            <a:r>
              <a:rPr kumimoji="0" lang="en-US" altLang="en-US" sz="2400" i="0" u="none" strike="noStrike" cap="none" normalizeH="0" baseline="0" dirty="0" err="1" smtClean="0">
                <a:ln>
                  <a:noFill/>
                </a:ln>
                <a:solidFill>
                  <a:srgbClr val="880000"/>
                </a:solidFill>
                <a:effectLst/>
                <a:latin typeface="Menlo"/>
              </a:rPr>
              <a:t>sh</a:t>
            </a:r>
            <a:r>
              <a:rPr kumimoji="0" lang="en-US" altLang="en-US" sz="240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"File Name: $0"</a:t>
            </a:r>
            <a:r>
              <a:rPr kumimoji="0" lang="en-US" altLang="en-US" sz="240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"First Parameter : $1"</a:t>
            </a:r>
            <a:r>
              <a:rPr kumimoji="0" lang="en-US" altLang="en-US" sz="240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"Second Parameter : $2"</a:t>
            </a:r>
            <a:r>
              <a:rPr kumimoji="0" lang="en-US" altLang="en-US" sz="240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"Quoted Values: $@"</a:t>
            </a:r>
            <a:r>
              <a:rPr kumimoji="0" lang="en-US" altLang="en-US" sz="240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"Quoted Values: $*"</a:t>
            </a:r>
            <a:r>
              <a:rPr kumimoji="0" lang="en-US" altLang="en-US" sz="2400" i="0" u="none" strike="noStrike" cap="none" normalizeH="0" baseline="0" dirty="0" smtClean="0">
                <a:ln>
                  <a:noFill/>
                </a:ln>
                <a:solidFill>
                  <a:srgbClr val="313131"/>
                </a:solidFill>
                <a:effectLst/>
                <a:latin typeface="Menlo"/>
              </a:rPr>
              <a:t> </a:t>
            </a:r>
            <a:br>
              <a:rPr kumimoji="0" lang="en-US" altLang="en-US" sz="2400" i="0" u="none" strike="noStrike" cap="none" normalizeH="0" baseline="0" dirty="0" smtClean="0">
                <a:ln>
                  <a:noFill/>
                </a:ln>
                <a:solidFill>
                  <a:srgbClr val="313131"/>
                </a:solidFill>
                <a:effectLst/>
                <a:latin typeface="Menlo"/>
              </a:rPr>
            </a:br>
            <a:r>
              <a:rPr kumimoji="0" lang="en-US" altLang="en-US" sz="2400" i="0" u="none" strike="noStrike" cap="none" normalizeH="0" baseline="0" dirty="0" smtClean="0">
                <a:ln>
                  <a:noFill/>
                </a:ln>
                <a:solidFill>
                  <a:srgbClr val="313131"/>
                </a:solidFill>
                <a:effectLst/>
                <a:latin typeface="Menlo"/>
              </a:rPr>
              <a:t>echo </a:t>
            </a:r>
            <a:r>
              <a:rPr kumimoji="0" lang="en-US" altLang="en-US" sz="2400" i="0" u="none" strike="noStrike" cap="none" normalizeH="0" baseline="0" dirty="0" smtClean="0">
                <a:ln>
                  <a:noFill/>
                </a:ln>
                <a:solidFill>
                  <a:srgbClr val="008800"/>
                </a:solidFill>
                <a:effectLst/>
                <a:latin typeface="Menlo"/>
              </a:rPr>
              <a:t>"Total Number of Parameters : $#"</a:t>
            </a:r>
            <a:r>
              <a:rPr kumimoji="0" lang="en-US" altLang="en-US" sz="3600" i="0" u="none" strike="noStrike" cap="none" normalizeH="0" baseline="0" dirty="0" smtClean="0">
                <a:ln>
                  <a:noFill/>
                </a:ln>
                <a:solidFill>
                  <a:schemeClr val="tx1"/>
                </a:solidFill>
                <a:effectLst/>
              </a:rPr>
              <a:t> </a:t>
            </a:r>
            <a:endParaRPr kumimoji="0" lang="en-US" altLang="en-US" sz="540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712998" y="6070888"/>
            <a:ext cx="3819915" cy="40011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b="1" dirty="0"/>
              <a:t>$./</a:t>
            </a:r>
            <a:r>
              <a:rPr lang="en-US" sz="2000" b="1" dirty="0" smtClean="0"/>
              <a:t>test.sh Joe Lee</a:t>
            </a:r>
            <a:endParaRPr lang="en-US" sz="2000" b="1" dirty="0"/>
          </a:p>
        </p:txBody>
      </p:sp>
    </p:spTree>
    <p:extLst>
      <p:ext uri="{BB962C8B-B14F-4D97-AF65-F5344CB8AC3E}">
        <p14:creationId xmlns:p14="http://schemas.microsoft.com/office/powerpoint/2010/main" val="28340242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Exit Status</a:t>
            </a:r>
            <a:br>
              <a:rPr lang="en-US" dirty="0"/>
            </a:br>
            <a:endParaRPr lang="en-US" dirty="0"/>
          </a:p>
        </p:txBody>
      </p:sp>
      <p:sp>
        <p:nvSpPr>
          <p:cNvPr id="3" name="Content Placeholder 2"/>
          <p:cNvSpPr>
            <a:spLocks noGrp="1"/>
          </p:cNvSpPr>
          <p:nvPr>
            <p:ph idx="1"/>
          </p:nvPr>
        </p:nvSpPr>
        <p:spPr/>
        <p:txBody>
          <a:bodyPr/>
          <a:lstStyle/>
          <a:p>
            <a:r>
              <a:rPr lang="en-US" sz="2800" dirty="0">
                <a:solidFill>
                  <a:schemeClr val="tx1"/>
                </a:solidFill>
              </a:rPr>
              <a:t>The </a:t>
            </a:r>
            <a:r>
              <a:rPr lang="en-US" sz="2800" b="1" dirty="0">
                <a:solidFill>
                  <a:schemeClr val="tx1"/>
                </a:solidFill>
              </a:rPr>
              <a:t>$?</a:t>
            </a:r>
            <a:r>
              <a:rPr lang="en-US" sz="2800" dirty="0">
                <a:solidFill>
                  <a:schemeClr val="tx1"/>
                </a:solidFill>
              </a:rPr>
              <a:t> variable represents the exit status of the previous command.</a:t>
            </a:r>
          </a:p>
          <a:p>
            <a:r>
              <a:rPr lang="en-US" sz="2800" dirty="0">
                <a:solidFill>
                  <a:schemeClr val="tx1"/>
                </a:solidFill>
              </a:rPr>
              <a:t>Exit status is a numerical value returned by every command upon its completion. </a:t>
            </a:r>
            <a:endParaRPr lang="en-US" sz="2800" dirty="0" smtClean="0">
              <a:solidFill>
                <a:schemeClr val="tx1"/>
              </a:solidFill>
            </a:endParaRPr>
          </a:p>
          <a:p>
            <a:r>
              <a:rPr lang="en-US" sz="2800" dirty="0" smtClean="0">
                <a:solidFill>
                  <a:schemeClr val="tx1"/>
                </a:solidFill>
              </a:rPr>
              <a:t>As </a:t>
            </a:r>
            <a:r>
              <a:rPr lang="en-US" sz="2800" dirty="0">
                <a:solidFill>
                  <a:schemeClr val="tx1"/>
                </a:solidFill>
              </a:rPr>
              <a:t>a rule, most commands return an exit status of 0 if they were successful, and 1 if they were unsuccessful.</a:t>
            </a:r>
          </a:p>
          <a:p>
            <a:r>
              <a:rPr lang="en-US" sz="2800" dirty="0">
                <a:solidFill>
                  <a:schemeClr val="tx1"/>
                </a:solidFill>
              </a:rPr>
              <a:t>Some commands return additional exit statuses for particular reasons.</a:t>
            </a:r>
          </a:p>
          <a:p>
            <a:endParaRPr lang="en-US" dirty="0"/>
          </a:p>
        </p:txBody>
      </p:sp>
    </p:spTree>
    <p:extLst>
      <p:ext uri="{BB962C8B-B14F-4D97-AF65-F5344CB8AC3E}">
        <p14:creationId xmlns:p14="http://schemas.microsoft.com/office/powerpoint/2010/main" val="14831179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Shell Arrays</a:t>
            </a:r>
            <a:br>
              <a:rPr lang="en-US" dirty="0"/>
            </a:br>
            <a:endParaRPr lang="en-US" dirty="0"/>
          </a:p>
        </p:txBody>
      </p:sp>
      <p:sp>
        <p:nvSpPr>
          <p:cNvPr id="4" name="Content Placeholder 3"/>
          <p:cNvSpPr>
            <a:spLocks noGrp="1"/>
          </p:cNvSpPr>
          <p:nvPr>
            <p:ph idx="1"/>
          </p:nvPr>
        </p:nvSpPr>
        <p:spPr>
          <a:xfrm>
            <a:off x="1251678" y="1436914"/>
            <a:ext cx="10178322" cy="4711699"/>
          </a:xfrm>
        </p:spPr>
        <p:txBody>
          <a:bodyPr>
            <a:normAutofit lnSpcReduction="10000"/>
          </a:bodyPr>
          <a:lstStyle/>
          <a:p>
            <a:r>
              <a:rPr lang="en-US" sz="3200" dirty="0">
                <a:solidFill>
                  <a:schemeClr val="tx1"/>
                </a:solidFill>
              </a:rPr>
              <a:t>A shell variable is capable enough to hold a single value. </a:t>
            </a:r>
            <a:endParaRPr lang="en-US" sz="3200" dirty="0" smtClean="0">
              <a:solidFill>
                <a:schemeClr val="tx1"/>
              </a:solidFill>
            </a:endParaRPr>
          </a:p>
          <a:p>
            <a:r>
              <a:rPr lang="en-US" sz="3200" dirty="0" smtClean="0">
                <a:solidFill>
                  <a:schemeClr val="tx1"/>
                </a:solidFill>
              </a:rPr>
              <a:t>This </a:t>
            </a:r>
            <a:r>
              <a:rPr lang="en-US" sz="3200" dirty="0">
                <a:solidFill>
                  <a:schemeClr val="tx1"/>
                </a:solidFill>
              </a:rPr>
              <a:t>type of variables are called scalar variables.</a:t>
            </a:r>
          </a:p>
          <a:p>
            <a:r>
              <a:rPr lang="en-US" sz="3200" dirty="0">
                <a:solidFill>
                  <a:schemeClr val="tx1"/>
                </a:solidFill>
              </a:rPr>
              <a:t>Shell supports a different type of variable called an array variable that can hold multiple values at the same time. </a:t>
            </a:r>
            <a:endParaRPr lang="en-US" sz="3200" dirty="0" smtClean="0">
              <a:solidFill>
                <a:schemeClr val="tx1"/>
              </a:solidFill>
            </a:endParaRPr>
          </a:p>
          <a:p>
            <a:r>
              <a:rPr lang="en-US" sz="3200" dirty="0" smtClean="0">
                <a:solidFill>
                  <a:schemeClr val="tx1"/>
                </a:solidFill>
              </a:rPr>
              <a:t>Arrays </a:t>
            </a:r>
            <a:r>
              <a:rPr lang="en-US" sz="3200" dirty="0">
                <a:solidFill>
                  <a:schemeClr val="tx1"/>
                </a:solidFill>
              </a:rPr>
              <a:t>provide a method of grouping a set of variables</a:t>
            </a:r>
            <a:r>
              <a:rPr lang="en-US" sz="3200" dirty="0" smtClean="0">
                <a:solidFill>
                  <a:schemeClr val="tx1"/>
                </a:solidFill>
              </a:rPr>
              <a:t>.</a:t>
            </a:r>
          </a:p>
          <a:p>
            <a:r>
              <a:rPr lang="en-US" sz="3200" dirty="0" smtClean="0">
                <a:solidFill>
                  <a:schemeClr val="tx1"/>
                </a:solidFill>
              </a:rPr>
              <a:t> </a:t>
            </a:r>
            <a:r>
              <a:rPr lang="en-US" sz="3200" dirty="0">
                <a:solidFill>
                  <a:schemeClr val="tx1"/>
                </a:solidFill>
              </a:rPr>
              <a:t>Instead of creating a new name for each variable that is required, you can use a single array variable that stores all the other variables.</a:t>
            </a:r>
          </a:p>
          <a:p>
            <a:endParaRPr lang="en-US" dirty="0"/>
          </a:p>
        </p:txBody>
      </p:sp>
    </p:spTree>
    <p:extLst>
      <p:ext uri="{BB962C8B-B14F-4D97-AF65-F5344CB8AC3E}">
        <p14:creationId xmlns:p14="http://schemas.microsoft.com/office/powerpoint/2010/main" val="38788912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Array </a:t>
            </a:r>
          </a:p>
        </p:txBody>
      </p:sp>
      <p:sp>
        <p:nvSpPr>
          <p:cNvPr id="3" name="Content Placeholder 2"/>
          <p:cNvSpPr>
            <a:spLocks noGrp="1"/>
          </p:cNvSpPr>
          <p:nvPr>
            <p:ph idx="1"/>
          </p:nvPr>
        </p:nvSpPr>
        <p:spPr>
          <a:xfrm>
            <a:off x="986971" y="1270000"/>
            <a:ext cx="10443029" cy="5275944"/>
          </a:xfrm>
        </p:spPr>
        <p:txBody>
          <a:bodyPr>
            <a:normAutofit fontScale="70000" lnSpcReduction="20000"/>
          </a:bodyPr>
          <a:lstStyle/>
          <a:p>
            <a:pPr marL="0" indent="0" algn="ctr">
              <a:buNone/>
            </a:pPr>
            <a:r>
              <a:rPr lang="en-US" sz="4000" dirty="0" err="1">
                <a:solidFill>
                  <a:srgbClr val="FF0000"/>
                </a:solidFill>
              </a:rPr>
              <a:t>array_name</a:t>
            </a:r>
            <a:r>
              <a:rPr lang="en-US" sz="4000" dirty="0">
                <a:solidFill>
                  <a:srgbClr val="FF0000"/>
                </a:solidFill>
              </a:rPr>
              <a:t>[index]=</a:t>
            </a:r>
            <a:r>
              <a:rPr lang="en-US" sz="4000" dirty="0" smtClean="0">
                <a:solidFill>
                  <a:srgbClr val="FF0000"/>
                </a:solidFill>
              </a:rPr>
              <a:t>value</a:t>
            </a:r>
          </a:p>
          <a:p>
            <a:pPr marL="0" indent="0" algn="ctr">
              <a:buNone/>
            </a:pPr>
            <a:r>
              <a:rPr lang="en-US" sz="4000" dirty="0" err="1">
                <a:solidFill>
                  <a:srgbClr val="FF0000"/>
                </a:solidFill>
              </a:rPr>
              <a:t>array_name</a:t>
            </a:r>
            <a:r>
              <a:rPr lang="en-US" sz="4000" dirty="0">
                <a:solidFill>
                  <a:srgbClr val="FF0000"/>
                </a:solidFill>
              </a:rPr>
              <a:t>=(value1 ... </a:t>
            </a:r>
            <a:r>
              <a:rPr lang="en-US" sz="4000" dirty="0" err="1">
                <a:solidFill>
                  <a:srgbClr val="FF0000"/>
                </a:solidFill>
              </a:rPr>
              <a:t>valuen</a:t>
            </a:r>
            <a:r>
              <a:rPr lang="en-US" sz="4000" dirty="0">
                <a:solidFill>
                  <a:srgbClr val="FF0000"/>
                </a:solidFill>
              </a:rPr>
              <a:t>)</a:t>
            </a:r>
            <a:endParaRPr lang="en-US" sz="4000" dirty="0" smtClean="0">
              <a:solidFill>
                <a:srgbClr val="FF0000"/>
              </a:solidFill>
            </a:endParaRPr>
          </a:p>
          <a:p>
            <a:r>
              <a:rPr lang="en-US" sz="3600" dirty="0">
                <a:solidFill>
                  <a:schemeClr val="tx1"/>
                </a:solidFill>
              </a:rPr>
              <a:t>Here </a:t>
            </a:r>
            <a:r>
              <a:rPr lang="en-US" sz="3600" dirty="0" err="1">
                <a:solidFill>
                  <a:schemeClr val="tx1"/>
                </a:solidFill>
              </a:rPr>
              <a:t>array_name</a:t>
            </a:r>
            <a:r>
              <a:rPr lang="en-US" sz="3600" dirty="0">
                <a:solidFill>
                  <a:schemeClr val="tx1"/>
                </a:solidFill>
              </a:rPr>
              <a:t> is the name of the array, index is the index of the item in the array that you want to set, and value is the value you want to set for that item.</a:t>
            </a:r>
          </a:p>
          <a:p>
            <a:r>
              <a:rPr lang="en-US" sz="3600" dirty="0" smtClean="0">
                <a:solidFill>
                  <a:schemeClr val="tx1"/>
                </a:solidFill>
              </a:rPr>
              <a:t>As </a:t>
            </a:r>
            <a:r>
              <a:rPr lang="en-US" sz="3600" dirty="0">
                <a:solidFill>
                  <a:schemeClr val="tx1"/>
                </a:solidFill>
              </a:rPr>
              <a:t>an example, the following commands </a:t>
            </a:r>
            <a:r>
              <a:rPr lang="en-US" sz="3600" dirty="0" smtClean="0">
                <a:solidFill>
                  <a:schemeClr val="tx1"/>
                </a:solidFill>
              </a:rPr>
              <a:t>−</a:t>
            </a:r>
            <a:br>
              <a:rPr lang="en-US" sz="3600" dirty="0" smtClean="0">
                <a:solidFill>
                  <a:schemeClr val="tx1"/>
                </a:solidFill>
              </a:rPr>
            </a:br>
            <a:endParaRPr lang="en-US" sz="3600" dirty="0">
              <a:solidFill>
                <a:schemeClr val="tx1"/>
              </a:solidFill>
            </a:endParaRPr>
          </a:p>
          <a:p>
            <a:pPr marL="0" indent="0">
              <a:buNone/>
            </a:pPr>
            <a:r>
              <a:rPr lang="en-US" sz="3600" dirty="0" smtClean="0">
                <a:solidFill>
                  <a:schemeClr val="tx1"/>
                </a:solidFill>
              </a:rPr>
              <a:t>NAME[0]=“Mary"</a:t>
            </a:r>
            <a:endParaRPr lang="en-US" sz="3600" dirty="0">
              <a:solidFill>
                <a:schemeClr val="tx1"/>
              </a:solidFill>
            </a:endParaRPr>
          </a:p>
          <a:p>
            <a:pPr marL="0" indent="0">
              <a:buNone/>
            </a:pPr>
            <a:r>
              <a:rPr lang="en-US" sz="3600" dirty="0">
                <a:solidFill>
                  <a:schemeClr val="tx1"/>
                </a:solidFill>
              </a:rPr>
              <a:t>NAME[1</a:t>
            </a:r>
            <a:r>
              <a:rPr lang="en-US" sz="3600" dirty="0" smtClean="0">
                <a:solidFill>
                  <a:schemeClr val="tx1"/>
                </a:solidFill>
              </a:rPr>
              <a:t>]=“Lee"</a:t>
            </a:r>
            <a:endParaRPr lang="en-US" sz="3600" dirty="0">
              <a:solidFill>
                <a:schemeClr val="tx1"/>
              </a:solidFill>
            </a:endParaRPr>
          </a:p>
          <a:p>
            <a:pPr marL="0" indent="0">
              <a:buNone/>
            </a:pPr>
            <a:r>
              <a:rPr lang="en-US" sz="3600" dirty="0">
                <a:solidFill>
                  <a:schemeClr val="tx1"/>
                </a:solidFill>
              </a:rPr>
              <a:t>NAME[2</a:t>
            </a:r>
            <a:r>
              <a:rPr lang="en-US" sz="3600" dirty="0" smtClean="0">
                <a:solidFill>
                  <a:schemeClr val="tx1"/>
                </a:solidFill>
              </a:rPr>
              <a:t>]=“John"</a:t>
            </a:r>
            <a:endParaRPr lang="en-US" sz="3600" dirty="0">
              <a:solidFill>
                <a:schemeClr val="tx1"/>
              </a:solidFill>
            </a:endParaRPr>
          </a:p>
          <a:p>
            <a:pPr marL="0" indent="0">
              <a:buNone/>
            </a:pPr>
            <a:r>
              <a:rPr lang="en-US" sz="3600" dirty="0">
                <a:solidFill>
                  <a:schemeClr val="tx1"/>
                </a:solidFill>
              </a:rPr>
              <a:t>NAME[3]="</a:t>
            </a:r>
            <a:r>
              <a:rPr lang="en-US" sz="3600" dirty="0" err="1">
                <a:solidFill>
                  <a:schemeClr val="tx1"/>
                </a:solidFill>
              </a:rPr>
              <a:t>Ayan</a:t>
            </a:r>
            <a:r>
              <a:rPr lang="en-US" sz="3600" dirty="0">
                <a:solidFill>
                  <a:schemeClr val="tx1"/>
                </a:solidFill>
              </a:rPr>
              <a:t>"</a:t>
            </a:r>
          </a:p>
          <a:p>
            <a:pPr marL="0" indent="0">
              <a:buNone/>
            </a:pPr>
            <a:r>
              <a:rPr lang="en-US" sz="3600" dirty="0">
                <a:solidFill>
                  <a:schemeClr val="tx1"/>
                </a:solidFill>
              </a:rPr>
              <a:t>NAME[4]="Daisy"</a:t>
            </a:r>
          </a:p>
        </p:txBody>
      </p:sp>
    </p:spTree>
    <p:extLst>
      <p:ext uri="{BB962C8B-B14F-4D97-AF65-F5344CB8AC3E}">
        <p14:creationId xmlns:p14="http://schemas.microsoft.com/office/powerpoint/2010/main" val="21768717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Array </a:t>
            </a:r>
            <a:r>
              <a:rPr lang="en-US" dirty="0" smtClean="0"/>
              <a:t>Values</a:t>
            </a:r>
            <a:endParaRPr lang="en-US" dirty="0"/>
          </a:p>
        </p:txBody>
      </p:sp>
      <p:sp>
        <p:nvSpPr>
          <p:cNvPr id="3" name="Content Placeholder 2"/>
          <p:cNvSpPr>
            <a:spLocks noGrp="1"/>
          </p:cNvSpPr>
          <p:nvPr>
            <p:ph idx="1"/>
          </p:nvPr>
        </p:nvSpPr>
        <p:spPr>
          <a:xfrm>
            <a:off x="1251678" y="1422400"/>
            <a:ext cx="10178322" cy="4818743"/>
          </a:xfrm>
        </p:spPr>
        <p:txBody>
          <a:bodyPr>
            <a:normAutofit lnSpcReduction="10000"/>
          </a:bodyPr>
          <a:lstStyle/>
          <a:p>
            <a:pPr marL="0" indent="0" algn="ctr">
              <a:buNone/>
            </a:pPr>
            <a:r>
              <a:rPr lang="en-US" sz="2800" b="1" dirty="0">
                <a:solidFill>
                  <a:srgbClr val="FF0000"/>
                </a:solidFill>
              </a:rPr>
              <a:t>${</a:t>
            </a:r>
            <a:r>
              <a:rPr lang="en-US" sz="2800" b="1" dirty="0" err="1">
                <a:solidFill>
                  <a:srgbClr val="FF0000"/>
                </a:solidFill>
              </a:rPr>
              <a:t>array_name</a:t>
            </a:r>
            <a:r>
              <a:rPr lang="en-US" sz="2800" b="1" dirty="0">
                <a:solidFill>
                  <a:srgbClr val="FF0000"/>
                </a:solidFill>
              </a:rPr>
              <a:t>[index</a:t>
            </a:r>
            <a:r>
              <a:rPr lang="en-US" sz="2800" b="1" dirty="0" smtClean="0">
                <a:solidFill>
                  <a:srgbClr val="FF0000"/>
                </a:solidFill>
              </a:rPr>
              <a:t>]}</a:t>
            </a:r>
          </a:p>
          <a:p>
            <a:pPr marL="0" indent="0">
              <a:buNone/>
            </a:pPr>
            <a:r>
              <a:rPr lang="en-US" sz="2800" b="1" dirty="0" smtClean="0">
                <a:solidFill>
                  <a:schemeClr val="tx1"/>
                </a:solidFill>
              </a:rPr>
              <a:t>echo </a:t>
            </a:r>
            <a:r>
              <a:rPr lang="en-US" sz="2800" b="1" dirty="0">
                <a:solidFill>
                  <a:schemeClr val="tx1"/>
                </a:solidFill>
              </a:rPr>
              <a:t>"First Index: ${NAME[0]}"</a:t>
            </a:r>
          </a:p>
          <a:p>
            <a:pPr marL="0" indent="0">
              <a:buNone/>
            </a:pPr>
            <a:r>
              <a:rPr lang="en-US" sz="2800" b="1" dirty="0">
                <a:solidFill>
                  <a:schemeClr val="tx1"/>
                </a:solidFill>
              </a:rPr>
              <a:t>echo "Second Index: ${NAME[1</a:t>
            </a:r>
            <a:r>
              <a:rPr lang="en-US" sz="2800" b="1" dirty="0" smtClean="0">
                <a:solidFill>
                  <a:schemeClr val="tx1"/>
                </a:solidFill>
              </a:rPr>
              <a:t>]}“</a:t>
            </a:r>
          </a:p>
          <a:p>
            <a:r>
              <a:rPr lang="en-US" sz="2800" b="1" dirty="0">
                <a:solidFill>
                  <a:schemeClr val="tx1"/>
                </a:solidFill>
              </a:rPr>
              <a:t>You can access all the items in an array in one of the following ways </a:t>
            </a:r>
            <a:r>
              <a:rPr lang="en-US" sz="2800" b="1" dirty="0" smtClean="0">
                <a:solidFill>
                  <a:schemeClr val="tx1"/>
                </a:solidFill>
              </a:rPr>
              <a:t>−</a:t>
            </a:r>
            <a:endParaRPr lang="en-US" sz="2800" b="1" dirty="0">
              <a:solidFill>
                <a:schemeClr val="tx1"/>
              </a:solidFill>
            </a:endParaRPr>
          </a:p>
          <a:p>
            <a:pPr marL="0" indent="0" algn="ctr">
              <a:buNone/>
            </a:pPr>
            <a:r>
              <a:rPr lang="en-US" sz="2800" b="1" dirty="0">
                <a:solidFill>
                  <a:srgbClr val="FF0000"/>
                </a:solidFill>
              </a:rPr>
              <a:t>${</a:t>
            </a:r>
            <a:r>
              <a:rPr lang="en-US" sz="2800" b="1" dirty="0" err="1">
                <a:solidFill>
                  <a:srgbClr val="FF0000"/>
                </a:solidFill>
              </a:rPr>
              <a:t>array_name</a:t>
            </a:r>
            <a:r>
              <a:rPr lang="en-US" sz="2800" b="1" dirty="0">
                <a:solidFill>
                  <a:srgbClr val="FF0000"/>
                </a:solidFill>
              </a:rPr>
              <a:t>[*]}</a:t>
            </a:r>
          </a:p>
          <a:p>
            <a:pPr marL="0" indent="0" algn="ctr">
              <a:buNone/>
            </a:pPr>
            <a:r>
              <a:rPr lang="en-US" sz="2800" b="1" dirty="0">
                <a:solidFill>
                  <a:srgbClr val="FF0000"/>
                </a:solidFill>
              </a:rPr>
              <a:t>${</a:t>
            </a:r>
            <a:r>
              <a:rPr lang="en-US" sz="2800" b="1" dirty="0" err="1">
                <a:solidFill>
                  <a:srgbClr val="FF0000"/>
                </a:solidFill>
              </a:rPr>
              <a:t>array_name</a:t>
            </a:r>
            <a:r>
              <a:rPr lang="en-US" sz="2800" b="1" dirty="0" smtClean="0">
                <a:solidFill>
                  <a:srgbClr val="FF0000"/>
                </a:solidFill>
              </a:rPr>
              <a:t>[@]}</a:t>
            </a:r>
          </a:p>
          <a:p>
            <a:pPr marL="0" indent="0">
              <a:buNone/>
            </a:pPr>
            <a:r>
              <a:rPr lang="en-US" sz="2800" b="1" dirty="0">
                <a:solidFill>
                  <a:schemeClr val="tx1"/>
                </a:solidFill>
              </a:rPr>
              <a:t>echo "First Method: ${NAME[*]}"</a:t>
            </a:r>
          </a:p>
          <a:p>
            <a:pPr marL="0" indent="0">
              <a:buNone/>
            </a:pPr>
            <a:r>
              <a:rPr lang="en-US" sz="2800" b="1" dirty="0">
                <a:solidFill>
                  <a:schemeClr val="tx1"/>
                </a:solidFill>
              </a:rPr>
              <a:t>echo "Second Method: ${NAME[@]}"</a:t>
            </a:r>
          </a:p>
        </p:txBody>
      </p:sp>
    </p:spTree>
    <p:extLst>
      <p:ext uri="{BB962C8B-B14F-4D97-AF65-F5344CB8AC3E}">
        <p14:creationId xmlns:p14="http://schemas.microsoft.com/office/powerpoint/2010/main" val="23435869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example</a:t>
            </a:r>
            <a:endParaRPr lang="en-US" dirty="0"/>
          </a:p>
        </p:txBody>
      </p:sp>
      <p:sp>
        <p:nvSpPr>
          <p:cNvPr id="3" name="Content Placeholder 2"/>
          <p:cNvSpPr>
            <a:spLocks noGrp="1"/>
          </p:cNvSpPr>
          <p:nvPr>
            <p:ph idx="1"/>
          </p:nvPr>
        </p:nvSpPr>
        <p:spPr>
          <a:xfrm>
            <a:off x="1251678" y="1183146"/>
            <a:ext cx="10178322" cy="5214374"/>
          </a:xfrm>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r>
              <a:rPr lang="en-US" sz="2800" dirty="0"/>
              <a:t>#!/bin/</a:t>
            </a:r>
            <a:r>
              <a:rPr lang="en-US" sz="2800" dirty="0" err="1"/>
              <a:t>sh</a:t>
            </a:r>
            <a:endParaRPr lang="en-US" sz="2800" dirty="0"/>
          </a:p>
          <a:p>
            <a:pPr marL="0" indent="0">
              <a:buNone/>
            </a:pPr>
            <a:r>
              <a:rPr lang="en-US" sz="2800" dirty="0" smtClean="0"/>
              <a:t>NAME[0</a:t>
            </a:r>
            <a:r>
              <a:rPr lang="en-US" sz="2800" dirty="0"/>
              <a:t>]="</a:t>
            </a:r>
            <a:r>
              <a:rPr lang="en-US" sz="2800" dirty="0" smtClean="0"/>
              <a:t>Zak"</a:t>
            </a:r>
            <a:endParaRPr lang="en-US" sz="2800" dirty="0"/>
          </a:p>
          <a:p>
            <a:pPr marL="0" indent="0">
              <a:buNone/>
            </a:pPr>
            <a:r>
              <a:rPr lang="en-US" sz="2800" dirty="0"/>
              <a:t>NAME[1</a:t>
            </a:r>
            <a:r>
              <a:rPr lang="en-US" sz="2800" dirty="0" smtClean="0"/>
              <a:t>]=“John"</a:t>
            </a:r>
            <a:endParaRPr lang="en-US" sz="2800" dirty="0"/>
          </a:p>
          <a:p>
            <a:pPr marL="0" indent="0">
              <a:buNone/>
            </a:pPr>
            <a:r>
              <a:rPr lang="en-US" sz="2800" dirty="0"/>
              <a:t>NAME[2]="</a:t>
            </a:r>
            <a:r>
              <a:rPr lang="en-US" sz="2800" dirty="0" smtClean="0"/>
              <a:t>Mary"</a:t>
            </a:r>
            <a:endParaRPr lang="en-US" sz="2800" dirty="0"/>
          </a:p>
          <a:p>
            <a:pPr marL="0" indent="0">
              <a:buNone/>
            </a:pPr>
            <a:r>
              <a:rPr lang="en-US" sz="2800" dirty="0"/>
              <a:t>NAME[3]="</a:t>
            </a:r>
            <a:r>
              <a:rPr lang="en-US" sz="2800" dirty="0" err="1"/>
              <a:t>Ayan</a:t>
            </a:r>
            <a:r>
              <a:rPr lang="en-US" sz="2800" dirty="0"/>
              <a:t>"</a:t>
            </a:r>
          </a:p>
          <a:p>
            <a:pPr marL="0" indent="0">
              <a:buNone/>
            </a:pPr>
            <a:r>
              <a:rPr lang="en-US" sz="2800" dirty="0"/>
              <a:t>NAME[4]="Daisy"</a:t>
            </a:r>
          </a:p>
          <a:p>
            <a:pPr marL="0" indent="0">
              <a:buNone/>
            </a:pPr>
            <a:r>
              <a:rPr lang="en-US" sz="2800" dirty="0"/>
              <a:t>echo "First Method: ${NAME[*]}"</a:t>
            </a:r>
          </a:p>
          <a:p>
            <a:pPr marL="0" indent="0">
              <a:buNone/>
            </a:pPr>
            <a:r>
              <a:rPr lang="en-US" sz="2800" dirty="0"/>
              <a:t>echo "Second Method: ${NAME[@]}"</a:t>
            </a:r>
          </a:p>
        </p:txBody>
      </p:sp>
    </p:spTree>
    <p:extLst>
      <p:ext uri="{BB962C8B-B14F-4D97-AF65-F5344CB8AC3E}">
        <p14:creationId xmlns:p14="http://schemas.microsoft.com/office/powerpoint/2010/main" val="200283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24D075-D22B-45FF-8109-E66D493D19F6}" type="slidenum">
              <a:rPr lang="en-US" altLang="en-US"/>
              <a:pPr/>
              <a:t>9</a:t>
            </a:fld>
            <a:endParaRPr lang="en-US" altLang="en-US"/>
          </a:p>
        </p:txBody>
      </p:sp>
      <p:sp>
        <p:nvSpPr>
          <p:cNvPr id="1002498" name="Rectangle 2"/>
          <p:cNvSpPr>
            <a:spLocks noGrp="1" noChangeArrowheads="1"/>
          </p:cNvSpPr>
          <p:nvPr>
            <p:ph type="body" idx="1"/>
          </p:nvPr>
        </p:nvSpPr>
        <p:spPr>
          <a:xfrm>
            <a:off x="1981200" y="1219200"/>
            <a:ext cx="8458200" cy="4876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buFontTx/>
              <a:buChar char="•"/>
            </a:pPr>
            <a:r>
              <a:rPr lang="en-US" altLang="en-US" sz="2400" dirty="0">
                <a:solidFill>
                  <a:schemeClr val="tx1"/>
                </a:solidFill>
              </a:rPr>
              <a:t>Unix system follows a layered approach. It has four layers</a:t>
            </a:r>
          </a:p>
          <a:p>
            <a:pPr>
              <a:buFontTx/>
              <a:buChar char="•"/>
            </a:pPr>
            <a:endParaRPr lang="en-US" altLang="en-US" sz="2400" dirty="0">
              <a:solidFill>
                <a:schemeClr val="tx1"/>
              </a:solidFill>
            </a:endParaRPr>
          </a:p>
          <a:p>
            <a:pPr>
              <a:buFontTx/>
              <a:buChar char="•"/>
            </a:pPr>
            <a:r>
              <a:rPr lang="en-US" altLang="en-US" sz="2400" dirty="0">
                <a:solidFill>
                  <a:schemeClr val="tx1"/>
                </a:solidFill>
              </a:rPr>
              <a:t>The innermost layer is the hardware layer</a:t>
            </a:r>
          </a:p>
          <a:p>
            <a:pPr>
              <a:buFontTx/>
              <a:buChar char="•"/>
            </a:pPr>
            <a:endParaRPr lang="en-US" altLang="en-US" sz="2400" dirty="0">
              <a:solidFill>
                <a:schemeClr val="tx1"/>
              </a:solidFill>
            </a:endParaRPr>
          </a:p>
          <a:p>
            <a:pPr>
              <a:buFontTx/>
              <a:buChar char="•"/>
            </a:pPr>
            <a:r>
              <a:rPr lang="en-US" altLang="en-US" sz="2400" dirty="0">
                <a:solidFill>
                  <a:schemeClr val="tx1"/>
                </a:solidFill>
              </a:rPr>
              <a:t>In the second layer, the kernel is placed</a:t>
            </a:r>
          </a:p>
          <a:p>
            <a:pPr>
              <a:buFontTx/>
              <a:buChar char="•"/>
            </a:pPr>
            <a:endParaRPr lang="en-US" altLang="en-US" sz="2400" dirty="0">
              <a:solidFill>
                <a:schemeClr val="tx1"/>
              </a:solidFill>
            </a:endParaRPr>
          </a:p>
          <a:p>
            <a:pPr>
              <a:buFontTx/>
              <a:buChar char="•"/>
            </a:pPr>
            <a:r>
              <a:rPr lang="en-US" altLang="en-US" sz="2400" dirty="0">
                <a:solidFill>
                  <a:schemeClr val="tx1"/>
                </a:solidFill>
              </a:rPr>
              <a:t>The utilities and other application programs form the third layer</a:t>
            </a:r>
          </a:p>
          <a:p>
            <a:pPr>
              <a:buFontTx/>
              <a:buChar char="•"/>
            </a:pPr>
            <a:endParaRPr lang="en-US" altLang="en-US" sz="2400" dirty="0">
              <a:solidFill>
                <a:schemeClr val="tx1"/>
              </a:solidFill>
            </a:endParaRPr>
          </a:p>
          <a:p>
            <a:pPr>
              <a:buFontTx/>
              <a:buChar char="•"/>
            </a:pPr>
            <a:r>
              <a:rPr lang="en-US" altLang="en-US" sz="2400" dirty="0">
                <a:solidFill>
                  <a:schemeClr val="tx1"/>
                </a:solidFill>
              </a:rPr>
              <a:t>Fourth layer is the one with which the user actually interacts.</a:t>
            </a:r>
          </a:p>
        </p:txBody>
      </p:sp>
      <p:sp>
        <p:nvSpPr>
          <p:cNvPr id="1002499" name="Rectangle 3"/>
          <p:cNvSpPr>
            <a:spLocks noChangeArrowheads="1"/>
          </p:cNvSpPr>
          <p:nvPr/>
        </p:nvSpPr>
        <p:spPr bwMode="auto">
          <a:xfrm>
            <a:off x="21336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UNIX System Architecture</a:t>
            </a:r>
          </a:p>
        </p:txBody>
      </p:sp>
    </p:spTree>
    <p:extLst>
      <p:ext uri="{BB962C8B-B14F-4D97-AF65-F5344CB8AC3E}">
        <p14:creationId xmlns:p14="http://schemas.microsoft.com/office/powerpoint/2010/main" val="3010238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Shell Basic </a:t>
            </a:r>
            <a:r>
              <a:rPr lang="en-US" dirty="0" smtClean="0"/>
              <a:t>Operators</a:t>
            </a:r>
            <a:endParaRPr lang="en-US" dirty="0"/>
          </a:p>
        </p:txBody>
      </p:sp>
      <p:sp>
        <p:nvSpPr>
          <p:cNvPr id="3" name="Content Placeholder 2"/>
          <p:cNvSpPr>
            <a:spLocks noGrp="1"/>
          </p:cNvSpPr>
          <p:nvPr>
            <p:ph idx="1"/>
          </p:nvPr>
        </p:nvSpPr>
        <p:spPr/>
        <p:txBody>
          <a:bodyPr/>
          <a:lstStyle/>
          <a:p>
            <a:pPr marL="0" indent="0">
              <a:buNone/>
            </a:pPr>
            <a:r>
              <a:rPr lang="en-US" sz="2800" dirty="0">
                <a:solidFill>
                  <a:schemeClr val="tx1"/>
                </a:solidFill>
              </a:rPr>
              <a:t>Bourne Shell </a:t>
            </a:r>
            <a:r>
              <a:rPr lang="en-US" sz="2800" dirty="0" smtClean="0">
                <a:solidFill>
                  <a:schemeClr val="tx1"/>
                </a:solidFill>
              </a:rPr>
              <a:t>has following </a:t>
            </a:r>
            <a:r>
              <a:rPr lang="en-US" sz="2800" dirty="0">
                <a:solidFill>
                  <a:schemeClr val="tx1"/>
                </a:solidFill>
              </a:rPr>
              <a:t>operators</a:t>
            </a:r>
            <a:r>
              <a:rPr lang="en-US" sz="2800" dirty="0"/>
              <a:t> </a:t>
            </a:r>
            <a:endParaRPr lang="en-US" sz="2800" dirty="0" smtClean="0"/>
          </a:p>
          <a:p>
            <a:r>
              <a:rPr lang="en-US" sz="2800" b="1" dirty="0">
                <a:solidFill>
                  <a:schemeClr val="tx1"/>
                </a:solidFill>
              </a:rPr>
              <a:t>Arithmetic Operators.</a:t>
            </a:r>
          </a:p>
          <a:p>
            <a:r>
              <a:rPr lang="en-US" sz="2800" b="1" dirty="0">
                <a:solidFill>
                  <a:schemeClr val="tx1"/>
                </a:solidFill>
              </a:rPr>
              <a:t>Relational Operators.</a:t>
            </a:r>
          </a:p>
          <a:p>
            <a:r>
              <a:rPr lang="en-US" sz="2800" b="1" dirty="0">
                <a:solidFill>
                  <a:schemeClr val="tx1"/>
                </a:solidFill>
              </a:rPr>
              <a:t>Boolean Operators.</a:t>
            </a:r>
          </a:p>
          <a:p>
            <a:r>
              <a:rPr lang="en-US" sz="2800" b="1" dirty="0">
                <a:solidFill>
                  <a:schemeClr val="tx1"/>
                </a:solidFill>
              </a:rPr>
              <a:t>String Operators.</a:t>
            </a:r>
          </a:p>
          <a:p>
            <a:r>
              <a:rPr lang="en-US" sz="2800" b="1" dirty="0">
                <a:solidFill>
                  <a:schemeClr val="tx1"/>
                </a:solidFill>
              </a:rPr>
              <a:t>File Test Operators.</a:t>
            </a:r>
          </a:p>
          <a:p>
            <a:endParaRPr lang="en-US" dirty="0"/>
          </a:p>
          <a:p>
            <a:endParaRPr lang="en-US" dirty="0"/>
          </a:p>
        </p:txBody>
      </p:sp>
    </p:spTree>
    <p:extLst>
      <p:ext uri="{BB962C8B-B14F-4D97-AF65-F5344CB8AC3E}">
        <p14:creationId xmlns:p14="http://schemas.microsoft.com/office/powerpoint/2010/main" val="21615059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a:t>
            </a:r>
            <a:r>
              <a:rPr lang="en-US" dirty="0" smtClean="0"/>
              <a:t>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4141749"/>
              </p:ext>
            </p:extLst>
          </p:nvPr>
        </p:nvGraphicFramePr>
        <p:xfrm>
          <a:off x="1001486" y="1088569"/>
          <a:ext cx="10428514" cy="5258148"/>
        </p:xfrm>
        <a:graphic>
          <a:graphicData uri="http://schemas.openxmlformats.org/drawingml/2006/table">
            <a:tbl>
              <a:tblPr>
                <a:tableStyleId>{69C7853C-536D-4A76-A0AE-DD22124D55A5}</a:tableStyleId>
              </a:tblPr>
              <a:tblGrid>
                <a:gridCol w="1502121"/>
                <a:gridCol w="5196990"/>
                <a:gridCol w="3729403"/>
              </a:tblGrid>
              <a:tr h="402395">
                <a:tc>
                  <a:txBody>
                    <a:bodyPr/>
                    <a:lstStyle/>
                    <a:p>
                      <a:pPr algn="ctr" fontAlgn="t"/>
                      <a:r>
                        <a:rPr lang="en-US" sz="1800" b="1" dirty="0">
                          <a:effectLst/>
                        </a:rPr>
                        <a:t>Operator</a:t>
                      </a:r>
                    </a:p>
                  </a:txBody>
                  <a:tcPr marL="33279" marR="33279" marT="33279" marB="33279"/>
                </a:tc>
                <a:tc>
                  <a:txBody>
                    <a:bodyPr/>
                    <a:lstStyle/>
                    <a:p>
                      <a:pPr algn="ctr" fontAlgn="t"/>
                      <a:r>
                        <a:rPr lang="en-US" sz="1800" b="1" dirty="0">
                          <a:effectLst/>
                        </a:rPr>
                        <a:t>Description</a:t>
                      </a:r>
                    </a:p>
                  </a:txBody>
                  <a:tcPr marL="33279" marR="33279" marT="33279" marB="33279"/>
                </a:tc>
                <a:tc>
                  <a:txBody>
                    <a:bodyPr/>
                    <a:lstStyle/>
                    <a:p>
                      <a:pPr algn="ctr" fontAlgn="t"/>
                      <a:r>
                        <a:rPr lang="en-US" sz="1800" b="1" dirty="0">
                          <a:effectLst/>
                        </a:rPr>
                        <a:t>Example</a:t>
                      </a:r>
                    </a:p>
                  </a:txBody>
                  <a:tcPr marL="33279" marR="33279" marT="33279" marB="33279"/>
                </a:tc>
              </a:tr>
              <a:tr h="402395">
                <a:tc>
                  <a:txBody>
                    <a:bodyPr/>
                    <a:lstStyle/>
                    <a:p>
                      <a:pPr algn="ctr" fontAlgn="t"/>
                      <a:r>
                        <a:rPr lang="en-US" sz="1800" dirty="0">
                          <a:effectLst/>
                        </a:rPr>
                        <a:t>+</a:t>
                      </a:r>
                    </a:p>
                  </a:txBody>
                  <a:tcPr marL="33279" marR="33279" marT="33279" marB="33279"/>
                </a:tc>
                <a:tc>
                  <a:txBody>
                    <a:bodyPr/>
                    <a:lstStyle/>
                    <a:p>
                      <a:pPr fontAlgn="t"/>
                      <a:r>
                        <a:rPr lang="en-US" sz="1800" dirty="0">
                          <a:effectLst/>
                        </a:rPr>
                        <a:t>Addition - Adds values on either side of the operator</a:t>
                      </a:r>
                    </a:p>
                  </a:txBody>
                  <a:tcPr marL="33279" marR="33279" marT="33279" marB="33279"/>
                </a:tc>
                <a:tc>
                  <a:txBody>
                    <a:bodyPr/>
                    <a:lstStyle/>
                    <a:p>
                      <a:pPr fontAlgn="t"/>
                      <a:r>
                        <a:rPr lang="en-US" sz="1800">
                          <a:effectLst/>
                        </a:rPr>
                        <a:t>`expr $a + $b` will give 30</a:t>
                      </a:r>
                    </a:p>
                  </a:txBody>
                  <a:tcPr marL="33279" marR="33279" marT="33279" marB="33279"/>
                </a:tc>
              </a:tr>
              <a:tr h="666730">
                <a:tc>
                  <a:txBody>
                    <a:bodyPr/>
                    <a:lstStyle/>
                    <a:p>
                      <a:pPr algn="ctr" fontAlgn="t"/>
                      <a:r>
                        <a:rPr lang="en-US" sz="1800" dirty="0">
                          <a:effectLst/>
                        </a:rPr>
                        <a:t>-</a:t>
                      </a:r>
                    </a:p>
                  </a:txBody>
                  <a:tcPr marL="33279" marR="33279" marT="33279" marB="33279"/>
                </a:tc>
                <a:tc>
                  <a:txBody>
                    <a:bodyPr/>
                    <a:lstStyle/>
                    <a:p>
                      <a:pPr fontAlgn="t"/>
                      <a:r>
                        <a:rPr lang="en-US" sz="1800" dirty="0">
                          <a:effectLst/>
                        </a:rPr>
                        <a:t>Subtraction - Subtracts right hand operand from left hand operand</a:t>
                      </a:r>
                    </a:p>
                  </a:txBody>
                  <a:tcPr marL="33279" marR="33279" marT="33279" marB="33279"/>
                </a:tc>
                <a:tc>
                  <a:txBody>
                    <a:bodyPr/>
                    <a:lstStyle/>
                    <a:p>
                      <a:pPr fontAlgn="t"/>
                      <a:r>
                        <a:rPr lang="en-US" sz="1800">
                          <a:effectLst/>
                        </a:rPr>
                        <a:t>`expr $a - $b` will give -10</a:t>
                      </a:r>
                    </a:p>
                  </a:txBody>
                  <a:tcPr marL="33279" marR="33279" marT="33279" marB="33279"/>
                </a:tc>
              </a:tr>
              <a:tr h="666730">
                <a:tc>
                  <a:txBody>
                    <a:bodyPr/>
                    <a:lstStyle/>
                    <a:p>
                      <a:pPr algn="ctr" fontAlgn="t"/>
                      <a:r>
                        <a:rPr lang="en-US" sz="1800" dirty="0">
                          <a:effectLst/>
                        </a:rPr>
                        <a:t>*</a:t>
                      </a:r>
                    </a:p>
                  </a:txBody>
                  <a:tcPr marL="33279" marR="33279" marT="33279" marB="33279"/>
                </a:tc>
                <a:tc>
                  <a:txBody>
                    <a:bodyPr/>
                    <a:lstStyle/>
                    <a:p>
                      <a:pPr fontAlgn="t"/>
                      <a:r>
                        <a:rPr lang="en-US" sz="1800" dirty="0">
                          <a:effectLst/>
                        </a:rPr>
                        <a:t>Multiplication - Multiplies values on either side of the operator</a:t>
                      </a:r>
                    </a:p>
                  </a:txBody>
                  <a:tcPr marL="33279" marR="33279" marT="33279" marB="33279"/>
                </a:tc>
                <a:tc>
                  <a:txBody>
                    <a:bodyPr/>
                    <a:lstStyle/>
                    <a:p>
                      <a:pPr fontAlgn="t"/>
                      <a:r>
                        <a:rPr lang="en-US" sz="1800" dirty="0">
                          <a:effectLst/>
                        </a:rPr>
                        <a:t>`expr $a \* $b` will give 200</a:t>
                      </a:r>
                    </a:p>
                  </a:txBody>
                  <a:tcPr marL="33279" marR="33279" marT="33279" marB="33279"/>
                </a:tc>
              </a:tr>
              <a:tr h="666730">
                <a:tc>
                  <a:txBody>
                    <a:bodyPr/>
                    <a:lstStyle/>
                    <a:p>
                      <a:pPr algn="ctr" fontAlgn="t"/>
                      <a:r>
                        <a:rPr lang="en-US" sz="1800" dirty="0">
                          <a:effectLst/>
                        </a:rPr>
                        <a:t>/</a:t>
                      </a:r>
                    </a:p>
                  </a:txBody>
                  <a:tcPr marL="33279" marR="33279" marT="33279" marB="33279"/>
                </a:tc>
                <a:tc>
                  <a:txBody>
                    <a:bodyPr/>
                    <a:lstStyle/>
                    <a:p>
                      <a:pPr fontAlgn="t"/>
                      <a:r>
                        <a:rPr lang="en-US" sz="1800">
                          <a:effectLst/>
                        </a:rPr>
                        <a:t>Division - Divides left hand operand by right hand operand</a:t>
                      </a:r>
                    </a:p>
                  </a:txBody>
                  <a:tcPr marL="33279" marR="33279" marT="33279" marB="33279"/>
                </a:tc>
                <a:tc>
                  <a:txBody>
                    <a:bodyPr/>
                    <a:lstStyle/>
                    <a:p>
                      <a:pPr fontAlgn="t"/>
                      <a:r>
                        <a:rPr lang="en-US" sz="1800" dirty="0">
                          <a:effectLst/>
                        </a:rPr>
                        <a:t>`expr $b / $a` will give 2</a:t>
                      </a:r>
                    </a:p>
                  </a:txBody>
                  <a:tcPr marL="33279" marR="33279" marT="33279" marB="33279"/>
                </a:tc>
              </a:tr>
              <a:tr h="717313">
                <a:tc>
                  <a:txBody>
                    <a:bodyPr/>
                    <a:lstStyle/>
                    <a:p>
                      <a:pPr algn="ctr" fontAlgn="t"/>
                      <a:r>
                        <a:rPr lang="en-US" sz="1800" dirty="0">
                          <a:effectLst/>
                        </a:rPr>
                        <a:t>%</a:t>
                      </a:r>
                    </a:p>
                  </a:txBody>
                  <a:tcPr marL="33279" marR="33279" marT="33279" marB="33279"/>
                </a:tc>
                <a:tc>
                  <a:txBody>
                    <a:bodyPr/>
                    <a:lstStyle/>
                    <a:p>
                      <a:pPr fontAlgn="t"/>
                      <a:r>
                        <a:rPr lang="en-US" sz="1800">
                          <a:effectLst/>
                        </a:rPr>
                        <a:t>Modulus - Divides left hand operand by right hand operand and returns remainder</a:t>
                      </a:r>
                    </a:p>
                  </a:txBody>
                  <a:tcPr marL="33279" marR="33279" marT="33279" marB="33279"/>
                </a:tc>
                <a:tc>
                  <a:txBody>
                    <a:bodyPr/>
                    <a:lstStyle/>
                    <a:p>
                      <a:pPr fontAlgn="t"/>
                      <a:r>
                        <a:rPr lang="en-US" sz="1800" dirty="0">
                          <a:effectLst/>
                        </a:rPr>
                        <a:t>`expr $b % $a` will give 0</a:t>
                      </a:r>
                    </a:p>
                  </a:txBody>
                  <a:tcPr marL="33279" marR="33279" marT="33279" marB="33279"/>
                </a:tc>
              </a:tr>
              <a:tr h="402395">
                <a:tc>
                  <a:txBody>
                    <a:bodyPr/>
                    <a:lstStyle/>
                    <a:p>
                      <a:pPr algn="ctr" fontAlgn="t"/>
                      <a:r>
                        <a:rPr lang="en-US" sz="1800" dirty="0">
                          <a:effectLst/>
                        </a:rPr>
                        <a:t>=</a:t>
                      </a:r>
                    </a:p>
                  </a:txBody>
                  <a:tcPr marL="33279" marR="33279" marT="33279" marB="33279"/>
                </a:tc>
                <a:tc>
                  <a:txBody>
                    <a:bodyPr/>
                    <a:lstStyle/>
                    <a:p>
                      <a:pPr fontAlgn="t"/>
                      <a:r>
                        <a:rPr lang="en-US" sz="1800">
                          <a:effectLst/>
                        </a:rPr>
                        <a:t>Assignment - Assign right operand in left operand</a:t>
                      </a:r>
                    </a:p>
                  </a:txBody>
                  <a:tcPr marL="33279" marR="33279" marT="33279" marB="33279"/>
                </a:tc>
                <a:tc>
                  <a:txBody>
                    <a:bodyPr/>
                    <a:lstStyle/>
                    <a:p>
                      <a:pPr fontAlgn="t"/>
                      <a:r>
                        <a:rPr lang="en-US" sz="1800" dirty="0">
                          <a:effectLst/>
                        </a:rPr>
                        <a:t>a=$b would assign value of b into a</a:t>
                      </a:r>
                    </a:p>
                  </a:txBody>
                  <a:tcPr marL="33279" marR="33279" marT="33279" marB="33279"/>
                </a:tc>
              </a:tr>
              <a:tr h="666730">
                <a:tc>
                  <a:txBody>
                    <a:bodyPr/>
                    <a:lstStyle/>
                    <a:p>
                      <a:pPr algn="ctr" fontAlgn="t"/>
                      <a:r>
                        <a:rPr lang="en-US" sz="1800" dirty="0">
                          <a:effectLst/>
                        </a:rPr>
                        <a:t>==</a:t>
                      </a:r>
                    </a:p>
                  </a:txBody>
                  <a:tcPr marL="33279" marR="33279" marT="33279" marB="33279"/>
                </a:tc>
                <a:tc>
                  <a:txBody>
                    <a:bodyPr/>
                    <a:lstStyle/>
                    <a:p>
                      <a:pPr fontAlgn="t"/>
                      <a:r>
                        <a:rPr lang="en-US" sz="1800">
                          <a:effectLst/>
                        </a:rPr>
                        <a:t>Equality - Compares two numbers, if both are same then returns true.</a:t>
                      </a:r>
                    </a:p>
                  </a:txBody>
                  <a:tcPr marL="33279" marR="33279" marT="33279" marB="33279"/>
                </a:tc>
                <a:tc>
                  <a:txBody>
                    <a:bodyPr/>
                    <a:lstStyle/>
                    <a:p>
                      <a:pPr fontAlgn="t"/>
                      <a:r>
                        <a:rPr lang="en-US" sz="1800" dirty="0">
                          <a:effectLst/>
                        </a:rPr>
                        <a:t>[ $a == $b ] would return false.</a:t>
                      </a:r>
                    </a:p>
                  </a:txBody>
                  <a:tcPr marL="33279" marR="33279" marT="33279" marB="33279"/>
                </a:tc>
              </a:tr>
              <a:tr h="666730">
                <a:tc>
                  <a:txBody>
                    <a:bodyPr/>
                    <a:lstStyle/>
                    <a:p>
                      <a:pPr algn="ctr" fontAlgn="t"/>
                      <a:r>
                        <a:rPr lang="en-US" sz="1800" dirty="0">
                          <a:effectLst/>
                        </a:rPr>
                        <a:t>!=</a:t>
                      </a:r>
                    </a:p>
                  </a:txBody>
                  <a:tcPr marL="33279" marR="33279" marT="33279" marB="33279"/>
                </a:tc>
                <a:tc>
                  <a:txBody>
                    <a:bodyPr/>
                    <a:lstStyle/>
                    <a:p>
                      <a:pPr fontAlgn="t"/>
                      <a:r>
                        <a:rPr lang="en-US" sz="1800">
                          <a:effectLst/>
                        </a:rPr>
                        <a:t>Not Equality - Compares two numbers, if both are different then returns true.</a:t>
                      </a:r>
                    </a:p>
                  </a:txBody>
                  <a:tcPr marL="33279" marR="33279" marT="33279" marB="33279"/>
                </a:tc>
                <a:tc>
                  <a:txBody>
                    <a:bodyPr/>
                    <a:lstStyle/>
                    <a:p>
                      <a:pPr fontAlgn="t"/>
                      <a:r>
                        <a:rPr lang="en-US" sz="1800" dirty="0">
                          <a:effectLst/>
                        </a:rPr>
                        <a:t>[ $a != $b ] would return true.</a:t>
                      </a:r>
                    </a:p>
                  </a:txBody>
                  <a:tcPr marL="33279" marR="33279" marT="33279" marB="33279"/>
                </a:tc>
              </a:tr>
            </a:tbl>
          </a:graphicData>
        </a:graphic>
      </p:graphicFrame>
    </p:spTree>
    <p:extLst>
      <p:ext uri="{BB962C8B-B14F-4D97-AF65-F5344CB8AC3E}">
        <p14:creationId xmlns:p14="http://schemas.microsoft.com/office/powerpoint/2010/main" val="27439086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Relational </a:t>
            </a:r>
            <a:r>
              <a:rPr lang="en-US" dirty="0" smtClean="0"/>
              <a:t>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81386426"/>
              </p:ext>
            </p:extLst>
          </p:nvPr>
        </p:nvGraphicFramePr>
        <p:xfrm>
          <a:off x="1251678" y="1175655"/>
          <a:ext cx="9953350" cy="5355691"/>
        </p:xfrm>
        <a:graphic>
          <a:graphicData uri="http://schemas.openxmlformats.org/drawingml/2006/table">
            <a:tbl>
              <a:tblPr>
                <a:tableStyleId>{69C7853C-536D-4A76-A0AE-DD22124D55A5}</a:tableStyleId>
              </a:tblPr>
              <a:tblGrid>
                <a:gridCol w="1433678"/>
                <a:gridCol w="4960195"/>
                <a:gridCol w="3559477"/>
              </a:tblGrid>
              <a:tr h="338731">
                <a:tc>
                  <a:txBody>
                    <a:bodyPr/>
                    <a:lstStyle/>
                    <a:p>
                      <a:pPr algn="ctr" fontAlgn="t"/>
                      <a:r>
                        <a:rPr lang="en-US" sz="1800" b="1" dirty="0">
                          <a:effectLst/>
                        </a:rPr>
                        <a:t>Operator</a:t>
                      </a:r>
                    </a:p>
                  </a:txBody>
                  <a:tcPr marL="29460" marR="29460" marT="29460" marB="29460"/>
                </a:tc>
                <a:tc>
                  <a:txBody>
                    <a:bodyPr/>
                    <a:lstStyle/>
                    <a:p>
                      <a:pPr algn="l" fontAlgn="t"/>
                      <a:r>
                        <a:rPr lang="en-US" sz="1800" b="1" dirty="0">
                          <a:effectLst/>
                        </a:rPr>
                        <a:t>Description</a:t>
                      </a:r>
                    </a:p>
                  </a:txBody>
                  <a:tcPr marL="29460" marR="29460" marT="29460" marB="29460"/>
                </a:tc>
                <a:tc>
                  <a:txBody>
                    <a:bodyPr/>
                    <a:lstStyle/>
                    <a:p>
                      <a:pPr algn="l" fontAlgn="t"/>
                      <a:r>
                        <a:rPr lang="en-US" sz="1800" b="1" dirty="0">
                          <a:effectLst/>
                        </a:rPr>
                        <a:t>Example</a:t>
                      </a:r>
                    </a:p>
                  </a:txBody>
                  <a:tcPr marL="29460" marR="29460" marT="29460" marB="29460"/>
                </a:tc>
              </a:tr>
              <a:tr h="603825">
                <a:tc>
                  <a:txBody>
                    <a:bodyPr/>
                    <a:lstStyle/>
                    <a:p>
                      <a:pPr algn="ctr" fontAlgn="t"/>
                      <a:r>
                        <a:rPr lang="en-US" sz="1800" dirty="0">
                          <a:effectLst/>
                        </a:rPr>
                        <a:t>-</a:t>
                      </a:r>
                      <a:r>
                        <a:rPr lang="en-US" sz="1800" dirty="0" err="1">
                          <a:effectLst/>
                        </a:rPr>
                        <a:t>eq</a:t>
                      </a:r>
                      <a:endParaRPr lang="en-US" sz="1800" b="1" dirty="0">
                        <a:effectLst/>
                      </a:endParaRPr>
                    </a:p>
                  </a:txBody>
                  <a:tcPr marL="29460" marR="29460" marT="29460" marB="29460"/>
                </a:tc>
                <a:tc>
                  <a:txBody>
                    <a:bodyPr/>
                    <a:lstStyle/>
                    <a:p>
                      <a:pPr fontAlgn="t"/>
                      <a:r>
                        <a:rPr lang="en-US" sz="1800" dirty="0">
                          <a:effectLst/>
                        </a:rPr>
                        <a:t>Checks if the value of two operands are equal or not, if yes then condition becomes true.</a:t>
                      </a:r>
                      <a:endParaRPr lang="en-US" sz="1800" b="1" dirty="0">
                        <a:effectLst/>
                      </a:endParaRPr>
                    </a:p>
                  </a:txBody>
                  <a:tcPr marL="29460" marR="29460" marT="29460" marB="29460"/>
                </a:tc>
                <a:tc>
                  <a:txBody>
                    <a:bodyPr/>
                    <a:lstStyle/>
                    <a:p>
                      <a:pPr fontAlgn="t"/>
                      <a:r>
                        <a:rPr lang="en-US" sz="1800">
                          <a:effectLst/>
                        </a:rPr>
                        <a:t>[ $a -eq $b ] is not true.</a:t>
                      </a:r>
                      <a:endParaRPr lang="en-US" sz="1800" b="1">
                        <a:effectLst/>
                      </a:endParaRPr>
                    </a:p>
                  </a:txBody>
                  <a:tcPr marL="29460" marR="29460" marT="29460" marB="29460"/>
                </a:tc>
              </a:tr>
              <a:tr h="603825">
                <a:tc>
                  <a:txBody>
                    <a:bodyPr/>
                    <a:lstStyle/>
                    <a:p>
                      <a:pPr algn="ctr" fontAlgn="t"/>
                      <a:r>
                        <a:rPr lang="en-US" sz="1800" dirty="0">
                          <a:effectLst/>
                        </a:rPr>
                        <a:t>-ne</a:t>
                      </a:r>
                      <a:endParaRPr lang="en-US" sz="1800" b="1" dirty="0">
                        <a:effectLst/>
                      </a:endParaRPr>
                    </a:p>
                  </a:txBody>
                  <a:tcPr marL="29460" marR="29460" marT="29460" marB="29460"/>
                </a:tc>
                <a:tc>
                  <a:txBody>
                    <a:bodyPr/>
                    <a:lstStyle/>
                    <a:p>
                      <a:pPr fontAlgn="t"/>
                      <a:r>
                        <a:rPr lang="en-US" sz="1800" dirty="0">
                          <a:effectLst/>
                        </a:rPr>
                        <a:t>Checks if the value of two operands are equal or not, if values are not equal then condition becomes true.</a:t>
                      </a:r>
                      <a:endParaRPr lang="en-US" sz="1800" b="1" dirty="0">
                        <a:effectLst/>
                      </a:endParaRPr>
                    </a:p>
                  </a:txBody>
                  <a:tcPr marL="29460" marR="29460" marT="29460" marB="29460"/>
                </a:tc>
                <a:tc>
                  <a:txBody>
                    <a:bodyPr/>
                    <a:lstStyle/>
                    <a:p>
                      <a:pPr fontAlgn="t"/>
                      <a:r>
                        <a:rPr lang="en-US" sz="1800">
                          <a:effectLst/>
                        </a:rPr>
                        <a:t>[ $a -ne $b ] is true.</a:t>
                      </a:r>
                      <a:endParaRPr lang="en-US" sz="1800" b="1">
                        <a:effectLst/>
                      </a:endParaRPr>
                    </a:p>
                  </a:txBody>
                  <a:tcPr marL="29460" marR="29460" marT="29460" marB="29460"/>
                </a:tc>
              </a:tr>
              <a:tr h="736373">
                <a:tc>
                  <a:txBody>
                    <a:bodyPr/>
                    <a:lstStyle/>
                    <a:p>
                      <a:pPr algn="ctr" fontAlgn="t"/>
                      <a:r>
                        <a:rPr lang="en-US" sz="1800" dirty="0">
                          <a:effectLst/>
                        </a:rPr>
                        <a:t>-</a:t>
                      </a:r>
                      <a:r>
                        <a:rPr lang="en-US" sz="1800" dirty="0" err="1">
                          <a:effectLst/>
                        </a:rPr>
                        <a:t>gt</a:t>
                      </a:r>
                      <a:endParaRPr lang="en-US" sz="1800" b="1" dirty="0">
                        <a:effectLst/>
                      </a:endParaRPr>
                    </a:p>
                  </a:txBody>
                  <a:tcPr marL="29460" marR="29460" marT="29460" marB="29460"/>
                </a:tc>
                <a:tc>
                  <a:txBody>
                    <a:bodyPr/>
                    <a:lstStyle/>
                    <a:p>
                      <a:pPr fontAlgn="t"/>
                      <a:r>
                        <a:rPr lang="en-US" sz="1800" dirty="0">
                          <a:effectLst/>
                        </a:rPr>
                        <a:t>Checks if the value of left operand is greater than the value of right operand, if yes then condition becomes true.</a:t>
                      </a:r>
                      <a:endParaRPr lang="en-US" sz="1800" b="1" dirty="0">
                        <a:effectLst/>
                      </a:endParaRPr>
                    </a:p>
                  </a:txBody>
                  <a:tcPr marL="29460" marR="29460" marT="29460" marB="29460"/>
                </a:tc>
                <a:tc>
                  <a:txBody>
                    <a:bodyPr/>
                    <a:lstStyle/>
                    <a:p>
                      <a:pPr fontAlgn="t"/>
                      <a:r>
                        <a:rPr lang="en-US" sz="1800" dirty="0">
                          <a:effectLst/>
                        </a:rPr>
                        <a:t>[ $a -</a:t>
                      </a:r>
                      <a:r>
                        <a:rPr lang="en-US" sz="1800" dirty="0" err="1">
                          <a:effectLst/>
                        </a:rPr>
                        <a:t>gt</a:t>
                      </a:r>
                      <a:r>
                        <a:rPr lang="en-US" sz="1800" dirty="0">
                          <a:effectLst/>
                        </a:rPr>
                        <a:t> $b ] is not true.</a:t>
                      </a:r>
                      <a:endParaRPr lang="en-US" sz="1800" b="1" dirty="0">
                        <a:effectLst/>
                      </a:endParaRPr>
                    </a:p>
                  </a:txBody>
                  <a:tcPr marL="29460" marR="29460" marT="29460" marB="29460"/>
                </a:tc>
              </a:tr>
              <a:tr h="736373">
                <a:tc>
                  <a:txBody>
                    <a:bodyPr/>
                    <a:lstStyle/>
                    <a:p>
                      <a:pPr algn="ctr" fontAlgn="t"/>
                      <a:r>
                        <a:rPr lang="en-US" sz="1800" dirty="0">
                          <a:effectLst/>
                        </a:rPr>
                        <a:t>-</a:t>
                      </a:r>
                      <a:r>
                        <a:rPr lang="en-US" sz="1800" dirty="0" err="1">
                          <a:effectLst/>
                        </a:rPr>
                        <a:t>lt</a:t>
                      </a:r>
                      <a:endParaRPr lang="en-US" sz="1800" b="1" dirty="0">
                        <a:effectLst/>
                      </a:endParaRPr>
                    </a:p>
                  </a:txBody>
                  <a:tcPr marL="29460" marR="29460" marT="29460" marB="29460"/>
                </a:tc>
                <a:tc>
                  <a:txBody>
                    <a:bodyPr/>
                    <a:lstStyle/>
                    <a:p>
                      <a:pPr fontAlgn="t"/>
                      <a:r>
                        <a:rPr lang="en-US" sz="1800">
                          <a:effectLst/>
                        </a:rPr>
                        <a:t>Checks if the value of left operand is less than the value of right operand, if yes then condition becomes true.</a:t>
                      </a:r>
                      <a:endParaRPr lang="en-US" sz="1800" b="1">
                        <a:effectLst/>
                      </a:endParaRPr>
                    </a:p>
                  </a:txBody>
                  <a:tcPr marL="29460" marR="29460" marT="29460" marB="29460"/>
                </a:tc>
                <a:tc>
                  <a:txBody>
                    <a:bodyPr/>
                    <a:lstStyle/>
                    <a:p>
                      <a:pPr fontAlgn="t"/>
                      <a:r>
                        <a:rPr lang="en-US" sz="1800" dirty="0">
                          <a:effectLst/>
                        </a:rPr>
                        <a:t>[ $a -</a:t>
                      </a:r>
                      <a:r>
                        <a:rPr lang="en-US" sz="1800" dirty="0" err="1">
                          <a:effectLst/>
                        </a:rPr>
                        <a:t>lt</a:t>
                      </a:r>
                      <a:r>
                        <a:rPr lang="en-US" sz="1800" dirty="0">
                          <a:effectLst/>
                        </a:rPr>
                        <a:t> $b ] is true.</a:t>
                      </a:r>
                      <a:endParaRPr lang="en-US" sz="1800" b="1" dirty="0">
                        <a:effectLst/>
                      </a:endParaRPr>
                    </a:p>
                  </a:txBody>
                  <a:tcPr marL="29460" marR="29460" marT="29460" marB="29460"/>
                </a:tc>
              </a:tr>
              <a:tr h="736373">
                <a:tc>
                  <a:txBody>
                    <a:bodyPr/>
                    <a:lstStyle/>
                    <a:p>
                      <a:pPr algn="ctr" fontAlgn="t"/>
                      <a:r>
                        <a:rPr lang="en-US" sz="1800" dirty="0">
                          <a:effectLst/>
                        </a:rPr>
                        <a:t>-</a:t>
                      </a:r>
                      <a:r>
                        <a:rPr lang="en-US" sz="1800" dirty="0" err="1">
                          <a:effectLst/>
                        </a:rPr>
                        <a:t>ge</a:t>
                      </a:r>
                      <a:endParaRPr lang="en-US" sz="1800" b="1" dirty="0">
                        <a:effectLst/>
                      </a:endParaRPr>
                    </a:p>
                  </a:txBody>
                  <a:tcPr marL="29460" marR="29460" marT="29460" marB="29460"/>
                </a:tc>
                <a:tc>
                  <a:txBody>
                    <a:bodyPr/>
                    <a:lstStyle/>
                    <a:p>
                      <a:pPr fontAlgn="t"/>
                      <a:r>
                        <a:rPr lang="en-US" sz="1800">
                          <a:effectLst/>
                        </a:rPr>
                        <a:t>Checks if the value of left operand is greater than or equal to the value of right operand, if yes then condition becomes true.</a:t>
                      </a:r>
                      <a:endParaRPr lang="en-US" sz="1800" b="1">
                        <a:effectLst/>
                      </a:endParaRPr>
                    </a:p>
                  </a:txBody>
                  <a:tcPr marL="29460" marR="29460" marT="29460" marB="29460"/>
                </a:tc>
                <a:tc>
                  <a:txBody>
                    <a:bodyPr/>
                    <a:lstStyle/>
                    <a:p>
                      <a:pPr fontAlgn="t"/>
                      <a:r>
                        <a:rPr lang="en-US" sz="1800" dirty="0">
                          <a:effectLst/>
                        </a:rPr>
                        <a:t>[ $a -</a:t>
                      </a:r>
                      <a:r>
                        <a:rPr lang="en-US" sz="1800" dirty="0" err="1">
                          <a:effectLst/>
                        </a:rPr>
                        <a:t>ge</a:t>
                      </a:r>
                      <a:r>
                        <a:rPr lang="en-US" sz="1800" dirty="0">
                          <a:effectLst/>
                        </a:rPr>
                        <a:t> $b ] is not true.</a:t>
                      </a:r>
                      <a:endParaRPr lang="en-US" sz="1800" b="1" dirty="0">
                        <a:effectLst/>
                      </a:endParaRPr>
                    </a:p>
                  </a:txBody>
                  <a:tcPr marL="29460" marR="29460" marT="29460" marB="29460"/>
                </a:tc>
              </a:tr>
              <a:tr h="736373">
                <a:tc>
                  <a:txBody>
                    <a:bodyPr/>
                    <a:lstStyle/>
                    <a:p>
                      <a:pPr algn="ctr" fontAlgn="t"/>
                      <a:r>
                        <a:rPr lang="en-US" sz="1800" dirty="0">
                          <a:effectLst/>
                        </a:rPr>
                        <a:t>-le</a:t>
                      </a:r>
                      <a:endParaRPr lang="en-US" sz="1800" b="1" dirty="0">
                        <a:effectLst/>
                      </a:endParaRPr>
                    </a:p>
                  </a:txBody>
                  <a:tcPr marL="29460" marR="29460" marT="29460" marB="29460"/>
                </a:tc>
                <a:tc>
                  <a:txBody>
                    <a:bodyPr/>
                    <a:lstStyle/>
                    <a:p>
                      <a:pPr fontAlgn="t"/>
                      <a:r>
                        <a:rPr lang="en-US" sz="1800">
                          <a:effectLst/>
                        </a:rPr>
                        <a:t>Checks if the value of left operand is less than or equal to the value of right operand, if yes then condition becomes true.</a:t>
                      </a:r>
                      <a:endParaRPr lang="en-US" sz="1800" b="1">
                        <a:effectLst/>
                      </a:endParaRPr>
                    </a:p>
                  </a:txBody>
                  <a:tcPr marL="29460" marR="29460" marT="29460" marB="29460"/>
                </a:tc>
                <a:tc>
                  <a:txBody>
                    <a:bodyPr/>
                    <a:lstStyle/>
                    <a:p>
                      <a:pPr fontAlgn="t"/>
                      <a:r>
                        <a:rPr lang="en-US" sz="1800" dirty="0">
                          <a:effectLst/>
                        </a:rPr>
                        <a:t>[ $a -le $b ] is true.</a:t>
                      </a:r>
                      <a:endParaRPr lang="en-US" sz="1800" b="1" dirty="0">
                        <a:effectLst/>
                      </a:endParaRPr>
                    </a:p>
                  </a:txBody>
                  <a:tcPr marL="29460" marR="29460" marT="29460" marB="29460"/>
                </a:tc>
              </a:tr>
            </a:tbl>
          </a:graphicData>
        </a:graphic>
      </p:graphicFrame>
    </p:spTree>
    <p:extLst>
      <p:ext uri="{BB962C8B-B14F-4D97-AF65-F5344CB8AC3E}">
        <p14:creationId xmlns:p14="http://schemas.microsoft.com/office/powerpoint/2010/main" val="29315907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Boolean Operators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9883729"/>
              </p:ext>
            </p:extLst>
          </p:nvPr>
        </p:nvGraphicFramePr>
        <p:xfrm>
          <a:off x="1393370" y="1269998"/>
          <a:ext cx="9927772" cy="4740966"/>
        </p:xfrm>
        <a:graphic>
          <a:graphicData uri="http://schemas.openxmlformats.org/drawingml/2006/table">
            <a:tbl>
              <a:tblPr/>
              <a:tblGrid>
                <a:gridCol w="1429994"/>
                <a:gridCol w="4947449"/>
                <a:gridCol w="3550329"/>
              </a:tblGrid>
              <a:tr h="626166">
                <a:tc>
                  <a:txBody>
                    <a:bodyPr/>
                    <a:lstStyle/>
                    <a:p>
                      <a:pPr algn="l" fontAlgn="t"/>
                      <a:r>
                        <a:rPr lang="en-US" sz="2400">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28701">
                <a:tc>
                  <a:txBody>
                    <a:bodyPr/>
                    <a:lstStyle/>
                    <a:p>
                      <a:pPr fontAlgn="t"/>
                      <a:r>
                        <a:rPr lang="en-US" sz="240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This is logical negation. This inverts a true condition into false and vice versa.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 ! false ]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8701">
                <a:tc>
                  <a:txBody>
                    <a:bodyPr/>
                    <a:lstStyle/>
                    <a:p>
                      <a:pPr fontAlgn="t"/>
                      <a:r>
                        <a:rPr lang="en-US" sz="2400">
                          <a:effectLst/>
                        </a:rPr>
                        <a: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This is logical OR. If one of the operands is true then condition would be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 $a -lt 20 -o $b -gt 100 ]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31235">
                <a:tc>
                  <a:txBody>
                    <a:bodyPr/>
                    <a:lstStyle/>
                    <a:p>
                      <a:pPr fontAlgn="t"/>
                      <a:r>
                        <a:rPr lang="en-US" sz="2400">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This is logical AND. If both the operands are true then condition would be true otherwise it would be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 $a -</a:t>
                      </a:r>
                      <a:r>
                        <a:rPr lang="en-US" sz="2400" dirty="0" err="1">
                          <a:effectLst/>
                        </a:rPr>
                        <a:t>lt</a:t>
                      </a:r>
                      <a:r>
                        <a:rPr lang="en-US" sz="2400" dirty="0">
                          <a:effectLst/>
                        </a:rPr>
                        <a:t> 20 -a $b -</a:t>
                      </a:r>
                      <a:r>
                        <a:rPr lang="en-US" sz="2400" dirty="0" err="1">
                          <a:effectLst/>
                        </a:rPr>
                        <a:t>gt</a:t>
                      </a:r>
                      <a:r>
                        <a:rPr lang="en-US" sz="2400" dirty="0">
                          <a:effectLst/>
                        </a:rPr>
                        <a:t> 100 ]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476942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Operators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9309769"/>
              </p:ext>
            </p:extLst>
          </p:nvPr>
        </p:nvGraphicFramePr>
        <p:xfrm>
          <a:off x="1088571" y="921657"/>
          <a:ext cx="10551885" cy="5084120"/>
        </p:xfrm>
        <a:graphic>
          <a:graphicData uri="http://schemas.openxmlformats.org/drawingml/2006/table">
            <a:tbl>
              <a:tblPr/>
              <a:tblGrid>
                <a:gridCol w="1519889"/>
                <a:gridCol w="5258476"/>
                <a:gridCol w="3773520"/>
              </a:tblGrid>
              <a:tr h="528181">
                <a:tc>
                  <a:txBody>
                    <a:bodyPr/>
                    <a:lstStyle/>
                    <a:p>
                      <a:pPr algn="l" fontAlgn="t"/>
                      <a:r>
                        <a:rPr lang="en-US" sz="2000">
                          <a:effectLst/>
                        </a:rPr>
                        <a:t>Operator</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a:effectLst/>
                        </a:rPr>
                        <a:t>Description</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a:effectLst/>
                        </a:rPr>
                        <a:t>Example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41540">
                <a:tc>
                  <a:txBody>
                    <a:bodyPr/>
                    <a:lstStyle/>
                    <a:p>
                      <a:pPr fontAlgn="t"/>
                      <a:r>
                        <a:rPr lang="en-US" sz="2000">
                          <a:effectLst/>
                        </a:rPr>
                        <a:t>=</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Checks if the value of two operands are equal or not, if yes then condition becomes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$a = $b ] is not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1540">
                <a:tc>
                  <a:txBody>
                    <a:bodyPr/>
                    <a:lstStyle/>
                    <a:p>
                      <a:pPr fontAlgn="t"/>
                      <a:r>
                        <a:rPr lang="en-US" sz="2000">
                          <a:effectLst/>
                        </a:rPr>
                        <a:t>!=</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Checks if the value of two operands are equal or not, if values are not equal then condition becomes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$a != $b ] is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1540">
                <a:tc>
                  <a:txBody>
                    <a:bodyPr/>
                    <a:lstStyle/>
                    <a:p>
                      <a:pPr fontAlgn="t"/>
                      <a:r>
                        <a:rPr lang="en-US" sz="2000">
                          <a:effectLst/>
                        </a:rPr>
                        <a:t>-z</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Checks if the given string operand size is zero. If it is zero length then it returns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-z $a ] is not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1540">
                <a:tc>
                  <a:txBody>
                    <a:bodyPr/>
                    <a:lstStyle/>
                    <a:p>
                      <a:pPr fontAlgn="t"/>
                      <a:r>
                        <a:rPr lang="en-US" sz="2000">
                          <a:effectLst/>
                        </a:rPr>
                        <a:t>-n</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Checks if the given string operand size is non-zero. If it is non-zero length then it returns true.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-n $a ] is not false.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4861">
                <a:tc>
                  <a:txBody>
                    <a:bodyPr/>
                    <a:lstStyle/>
                    <a:p>
                      <a:pPr fontAlgn="t"/>
                      <a:r>
                        <a:rPr lang="en-US" sz="2000">
                          <a:effectLst/>
                        </a:rPr>
                        <a:t>str</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Check if </a:t>
                      </a:r>
                      <a:r>
                        <a:rPr lang="en-US" sz="2000" dirty="0" err="1">
                          <a:effectLst/>
                        </a:rPr>
                        <a:t>str</a:t>
                      </a:r>
                      <a:r>
                        <a:rPr lang="en-US" sz="2000" dirty="0">
                          <a:effectLst/>
                        </a:rPr>
                        <a:t> is not the empty string. If it is empty then it returns false.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 $a ] is not false.</a:t>
                      </a:r>
                    </a:p>
                  </a:txBody>
                  <a:tcPr marL="41029" marR="41029" marT="41029" marB="410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84914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Shell Decision Making</a:t>
            </a:r>
            <a:br>
              <a:rPr lang="en-US" dirty="0"/>
            </a:br>
            <a:endParaRPr lang="en-US" dirty="0"/>
          </a:p>
        </p:txBody>
      </p:sp>
      <p:sp>
        <p:nvSpPr>
          <p:cNvPr id="3" name="Content Placeholder 2"/>
          <p:cNvSpPr>
            <a:spLocks noGrp="1"/>
          </p:cNvSpPr>
          <p:nvPr>
            <p:ph idx="1"/>
          </p:nvPr>
        </p:nvSpPr>
        <p:spPr/>
        <p:txBody>
          <a:bodyPr/>
          <a:lstStyle/>
          <a:p>
            <a:r>
              <a:rPr lang="en-US" sz="2800" dirty="0">
                <a:solidFill>
                  <a:schemeClr val="tx1"/>
                </a:solidFill>
              </a:rPr>
              <a:t>While writing a shell script, there may be a situation when you need to adopt one path out of the given two paths. </a:t>
            </a:r>
            <a:endParaRPr lang="en-US" sz="2800" dirty="0" smtClean="0">
              <a:solidFill>
                <a:schemeClr val="tx1"/>
              </a:solidFill>
            </a:endParaRPr>
          </a:p>
          <a:p>
            <a:r>
              <a:rPr lang="en-US" sz="2800" dirty="0" smtClean="0">
                <a:solidFill>
                  <a:schemeClr val="tx1"/>
                </a:solidFill>
              </a:rPr>
              <a:t>So </a:t>
            </a:r>
            <a:r>
              <a:rPr lang="en-US" sz="2800" dirty="0">
                <a:solidFill>
                  <a:schemeClr val="tx1"/>
                </a:solidFill>
              </a:rPr>
              <a:t>you need to make use of conditional statements that allow your program to make correct decisions and perform right actions.</a:t>
            </a:r>
          </a:p>
          <a:p>
            <a:r>
              <a:rPr lang="en-US" sz="2800" dirty="0">
                <a:solidFill>
                  <a:schemeClr val="tx1"/>
                </a:solidFill>
              </a:rPr>
              <a:t>Unix Shell supports conditional statements which are used to perform different actions based on different conditions</a:t>
            </a:r>
            <a:r>
              <a:rPr lang="en-US" sz="2800" dirty="0" smtClean="0">
                <a:solidFill>
                  <a:schemeClr val="tx1"/>
                </a:solidFill>
              </a:rPr>
              <a:t>.</a:t>
            </a:r>
          </a:p>
          <a:p>
            <a:endParaRPr lang="en-US" dirty="0"/>
          </a:p>
          <a:p>
            <a:pPr algn="just"/>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if...else</a:t>
            </a:r>
            <a:r>
              <a:rPr lang="en-US" dirty="0">
                <a:solidFill>
                  <a:srgbClr val="000000"/>
                </a:solidFill>
                <a:latin typeface="Verdana" panose="020B0604030504040204" pitchFamily="34" charset="0"/>
              </a:rPr>
              <a:t> statements</a:t>
            </a:r>
          </a:p>
          <a:p>
            <a:pPr algn="just"/>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case...</a:t>
            </a:r>
            <a:r>
              <a:rPr lang="en-US" b="1" dirty="0" err="1">
                <a:solidFill>
                  <a:srgbClr val="000000"/>
                </a:solidFill>
                <a:latin typeface="Verdana" panose="020B0604030504040204" pitchFamily="34" charset="0"/>
              </a:rPr>
              <a:t>esac</a:t>
            </a:r>
            <a:r>
              <a:rPr lang="en-US" dirty="0">
                <a:solidFill>
                  <a:srgbClr val="000000"/>
                </a:solidFill>
                <a:latin typeface="Verdana" panose="020B0604030504040204" pitchFamily="34" charset="0"/>
              </a:rPr>
              <a:t> statement</a:t>
            </a:r>
          </a:p>
          <a:p>
            <a:endParaRPr lang="en-US" dirty="0"/>
          </a:p>
        </p:txBody>
      </p:sp>
    </p:spTree>
    <p:extLst>
      <p:ext uri="{BB962C8B-B14F-4D97-AF65-F5344CB8AC3E}">
        <p14:creationId xmlns:p14="http://schemas.microsoft.com/office/powerpoint/2010/main" val="15209610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if...else statements</a:t>
            </a:r>
            <a:br>
              <a:rPr lang="en-US" dirty="0"/>
            </a:br>
            <a:endParaRPr lang="en-US" dirty="0"/>
          </a:p>
        </p:txBody>
      </p:sp>
      <p:sp>
        <p:nvSpPr>
          <p:cNvPr id="3" name="Content Placeholder 2"/>
          <p:cNvSpPr>
            <a:spLocks noGrp="1"/>
          </p:cNvSpPr>
          <p:nvPr>
            <p:ph idx="1"/>
          </p:nvPr>
        </p:nvSpPr>
        <p:spPr/>
        <p:txBody>
          <a:bodyPr/>
          <a:lstStyle/>
          <a:p>
            <a:pPr algn="just"/>
            <a:r>
              <a:rPr lang="en-US" sz="2400" dirty="0">
                <a:solidFill>
                  <a:srgbClr val="000000"/>
                </a:solidFill>
                <a:latin typeface="Verdana" panose="020B0604030504040204" pitchFamily="34" charset="0"/>
              </a:rPr>
              <a:t>If else statements are useful decision making statements which can be used to select an option from a given set of options.</a:t>
            </a:r>
          </a:p>
          <a:p>
            <a:pPr algn="just"/>
            <a:r>
              <a:rPr lang="en-US" sz="2400" dirty="0">
                <a:solidFill>
                  <a:srgbClr val="000000"/>
                </a:solidFill>
                <a:latin typeface="Verdana" panose="020B0604030504040204" pitchFamily="34" charset="0"/>
              </a:rPr>
              <a:t>Unix Shell supports following forms of </a:t>
            </a:r>
            <a:r>
              <a:rPr lang="en-US" sz="2400" dirty="0" err="1">
                <a:solidFill>
                  <a:srgbClr val="000000"/>
                </a:solidFill>
                <a:latin typeface="Verdana" panose="020B0604030504040204" pitchFamily="34" charset="0"/>
              </a:rPr>
              <a:t>if..else</a:t>
            </a:r>
            <a:r>
              <a:rPr lang="en-US" sz="2400" dirty="0">
                <a:solidFill>
                  <a:srgbClr val="000000"/>
                </a:solidFill>
                <a:latin typeface="Verdana" panose="020B0604030504040204" pitchFamily="34" charset="0"/>
              </a:rPr>
              <a:t> statement −</a:t>
            </a:r>
          </a:p>
          <a:p>
            <a:pPr lvl="1" algn="just"/>
            <a:r>
              <a:rPr lang="en-US" sz="2800" b="1" dirty="0">
                <a:solidFill>
                  <a:srgbClr val="FF0000"/>
                </a:solidFill>
                <a:latin typeface="Verdana" panose="020B0604030504040204" pitchFamily="34" charset="0"/>
              </a:rPr>
              <a:t>if...fi statement</a:t>
            </a:r>
          </a:p>
          <a:p>
            <a:pPr lvl="1" algn="just"/>
            <a:r>
              <a:rPr lang="en-US" sz="2800" b="1" dirty="0">
                <a:solidFill>
                  <a:srgbClr val="FF0000"/>
                </a:solidFill>
                <a:latin typeface="Verdana" panose="020B0604030504040204" pitchFamily="34" charset="0"/>
              </a:rPr>
              <a:t>if...else...fi statement</a:t>
            </a:r>
          </a:p>
          <a:p>
            <a:pPr lvl="1" algn="just"/>
            <a:r>
              <a:rPr lang="en-US" sz="2800" b="1" dirty="0">
                <a:solidFill>
                  <a:srgbClr val="FF0000"/>
                </a:solidFill>
                <a:latin typeface="Verdana" panose="020B0604030504040204" pitchFamily="34" charset="0"/>
              </a:rPr>
              <a:t>if...</a:t>
            </a:r>
            <a:r>
              <a:rPr lang="en-US" sz="2800" b="1" dirty="0" err="1">
                <a:solidFill>
                  <a:srgbClr val="FF0000"/>
                </a:solidFill>
                <a:latin typeface="Verdana" panose="020B0604030504040204" pitchFamily="34" charset="0"/>
              </a:rPr>
              <a:t>elif</a:t>
            </a:r>
            <a:r>
              <a:rPr lang="en-US" sz="2800" b="1" dirty="0">
                <a:solidFill>
                  <a:srgbClr val="FF0000"/>
                </a:solidFill>
                <a:latin typeface="Verdana" panose="020B0604030504040204" pitchFamily="34" charset="0"/>
              </a:rPr>
              <a:t>...else...fi statement</a:t>
            </a:r>
          </a:p>
          <a:p>
            <a:endParaRPr lang="en-US" dirty="0"/>
          </a:p>
        </p:txBody>
      </p:sp>
    </p:spTree>
    <p:extLst>
      <p:ext uri="{BB962C8B-B14F-4D97-AF65-F5344CB8AC3E}">
        <p14:creationId xmlns:p14="http://schemas.microsoft.com/office/powerpoint/2010/main" val="6192300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12271"/>
            <a:ext cx="10178322" cy="1028699"/>
          </a:xfrm>
        </p:spPr>
        <p:txBody>
          <a:bodyPr/>
          <a:lstStyle/>
          <a:p>
            <a:pPr lvl="1" algn="l" rtl="0">
              <a:lnSpc>
                <a:spcPct val="90000"/>
              </a:lnSpc>
              <a:spcBef>
                <a:spcPct val="0"/>
              </a:spcBef>
            </a:pPr>
            <a:r>
              <a:rPr lang="en-US" sz="2800" b="1" dirty="0" smtClean="0">
                <a:solidFill>
                  <a:srgbClr val="FF0000"/>
                </a:solidFill>
                <a:latin typeface="Verdana" panose="020B0604030504040204" pitchFamily="34" charset="0"/>
              </a:rPr>
              <a:t>if...fi statement - Syntax</a:t>
            </a:r>
            <a:br>
              <a:rPr lang="en-US" sz="2800" b="1" dirty="0" smtClean="0">
                <a:solidFill>
                  <a:srgbClr val="FF0000"/>
                </a:solidFill>
                <a:latin typeface="Verdana" panose="020B0604030504040204" pitchFamily="34" charset="0"/>
              </a:rPr>
            </a:br>
            <a:endParaRPr lang="en-US" dirty="0"/>
          </a:p>
        </p:txBody>
      </p:sp>
      <p:sp>
        <p:nvSpPr>
          <p:cNvPr id="3" name="Content Placeholder 2"/>
          <p:cNvSpPr>
            <a:spLocks noGrp="1"/>
          </p:cNvSpPr>
          <p:nvPr>
            <p:ph idx="1"/>
          </p:nvPr>
        </p:nvSpPr>
        <p:spPr>
          <a:xfrm>
            <a:off x="1251678" y="1074058"/>
            <a:ext cx="10178322" cy="5060042"/>
          </a:xfrm>
        </p:spPr>
        <p:txBody>
          <a:bodyPr>
            <a:normAutofit fontScale="77500" lnSpcReduction="20000"/>
          </a:bodyPr>
          <a:lstStyle/>
          <a:p>
            <a:pPr marL="0" indent="0" algn="ctr">
              <a:buNone/>
            </a:pPr>
            <a:r>
              <a:rPr lang="en-US" sz="3600" dirty="0">
                <a:solidFill>
                  <a:srgbClr val="FF0000"/>
                </a:solidFill>
              </a:rPr>
              <a:t>if [ expression ]</a:t>
            </a:r>
          </a:p>
          <a:p>
            <a:pPr marL="0" indent="0" algn="ctr">
              <a:buNone/>
            </a:pPr>
            <a:r>
              <a:rPr lang="en-US" sz="3600" dirty="0">
                <a:solidFill>
                  <a:srgbClr val="FF0000"/>
                </a:solidFill>
              </a:rPr>
              <a:t>then</a:t>
            </a:r>
          </a:p>
          <a:p>
            <a:pPr marL="0" indent="0" algn="ctr">
              <a:buNone/>
            </a:pPr>
            <a:r>
              <a:rPr lang="en-US" sz="3600" dirty="0">
                <a:solidFill>
                  <a:srgbClr val="FF0000"/>
                </a:solidFill>
              </a:rPr>
              <a:t>   Statement(s) to be executed if expression is true</a:t>
            </a:r>
          </a:p>
          <a:p>
            <a:pPr marL="0" indent="0" algn="ctr">
              <a:buNone/>
            </a:pPr>
            <a:r>
              <a:rPr lang="en-US" sz="3600" dirty="0" smtClean="0">
                <a:solidFill>
                  <a:srgbClr val="FF0000"/>
                </a:solidFill>
              </a:rPr>
              <a:t>Fi</a:t>
            </a:r>
          </a:p>
          <a:p>
            <a:r>
              <a:rPr lang="en-US" sz="3600" dirty="0">
                <a:solidFill>
                  <a:schemeClr val="tx1"/>
                </a:solidFill>
              </a:rPr>
              <a:t>Here Shell </a:t>
            </a:r>
            <a:r>
              <a:rPr lang="en-US" sz="3600" i="1" dirty="0">
                <a:solidFill>
                  <a:schemeClr val="tx1"/>
                </a:solidFill>
              </a:rPr>
              <a:t>expression</a:t>
            </a:r>
            <a:r>
              <a:rPr lang="en-US" sz="3600" dirty="0">
                <a:solidFill>
                  <a:schemeClr val="tx1"/>
                </a:solidFill>
              </a:rPr>
              <a:t> is evaluated. If the resulting value is </a:t>
            </a:r>
            <a:r>
              <a:rPr lang="en-US" sz="3600" i="1" dirty="0">
                <a:solidFill>
                  <a:schemeClr val="tx1"/>
                </a:solidFill>
              </a:rPr>
              <a:t>true</a:t>
            </a:r>
            <a:r>
              <a:rPr lang="en-US" sz="3600" dirty="0">
                <a:solidFill>
                  <a:schemeClr val="tx1"/>
                </a:solidFill>
              </a:rPr>
              <a:t>, </a:t>
            </a:r>
            <a:r>
              <a:rPr lang="en-US" sz="3600" dirty="0" smtClean="0">
                <a:solidFill>
                  <a:schemeClr val="tx1"/>
                </a:solidFill>
              </a:rPr>
              <a:t>given </a:t>
            </a:r>
            <a:r>
              <a:rPr lang="en-US" sz="3600" i="1" dirty="0" smtClean="0">
                <a:solidFill>
                  <a:schemeClr val="tx1"/>
                </a:solidFill>
              </a:rPr>
              <a:t>statement(s</a:t>
            </a:r>
            <a:r>
              <a:rPr lang="en-US" sz="3600" i="1" dirty="0">
                <a:solidFill>
                  <a:schemeClr val="tx1"/>
                </a:solidFill>
              </a:rPr>
              <a:t>)</a:t>
            </a:r>
            <a:r>
              <a:rPr lang="en-US" sz="3600" dirty="0">
                <a:solidFill>
                  <a:schemeClr val="tx1"/>
                </a:solidFill>
              </a:rPr>
              <a:t> are executed. </a:t>
            </a:r>
            <a:endParaRPr lang="en-US" sz="3600" dirty="0" smtClean="0">
              <a:solidFill>
                <a:schemeClr val="tx1"/>
              </a:solidFill>
            </a:endParaRPr>
          </a:p>
          <a:p>
            <a:r>
              <a:rPr lang="en-US" sz="3600" dirty="0" smtClean="0">
                <a:solidFill>
                  <a:schemeClr val="tx1"/>
                </a:solidFill>
              </a:rPr>
              <a:t>If</a:t>
            </a:r>
            <a:r>
              <a:rPr lang="en-US" sz="3600" dirty="0">
                <a:solidFill>
                  <a:schemeClr val="tx1"/>
                </a:solidFill>
              </a:rPr>
              <a:t> </a:t>
            </a:r>
            <a:r>
              <a:rPr lang="en-US" sz="3600" i="1" dirty="0">
                <a:solidFill>
                  <a:schemeClr val="tx1"/>
                </a:solidFill>
              </a:rPr>
              <a:t>expression</a:t>
            </a:r>
            <a:r>
              <a:rPr lang="en-US" sz="3600" dirty="0">
                <a:solidFill>
                  <a:schemeClr val="tx1"/>
                </a:solidFill>
              </a:rPr>
              <a:t> is </a:t>
            </a:r>
            <a:r>
              <a:rPr lang="en-US" sz="3600" i="1" dirty="0">
                <a:solidFill>
                  <a:schemeClr val="tx1"/>
                </a:solidFill>
              </a:rPr>
              <a:t>false</a:t>
            </a:r>
            <a:r>
              <a:rPr lang="en-US" sz="3600" dirty="0">
                <a:solidFill>
                  <a:schemeClr val="tx1"/>
                </a:solidFill>
              </a:rPr>
              <a:t> then no statement would be not executed. </a:t>
            </a:r>
            <a:endParaRPr lang="en-US" sz="3600" dirty="0" smtClean="0">
              <a:solidFill>
                <a:schemeClr val="tx1"/>
              </a:solidFill>
            </a:endParaRPr>
          </a:p>
          <a:p>
            <a:r>
              <a:rPr lang="en-US" sz="3600" dirty="0" smtClean="0">
                <a:solidFill>
                  <a:schemeClr val="tx1"/>
                </a:solidFill>
              </a:rPr>
              <a:t>Most </a:t>
            </a:r>
            <a:r>
              <a:rPr lang="en-US" sz="3600" dirty="0">
                <a:solidFill>
                  <a:schemeClr val="tx1"/>
                </a:solidFill>
              </a:rPr>
              <a:t>of the times you will use comparison operators while making decisions.</a:t>
            </a:r>
          </a:p>
          <a:p>
            <a:r>
              <a:rPr lang="en-US" sz="3600" dirty="0">
                <a:solidFill>
                  <a:schemeClr val="tx1"/>
                </a:solidFill>
              </a:rPr>
              <a:t>Give you attention on the spaces between braces and expression. </a:t>
            </a:r>
            <a:r>
              <a:rPr lang="en-US" sz="3600" dirty="0" smtClean="0">
                <a:solidFill>
                  <a:schemeClr val="tx1"/>
                </a:solidFill>
              </a:rPr>
              <a:t>T</a:t>
            </a:r>
          </a:p>
          <a:p>
            <a:r>
              <a:rPr lang="en-US" sz="3600" dirty="0" smtClean="0">
                <a:solidFill>
                  <a:schemeClr val="tx1"/>
                </a:solidFill>
              </a:rPr>
              <a:t>his </a:t>
            </a:r>
            <a:r>
              <a:rPr lang="en-US" sz="3600" dirty="0">
                <a:solidFill>
                  <a:schemeClr val="tx1"/>
                </a:solidFill>
              </a:rPr>
              <a:t>space is mandatory otherwise you would get syntax error.</a:t>
            </a:r>
          </a:p>
          <a:p>
            <a:pPr marL="0" indent="0">
              <a:buNone/>
            </a:pPr>
            <a:endParaRPr lang="en-US" sz="3600" dirty="0"/>
          </a:p>
        </p:txBody>
      </p:sp>
    </p:spTree>
    <p:extLst>
      <p:ext uri="{BB962C8B-B14F-4D97-AF65-F5344CB8AC3E}">
        <p14:creationId xmlns:p14="http://schemas.microsoft.com/office/powerpoint/2010/main" val="31868573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–if….. fi</a:t>
            </a:r>
            <a:endParaRPr lang="en-US" dirty="0"/>
          </a:p>
        </p:txBody>
      </p:sp>
      <p:sp>
        <p:nvSpPr>
          <p:cNvPr id="4" name="Rectangle 1"/>
          <p:cNvSpPr>
            <a:spLocks noChangeArrowheads="1"/>
          </p:cNvSpPr>
          <p:nvPr/>
        </p:nvSpPr>
        <p:spPr bwMode="auto">
          <a:xfrm>
            <a:off x="1251678" y="1460440"/>
            <a:ext cx="9546045" cy="4706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880000"/>
                </a:solidFill>
                <a:effectLst/>
                <a:latin typeface="Menlo"/>
              </a:rPr>
              <a:t>#!/bin/</a:t>
            </a:r>
            <a:r>
              <a:rPr kumimoji="0" lang="en-US" altLang="en-US" sz="3200" b="0" i="0" u="none" strike="noStrike" cap="none" normalizeH="0" baseline="0" dirty="0" err="1" smtClean="0">
                <a:ln>
                  <a:noFill/>
                </a:ln>
                <a:solidFill>
                  <a:srgbClr val="880000"/>
                </a:solidFill>
                <a:effectLst/>
                <a:latin typeface="Menlo"/>
              </a:rPr>
              <a:t>sh</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13131"/>
                </a:solidFill>
                <a:effectLst/>
                <a:latin typeface="Menlo"/>
              </a:rPr>
              <a:t>a</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006666"/>
                </a:solidFill>
                <a:effectLst/>
                <a:latin typeface="Menlo"/>
              </a:rPr>
              <a:t>10</a:t>
            </a:r>
            <a:r>
              <a:rPr kumimoji="0" lang="en-US" altLang="en-US" sz="3200" b="0" i="0" u="none" strike="noStrike" cap="none" normalizeH="0" baseline="0" dirty="0" smtClean="0">
                <a:ln>
                  <a:noFill/>
                </a:ln>
                <a:solidFill>
                  <a:srgbClr val="313131"/>
                </a:solidFill>
                <a:effectLst/>
                <a:latin typeface="Menlo"/>
              </a:rPr>
              <a:t> b</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006666"/>
                </a:solidFill>
                <a:effectLst/>
                <a:latin typeface="Menlo"/>
              </a:rPr>
              <a:t>20</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if</a:t>
            </a:r>
            <a:r>
              <a:rPr kumimoji="0" lang="en-US" altLang="en-US" sz="3200" b="0" i="0" u="none" strike="noStrike" cap="none" normalizeH="0" baseline="0" dirty="0" smtClean="0">
                <a:ln>
                  <a:noFill/>
                </a:ln>
                <a:solidFill>
                  <a:srgbClr val="313131"/>
                </a:solidFill>
                <a:effectLst/>
                <a:latin typeface="Menlo"/>
              </a:rPr>
              <a:t>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$a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$b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then</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13131"/>
                </a:solidFill>
                <a:effectLst/>
                <a:latin typeface="Menlo"/>
              </a:rPr>
              <a:t>echo </a:t>
            </a:r>
            <a:r>
              <a:rPr kumimoji="0" lang="en-US" altLang="en-US" sz="3200" b="0" i="0" u="none" strike="noStrike" cap="none" normalizeH="0" baseline="0" dirty="0" smtClean="0">
                <a:ln>
                  <a:noFill/>
                </a:ln>
                <a:solidFill>
                  <a:srgbClr val="008800"/>
                </a:solidFill>
                <a:effectLst/>
                <a:latin typeface="Menlo"/>
              </a:rPr>
              <a:t>"a is equal to b"</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fi</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if</a:t>
            </a:r>
            <a:r>
              <a:rPr kumimoji="0" lang="en-US" altLang="en-US" sz="3200" b="0" i="0" u="none" strike="noStrike" cap="none" normalizeH="0" baseline="0" dirty="0" smtClean="0">
                <a:ln>
                  <a:noFill/>
                </a:ln>
                <a:solidFill>
                  <a:srgbClr val="313131"/>
                </a:solidFill>
                <a:effectLst/>
                <a:latin typeface="Menlo"/>
              </a:rPr>
              <a:t>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$a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$b </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then</a:t>
            </a:r>
            <a:r>
              <a:rPr kumimoji="0" lang="en-US" altLang="en-US" sz="32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13131"/>
                </a:solidFill>
                <a:effectLst/>
                <a:latin typeface="Menlo"/>
              </a:rPr>
              <a:t>echo </a:t>
            </a:r>
            <a:r>
              <a:rPr kumimoji="0" lang="en-US" altLang="en-US" sz="3200" b="0" i="0" u="none" strike="noStrike" cap="none" normalizeH="0" baseline="0" dirty="0" smtClean="0">
                <a:ln>
                  <a:noFill/>
                </a:ln>
                <a:solidFill>
                  <a:srgbClr val="008800"/>
                </a:solidFill>
                <a:effectLst/>
                <a:latin typeface="Menlo"/>
              </a:rPr>
              <a:t>"a is not equal to b"</a:t>
            </a:r>
            <a:r>
              <a:rPr kumimoji="0" lang="en-US" altLang="en-US" sz="3200" b="0" i="0" u="none" strike="noStrike" cap="none" normalizeH="0" baseline="0" dirty="0" smtClean="0">
                <a:ln>
                  <a:noFill/>
                </a:ln>
                <a:solidFill>
                  <a:srgbClr val="313131"/>
                </a:solidFill>
                <a:effectLst/>
                <a:latin typeface="Menlo"/>
              </a:rPr>
              <a:t> </a:t>
            </a:r>
            <a:r>
              <a:rPr kumimoji="0" lang="en-US" altLang="en-US" sz="3200" b="0" i="0" u="none" strike="noStrike" cap="none" normalizeH="0" baseline="0" dirty="0" smtClean="0">
                <a:ln>
                  <a:noFill/>
                </a:ln>
                <a:solidFill>
                  <a:srgbClr val="000088"/>
                </a:solidFill>
                <a:effectLst/>
                <a:latin typeface="Menlo"/>
              </a:rPr>
              <a:t>fi</a:t>
            </a:r>
            <a:r>
              <a:rPr kumimoji="0" lang="en-US" altLang="en-US" sz="44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83202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if...</a:t>
            </a:r>
            <a:r>
              <a:rPr lang="en-US" dirty="0" err="1"/>
              <a:t>elif</a:t>
            </a:r>
            <a:r>
              <a:rPr lang="en-US" dirty="0"/>
              <a:t>...fi statement</a:t>
            </a:r>
            <a:br>
              <a:rPr lang="en-US" dirty="0"/>
            </a:br>
            <a:endParaRPr lang="en-US" dirty="0"/>
          </a:p>
        </p:txBody>
      </p:sp>
      <p:sp>
        <p:nvSpPr>
          <p:cNvPr id="3" name="Content Placeholder 2"/>
          <p:cNvSpPr>
            <a:spLocks noGrp="1"/>
          </p:cNvSpPr>
          <p:nvPr>
            <p:ph idx="1"/>
          </p:nvPr>
        </p:nvSpPr>
        <p:spPr>
          <a:xfrm>
            <a:off x="1251678" y="1074057"/>
            <a:ext cx="10178322" cy="5167085"/>
          </a:xfrm>
        </p:spPr>
        <p:txBody>
          <a:bodyPr>
            <a:noAutofit/>
          </a:bodyPr>
          <a:lstStyle/>
          <a:p>
            <a:pPr marL="0" indent="0">
              <a:buNone/>
            </a:pPr>
            <a:r>
              <a:rPr lang="en-US" b="1" dirty="0">
                <a:solidFill>
                  <a:srgbClr val="FF0000"/>
                </a:solidFill>
              </a:rPr>
              <a:t>if [ expression 1 ]</a:t>
            </a:r>
          </a:p>
          <a:p>
            <a:pPr marL="0" indent="0">
              <a:buNone/>
            </a:pPr>
            <a:r>
              <a:rPr lang="en-US" b="1" dirty="0">
                <a:solidFill>
                  <a:srgbClr val="FF0000"/>
                </a:solidFill>
              </a:rPr>
              <a:t>then</a:t>
            </a:r>
          </a:p>
          <a:p>
            <a:pPr marL="0" indent="0">
              <a:buNone/>
            </a:pPr>
            <a:r>
              <a:rPr lang="en-US" b="1" dirty="0">
                <a:solidFill>
                  <a:srgbClr val="FF0000"/>
                </a:solidFill>
              </a:rPr>
              <a:t>   Statement(s) to be executed if expression 1 is true</a:t>
            </a:r>
          </a:p>
          <a:p>
            <a:pPr marL="0" indent="0">
              <a:buNone/>
            </a:pPr>
            <a:r>
              <a:rPr lang="en-US" b="1" dirty="0" err="1">
                <a:solidFill>
                  <a:srgbClr val="FF0000"/>
                </a:solidFill>
              </a:rPr>
              <a:t>elif</a:t>
            </a:r>
            <a:r>
              <a:rPr lang="en-US" b="1" dirty="0">
                <a:solidFill>
                  <a:srgbClr val="FF0000"/>
                </a:solidFill>
              </a:rPr>
              <a:t> [ expression 2 ]</a:t>
            </a:r>
          </a:p>
          <a:p>
            <a:pPr marL="0" indent="0">
              <a:buNone/>
            </a:pPr>
            <a:r>
              <a:rPr lang="en-US" b="1" dirty="0">
                <a:solidFill>
                  <a:srgbClr val="FF0000"/>
                </a:solidFill>
              </a:rPr>
              <a:t>then</a:t>
            </a:r>
          </a:p>
          <a:p>
            <a:pPr marL="0" indent="0">
              <a:buNone/>
            </a:pPr>
            <a:r>
              <a:rPr lang="en-US" b="1" dirty="0">
                <a:solidFill>
                  <a:srgbClr val="FF0000"/>
                </a:solidFill>
              </a:rPr>
              <a:t>   Statement(s) to be executed if expression 2 is true</a:t>
            </a:r>
          </a:p>
          <a:p>
            <a:pPr marL="0" indent="0">
              <a:buNone/>
            </a:pPr>
            <a:r>
              <a:rPr lang="en-US" b="1" dirty="0" err="1">
                <a:solidFill>
                  <a:srgbClr val="FF0000"/>
                </a:solidFill>
              </a:rPr>
              <a:t>elif</a:t>
            </a:r>
            <a:r>
              <a:rPr lang="en-US" b="1" dirty="0">
                <a:solidFill>
                  <a:srgbClr val="FF0000"/>
                </a:solidFill>
              </a:rPr>
              <a:t> [ expression 3 ]</a:t>
            </a:r>
          </a:p>
          <a:p>
            <a:pPr marL="0" indent="0">
              <a:buNone/>
            </a:pPr>
            <a:r>
              <a:rPr lang="en-US" b="1" dirty="0">
                <a:solidFill>
                  <a:srgbClr val="FF0000"/>
                </a:solidFill>
              </a:rPr>
              <a:t>then</a:t>
            </a:r>
          </a:p>
          <a:p>
            <a:pPr marL="0" indent="0">
              <a:buNone/>
            </a:pPr>
            <a:r>
              <a:rPr lang="en-US" b="1" dirty="0">
                <a:solidFill>
                  <a:srgbClr val="FF0000"/>
                </a:solidFill>
              </a:rPr>
              <a:t>   Statement(s) to be executed if expression 3 is true</a:t>
            </a:r>
          </a:p>
          <a:p>
            <a:pPr marL="0" indent="0">
              <a:buNone/>
            </a:pPr>
            <a:r>
              <a:rPr lang="en-US" b="1" dirty="0">
                <a:solidFill>
                  <a:srgbClr val="FF0000"/>
                </a:solidFill>
              </a:rPr>
              <a:t>else</a:t>
            </a:r>
          </a:p>
          <a:p>
            <a:pPr marL="0" indent="0">
              <a:buNone/>
            </a:pPr>
            <a:r>
              <a:rPr lang="en-US" b="1" dirty="0">
                <a:solidFill>
                  <a:srgbClr val="FF0000"/>
                </a:solidFill>
              </a:rPr>
              <a:t>   Statement(s) to be executed if no expression is true</a:t>
            </a:r>
          </a:p>
          <a:p>
            <a:pPr marL="0" indent="0">
              <a:buNone/>
            </a:pPr>
            <a:r>
              <a:rPr lang="en-US" b="1" dirty="0">
                <a:solidFill>
                  <a:srgbClr val="FF0000"/>
                </a:solidFill>
              </a:rPr>
              <a:t>fi</a:t>
            </a:r>
          </a:p>
        </p:txBody>
      </p:sp>
    </p:spTree>
    <p:extLst>
      <p:ext uri="{BB962C8B-B14F-4D97-AF65-F5344CB8AC3E}">
        <p14:creationId xmlns:p14="http://schemas.microsoft.com/office/powerpoint/2010/main" val="2173165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1022</TotalTime>
  <Words>9865</Words>
  <Application>Microsoft Office PowerPoint</Application>
  <PresentationFormat>Widescreen</PresentationFormat>
  <Paragraphs>1515</Paragraphs>
  <Slides>113</Slides>
  <Notes>42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6" baseType="lpstr">
      <vt:lpstr>Arial</vt:lpstr>
      <vt:lpstr>Calibri</vt:lpstr>
      <vt:lpstr>Courier New</vt:lpstr>
      <vt:lpstr>Georgia</vt:lpstr>
      <vt:lpstr>Gill Sans MT</vt:lpstr>
      <vt:lpstr>Impact</vt:lpstr>
      <vt:lpstr>Menlo</vt:lpstr>
      <vt:lpstr>Tahoma</vt:lpstr>
      <vt:lpstr>Times New Roman</vt:lpstr>
      <vt:lpstr>Verdana</vt:lpstr>
      <vt:lpstr>Wingdings</vt:lpstr>
      <vt:lpstr>Badge</vt:lpstr>
      <vt:lpstr>Clip</vt:lpstr>
      <vt:lpstr>PowerPoint Presentation</vt:lpstr>
      <vt:lpstr>History of Unix </vt:lpstr>
      <vt:lpstr>Unix - introduction</vt:lpstr>
      <vt:lpstr>Unix - features</vt:lpstr>
      <vt:lpstr>PowerPoint Presentation</vt:lpstr>
      <vt:lpstr>Unix architecture</vt:lpstr>
      <vt:lpstr>Architecture of unix</vt:lpstr>
      <vt:lpstr>PowerPoint Presentation</vt:lpstr>
      <vt:lpstr>PowerPoint Presentation</vt:lpstr>
      <vt:lpstr>PowerPoint Presentation</vt:lpstr>
      <vt:lpstr>PowerPoint Presentation</vt:lpstr>
      <vt:lpstr>PowerPoint Presentation</vt:lpstr>
      <vt:lpstr>PowerPoint Presentation</vt:lpstr>
      <vt:lpstr>Memory Management</vt:lpstr>
      <vt:lpstr>PowerPoint Presentation</vt:lpstr>
      <vt:lpstr>PowerPoint Presentation</vt:lpstr>
      <vt:lpstr>PowerPoint Presentation</vt:lpstr>
      <vt:lpstr>PowerPoint Presentation</vt:lpstr>
      <vt:lpstr>PowerPoint Presentation</vt:lpstr>
      <vt:lpstr>PowerPoint Presentation</vt:lpstr>
      <vt:lpstr>System Boot up</vt:lpstr>
      <vt:lpstr>Chapter 2</vt:lpstr>
      <vt:lpstr>Objectives</vt:lpstr>
      <vt:lpstr>PowerPoint Presentation</vt:lpstr>
      <vt:lpstr>PowerPoint Presentation</vt:lpstr>
      <vt:lpstr>PowerPoint Presentation</vt:lpstr>
      <vt:lpstr>PowerPoint Presentation</vt:lpstr>
      <vt:lpstr>PowerPoint Presentation</vt:lpstr>
      <vt:lpstr>PowerPoint Presentation</vt:lpstr>
      <vt:lpstr>Summary</vt:lpstr>
      <vt:lpstr>Chapter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 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 ln</vt:lpstr>
      <vt:lpstr>Special Permission Bits</vt:lpstr>
      <vt:lpstr>Special Permission Bits</vt:lpstr>
      <vt:lpstr>Special Permission Bits</vt:lpstr>
      <vt:lpstr>Vim editor</vt:lpstr>
      <vt:lpstr>Vim = Awesome!</vt:lpstr>
      <vt:lpstr>A modal text editor</vt:lpstr>
      <vt:lpstr>The 3 main modes of Vim</vt:lpstr>
      <vt:lpstr>Command line commands</vt:lpstr>
      <vt:lpstr>Moving around</vt:lpstr>
      <vt:lpstr>Getting started</vt:lpstr>
      <vt:lpstr>Helpful commands</vt:lpstr>
      <vt:lpstr>Helpful commands</vt:lpstr>
      <vt:lpstr>Helpful commands</vt:lpstr>
      <vt:lpstr>Helpful commands</vt:lpstr>
      <vt:lpstr>GUI + Vim</vt:lpstr>
      <vt:lpstr>Shell scripting</vt:lpstr>
      <vt:lpstr>Shell scripting</vt:lpstr>
      <vt:lpstr>Shell Prompt </vt:lpstr>
      <vt:lpstr>Shell Types</vt:lpstr>
      <vt:lpstr>Shell types</vt:lpstr>
      <vt:lpstr>Shell Scripts </vt:lpstr>
      <vt:lpstr>Shell script - example</vt:lpstr>
      <vt:lpstr>Shell Comments &amp; first script </vt:lpstr>
      <vt:lpstr>Extended Shell Scripts </vt:lpstr>
      <vt:lpstr>read command</vt:lpstr>
      <vt:lpstr>Unix - Using Shell Variables </vt:lpstr>
      <vt:lpstr>Variable Names </vt:lpstr>
      <vt:lpstr>Defining Variables </vt:lpstr>
      <vt:lpstr>Accessing Values </vt:lpstr>
      <vt:lpstr>Read-only Variables </vt:lpstr>
      <vt:lpstr>Unsetting Variables </vt:lpstr>
      <vt:lpstr>Variable Types </vt:lpstr>
      <vt:lpstr>Local Variables</vt:lpstr>
      <vt:lpstr>Environment Variables</vt:lpstr>
      <vt:lpstr>Shell Variables</vt:lpstr>
      <vt:lpstr>special variables –shell scripts</vt:lpstr>
      <vt:lpstr>Command-Line Arguments </vt:lpstr>
      <vt:lpstr>Exit Status </vt:lpstr>
      <vt:lpstr>Shell Arrays </vt:lpstr>
      <vt:lpstr>Defining Array </vt:lpstr>
      <vt:lpstr>Accessing Array Values</vt:lpstr>
      <vt:lpstr>Arrays example</vt:lpstr>
      <vt:lpstr>Shell Basic Operators</vt:lpstr>
      <vt:lpstr>Arithmetic Operators</vt:lpstr>
      <vt:lpstr>Relational Operators</vt:lpstr>
      <vt:lpstr>Boolean Operators </vt:lpstr>
      <vt:lpstr>String Operators </vt:lpstr>
      <vt:lpstr>Shell Decision Making </vt:lpstr>
      <vt:lpstr>The if...else statements </vt:lpstr>
      <vt:lpstr>if...fi statement - Syntax </vt:lpstr>
      <vt:lpstr>Example –if….. fi</vt:lpstr>
      <vt:lpstr>The if...elif...fi statement </vt:lpstr>
      <vt:lpstr>The case...esac Statement </vt:lpstr>
      <vt:lpstr>case...esac-syntax</vt:lpstr>
      <vt:lpstr>Shell Loop</vt:lpstr>
      <vt:lpstr>The while Loop </vt:lpstr>
      <vt:lpstr>While loop example</vt:lpstr>
      <vt:lpstr>The for Loop </vt:lpstr>
      <vt:lpstr>For loop example</vt:lpstr>
      <vt:lpstr>The until Loop</vt:lpstr>
      <vt:lpstr>Until loop example</vt:lpstr>
      <vt:lpstr>Loop control</vt:lpstr>
      <vt:lpstr>The infinite Loop </vt:lpstr>
      <vt:lpstr>The break statement </vt:lpstr>
      <vt:lpstr>The continue statement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Rajashekar gs</cp:lastModifiedBy>
  <cp:revision>129</cp:revision>
  <dcterms:created xsi:type="dcterms:W3CDTF">2016-07-03T23:40:51Z</dcterms:created>
  <dcterms:modified xsi:type="dcterms:W3CDTF">2019-08-08T01:32:58Z</dcterms:modified>
</cp:coreProperties>
</file>