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3" r:id="rId2"/>
    <p:sldId id="317" r:id="rId3"/>
    <p:sldId id="322" r:id="rId4"/>
    <p:sldId id="316" r:id="rId5"/>
    <p:sldId id="324" r:id="rId6"/>
    <p:sldId id="325" r:id="rId7"/>
    <p:sldId id="318" r:id="rId8"/>
    <p:sldId id="319" r:id="rId9"/>
    <p:sldId id="327" r:id="rId10"/>
    <p:sldId id="326" r:id="rId11"/>
    <p:sldId id="328" r:id="rId12"/>
    <p:sldId id="320" r:id="rId13"/>
    <p:sldId id="321" r:id="rId14"/>
    <p:sldId id="330" r:id="rId15"/>
    <p:sldId id="329" r:id="rId16"/>
    <p:sldId id="331" r:id="rId17"/>
    <p:sldId id="300" r:id="rId18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B81"/>
    <a:srgbClr val="009FE4"/>
    <a:srgbClr val="009EE1"/>
    <a:srgbClr val="77B828"/>
    <a:srgbClr val="0EA334"/>
    <a:srgbClr val="0069B5"/>
    <a:srgbClr val="002F5D"/>
    <a:srgbClr val="5E8FA4"/>
    <a:srgbClr val="931A82"/>
    <a:srgbClr val="D03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26" autoAdjust="0"/>
  </p:normalViewPr>
  <p:slideViewPr>
    <p:cSldViewPr snapToObjects="1" showGuides="1">
      <p:cViewPr varScale="1">
        <p:scale>
          <a:sx n="90" d="100"/>
          <a:sy n="90" d="100"/>
        </p:scale>
        <p:origin x="5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C339963-249C-7240-9DBD-46399B928457}" type="datetime1">
              <a:rPr lang="de-DE" smtClean="0">
                <a:latin typeface="Lucida Sans Unicode"/>
              </a:rPr>
              <a:t>13.02.2024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6664D261-04BA-7547-99A0-1F3D4B614F7F}" type="datetime1">
              <a:rPr lang="de-DE" smtClean="0"/>
              <a:t>13.02.2024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951B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951B81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8AB4C-7227-4F1F-AE3C-4BB632D0CD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3707" y="339502"/>
            <a:ext cx="6086856" cy="2490216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E067514-1FCA-5840-BF0A-7EFCC4EFF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951B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6F94C7-9256-4A9F-8AAD-C7240DA1D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23478"/>
            <a:ext cx="4680520" cy="12097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443B1A3-435F-413E-9EFD-813D73ACE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244613"/>
            <a:ext cx="6120680" cy="1232291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CD9D6ED-1B9D-2E4B-BEDE-430622BBC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951B8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E0201694-A00A-DD44-AFFB-DBA68570D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>
            <a:extLst>
              <a:ext uri="{FF2B5EF4-FFF2-40B4-BE49-F238E27FC236}">
                <a16:creationId xmlns:a16="http://schemas.microsoft.com/office/drawing/2014/main" id="{9E8DE4A3-A050-3D4F-A88C-4734F73D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701A8D4A-8B37-3046-A2A8-B93517511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A3E5559-B07F-9747-8392-DF96860FC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13AD3D1-71C1-E945-BF0B-DEF0B4803AC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C38F3038-446A-6543-AC0F-BD089B9CB0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93043BD-21A6-974D-A5C0-33CBB83B71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  <p:sp>
        <p:nvSpPr>
          <p:cNvPr id="7" name="Tabellenplatzhalter 4">
            <a:extLst>
              <a:ext uri="{FF2B5EF4-FFF2-40B4-BE49-F238E27FC236}">
                <a16:creationId xmlns:a16="http://schemas.microsoft.com/office/drawing/2014/main" id="{2C8078C8-7FF7-424E-802B-67291416BA5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F3BEB799-EBF6-A14B-8FB1-CA095951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D6ADC7F-C1B4-6F40-8B8A-F129BA1772C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el 4">
            <a:extLst>
              <a:ext uri="{FF2B5EF4-FFF2-40B4-BE49-F238E27FC236}">
                <a16:creationId xmlns:a16="http://schemas.microsoft.com/office/drawing/2014/main" id="{9B1F74D2-9501-4746-ADE8-AF51F8D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DFB17DF-CA4A-5049-A349-C1DE44EF6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278273B9-2781-014D-AA2C-13C1F1DD73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32DDD055-0AFF-0C47-B91D-08AC0F4E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C2E773D3-372F-F144-A954-769949E7B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7E37176E-AF83-8F4E-9478-7F6663D2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AB1050-FF3E-754F-B8EA-5D47C8950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  <p:sp>
        <p:nvSpPr>
          <p:cNvPr id="5" name="Bildplatzhalter 8">
            <a:extLst>
              <a:ext uri="{FF2B5EF4-FFF2-40B4-BE49-F238E27FC236}">
                <a16:creationId xmlns:a16="http://schemas.microsoft.com/office/drawing/2014/main" id="{B38944B9-DC15-9F45-908F-0D9CDF8B10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775A9C0E-73FA-CA45-92DE-7C964835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699883A-8642-AE40-B696-E28E9A1848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85DBBA71-87D3-6B43-9235-81CDF697D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A76772A8-ACE3-B94A-8A68-82870AA7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0" r:id="rId4"/>
    <p:sldLayoutId id="2147483666" r:id="rId5"/>
    <p:sldLayoutId id="2147483671" r:id="rId6"/>
  </p:sldLayoutIdLst>
  <p:hf sldNum="0" hdr="0" ft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9ACC320-7FA2-4D08-9039-25F23CD08550}"/>
              </a:ext>
            </a:extLst>
          </p:cNvPr>
          <p:cNvSpPr/>
          <p:nvPr/>
        </p:nvSpPr>
        <p:spPr>
          <a:xfrm>
            <a:off x="611188" y="2955746"/>
            <a:ext cx="5598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28650">
              <a:defRPr/>
            </a:pPr>
            <a:r>
              <a:rPr lang="en-US" altLang="de-DE" b="1" kern="0" dirty="0">
                <a:solidFill>
                  <a:srgbClr val="951B81"/>
                </a:solidFill>
                <a:latin typeface="Lucida Sans Unicode" panose="020B0602030504020204"/>
                <a:sym typeface="Lucida Grande" charset="0"/>
              </a:rPr>
              <a:t>Chemical Reaction Neural Networks for Biomass Pyrolysis Kinetics</a:t>
            </a:r>
          </a:p>
        </p:txBody>
      </p:sp>
      <p:sp>
        <p:nvSpPr>
          <p:cNvPr id="3" name="Text Box 1"/>
          <p:cNvSpPr txBox="1"/>
          <p:nvPr/>
        </p:nvSpPr>
        <p:spPr>
          <a:xfrm>
            <a:off x="7241223" y="4660265"/>
            <a:ext cx="1702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14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By: </a:t>
            </a:r>
            <a:r>
              <a:rPr lang="en-US" sz="14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Suraj Adhikari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41" y="141170"/>
            <a:ext cx="7886700" cy="491808"/>
          </a:xfrm>
        </p:spPr>
        <p:txBody>
          <a:bodyPr/>
          <a:lstStyle/>
          <a:p>
            <a:r>
              <a:rPr lang="en-GB" sz="2000" dirty="0"/>
              <a:t>Lid Experiments Results with Extra Reactions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124" y="655146"/>
            <a:ext cx="807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With 5 species, 10 reactions, </a:t>
            </a:r>
            <a:r>
              <a:rPr lang="en-GB" sz="1400" dirty="0"/>
              <a:t>1</a:t>
            </a:r>
            <a:r>
              <a:rPr lang="en-GB" sz="1400" dirty="0" smtClean="0"/>
              <a:t> Catalyst species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Training Loss = 0.028, Validation Loss = 0.	030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23471"/>
              </p:ext>
            </p:extLst>
          </p:nvPr>
        </p:nvGraphicFramePr>
        <p:xfrm>
          <a:off x="477124" y="1222486"/>
          <a:ext cx="8127326" cy="314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62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499170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475711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6793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30644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2245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9887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45313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636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Cat.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122.33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14.19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1.88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112.07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8.44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100.55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10.98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0.28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88.96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13.68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58.69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9.58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0.27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69.75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15.51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67.52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1.01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16.87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0.22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R9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61.07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5.86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-0.30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R10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49.45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5.97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0.11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-0.52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7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4924" y="1238958"/>
            <a:ext cx="8614151" cy="2860142"/>
            <a:chOff x="276036" y="1163060"/>
            <a:chExt cx="8614151" cy="28601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36" y="1163060"/>
              <a:ext cx="2856567" cy="286014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940" y="1163060"/>
              <a:ext cx="2856567" cy="28601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620" y="1163060"/>
              <a:ext cx="2856567" cy="2860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 mg Experiments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766447"/>
            <a:ext cx="807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 smtClean="0"/>
              <a:t>With 5 species, 8 reactions, 1 Catalyst species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484"/>
            <a:ext cx="3120847" cy="31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 mg Experiments Results with Extra Reaction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477" y="710173"/>
            <a:ext cx="8070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 5 species, 9 reactions, 1 Catalyst species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Train Loss = </a:t>
            </a:r>
            <a:r>
              <a:rPr lang="en-GB" sz="1400" dirty="0" smtClean="0"/>
              <a:t>0.020</a:t>
            </a:r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Validation Loss = </a:t>
            </a:r>
            <a:r>
              <a:rPr lang="en-GB" sz="1400" dirty="0" smtClean="0"/>
              <a:t>0.017</a:t>
            </a:r>
            <a:endParaRPr lang="en-GB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39427"/>
              </p:ext>
            </p:extLst>
          </p:nvPr>
        </p:nvGraphicFramePr>
        <p:xfrm>
          <a:off x="548095" y="1452639"/>
          <a:ext cx="8047809" cy="285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Cat.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122.33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14.19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1.88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112.07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8.44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100.55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10.98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0.28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88.96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13.68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58.69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9.58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0.27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69.75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15.51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67.52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1.01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16.87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0.22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R9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0.57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46.41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0.1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4.96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0.13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0.36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-0.57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0.09</a:t>
                      </a:r>
                      <a:endParaRPr lang="en-GB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4" y="915566"/>
            <a:ext cx="3456384" cy="34607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41" y="141170"/>
            <a:ext cx="7886700" cy="491808"/>
          </a:xfrm>
        </p:spPr>
        <p:txBody>
          <a:bodyPr/>
          <a:lstStyle/>
          <a:p>
            <a:r>
              <a:rPr lang="en-GB" sz="2000" dirty="0"/>
              <a:t>Lid Experiments Results with Extra Reactions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124" y="655146"/>
            <a:ext cx="807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With 5 species, 10 reactions, </a:t>
            </a:r>
            <a:r>
              <a:rPr lang="en-GB" sz="1400" dirty="0"/>
              <a:t>1</a:t>
            </a:r>
            <a:r>
              <a:rPr lang="en-GB" sz="1400" dirty="0" smtClean="0"/>
              <a:t> Catalyst species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Training Loss = 0.013, Validation Loss = 0.	013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60439"/>
              </p:ext>
            </p:extLst>
          </p:nvPr>
        </p:nvGraphicFramePr>
        <p:xfrm>
          <a:off x="477124" y="1222486"/>
          <a:ext cx="8127326" cy="314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62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499170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475711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6793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30644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2245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9887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45313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636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Cat.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122.33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14.19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1.88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112.07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8.44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100.55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10.98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0.28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88.96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13.68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58.69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9.58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0.27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69.75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15.51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67.52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1.01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16.87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0.22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R9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0.11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44.24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3.54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-0.09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R10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37.14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4.06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-0.51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GB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7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65" y="843558"/>
            <a:ext cx="3600997" cy="36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11188" y="3579862"/>
            <a:ext cx="6453187" cy="654248"/>
          </a:xfrm>
          <a:prstGeom prst="rect">
            <a:avLst/>
          </a:prstGeom>
        </p:spPr>
        <p:txBody>
          <a:bodyPr/>
          <a:lstStyle/>
          <a:p>
            <a:r>
              <a:rPr lang="de-DE" sz="2400" b="1" dirty="0">
                <a:solidFill>
                  <a:srgbClr val="951B81"/>
                </a:solidFill>
              </a:rPr>
              <a:t>Vielen Dank für Ihre Aufmerksamkeit!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331" y="4156075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solidFill>
                <a:schemeClr val="bg1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12126"/>
              </p:ext>
            </p:extLst>
          </p:nvPr>
        </p:nvGraphicFramePr>
        <p:xfrm>
          <a:off x="1763689" y="913015"/>
          <a:ext cx="5112568" cy="302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340">
                  <a:extLst>
                    <a:ext uri="{9D8B030D-6E8A-4147-A177-3AD203B41FA5}">
                      <a16:colId xmlns:a16="http://schemas.microsoft.com/office/drawing/2014/main" val="572706893"/>
                    </a:ext>
                  </a:extLst>
                </a:gridCol>
                <a:gridCol w="1132075">
                  <a:extLst>
                    <a:ext uri="{9D8B030D-6E8A-4147-A177-3AD203B41FA5}">
                      <a16:colId xmlns:a16="http://schemas.microsoft.com/office/drawing/2014/main" val="3752265827"/>
                    </a:ext>
                  </a:extLst>
                </a:gridCol>
                <a:gridCol w="724749">
                  <a:extLst>
                    <a:ext uri="{9D8B030D-6E8A-4147-A177-3AD203B41FA5}">
                      <a16:colId xmlns:a16="http://schemas.microsoft.com/office/drawing/2014/main" val="766194011"/>
                    </a:ext>
                  </a:extLst>
                </a:gridCol>
                <a:gridCol w="914188">
                  <a:extLst>
                    <a:ext uri="{9D8B030D-6E8A-4147-A177-3AD203B41FA5}">
                      <a16:colId xmlns:a16="http://schemas.microsoft.com/office/drawing/2014/main" val="4198232268"/>
                    </a:ext>
                  </a:extLst>
                </a:gridCol>
                <a:gridCol w="794493">
                  <a:extLst>
                    <a:ext uri="{9D8B030D-6E8A-4147-A177-3AD203B41FA5}">
                      <a16:colId xmlns:a16="http://schemas.microsoft.com/office/drawing/2014/main" val="255323580"/>
                    </a:ext>
                  </a:extLst>
                </a:gridCol>
                <a:gridCol w="1001723">
                  <a:extLst>
                    <a:ext uri="{9D8B030D-6E8A-4147-A177-3AD203B41FA5}">
                      <a16:colId xmlns:a16="http://schemas.microsoft.com/office/drawing/2014/main" val="2352405930"/>
                    </a:ext>
                  </a:extLst>
                </a:gridCol>
              </a:tblGrid>
              <a:tr h="36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Reference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</a:t>
                      </a:r>
                      <a:r>
                        <a:rPr lang="en-US" sz="700" baseline="-25000" dirty="0">
                          <a:effectLst/>
                        </a:rPr>
                        <a:t>0</a:t>
                      </a:r>
                      <a:r>
                        <a:rPr lang="en-US" sz="700" dirty="0">
                          <a:effectLst/>
                        </a:rPr>
                        <a:t> (mg)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β (K/min)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[KCL] (%)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Lid (Yes/No)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580082747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3218097626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423695917"/>
                  </a:ext>
                </a:extLst>
              </a:tr>
              <a:tr h="200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4159013995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648176471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400773438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166651883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Yes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438952225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Yes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3558996707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Yes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4123473368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50362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Incorporating Catalyst Species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41610" y="1340921"/>
            <a:ext cx="59046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cs typeface="Times New Roman" panose="02020603050405020304" charset="0"/>
              </a:rPr>
              <a:t>Reaction Equation </a:t>
            </a: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b="1" dirty="0" smtClean="0">
              <a:cs typeface="Times New Roman" panose="02020603050405020304" charset="0"/>
            </a:endParaRPr>
          </a:p>
          <a:p>
            <a:pPr algn="ctr"/>
            <a:endParaRPr lang="en-US" sz="1000" b="1" dirty="0">
              <a:cs typeface="Times New Roman" panose="02020603050405020304" charset="0"/>
            </a:endParaRPr>
          </a:p>
          <a:p>
            <a:pPr algn="ctr"/>
            <a:r>
              <a:rPr lang="en-US" sz="1000" b="1" dirty="0" smtClean="0">
                <a:cs typeface="Times New Roman" panose="02020603050405020304" charset="0"/>
              </a:rPr>
              <a:t>Law </a:t>
            </a:r>
            <a:r>
              <a:rPr lang="en-US" sz="1000" b="1" dirty="0">
                <a:cs typeface="Times New Roman" panose="02020603050405020304" charset="0"/>
              </a:rPr>
              <a:t>of Mass Action and Arrhenius Law</a:t>
            </a: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r>
              <a:rPr lang="en-GB" sz="1000" i="1" dirty="0" smtClean="0">
                <a:cs typeface="Times New Roman" panose="02020603050405020304" charset="0"/>
              </a:rPr>
              <a:t>		</a:t>
            </a:r>
            <a:endParaRPr lang="en-US" sz="1000" i="1" dirty="0" smtClean="0"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0504" y="2692333"/>
                <a:ext cx="4264458" cy="689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sSub>
                            <m:sSubPr>
                              <m:ctrlPr>
                                <a:rPr lang="en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sSub>
                            <m:sSubPr>
                              <m:ctrlPr>
                                <a:rPr lang="en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𝐶𝑎𝑡𝑎𝑙𝑦𝑠𝑡</m:t>
                          </m:r>
                        </m:e>
                      </m:d>
                      <m:r>
                        <a:rPr lang="en-GB" sz="14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DE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000" b="0" dirty="0" smtClean="0"/>
              </a:p>
              <a:p>
                <a:endParaRPr lang="en-US" sz="20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04" y="2692333"/>
                <a:ext cx="4264458" cy="68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80622" y="3486044"/>
                <a:ext cx="5584222" cy="26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+ 0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dirty="0"/>
                  <a:t> </a:t>
                </a:r>
                <a:r>
                  <a:rPr lang="en-US" sz="1200" dirty="0" smtClean="0"/>
                  <a:t>+ 0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𝐶𝑎𝑡𝑎𝑙𝑦𝑠𝑡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𝑙𝑛𝐴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22" y="3486044"/>
                <a:ext cx="5584222" cy="261290"/>
              </a:xfrm>
              <a:prstGeom prst="rect">
                <a:avLst/>
              </a:prstGeom>
              <a:blipFill>
                <a:blip r:embed="rId3"/>
                <a:stretch>
                  <a:fillRect l="-328" t="-6977" r="-87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88618" y="1792541"/>
                <a:ext cx="4210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𝐶𝑎𝑡𝑎𝑙𝑦𝑠𝑡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𝐶𝑎𝑡𝑎𝑙𝑦𝑠𝑡</m:t>
                      </m:r>
                    </m:oMath>
                  </m:oMathPara>
                </a14:m>
                <a:endParaRPr lang="en-GB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18" y="1792541"/>
                <a:ext cx="4210640" cy="215444"/>
              </a:xfrm>
              <a:prstGeom prst="rect">
                <a:avLst/>
              </a:prstGeom>
              <a:blipFill>
                <a:blip r:embed="rId4"/>
                <a:stretch>
                  <a:fillRect l="-43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7544" y="1131590"/>
            <a:ext cx="3096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dirty="0" smtClean="0"/>
              <a:t>Assumptions</a:t>
            </a:r>
          </a:p>
          <a:p>
            <a:pPr algn="l"/>
            <a:endParaRPr lang="en-GB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Output matrix weights for Catalyst species= 0 (Does not participate in reaction)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Catalyst species concentration is Initialized for each experiment (i.e. 1% or 0.1%)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Catalyst species does not change during an experiment.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3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55" y="274639"/>
            <a:ext cx="7886700" cy="491808"/>
          </a:xfrm>
        </p:spPr>
        <p:txBody>
          <a:bodyPr/>
          <a:lstStyle/>
          <a:p>
            <a:r>
              <a:rPr lang="en-GB" dirty="0" smtClean="0"/>
              <a:t>Training Case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400" dirty="0" smtClean="0"/>
              <a:t>5 species, 8 Reaction, 1 Catalyst species</a:t>
            </a:r>
          </a:p>
          <a:p>
            <a:r>
              <a:rPr lang="en-GB" sz="1400" dirty="0" smtClean="0"/>
              <a:t>Train Loss = 0.052</a:t>
            </a:r>
          </a:p>
          <a:p>
            <a:r>
              <a:rPr lang="en-GB" sz="1400" dirty="0" smtClean="0"/>
              <a:t>Validation Loss =  0.047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07750"/>
              </p:ext>
            </p:extLst>
          </p:nvPr>
        </p:nvGraphicFramePr>
        <p:xfrm>
          <a:off x="606424" y="1714038"/>
          <a:ext cx="8047809" cy="258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Cat.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122.33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14.19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1.88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112.07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8.44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100.55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10.98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0.28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88.96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13.68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58.69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9.58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0.27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69.75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15.51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67.52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1.01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16.87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0.22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6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Predicted Residual Mass and Species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6154" y="1028395"/>
            <a:ext cx="8813915" cy="3161389"/>
            <a:chOff x="780646" y="340177"/>
            <a:chExt cx="8599370" cy="31613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46" y="340179"/>
              <a:ext cx="3057321" cy="316138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967" y="340178"/>
              <a:ext cx="2905212" cy="316138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179" y="340177"/>
              <a:ext cx="2636837" cy="3161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0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Predicted Residual Mass and Species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9486" y="961286"/>
            <a:ext cx="8607252" cy="3122633"/>
            <a:chOff x="392027" y="961286"/>
            <a:chExt cx="8607252" cy="312263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27" y="961286"/>
              <a:ext cx="2974427" cy="312263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72" y="961286"/>
              <a:ext cx="2765803" cy="31226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093" y="961286"/>
              <a:ext cx="2819186" cy="3122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59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Lid Experiments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305" y="4032254"/>
            <a:ext cx="3932237" cy="22631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766447"/>
            <a:ext cx="812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 smtClean="0"/>
              <a:t>With 5 species, 8 reactions, 1 Catalyst species</a:t>
            </a:r>
          </a:p>
          <a:p>
            <a:pPr algn="l"/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81038" y="1258253"/>
            <a:ext cx="8472562" cy="3041686"/>
            <a:chOff x="1390657" y="943086"/>
            <a:chExt cx="8055647" cy="26678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7" y="943086"/>
              <a:ext cx="2710521" cy="26678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07" y="979371"/>
              <a:ext cx="2601657" cy="263154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229" y="943086"/>
              <a:ext cx="2538075" cy="2631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1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Lid Experiments Results with Extra Reactions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710173"/>
            <a:ext cx="8070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With 5 species, 9 reactions, 1 Catalyst species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Train Loss = 0.040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Validation Loss = 0.029</a:t>
            </a:r>
            <a:endParaRPr lang="en-GB" sz="1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99517"/>
              </p:ext>
            </p:extLst>
          </p:nvPr>
        </p:nvGraphicFramePr>
        <p:xfrm>
          <a:off x="548095" y="1452639"/>
          <a:ext cx="8047809" cy="285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Cat.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 smtClean="0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S4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122.33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14.19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-2.0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1.88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112.07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8.44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100.55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10.98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0.28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88.96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13.68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-0.25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-0.13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58.69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9.58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-0.63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0.27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69.75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15.51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0.34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0.49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-0.96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0.13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0.09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67.52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0.39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12.9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-1.30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1.01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R8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112.75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16.87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0.59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-0.81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smtClean="0"/>
                        <a:t>0.22</a:t>
                      </a:r>
                      <a:endParaRPr lang="en-GB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R9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0.51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48.44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0.09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5.02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0.1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0.33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-0.51</a:t>
                      </a:r>
                      <a:endParaRPr lang="en-GB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 smtClean="0"/>
                        <a:t>0.08</a:t>
                      </a:r>
                      <a:endParaRPr lang="en-GB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5536" y="996941"/>
            <a:ext cx="8496451" cy="3021098"/>
            <a:chOff x="163313" y="997888"/>
            <a:chExt cx="9452127" cy="30784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13" y="997889"/>
              <a:ext cx="3074587" cy="30784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083" y="997888"/>
              <a:ext cx="3074587" cy="30784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853" y="997889"/>
              <a:ext cx="3074587" cy="3078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6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VST_16-9" id="{8B8D0578-5ED8-4942-B2DC-FC8490863DA7}" vid="{0C5115EE-6E42-344A-9EF7-6965D7C31419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Neu_FVST_potx</Template>
  <TotalTime>0</TotalTime>
  <Words>1348</Words>
  <Application>Microsoft Office PowerPoint</Application>
  <PresentationFormat>On-screen Show (16:9)</PresentationFormat>
  <Paragraphs>830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Calibri</vt:lpstr>
      <vt:lpstr>Cambria Math</vt:lpstr>
      <vt:lpstr>Lucida Grande</vt:lpstr>
      <vt:lpstr>Lucida Grande CY</vt:lpstr>
      <vt:lpstr>Lucida Sans</vt:lpstr>
      <vt:lpstr>Lucida Sans Unicode</vt:lpstr>
      <vt:lpstr>Times New Roman</vt:lpstr>
      <vt:lpstr>ヒラギノ角ゴ Pro W3</vt:lpstr>
      <vt:lpstr>Ovgu_Allgemein</vt:lpstr>
      <vt:lpstr>PowerPoint Presentation</vt:lpstr>
      <vt:lpstr>Experiment List</vt:lpstr>
      <vt:lpstr>Incorporating Catalyst Species</vt:lpstr>
      <vt:lpstr>Training Case Example</vt:lpstr>
      <vt:lpstr>Predicted Residual Mass and Species Profiles</vt:lpstr>
      <vt:lpstr>Predicted Residual Mass and Species Profiles</vt:lpstr>
      <vt:lpstr>Lid Experiments Results</vt:lpstr>
      <vt:lpstr>Lid Experiments Results with Extra Reactions </vt:lpstr>
      <vt:lpstr>Predicted Residual Mass and Species Profiles</vt:lpstr>
      <vt:lpstr>Lid Experiments Results with Extra Reactions </vt:lpstr>
      <vt:lpstr>Predicted Residual Mass and Species Profiles</vt:lpstr>
      <vt:lpstr>20 mg Experiments Results</vt:lpstr>
      <vt:lpstr>20 mg Experiments Results with Extra Reaction</vt:lpstr>
      <vt:lpstr>Predicted Residual Mass and Species Profiles</vt:lpstr>
      <vt:lpstr>Lid Experiments Results with Extra Reactions </vt:lpstr>
      <vt:lpstr>Predicted Residual Mass and Species Profiles</vt:lpstr>
      <vt:lpstr>Vielen Dank für Ihre Aufmerksamkeit!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</dc:creator>
  <cp:lastModifiedBy>Suraj</cp:lastModifiedBy>
  <cp:revision>62</cp:revision>
  <cp:lastPrinted>2009-04-03T10:08:54Z</cp:lastPrinted>
  <dcterms:created xsi:type="dcterms:W3CDTF">2023-08-22T13:56:36Z</dcterms:created>
  <dcterms:modified xsi:type="dcterms:W3CDTF">2024-02-13T01:50:45Z</dcterms:modified>
</cp:coreProperties>
</file>