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403" r:id="rId3"/>
    <p:sldId id="421" r:id="rId5"/>
    <p:sldId id="410" r:id="rId6"/>
    <p:sldId id="422" r:id="rId7"/>
    <p:sldId id="425" r:id="rId8"/>
    <p:sldId id="434" r:id="rId9"/>
    <p:sldId id="433" r:id="rId10"/>
    <p:sldId id="430" r:id="rId11"/>
    <p:sldId id="432" r:id="rId12"/>
    <p:sldId id="428" r:id="rId13"/>
    <p:sldId id="431" r:id="rId14"/>
    <p:sldId id="435" r:id="rId15"/>
    <p:sldId id="426" r:id="rId16"/>
    <p:sldId id="437" r:id="rId17"/>
    <p:sldId id="439" r:id="rId18"/>
    <p:sldId id="440" r:id="rId19"/>
    <p:sldId id="441" r:id="rId20"/>
    <p:sldId id="442" r:id="rId21"/>
    <p:sldId id="443" r:id="rId22"/>
  </p:sldIdLst>
  <p:sldSz cx="9144000" cy="6858000" type="screen4x3"/>
  <p:notesSz cx="6858000" cy="9144000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400" b="1" i="0" u="none" kern="1200" baseline="0">
        <a:solidFill>
          <a:srgbClr val="0000FF"/>
        </a:solidFill>
        <a:latin typeface="Arial" panose="020B0604020202020204" pitchFamily="34" charset="0"/>
        <a:ea typeface="+mn-ea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400" b="1" i="0" u="none" kern="1200" baseline="0">
        <a:solidFill>
          <a:srgbClr val="0000FF"/>
        </a:solidFill>
        <a:latin typeface="Arial" panose="020B0604020202020204" pitchFamily="34" charset="0"/>
        <a:ea typeface="+mn-ea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400" b="1" i="0" u="none" kern="1200" baseline="0">
        <a:solidFill>
          <a:srgbClr val="0000FF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400" b="1" i="0" u="none" kern="1200" baseline="0">
        <a:solidFill>
          <a:srgbClr val="0000FF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400" b="1" i="0" u="none" kern="1200" baseline="0">
        <a:solidFill>
          <a:srgbClr val="0000FF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400" b="1" i="0" u="none" kern="1200" baseline="0">
        <a:solidFill>
          <a:srgbClr val="0000FF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400" b="1" i="0" u="none" kern="1200" baseline="0">
        <a:solidFill>
          <a:srgbClr val="0000FF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400" b="1" i="0" u="none" kern="1200" baseline="0">
        <a:solidFill>
          <a:srgbClr val="0000FF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1400" b="1" i="0" u="none" kern="1200" baseline="0">
        <a:solidFill>
          <a:srgbClr val="0000FF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4995"/>
    <p:restoredTop sz="71529"/>
  </p:normalViewPr>
  <p:slideViewPr>
    <p:cSldViewPr showGuides="1">
      <p:cViewPr>
        <p:scale>
          <a:sx n="100" d="100"/>
          <a:sy n="100" d="100"/>
        </p:scale>
        <p:origin x="-851" y="-2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87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7810" name="Header Placeholder 24780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20000"/>
              </a:spcBef>
            </a:pPr>
            <a:endParaRPr lang="en-US" sz="12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7811" name="Date Placeholder 247810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>
              <a:spcBef>
                <a:spcPct val="20000"/>
              </a:spcBef>
            </a:pPr>
            <a:endParaRPr lang="en-US" sz="12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7812" name="Footer Placeholder 247811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20000"/>
              </a:spcBef>
            </a:pPr>
            <a:endParaRPr lang="en-US" sz="12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7813" name="Slide Number Placeholder 247812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20000"/>
              </a:spcBef>
            </a:pPr>
            <a:fld id="{9A0DB2DC-4C9A-4742-B13C-FB6460FD3503}" type="slidenum"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sz="12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Header Placeholder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sz="1200" b="0" dirty="0"/>
          </a:p>
        </p:txBody>
      </p:sp>
      <p:sp>
        <p:nvSpPr>
          <p:cNvPr id="4099" name="Date Placeholder 40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sz="1200" b="0" dirty="0"/>
          </a:p>
        </p:txBody>
      </p:sp>
      <p:sp>
        <p:nvSpPr>
          <p:cNvPr id="4100" name="Slide Image Placeholder 4099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Text Placeholder 4100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102" name="Footer Placeholder 41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en-US" sz="1200" b="0" dirty="0"/>
          </a:p>
        </p:txBody>
      </p:sp>
      <p:sp>
        <p:nvSpPr>
          <p:cNvPr id="4103" name="Slide Number Placeholder 41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358402" name="Slide Image Placeholder 35840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03" name="Text Placeholder 358402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</a:p>
          <a:p>
            <a:pPr lvl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37250" name="Slide Image Placeholder 437249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7251" name="Text Placeholder 437250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43394" name="Slide Image Placeholder 443393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3395" name="Text Placeholder 443394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51586" name="Slide Image Placeholder 451585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587" name="Text Placeholder 451586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33154" name="Slide Image Placeholder 433153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3155" name="Text Placeholder 433154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55682" name="Slide Image Placeholder 455681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5683" name="Text Placeholder 455682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59778" name="Slide Image Placeholder 459777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9779" name="Text Placeholder 459778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61826" name="Slide Image Placeholder 461825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827" name="Text Placeholder 461826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63874" name="Slide Image Placeholder 463873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3875" name="Text Placeholder 463874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65922" name="Slide Image Placeholder 465921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5923" name="Text Placeholder 465922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67970" name="Slide Image Placeholder 467969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7971" name="Text Placeholder 467970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22914" name="Slide Image Placeholder 422913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2915" name="Text Placeholder 422914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00386" name="Slide Image Placeholder 400385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0387" name="Text Placeholder 400386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24962" name="Slide Image Placeholder 424961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4963" name="Text Placeholder 424962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31106" name="Slide Image Placeholder 431105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107" name="Text Placeholder 431106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49538" name="Slide Image Placeholder 449537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9539" name="Text Placeholder 449538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47490" name="Slide Image Placeholder 447489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7491" name="Text Placeholder 447490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41346" name="Slide Image Placeholder 441345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347" name="Text Placeholder 441346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dirty="0"/>
            </a:fld>
            <a:endParaRPr lang="en-US" sz="1200" b="0" dirty="0"/>
          </a:p>
        </p:txBody>
      </p:sp>
      <p:sp>
        <p:nvSpPr>
          <p:cNvPr id="445442" name="Slide Image Placeholder 445441"/>
          <p:cNvSpPr/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5443" name="Text Placeholder 445442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BB962C8B-B14F-4D97-AF65-F5344CB8AC3E}" type="datetime1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400" b="0"/>
            </a:lvl1pPr>
          </a:lstStyle>
          <a:p>
            <a:pPr lvl="0">
              <a:spcBef>
                <a:spcPct val="0"/>
              </a:spcBef>
            </a:pPr>
            <a:fld id="{BB962C8B-B14F-4D97-AF65-F5344CB8AC3E}" type="datetime1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>
              <a:spcBef>
                <a:spcPct val="0"/>
              </a:spcBef>
            </a:pPr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400" b="1" i="0" u="none" kern="1200" baseline="0">
          <a:solidFill>
            <a:srgbClr val="0000FF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400" b="1" i="0" u="none" kern="1200" baseline="0">
          <a:solidFill>
            <a:srgbClr val="0000FF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400" b="1" i="0" u="none" kern="1200" baseline="0">
          <a:solidFill>
            <a:srgbClr val="0000FF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400" b="1" i="0" u="none" kern="1200" baseline="0">
          <a:solidFill>
            <a:srgbClr val="0000FF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400" b="1" i="0" u="none" kern="1200" baseline="0">
          <a:solidFill>
            <a:srgbClr val="0000FF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400" b="1" i="0" u="none" kern="1200" baseline="0">
          <a:solidFill>
            <a:srgbClr val="0000FF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400" b="1" i="0" u="none" kern="1200" baseline="0">
          <a:solidFill>
            <a:srgbClr val="0000FF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1400" b="1" i="0" u="none" kern="1200" baseline="0">
          <a:solidFill>
            <a:srgbClr val="0000FF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7378" name="Title 357377"/>
          <p:cNvSpPr>
            <a:spLocks noGrp="1"/>
          </p:cNvSpPr>
          <p:nvPr>
            <p:ph type="ctrTitle"/>
          </p:nvPr>
        </p:nvSpPr>
        <p:spPr>
          <a:xfrm>
            <a:off x="791210" y="549910"/>
            <a:ext cx="7772400" cy="378206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8000" b="1" kern="1200" baseline="0">
                <a:solidFill>
                  <a:srgbClr val="CC0000"/>
                </a:solidFill>
                <a:latin typeface="Times New Roman" panose="02020603050405020304" pitchFamily="18" charset="0"/>
              </a:rPr>
              <a:t> XML Elements</a:t>
            </a:r>
            <a:endParaRPr lang="en-US" sz="8000" b="1" kern="1200" baseline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7379" name="Subtitle 357378"/>
          <p:cNvSpPr>
            <a:spLocks noGrp="1"/>
          </p:cNvSpPr>
          <p:nvPr>
            <p:ph type="subTitle" idx="1"/>
          </p:nvPr>
        </p:nvSpPr>
        <p:spPr>
          <a:xfrm>
            <a:off x="989330" y="1828800"/>
            <a:ext cx="7354570" cy="2409190"/>
          </a:xfrm>
          <a:ln/>
        </p:spPr>
        <p:txBody>
          <a:bodyPr/>
          <a:p>
            <a:pPr defTabSz="914400">
              <a:buClrTx/>
              <a:buSzTx/>
              <a:buFontTx/>
            </a:pPr>
            <a:endParaRPr sz="2800" b="1" kern="1200" baseline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defTabSz="914400">
              <a:buClrTx/>
              <a:buSzTx/>
              <a:buFontTx/>
            </a:pPr>
            <a:endParaRPr sz="2800" b="1" kern="1200" baseline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 rot="10800000" flipV="1">
            <a:off x="1459865" y="4237355"/>
            <a:ext cx="6657340" cy="2165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An XML element is the fundamental building block of an XML document. It is used to store and organize data in a structured way. XML elements are defined by a pair of tags: a start tag and an end tag. Elements can also contain attributes, other nested elements (child elements), and text content.</a:t>
            </a:r>
            <a:endParaRPr lang="en-US" sz="200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6226" name="Rectangles 436225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Cascading Style Sheets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Example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6227" name="Text Placeholder 436226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4191000" cy="5334000"/>
          </a:xfrm>
          <a:ln/>
        </p:spPr>
        <p:txBody>
          <a:bodyPr/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/* File Name: Inventory02.</a:t>
            </a:r>
            <a:r>
              <a:rPr sz="2000" err="1">
                <a:cs typeface="Times New Roman" panose="02020603050405020304" pitchFamily="18" charset="0"/>
              </a:rPr>
              <a:t>css</a:t>
            </a:r>
            <a:r>
              <a:rPr sz="2000">
                <a:cs typeface="Times New Roman" panose="02020603050405020304" pitchFamily="18" charset="0"/>
              </a:rPr>
              <a:t> */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BOOK     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{display:block;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margin-top:12pt;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font-size:10pt}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TITLE    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{display:block;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font-size:12pt;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font-weight:bold;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font-style:italic}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AUTHOR   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{display:block;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margin-left:15pt;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font-weight:bold}</a:t>
            </a:r>
            <a:endParaRPr sz="2000">
              <a:ea typeface="Times New Roman" panose="02020603050405020304" pitchFamily="18" charset="0"/>
            </a:endParaRPr>
          </a:p>
        </p:txBody>
      </p:sp>
      <p:sp>
        <p:nvSpPr>
          <p:cNvPr id="436228" name="Rectangles 436227"/>
          <p:cNvSpPr/>
          <p:nvPr/>
        </p:nvSpPr>
        <p:spPr>
          <a:xfrm>
            <a:off x="5105400" y="1219200"/>
            <a:ext cx="38100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 </a:t>
            </a:r>
            <a:endParaRPr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{display:block;</a:t>
            </a:r>
            <a:endParaRPr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margin-left:15pt}</a:t>
            </a:r>
            <a:endParaRPr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endParaRPr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    </a:t>
            </a:r>
            <a:endParaRPr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{display:none}</a:t>
            </a:r>
            <a:endParaRPr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endParaRPr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   </a:t>
            </a:r>
            <a:endParaRPr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{display:block;</a:t>
            </a:r>
            <a:endParaRPr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margin-left:15pt}</a:t>
            </a:r>
            <a:endParaRPr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endParaRPr sz="24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2370" name="Rectangles 442369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Cascading Style Sheets 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Display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pic>
        <p:nvPicPr>
          <p:cNvPr id="442372" name="Picture 4423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143000"/>
            <a:ext cx="4752975" cy="548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62" name="Rectangles 450561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Document Type Definitions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Basics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50563" name="Text Placeholder 45056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334000"/>
          </a:xfrm>
          <a:ln/>
        </p:spPr>
        <p:txBody>
          <a:bodyPr/>
          <a:p>
            <a:pPr marL="533400" indent="-533400"/>
            <a:r>
              <a:rPr sz="2400">
                <a:cs typeface="Times New Roman" panose="02020603050405020304" pitchFamily="18" charset="0"/>
              </a:rPr>
              <a:t>Document type definition (DTD) consists of a series of markup declarations enclosed in square brackets</a:t>
            </a:r>
            <a:endParaRPr sz="2400">
              <a:cs typeface="Times New Roman" panose="02020603050405020304" pitchFamily="18" charset="0"/>
            </a:endParaRPr>
          </a:p>
          <a:p>
            <a:pPr marL="1290955" lvl="2" indent="-381000">
              <a:buNone/>
            </a:pPr>
            <a:r>
              <a:rPr sz="2000">
                <a:cs typeface="Times New Roman" panose="02020603050405020304" pitchFamily="18" charset="0"/>
              </a:rPr>
              <a:t>&lt;?</a:t>
            </a:r>
            <a:r>
              <a:rPr sz="2000" err="1">
                <a:cs typeface="Times New Roman" panose="02020603050405020304" pitchFamily="18" charset="0"/>
              </a:rPr>
              <a:t>xml</a:t>
            </a:r>
            <a:r>
              <a:rPr sz="2000">
                <a:cs typeface="Times New Roman" panose="02020603050405020304" pitchFamily="18" charset="0"/>
              </a:rPr>
              <a:t> version=“1.0” standalone=“yes”?&gt;</a:t>
            </a:r>
            <a:endParaRPr sz="2000">
              <a:cs typeface="Times New Roman" panose="02020603050405020304" pitchFamily="18" charset="0"/>
            </a:endParaRPr>
          </a:p>
          <a:p>
            <a:pPr marL="1290955" lvl="2" indent="-381000">
              <a:buNone/>
            </a:pPr>
            <a:r>
              <a:rPr sz="2000" b="1">
                <a:cs typeface="Times New Roman" panose="02020603050405020304" pitchFamily="18" charset="0"/>
              </a:rPr>
              <a:t>&lt;!DOCTYPE GREETING [</a:t>
            </a:r>
            <a:endParaRPr sz="2000" b="1">
              <a:cs typeface="Times New Roman" panose="02020603050405020304" pitchFamily="18" charset="0"/>
            </a:endParaRPr>
          </a:p>
          <a:p>
            <a:pPr marL="1290955" lvl="2" indent="-381000">
              <a:buNone/>
            </a:pPr>
            <a:r>
              <a:rPr sz="2000" b="1">
                <a:cs typeface="Times New Roman" panose="02020603050405020304" pitchFamily="18" charset="0"/>
              </a:rPr>
              <a:t>	&lt;!ELEMENT GREETING (#PCDATA)&gt;</a:t>
            </a:r>
            <a:endParaRPr sz="2000" b="1">
              <a:cs typeface="Times New Roman" panose="02020603050405020304" pitchFamily="18" charset="0"/>
            </a:endParaRPr>
          </a:p>
          <a:p>
            <a:pPr marL="1290955" lvl="2" indent="-381000">
              <a:buNone/>
            </a:pPr>
            <a:r>
              <a:rPr sz="2000" b="1">
                <a:cs typeface="Times New Roman" panose="02020603050405020304" pitchFamily="18" charset="0"/>
              </a:rPr>
              <a:t>]&gt;</a:t>
            </a:r>
            <a:endParaRPr sz="2000" b="1">
              <a:cs typeface="Times New Roman" panose="02020603050405020304" pitchFamily="18" charset="0"/>
            </a:endParaRPr>
          </a:p>
          <a:p>
            <a:pPr marL="1290955" lvl="2" indent="-381000">
              <a:buNone/>
            </a:pPr>
            <a:r>
              <a:rPr sz="2000">
                <a:cs typeface="Times New Roman" panose="02020603050405020304" pitchFamily="18" charset="0"/>
              </a:rPr>
              <a:t>&lt;GREETING&gt;</a:t>
            </a:r>
            <a:endParaRPr sz="2000">
              <a:cs typeface="Times New Roman" panose="02020603050405020304" pitchFamily="18" charset="0"/>
            </a:endParaRPr>
          </a:p>
          <a:p>
            <a:pPr marL="1290955" lvl="2" indent="-381000">
              <a:buNone/>
            </a:pPr>
            <a:r>
              <a:rPr sz="2000">
                <a:cs typeface="Times New Roman" panose="02020603050405020304" pitchFamily="18" charset="0"/>
              </a:rPr>
              <a:t>Hello XML!</a:t>
            </a:r>
            <a:endParaRPr sz="2000">
              <a:cs typeface="Times New Roman" panose="02020603050405020304" pitchFamily="18" charset="0"/>
            </a:endParaRPr>
          </a:p>
          <a:p>
            <a:pPr marL="1290955" lvl="2" indent="-381000">
              <a:buNone/>
            </a:pPr>
            <a:r>
              <a:rPr sz="2000">
                <a:cs typeface="Times New Roman" panose="02020603050405020304" pitchFamily="18" charset="0"/>
              </a:rPr>
              <a:t>&lt;/GREETING&gt;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/>
            <a:r>
              <a:rPr sz="2400">
                <a:cs typeface="Times New Roman" panose="02020603050405020304" pitchFamily="18" charset="0"/>
              </a:rPr>
              <a:t>A DTD can also be stored separately from the XML document and referenced in it.</a:t>
            </a:r>
            <a:endParaRPr sz="24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2130" name="Rectangles 432129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Document Type Definitions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Syntax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2131" name="Text Placeholder 432130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5334000"/>
          </a:xfrm>
          <a:ln/>
        </p:spPr>
        <p:txBody>
          <a:bodyPr/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Element Type Declaration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Syntax: &lt;!Element Name</a:t>
            </a:r>
            <a:r>
              <a:rPr sz="1900" err="1">
                <a:cs typeface="Times New Roman" panose="02020603050405020304" pitchFamily="18" charset="0"/>
              </a:rPr>
              <a:t> contentspec</a:t>
            </a:r>
            <a:r>
              <a:rPr sz="1900">
                <a:cs typeface="Times New Roman" panose="02020603050405020304" pitchFamily="18" charset="0"/>
              </a:rPr>
              <a:t>&gt;</a:t>
            </a:r>
            <a:endParaRPr sz="19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Name is the name of the element</a:t>
            </a:r>
            <a:endParaRPr sz="1900" err="1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1900" err="1">
                <a:cs typeface="Times New Roman" panose="02020603050405020304" pitchFamily="18" charset="0"/>
              </a:rPr>
              <a:t>contentspec</a:t>
            </a:r>
            <a:r>
              <a:rPr sz="1900">
                <a:cs typeface="Times New Roman" panose="02020603050405020304" pitchFamily="18" charset="0"/>
              </a:rPr>
              <a:t> is the content specification</a:t>
            </a:r>
            <a:r>
              <a:rPr sz="2000">
                <a:cs typeface="Times New Roman" panose="02020603050405020304" pitchFamily="18" charset="0"/>
              </a:rPr>
              <a:t> 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Example: 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&lt;!Element Title (#PCDATA)&gt;</a:t>
            </a:r>
            <a:endParaRPr sz="19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Content specification can have four types of values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EMPTY content – Element must not have content</a:t>
            </a:r>
            <a:endParaRPr sz="19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900">
                <a:cs typeface="Times New Roman" panose="02020603050405020304" pitchFamily="18" charset="0"/>
              </a:rPr>
              <a:t>&lt;!Element Image EMPTY&gt;</a:t>
            </a:r>
            <a:endParaRPr sz="19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ANY Content – Can contain any thing</a:t>
            </a:r>
            <a:endParaRPr sz="19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900">
                <a:cs typeface="Times New Roman" panose="02020603050405020304" pitchFamily="18" charset="0"/>
              </a:rPr>
              <a:t>&lt;!Element</a:t>
            </a:r>
            <a:r>
              <a:rPr sz="1900" err="1">
                <a:cs typeface="Times New Roman" panose="02020603050405020304" pitchFamily="18" charset="0"/>
              </a:rPr>
              <a:t> misc</a:t>
            </a:r>
            <a:r>
              <a:rPr sz="1900">
                <a:cs typeface="Times New Roman" panose="02020603050405020304" pitchFamily="18" charset="0"/>
              </a:rPr>
              <a:t> ANY&gt;</a:t>
            </a:r>
            <a:endParaRPr sz="19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Element Content – Child elements but no character data</a:t>
            </a:r>
            <a:endParaRPr sz="19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900">
                <a:cs typeface="Times New Roman" panose="02020603050405020304" pitchFamily="18" charset="0"/>
              </a:rPr>
              <a:t>&lt;!DOCTYPE BOOK [</a:t>
            </a:r>
            <a:endParaRPr sz="19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900">
                <a:cs typeface="Times New Roman" panose="02020603050405020304" pitchFamily="18" charset="0"/>
              </a:rPr>
              <a:t>	&lt;!ELEMENT BOOK (TITLE, AUTHOR)&gt;</a:t>
            </a:r>
            <a:endParaRPr sz="19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900">
                <a:cs typeface="Times New Roman" panose="02020603050405020304" pitchFamily="18" charset="0"/>
              </a:rPr>
              <a:t>	&lt;!ELEMENT TITLE (#PCDATA)&gt;</a:t>
            </a:r>
            <a:endParaRPr sz="19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900">
                <a:cs typeface="Times New Roman" panose="02020603050405020304" pitchFamily="18" charset="0"/>
              </a:rPr>
              <a:t>	&lt;!ELEMENT AUTHOR (#PCDATA)&gt;</a:t>
            </a:r>
            <a:endParaRPr sz="19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Mixed Content – character data and child elements interspersed</a:t>
            </a:r>
            <a:endParaRPr sz="19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4658" name="Rectangles 454657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Element Content Specification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Types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54659" name="Text Placeholder 454658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382000" cy="5334000"/>
          </a:xfrm>
          <a:ln/>
        </p:spPr>
        <p:txBody>
          <a:bodyPr/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Content Specification indicates allowed child elements and their order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If element has element content it can not contain any character data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Types of content specifications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Sequence: Indicates that each element must have a specific sequence of child elements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Example</a:t>
            </a:r>
            <a:endParaRPr sz="20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</a:t>
            </a:r>
            <a:r>
              <a:rPr sz="1600" err="1">
                <a:cs typeface="Times New Roman" panose="02020603050405020304" pitchFamily="18" charset="0"/>
              </a:rPr>
              <a:t>Doctype</a:t>
            </a:r>
            <a:r>
              <a:rPr sz="1600">
                <a:cs typeface="Times New Roman" panose="02020603050405020304" pitchFamily="18" charset="0"/>
              </a:rPr>
              <a:t> Mountain [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&lt;!ELEMENT MOUNTAIN (NAME, HEIGHT, STATE)&gt;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NAME (#PCDATA)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HEIGHT (#PCDATA)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STATE (#PCDATA)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]&gt;</a:t>
            </a:r>
            <a:endParaRPr sz="16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Valid XML</a:t>
            </a:r>
            <a:endParaRPr sz="20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&lt;MOUNTAIN&gt;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&lt;NAME&gt;Wheeler&lt;/NAME&gt;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&lt;HEIGHT&gt;13161&lt;/HEIGHT&gt;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&lt;STATE&gt;New Mexico&lt;/STATE&gt;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&lt;/MOUNTAIN&gt;</a:t>
            </a:r>
            <a:endParaRPr sz="16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8754" name="Rectangles 458753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Element Content Specification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Types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58755" name="Text Placeholder 458754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382000" cy="5334000"/>
          </a:xfrm>
          <a:ln/>
        </p:spPr>
        <p:txBody>
          <a:bodyPr/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Types of content specifications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Choice: Indicates that element can have one of a series of child elements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Each element is separated by a | sign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Example</a:t>
            </a:r>
            <a:endParaRPr sz="20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</a:t>
            </a:r>
            <a:r>
              <a:rPr sz="1600" err="1">
                <a:cs typeface="Times New Roman" panose="02020603050405020304" pitchFamily="18" charset="0"/>
              </a:rPr>
              <a:t>Doctype</a:t>
            </a:r>
            <a:r>
              <a:rPr sz="1600">
                <a:cs typeface="Times New Roman" panose="02020603050405020304" pitchFamily="18" charset="0"/>
              </a:rPr>
              <a:t> FILM [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&lt;!ELEMENT FILM (STAR | NARRATOR | INSTRUCTOR)&gt;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STAR (#PCDATA)&gt;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NARRATOR (#PCDATA)&gt;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INSTRUCTOR (#PCDATA)&gt;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]&gt;</a:t>
            </a:r>
            <a:endParaRPr sz="16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Valid XML</a:t>
            </a:r>
            <a:endParaRPr sz="20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&lt;FILM&gt;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&lt;STAR&gt;ROBERT REDFORD&lt;/STAR&gt;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&lt;/FILM&gt;</a:t>
            </a:r>
            <a:endParaRPr sz="16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Invalid XML</a:t>
            </a:r>
            <a:endParaRPr sz="20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&lt;FILM&gt;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&lt;NARRATOR&gt;Sir Gregory</a:t>
            </a:r>
            <a:r>
              <a:rPr sz="1600" err="1">
                <a:cs typeface="Times New Roman" panose="02020603050405020304" pitchFamily="18" charset="0"/>
              </a:rPr>
              <a:t> Parsloe</a:t>
            </a:r>
            <a:r>
              <a:rPr sz="1600">
                <a:cs typeface="Times New Roman" panose="02020603050405020304" pitchFamily="18" charset="0"/>
              </a:rPr>
              <a:t>&lt;/NARRATOR&gt;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&lt;INSTRUCTOR&gt;Galahad</a:t>
            </a:r>
            <a:r>
              <a:rPr sz="1600" err="1">
                <a:cs typeface="Times New Roman" panose="02020603050405020304" pitchFamily="18" charset="0"/>
              </a:rPr>
              <a:t> Threepwood</a:t>
            </a:r>
            <a:r>
              <a:rPr sz="1600">
                <a:cs typeface="Times New Roman" panose="02020603050405020304" pitchFamily="18" charset="0"/>
              </a:rPr>
              <a:t>&lt;/INSTRUCTOR&gt;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&lt;/FILM&gt;</a:t>
            </a:r>
            <a:endParaRPr sz="16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02" name="Rectangles 460801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Element Content Specification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Number of Elements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60803" name="Text Placeholder 46080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334000"/>
          </a:xfrm>
          <a:ln/>
        </p:spPr>
        <p:txBody>
          <a:bodyPr/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Specifying the number of elements allowed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? zero or one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+ one or more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* zero or more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Example</a:t>
            </a:r>
            <a:endParaRPr sz="20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</a:t>
            </a:r>
            <a:r>
              <a:rPr sz="1600" err="1">
                <a:cs typeface="Times New Roman" panose="02020603050405020304" pitchFamily="18" charset="0"/>
              </a:rPr>
              <a:t>Doctype</a:t>
            </a:r>
            <a:r>
              <a:rPr sz="1600">
                <a:cs typeface="Times New Roman" panose="02020603050405020304" pitchFamily="18" charset="0"/>
              </a:rPr>
              <a:t> Mountain [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&lt;!ELEMENT MOUNTAIN (NAME+, HEIGHT?, STATE)&gt;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NAME (#PCDATA)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HEIGHT (#PCDATA)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STATE (#PCDATA)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]&gt;</a:t>
            </a:r>
            <a:endParaRPr sz="16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Valid XML</a:t>
            </a:r>
            <a:endParaRPr sz="20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&lt;MOUNTAIN&gt;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&lt;NAME&gt;</a:t>
            </a:r>
            <a:r>
              <a:rPr sz="1600" err="1">
                <a:cs typeface="Times New Roman" panose="02020603050405020304" pitchFamily="18" charset="0"/>
              </a:rPr>
              <a:t>Peublo</a:t>
            </a:r>
            <a:r>
              <a:rPr sz="1600">
                <a:cs typeface="Times New Roman" panose="02020603050405020304" pitchFamily="18" charset="0"/>
              </a:rPr>
              <a:t> Peak&lt;/NAME&gt;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&lt;NAME&gt;Taos Mountain&lt;/NAME&gt;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&lt;STATE&gt;New Mexico&lt;/STATE&gt;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&lt;/MOUNTAIN&gt;</a:t>
            </a:r>
            <a:endParaRPr sz="16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endParaRPr sz="20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2850" name="Rectangles 462849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Element Content Specification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Modification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62851" name="Text Placeholder 462850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334000"/>
          </a:xfrm>
          <a:ln/>
        </p:spPr>
        <p:txBody>
          <a:bodyPr/>
          <a:p>
            <a:pPr marL="533400" indent="-533400"/>
            <a:r>
              <a:rPr sz="2800">
                <a:cs typeface="Times New Roman" panose="02020603050405020304" pitchFamily="18" charset="0"/>
              </a:rPr>
              <a:t>Modifying a group of elements</a:t>
            </a:r>
            <a:endParaRPr sz="2800">
              <a:cs typeface="Times New Roman" panose="02020603050405020304" pitchFamily="18" charset="0"/>
            </a:endParaRPr>
          </a:p>
          <a:p>
            <a:pPr marL="1024255" lvl="1" indent="-457200"/>
            <a:r>
              <a:rPr sz="2400">
                <a:cs typeface="Times New Roman" panose="02020603050405020304" pitchFamily="18" charset="0"/>
              </a:rPr>
              <a:t>Example</a:t>
            </a:r>
            <a:endParaRPr sz="24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&lt;!</a:t>
            </a:r>
            <a:r>
              <a:rPr sz="1800" err="1">
                <a:cs typeface="Times New Roman" panose="02020603050405020304" pitchFamily="18" charset="0"/>
              </a:rPr>
              <a:t>Doctype</a:t>
            </a:r>
            <a:r>
              <a:rPr sz="1800">
                <a:cs typeface="Times New Roman" panose="02020603050405020304" pitchFamily="18" charset="0"/>
              </a:rPr>
              <a:t> FILM [</a:t>
            </a:r>
            <a:endParaRPr sz="18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      &lt;!ELEMENT FILM (STAR | NARRATOR | INSTRUCTOR)+&gt;</a:t>
            </a:r>
            <a:endParaRPr sz="1800">
              <a:cs typeface="Times New Roman" panose="02020603050405020304" pitchFamily="18" charset="0"/>
            </a:endParaRPr>
          </a:p>
          <a:p>
            <a:pPr marL="1881505" lvl="4" indent="-342900">
              <a:buNone/>
            </a:pPr>
            <a:r>
              <a:rPr sz="1800">
                <a:cs typeface="Times New Roman" panose="02020603050405020304" pitchFamily="18" charset="0"/>
              </a:rPr>
              <a:t>&lt;!ELEMENT STAR (#PCDATA)&gt;</a:t>
            </a:r>
            <a:endParaRPr sz="1800">
              <a:cs typeface="Times New Roman" panose="02020603050405020304" pitchFamily="18" charset="0"/>
            </a:endParaRPr>
          </a:p>
          <a:p>
            <a:pPr marL="1881505" lvl="4" indent="-342900">
              <a:buNone/>
            </a:pPr>
            <a:r>
              <a:rPr sz="1800">
                <a:cs typeface="Times New Roman" panose="02020603050405020304" pitchFamily="18" charset="0"/>
              </a:rPr>
              <a:t>&lt;!ELEMENT NARRATOR (#PCDATA)&gt;</a:t>
            </a:r>
            <a:endParaRPr sz="1800">
              <a:cs typeface="Times New Roman" panose="02020603050405020304" pitchFamily="18" charset="0"/>
            </a:endParaRPr>
          </a:p>
          <a:p>
            <a:pPr marL="1881505" lvl="4" indent="-342900">
              <a:buNone/>
            </a:pPr>
            <a:r>
              <a:rPr sz="1800">
                <a:cs typeface="Times New Roman" panose="02020603050405020304" pitchFamily="18" charset="0"/>
              </a:rPr>
              <a:t>&lt;!ELEMENT INSTRUCTOR (#PCDATA)&gt;</a:t>
            </a:r>
            <a:endParaRPr sz="18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]&gt;</a:t>
            </a:r>
            <a:endParaRPr sz="1800">
              <a:cs typeface="Times New Roman" panose="02020603050405020304" pitchFamily="18" charset="0"/>
            </a:endParaRPr>
          </a:p>
          <a:p>
            <a:pPr marL="1024255" lvl="1" indent="-457200"/>
            <a:r>
              <a:rPr sz="2400">
                <a:cs typeface="Times New Roman" panose="02020603050405020304" pitchFamily="18" charset="0"/>
              </a:rPr>
              <a:t>Valid XML</a:t>
            </a:r>
            <a:endParaRPr sz="24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&lt;FILM&gt;</a:t>
            </a:r>
            <a:endParaRPr sz="18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	&lt;NARRATOR&gt;Sir Gregory</a:t>
            </a:r>
            <a:r>
              <a:rPr sz="1800" err="1">
                <a:cs typeface="Times New Roman" panose="02020603050405020304" pitchFamily="18" charset="0"/>
              </a:rPr>
              <a:t> Parsloe</a:t>
            </a:r>
            <a:r>
              <a:rPr sz="1800">
                <a:cs typeface="Times New Roman" panose="02020603050405020304" pitchFamily="18" charset="0"/>
              </a:rPr>
              <a:t>&lt;/NARRATOR&gt;</a:t>
            </a:r>
            <a:endParaRPr sz="18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	&lt;STAR&gt;ROBERT REDFORD&lt;/STAR&gt;</a:t>
            </a:r>
            <a:endParaRPr sz="18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	&lt;NARRATOR&gt;PLUG BASHMAN&lt;/NARRATOR&gt;</a:t>
            </a:r>
            <a:endParaRPr sz="18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&lt;/FILM&gt;</a:t>
            </a:r>
            <a:endParaRPr sz="18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4898" name="Rectangles 464897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Element Content Specification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Nesting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64899" name="Text Placeholder 464898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334000"/>
          </a:xfrm>
          <a:ln/>
        </p:spPr>
        <p:txBody>
          <a:bodyPr/>
          <a:p>
            <a:pPr marL="533400" indent="-533400"/>
            <a:r>
              <a:rPr sz="2400">
                <a:cs typeface="Times New Roman" panose="02020603050405020304" pitchFamily="18" charset="0"/>
              </a:rPr>
              <a:t>Nesting in specification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Example</a:t>
            </a:r>
            <a:endParaRPr sz="20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&lt;!</a:t>
            </a:r>
            <a:r>
              <a:rPr sz="1600" err="1">
                <a:cs typeface="Times New Roman" panose="02020603050405020304" pitchFamily="18" charset="0"/>
              </a:rPr>
              <a:t>Doctype</a:t>
            </a:r>
            <a:r>
              <a:rPr sz="1600">
                <a:cs typeface="Times New Roman" panose="02020603050405020304" pitchFamily="18" charset="0"/>
              </a:rPr>
              <a:t> FILM [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      &lt;!ELEMENT FILM TITLE, CLASS,(STAR | NARRATOR | INSTRUCTOR)+&gt;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TITLE (#PCDATA)&gt;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CLASS (#PCDATA)&gt;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STAR (#PCDATA)&gt;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NARRATOR (#PCDATA)&gt;</a:t>
            </a:r>
            <a:endParaRPr sz="1600">
              <a:cs typeface="Times New Roman" panose="02020603050405020304" pitchFamily="18" charset="0"/>
            </a:endParaRPr>
          </a:p>
          <a:p>
            <a:pPr marL="1881505" lvl="4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INSTRUCTOR (#PCDATA)&gt;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]&gt;</a:t>
            </a:r>
            <a:endParaRPr sz="1600">
              <a:cs typeface="Times New Roman" panose="02020603050405020304" pitchFamily="18" charset="0"/>
            </a:endParaRP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Valid XML</a:t>
            </a:r>
            <a:endParaRPr sz="20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&lt;FILM&gt;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	&lt;TITLE&gt;The Net&lt;/TITLE&gt;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	&lt;CLASS&gt;Action&lt;/CLASS&gt;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	&lt;STAR&gt;Sandra Bullock&lt;/STAR&gt;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&lt;/FILM&gt;</a:t>
            </a:r>
            <a:endParaRPr sz="1600">
              <a:cs typeface="Times New Roman" panose="02020603050405020304" pitchFamily="18" charset="0"/>
            </a:endParaRPr>
          </a:p>
          <a:p>
            <a:pPr marL="533400" indent="-533400"/>
            <a:endParaRPr sz="24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6946" name="Rectangles 466945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Element Content Specification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Mixed Content Model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66947" name="Text Placeholder 466946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334000"/>
          </a:xfrm>
          <a:ln/>
        </p:spPr>
        <p:txBody>
          <a:bodyPr/>
          <a:p>
            <a:pPr marL="533400" indent="-533400"/>
            <a:r>
              <a:rPr sz="2400">
                <a:cs typeface="Times New Roman" panose="02020603050405020304" pitchFamily="18" charset="0"/>
              </a:rPr>
              <a:t>Mixed Content Model: Allows element to contain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Character Data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Child elements in any position and any frequency (zero or more repetitions)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Child elements can be interspersed with data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/>
            <a:r>
              <a:rPr sz="2400">
                <a:cs typeface="Times New Roman" panose="02020603050405020304" pitchFamily="18" charset="0"/>
              </a:rPr>
              <a:t>Character data only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Example</a:t>
            </a:r>
            <a:endParaRPr sz="20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TITLE (#PCDATA)&gt;</a:t>
            </a:r>
            <a:endParaRPr sz="1600">
              <a:cs typeface="Times New Roman" panose="02020603050405020304" pitchFamily="18" charset="0"/>
            </a:endParaRPr>
          </a:p>
          <a:p>
            <a:pPr marL="533400" indent="-533400"/>
            <a:r>
              <a:rPr sz="2400">
                <a:cs typeface="Times New Roman" panose="02020603050405020304" pitchFamily="18" charset="0"/>
              </a:rPr>
              <a:t>Character data and elements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Example: </a:t>
            </a:r>
            <a:endParaRPr sz="20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TITLE (#PCDATA | SUBTITLE)+&gt;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SUBTITLE (#PCDATA)&gt;</a:t>
            </a:r>
            <a:endParaRPr sz="1600">
              <a:cs typeface="Times New Roman" panose="02020603050405020304" pitchFamily="18" charset="0"/>
            </a:endParaRP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Valid XML</a:t>
            </a:r>
            <a:endParaRPr sz="20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&lt;TITLE&gt;</a:t>
            </a:r>
            <a:r>
              <a:rPr sz="1600" err="1">
                <a:cs typeface="Times New Roman" panose="02020603050405020304" pitchFamily="18" charset="0"/>
              </a:rPr>
              <a:t>Moby</a:t>
            </a:r>
            <a:r>
              <a:rPr sz="1600">
                <a:cs typeface="Times New Roman" panose="02020603050405020304" pitchFamily="18" charset="0"/>
              </a:rPr>
              <a:t> Dick &lt;SUBTITLE&gt;Or, The Whale&lt;/SUBTITLE&gt;&lt;/TITLE&gt;</a:t>
            </a:r>
            <a:endParaRPr sz="1600">
              <a:cs typeface="Times New Roman" panose="02020603050405020304" pitchFamily="18" charset="0"/>
            </a:endParaRP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&lt;TITLE&gt;&lt;SUBTITLE&gt;Or, The Whale&lt;/SUBTITLE&gt;</a:t>
            </a:r>
            <a:r>
              <a:rPr sz="1600" err="1">
                <a:cs typeface="Times New Roman" panose="02020603050405020304" pitchFamily="18" charset="0"/>
              </a:rPr>
              <a:t>Moby</a:t>
            </a:r>
            <a:r>
              <a:rPr sz="1600">
                <a:cs typeface="Times New Roman" panose="02020603050405020304" pitchFamily="18" charset="0"/>
              </a:rPr>
              <a:t> Dick&lt;/TITLE&gt;</a:t>
            </a:r>
            <a:endParaRPr sz="1600">
              <a:cs typeface="Times New Roman" panose="02020603050405020304" pitchFamily="18" charset="0"/>
            </a:endParaRPr>
          </a:p>
          <a:p>
            <a:pPr marL="533400" indent="-533400"/>
            <a:endParaRPr sz="24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1890" name="Rectangles 421889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  <a:latin typeface="Arial" panose="020B0604020202020204" pitchFamily="34" charset="0"/>
              </a:rPr>
              <a:t>XML Syntax</a:t>
            </a:r>
            <a:r>
              <a:rPr sz="3600" b="1">
                <a:solidFill>
                  <a:srgbClr val="CC0000"/>
                </a:solidFill>
                <a:latin typeface="Arial-BoldMT"/>
              </a:rPr>
              <a:t> </a:t>
            </a:r>
            <a:br>
              <a:rPr sz="3600" b="1">
                <a:solidFill>
                  <a:srgbClr val="CC0000"/>
                </a:solidFill>
                <a:latin typeface="Arial-BoldMT"/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Elements &amp; Attributes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1891" name="Text Placeholder 421890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334000"/>
          </a:xfrm>
          <a:ln/>
        </p:spPr>
        <p:txBody>
          <a:bodyPr/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Uses less-than and greater-than characters (&lt;…&gt;) as delimiters </a:t>
            </a:r>
            <a:endParaRPr sz="2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Every opening tag must having an accompanying closing tag 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&lt;First Name&gt;Sanjay&lt;/First Name&gt;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Empty tags do not require an accompanying closing tag.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Empty tags have a forward slash before the greater-than sign e.g. &lt;Name/&gt;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Tags can have attributes which must be enclosed in double quotes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&lt;name first=“Sanjay” last=“Goel”)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Elements should be properly nested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The nesting can not be interleaved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Each document must have one single root element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Elements and attribute names are case sensitive</a:t>
            </a:r>
            <a:endParaRPr sz="24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62" name="Rectangles 399361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Tree Structure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Elements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99363" name="Text Placeholder 39936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534400" cy="5334000"/>
          </a:xfrm>
          <a:ln/>
        </p:spPr>
        <p:txBody>
          <a:bodyPr/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XML documents have a tree structure containing multiple levels of nested tags.</a:t>
            </a:r>
            <a:r>
              <a:rPr sz="2200">
                <a:cs typeface="Times New Roman" panose="02020603050405020304" pitchFamily="18" charset="0"/>
              </a:rPr>
              <a:t> </a:t>
            </a:r>
            <a:endParaRPr sz="22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Root element is a single XML element which encloses all of the other XML elements and data in the document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All other elements are children of the root element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endParaRPr sz="20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sz="2400" b="1">
                <a:solidFill>
                  <a:srgbClr val="CC0000"/>
                </a:solidFill>
                <a:cs typeface="Times New Roman" panose="02020603050405020304" pitchFamily="18" charset="0"/>
              </a:rPr>
              <a:t>	</a:t>
            </a:r>
            <a:r>
              <a:rPr sz="1400">
                <a:cs typeface="Times New Roman" panose="02020603050405020304" pitchFamily="18" charset="0"/>
              </a:rPr>
              <a:t>&lt;?</a:t>
            </a:r>
            <a:r>
              <a:rPr sz="1400" err="1">
                <a:cs typeface="Times New Roman" panose="02020603050405020304" pitchFamily="18" charset="0"/>
              </a:rPr>
              <a:t>xml</a:t>
            </a:r>
            <a:r>
              <a:rPr sz="1400">
                <a:cs typeface="Times New Roman" panose="02020603050405020304" pitchFamily="18" charset="0"/>
              </a:rPr>
              <a:t> version=“1.0” encoding=“UTF-8” standalone=“yes” ?&gt;</a:t>
            </a:r>
            <a:endParaRPr sz="1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rgbClr val="CC0000"/>
                </a:solidFill>
                <a:cs typeface="Times New Roman" panose="02020603050405020304" pitchFamily="18" charset="0"/>
              </a:rPr>
              <a:t>&lt;contact&gt;</a:t>
            </a:r>
            <a:r>
              <a:rPr sz="1400">
                <a:cs typeface="Times New Roman" panose="02020603050405020304" pitchFamily="18" charset="0"/>
              </a:rPr>
              <a:t> 				</a:t>
            </a:r>
            <a:r>
              <a:rPr sz="1400">
                <a:solidFill>
                  <a:srgbClr val="CC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 Root Element</a:t>
            </a:r>
            <a:endParaRPr sz="140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	</a:t>
            </a: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&lt;name&gt;</a:t>
            </a:r>
            <a:endParaRPr sz="14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	&lt;first name&gt;Sanjay&lt;/first name&gt;</a:t>
            </a:r>
            <a:endParaRPr sz="14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	&lt;last name&gt;Goel&lt;/last name&gt;</a:t>
            </a:r>
            <a:endParaRPr sz="14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&lt;/name&gt;</a:t>
            </a:r>
            <a:endParaRPr sz="14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&lt;address&gt;</a:t>
            </a:r>
            <a:endParaRPr sz="14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	&lt;street&gt;56 Della Street&lt;/street&gt;	</a:t>
            </a: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 Child Elements</a:t>
            </a:r>
            <a:endParaRPr sz="14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	&lt;city&gt;Phoenix&lt;/city&gt;</a:t>
            </a:r>
            <a:endParaRPr sz="14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	&lt;state&gt;AZ&lt;/state&gt;</a:t>
            </a:r>
            <a:endParaRPr sz="14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	&lt;zip&gt;15784&lt;/zip&gt;</a:t>
            </a:r>
            <a:endParaRPr sz="14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&lt;/address&gt;</a:t>
            </a:r>
            <a:endParaRPr sz="14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rgbClr val="CC0000"/>
                </a:solidFill>
                <a:cs typeface="Times New Roman" panose="02020603050405020304" pitchFamily="18" charset="0"/>
              </a:rPr>
              <a:t>&lt;/contact&gt;</a:t>
            </a:r>
            <a:endParaRPr sz="140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endParaRPr sz="200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2200">
                <a:solidFill>
                  <a:srgbClr val="CC0000"/>
                </a:solidFill>
                <a:cs typeface="Times New Roman" panose="02020603050405020304" pitchFamily="18" charset="0"/>
              </a:rPr>
              <a:t>	</a:t>
            </a:r>
            <a:endParaRPr sz="2200">
              <a:solidFill>
                <a:srgbClr val="CC0000"/>
              </a:solidFill>
              <a:ea typeface="Times New Roman" panose="02020603050405020304" pitchFamily="18" charset="0"/>
            </a:endParaRPr>
          </a:p>
        </p:txBody>
      </p:sp>
      <p:sp>
        <p:nvSpPr>
          <p:cNvPr id="399364" name="Right Brace 399363"/>
          <p:cNvSpPr/>
          <p:nvPr/>
        </p:nvSpPr>
        <p:spPr>
          <a:xfrm>
            <a:off x="4800600" y="3657600"/>
            <a:ext cx="228600" cy="2438400"/>
          </a:xfrm>
          <a:prstGeom prst="rightBrace">
            <a:avLst>
              <a:gd name="adj1" fmla="val 88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3938" name="Rectangles 423937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Elements vs. Attributes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Comparison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23939" name="Text Placeholder 423938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334000"/>
          </a:xfrm>
          <a:ln/>
        </p:spPr>
        <p:txBody>
          <a:bodyPr/>
          <a:p>
            <a:pPr marL="533400" indent="-533400"/>
            <a:r>
              <a:rPr sz="2400">
                <a:cs typeface="Times New Roman" panose="02020603050405020304" pitchFamily="18" charset="0"/>
              </a:rPr>
              <a:t>Data should be stored in Elements</a:t>
            </a:r>
            <a:endParaRPr sz="2400">
              <a:cs typeface="Times New Roman" panose="02020603050405020304" pitchFamily="18" charset="0"/>
            </a:endParaRPr>
          </a:p>
          <a:p>
            <a:pPr marL="533400" indent="-533400"/>
            <a:r>
              <a:rPr sz="2400">
                <a:cs typeface="Times New Roman" panose="02020603050405020304" pitchFamily="18" charset="0"/>
              </a:rPr>
              <a:t>Information about data (meta-data) should be stored in attributes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When in doubt use elements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/>
            <a:r>
              <a:rPr sz="2400">
                <a:cs typeface="Times New Roman" panose="02020603050405020304" pitchFamily="18" charset="0"/>
              </a:rPr>
              <a:t>Rules of thumb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Elements should have information which some one may want to read.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Attributes are appropriate for information about document that has nothing to do with content of document </a:t>
            </a:r>
            <a:endParaRPr sz="2000">
              <a:cs typeface="Times New Roman" panose="02020603050405020304" pitchFamily="18" charset="0"/>
            </a:endParaRPr>
          </a:p>
          <a:p>
            <a:pPr marL="1290955" lvl="2" indent="-381000">
              <a:buNone/>
            </a:pPr>
            <a:r>
              <a:rPr sz="2000">
                <a:cs typeface="Times New Roman" panose="02020603050405020304" pitchFamily="18" charset="0"/>
              </a:rPr>
              <a:t>  e.g. URLs, units, references, ids belong to attributes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What is your meta-data may be some ones data</a:t>
            </a:r>
            <a:endParaRPr sz="20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82" name="Rectangles 430081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Namespaces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Basics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30083" name="Text Placeholder 43008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334000"/>
          </a:xfrm>
          <a:ln/>
        </p:spPr>
        <p:txBody>
          <a:bodyPr/>
          <a:p>
            <a:pPr marL="533400" indent="-533400">
              <a:lnSpc>
                <a:spcPct val="90000"/>
              </a:lnSpc>
            </a:pPr>
            <a:r>
              <a:rPr sz="2800">
                <a:cs typeface="Times New Roman" panose="02020603050405020304" pitchFamily="18" charset="0"/>
              </a:rPr>
              <a:t>XML documents come from different sources</a:t>
            </a:r>
            <a:endParaRPr sz="28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Combining elements from different sources can result in name conflict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Namespaces allow the interpreter to resolve the elements</a:t>
            </a:r>
            <a:endParaRPr sz="2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sz="2800">
                <a:cs typeface="Times New Roman" panose="02020603050405020304" pitchFamily="18" charset="0"/>
              </a:rPr>
              <a:t>Namespaces</a:t>
            </a:r>
            <a:endParaRPr sz="28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Declared within element start-tag using attribute</a:t>
            </a:r>
            <a:r>
              <a:rPr sz="2400" err="1">
                <a:cs typeface="Times New Roman" panose="02020603050405020304" pitchFamily="18" charset="0"/>
              </a:rPr>
              <a:t> xmlns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Represented as an actual URI (since namespaces are globally unique)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e.g. &lt;Collection</a:t>
            </a:r>
            <a:r>
              <a:rPr sz="2000" err="1">
                <a:cs typeface="Times New Roman" panose="02020603050405020304" pitchFamily="18" charset="0"/>
              </a:rPr>
              <a:t> xmlns</a:t>
            </a:r>
            <a:r>
              <a:rPr sz="2000">
                <a:cs typeface="Times New Roman" panose="02020603050405020304" pitchFamily="18" charset="0"/>
              </a:rPr>
              <a:t>:book="http://www.</a:t>
            </a:r>
            <a:r>
              <a:rPr sz="2000" err="1">
                <a:cs typeface="Times New Roman" panose="02020603050405020304" pitchFamily="18" charset="0"/>
              </a:rPr>
              <a:t>mjyOnline</a:t>
            </a:r>
            <a:r>
              <a:rPr sz="2000">
                <a:cs typeface="Times New Roman" panose="02020603050405020304" pitchFamily="18" charset="0"/>
              </a:rPr>
              <a:t>.com/books"</a:t>
            </a:r>
            <a:r>
              <a:rPr sz="2000" err="1">
                <a:cs typeface="Times New Roman" panose="02020603050405020304" pitchFamily="18" charset="0"/>
              </a:rPr>
              <a:t> </a:t>
            </a:r>
            <a:endParaRPr sz="2000" err="1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2000" err="1">
                <a:cs typeface="Times New Roman" panose="02020603050405020304" pitchFamily="18" charset="0"/>
              </a:rPr>
              <a:t>			xmlns</a:t>
            </a:r>
            <a:r>
              <a:rPr sz="2000">
                <a:cs typeface="Times New Roman" panose="02020603050405020304" pitchFamily="18" charset="0"/>
              </a:rPr>
              <a:t>:</a:t>
            </a:r>
            <a:r>
              <a:rPr sz="2000" err="1">
                <a:cs typeface="Times New Roman" panose="02020603050405020304" pitchFamily="18" charset="0"/>
              </a:rPr>
              <a:t>cd</a:t>
            </a:r>
            <a:r>
              <a:rPr sz="2000">
                <a:cs typeface="Times New Roman" panose="02020603050405020304" pitchFamily="18" charset="0"/>
              </a:rPr>
              <a:t>=http://www.mjyOnline.com/books&gt;</a:t>
            </a: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Here book and</a:t>
            </a:r>
            <a:r>
              <a:rPr sz="2000" err="1">
                <a:cs typeface="Times New Roman" panose="02020603050405020304" pitchFamily="18" charset="0"/>
              </a:rPr>
              <a:t> cd</a:t>
            </a:r>
            <a:r>
              <a:rPr sz="2000">
                <a:cs typeface="Times New Roman" panose="02020603050405020304" pitchFamily="18" charset="0"/>
              </a:rPr>
              <a:t> are short hands for the full namespace name</a:t>
            </a:r>
            <a:endParaRPr sz="20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Default namespace is used if no other namespace is defined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It does not have any prefix associated with it</a:t>
            </a:r>
            <a:endParaRPr sz="20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8514" name="Rectangles 448513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Namespaces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Example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48515" name="Text Placeholder 448514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4191000" cy="5334000"/>
          </a:xfrm>
          <a:ln/>
        </p:spPr>
        <p:txBody>
          <a:bodyPr/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&lt;?</a:t>
            </a:r>
            <a:r>
              <a:rPr sz="1200" err="1">
                <a:cs typeface="Times New Roman" panose="02020603050405020304" pitchFamily="18" charset="0"/>
              </a:rPr>
              <a:t>xml</a:t>
            </a:r>
            <a:r>
              <a:rPr sz="1200">
                <a:cs typeface="Times New Roman" panose="02020603050405020304" pitchFamily="18" charset="0"/>
              </a:rPr>
              <a:t> version="1.0"?&gt;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&lt;!-- File Name: Collection.</a:t>
            </a:r>
            <a:r>
              <a:rPr sz="1200" err="1">
                <a:cs typeface="Times New Roman" panose="02020603050405020304" pitchFamily="18" charset="0"/>
              </a:rPr>
              <a:t>xml</a:t>
            </a:r>
            <a:r>
              <a:rPr sz="1200">
                <a:cs typeface="Times New Roman" panose="02020603050405020304" pitchFamily="18" charset="0"/>
              </a:rPr>
              <a:t> --&gt;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&lt;COLLECTION</a:t>
            </a:r>
            <a:r>
              <a:rPr sz="1200" err="1">
                <a:cs typeface="Times New Roman" panose="02020603050405020304" pitchFamily="18" charset="0"/>
              </a:rPr>
              <a:t> </a:t>
            </a:r>
            <a:endParaRPr sz="1200" err="1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 err="1">
                <a:cs typeface="Times New Roman" panose="02020603050405020304" pitchFamily="18" charset="0"/>
              </a:rPr>
              <a:t>   xmlns</a:t>
            </a:r>
            <a:r>
              <a:rPr sz="1200">
                <a:cs typeface="Times New Roman" panose="02020603050405020304" pitchFamily="18" charset="0"/>
              </a:rPr>
              <a:t>:book="http://www.</a:t>
            </a:r>
            <a:r>
              <a:rPr sz="1200" err="1">
                <a:cs typeface="Times New Roman" panose="02020603050405020304" pitchFamily="18" charset="0"/>
              </a:rPr>
              <a:t>mjyOnline</a:t>
            </a:r>
            <a:r>
              <a:rPr sz="1200">
                <a:cs typeface="Times New Roman" panose="02020603050405020304" pitchFamily="18" charset="0"/>
              </a:rPr>
              <a:t>.com/books"</a:t>
            </a:r>
            <a:r>
              <a:rPr sz="1200" err="1">
                <a:cs typeface="Times New Roman" panose="02020603050405020304" pitchFamily="18" charset="0"/>
              </a:rPr>
              <a:t> </a:t>
            </a:r>
            <a:endParaRPr sz="1200" err="1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 err="1">
                <a:cs typeface="Times New Roman" panose="02020603050405020304" pitchFamily="18" charset="0"/>
              </a:rPr>
              <a:t>   xmlns</a:t>
            </a:r>
            <a:r>
              <a:rPr sz="1200">
                <a:cs typeface="Times New Roman" panose="02020603050405020304" pitchFamily="18" charset="0"/>
              </a:rPr>
              <a:t>: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="http://www.</a:t>
            </a:r>
            <a:r>
              <a:rPr sz="1200" err="1">
                <a:cs typeface="Times New Roman" panose="02020603050405020304" pitchFamily="18" charset="0"/>
              </a:rPr>
              <a:t>mjyOnline</a:t>
            </a:r>
            <a:r>
              <a:rPr sz="1200">
                <a:cs typeface="Times New Roman" panose="02020603050405020304" pitchFamily="18" charset="0"/>
              </a:rPr>
              <a:t>.com/</a:t>
            </a:r>
            <a:r>
              <a:rPr sz="1200" err="1">
                <a:cs typeface="Times New Roman" panose="02020603050405020304" pitchFamily="18" charset="0"/>
              </a:rPr>
              <a:t>cds</a:t>
            </a:r>
            <a:r>
              <a:rPr sz="1200">
                <a:cs typeface="Times New Roman" panose="02020603050405020304" pitchFamily="18" charset="0"/>
              </a:rPr>
              <a:t>"&gt;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&lt;ITEM Status="in"&gt;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&lt;TITLE&gt;The Adventures of Huckleberry Finn&lt;/book:TITLE&gt;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&lt;AUTHOR&gt;Mark Twain&lt;/book:AUTHOR&gt;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&lt;PRICE&gt;$5.49&lt;/book:PRICE&gt;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&lt;/ITEM&gt;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&lt;ITEM Status="in"&gt;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&lt;TITLE&gt;The Marble Faun&lt;/TITLE&gt;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&lt;AUTHOR&gt;Nathaniel Hawthorne&lt;/AUTHOR&gt;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&lt;PRICE&gt;$10.95&lt;/PRICE&gt;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&lt;/ITEM&gt; 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&lt;ITEM&gt;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&lt;ITEM Status="out"&gt;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&lt;TITLE&gt;Leaves of Grass&lt;/TITLE&gt;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&lt;AUTHOR&gt;Walt Whitman&lt;/AUTHOR&gt;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&lt;PRICE&gt;$7.75&lt;/PRICE&gt;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&lt;/ITEM&gt;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&lt;ITEM Status="out"&gt;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&lt;TITLE&gt;The Legend of Sleepy Hollow&lt;/TITLE&gt;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&lt;AUTHOR&gt;Washington Irving&lt;/AUTHOR&gt;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&lt;PRICE&gt;$2.95&lt;/PRICE&gt;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&lt;/ITEM&gt;</a:t>
            </a:r>
            <a:endParaRPr sz="1200">
              <a:ea typeface="Times New Roman" panose="02020603050405020304" pitchFamily="18" charset="0"/>
            </a:endParaRPr>
          </a:p>
        </p:txBody>
      </p:sp>
      <p:sp>
        <p:nvSpPr>
          <p:cNvPr id="448516" name="Rectangles 448515"/>
          <p:cNvSpPr/>
          <p:nvPr/>
        </p:nvSpPr>
        <p:spPr>
          <a:xfrm>
            <a:off x="4648200" y="1066800"/>
            <a:ext cx="43434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version="1.0"?&gt;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/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File Name: Collection.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/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&lt;COLLECTION 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/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&lt;ITEM&gt;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&lt;TITLE&gt;Violin Concertos Numbers 1, 2, and 3&lt;/TITLE&gt;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&lt;COMPOSER&gt;Mozart&lt;/COMPOSER&gt;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&lt;PRICE&gt;$16.49&lt;/PRICE&gt;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&lt;/ITEM&gt;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&lt;TITLE&gt;Violin Concerto in D&lt;/TITLE&gt;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&lt;COMPOSER&gt;Beethoven&lt;/COMPOSER&gt;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&lt;PRICE&gt;$14.95&lt;/PRICE&gt;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&lt;/ITEM&gt;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&lt;/COLLECTION&gt;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8517" name="Rectangles 448516"/>
          <p:cNvSpPr/>
          <p:nvPr/>
        </p:nvSpPr>
        <p:spPr>
          <a:xfrm>
            <a:off x="457200" y="6369050"/>
            <a:ext cx="8686800" cy="412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 and CDs are tracked in different files if combined will lead to conflicts</a:t>
            </a:r>
            <a:endParaRPr sz="200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6466" name="Rectangles 446465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Namespaces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Example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46467" name="Text Placeholder 446466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4191000" cy="5334000"/>
          </a:xfrm>
          <a:ln/>
        </p:spPr>
        <p:txBody>
          <a:bodyPr/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&lt;?</a:t>
            </a:r>
            <a:r>
              <a:rPr sz="1200" err="1">
                <a:cs typeface="Times New Roman" panose="02020603050405020304" pitchFamily="18" charset="0"/>
              </a:rPr>
              <a:t>xml</a:t>
            </a:r>
            <a:r>
              <a:rPr sz="1200">
                <a:cs typeface="Times New Roman" panose="02020603050405020304" pitchFamily="18" charset="0"/>
              </a:rPr>
              <a:t> version="1.0"?&gt;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&lt;!-- File Name: Collection.</a:t>
            </a:r>
            <a:r>
              <a:rPr sz="1200" err="1">
                <a:cs typeface="Times New Roman" panose="02020603050405020304" pitchFamily="18" charset="0"/>
              </a:rPr>
              <a:t>xml</a:t>
            </a:r>
            <a:r>
              <a:rPr sz="1200">
                <a:cs typeface="Times New Roman" panose="02020603050405020304" pitchFamily="18" charset="0"/>
              </a:rPr>
              <a:t> --&gt;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&lt;COLLECTION</a:t>
            </a:r>
            <a:r>
              <a:rPr sz="1200" err="1">
                <a:cs typeface="Times New Roman" panose="02020603050405020304" pitchFamily="18" charset="0"/>
              </a:rPr>
              <a:t> </a:t>
            </a:r>
            <a:endParaRPr sz="1200" err="1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 err="1">
                <a:cs typeface="Times New Roman" panose="02020603050405020304" pitchFamily="18" charset="0"/>
              </a:rPr>
              <a:t>   xmlns</a:t>
            </a:r>
            <a:r>
              <a:rPr sz="1200">
                <a:cs typeface="Times New Roman" panose="02020603050405020304" pitchFamily="18" charset="0"/>
              </a:rPr>
              <a:t>:book="http://www.</a:t>
            </a:r>
            <a:r>
              <a:rPr sz="1200" err="1">
                <a:cs typeface="Times New Roman" panose="02020603050405020304" pitchFamily="18" charset="0"/>
              </a:rPr>
              <a:t>mjyOnline</a:t>
            </a:r>
            <a:r>
              <a:rPr sz="1200">
                <a:cs typeface="Times New Roman" panose="02020603050405020304" pitchFamily="18" charset="0"/>
              </a:rPr>
              <a:t>.com/books"</a:t>
            </a:r>
            <a:r>
              <a:rPr sz="1200" err="1">
                <a:cs typeface="Times New Roman" panose="02020603050405020304" pitchFamily="18" charset="0"/>
              </a:rPr>
              <a:t> </a:t>
            </a:r>
            <a:endParaRPr sz="1200" err="1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 err="1">
                <a:cs typeface="Times New Roman" panose="02020603050405020304" pitchFamily="18" charset="0"/>
              </a:rPr>
              <a:t>   xmlns</a:t>
            </a:r>
            <a:r>
              <a:rPr sz="1200">
                <a:cs typeface="Times New Roman" panose="02020603050405020304" pitchFamily="18" charset="0"/>
              </a:rPr>
              <a:t>: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="http://www.</a:t>
            </a:r>
            <a:r>
              <a:rPr sz="1200" err="1">
                <a:cs typeface="Times New Roman" panose="02020603050405020304" pitchFamily="18" charset="0"/>
              </a:rPr>
              <a:t>mjyOnline</a:t>
            </a:r>
            <a:r>
              <a:rPr sz="1200">
                <a:cs typeface="Times New Roman" panose="02020603050405020304" pitchFamily="18" charset="0"/>
              </a:rPr>
              <a:t>.com/</a:t>
            </a:r>
            <a:r>
              <a:rPr sz="1200" err="1">
                <a:cs typeface="Times New Roman" panose="02020603050405020304" pitchFamily="18" charset="0"/>
              </a:rPr>
              <a:t>cds</a:t>
            </a:r>
            <a:r>
              <a:rPr sz="1200">
                <a:cs typeface="Times New Roman" panose="02020603050405020304" pitchFamily="18" charset="0"/>
              </a:rPr>
              <a:t>"&gt;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&lt;book:ITEM Status="in"&gt;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&lt;book:TITLE&gt;The Adventures of Huckleberry Finn&lt;/book:TITLE&gt;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&lt;book:AUTHOR&gt;Mark Twain&lt;/book:AUTHOR&gt;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&lt;book:PRICE&gt;$5.49&lt;/book:PRICE&gt;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&lt;/book:ITEM&gt;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&lt;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:ITEM&gt;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:TITLE&gt;Violin Concerto in D&lt;/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:TITLE&gt;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:COMPOSER&gt;Beethoven&lt;/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:COMPOSER&gt;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:PRICE&gt;$14.95&lt;/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:PRICE&gt;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&lt;/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:ITEM&gt;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&lt;book:ITEM Status="out"&gt;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&lt;book:TITLE&gt;Leaves of Grass&lt;/book:TITLE&gt;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&lt;book:AUTHOR&gt;Walt Whitman&lt;/book:AUTHOR&gt;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&lt;book:PRICE&gt;$7.75&lt;/book:PRICE&gt;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&lt;/book:ITEM&gt;</a:t>
            </a:r>
            <a:endParaRPr sz="120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r>
              <a:rPr sz="1400">
                <a:cs typeface="Times New Roman" panose="02020603050405020304" pitchFamily="18" charset="0"/>
              </a:rPr>
              <a:t>   </a:t>
            </a:r>
            <a:endParaRPr sz="1400">
              <a:ea typeface="Times New Roman" panose="02020603050405020304" pitchFamily="18" charset="0"/>
            </a:endParaRPr>
          </a:p>
        </p:txBody>
      </p:sp>
      <p:sp>
        <p:nvSpPr>
          <p:cNvPr id="446468" name="Rectangles 446467"/>
          <p:cNvSpPr/>
          <p:nvPr/>
        </p:nvSpPr>
        <p:spPr>
          <a:xfrm>
            <a:off x="4648200" y="1219200"/>
            <a:ext cx="41910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:ITEM&gt;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:TITLE&gt;Violin Concertos Numbers 1, 2, and 3&lt;/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:TITLE&gt;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:COMPOSER&gt;Mozart&lt;/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:COMPOSER&gt;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:PRICE&gt;$16.49&lt;/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:PRICE&gt;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:ITEM&gt;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&lt;book:ITEM Status="out"&gt;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&lt;book:TITLE&gt;The Legend of Sleepy Hollow&lt;/book:TITLE&gt;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&lt;book:AUTHOR&gt;Washington Irving&lt;/book:AUTHOR&gt;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&lt;book:PRICE&gt;$2.95&lt;/book:PRICE&gt;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&lt;/book:ITEM&gt;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&lt;book:ITEM Status="in"&gt;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&lt;book:TITLE&gt;The Marble Faun&lt;/book:TITLE&gt;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&lt;book:AUTHOR&gt;Nathaniel Hawthorne&lt;/book:AUTHOR&gt;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&lt;book:PRICE&gt;$10.95&lt;/book:PRICE&gt;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&lt;/book:ITEM&gt;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&lt;/COLLECTION&gt;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22" name="Rectangles 440321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Display XML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Style Sheets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40323" name="Text Placeholder 44032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334000"/>
          </a:xfrm>
          <a:ln/>
        </p:spPr>
        <p:txBody>
          <a:bodyPr/>
          <a:p>
            <a:pPr marL="533400" indent="-533400"/>
            <a:r>
              <a:rPr sz="2800">
                <a:cs typeface="Times New Roman" panose="02020603050405020304" pitchFamily="18" charset="0"/>
              </a:rPr>
              <a:t>A style sheet is a file that contains instructions for rendering individual elements in an XML document</a:t>
            </a:r>
            <a:endParaRPr sz="2800">
              <a:cs typeface="Times New Roman" panose="02020603050405020304" pitchFamily="18" charset="0"/>
            </a:endParaRPr>
          </a:p>
          <a:p>
            <a:pPr marL="533400" indent="-533400"/>
            <a:r>
              <a:rPr sz="2800">
                <a:cs typeface="Times New Roman" panose="02020603050405020304" pitchFamily="18" charset="0"/>
              </a:rPr>
              <a:t>Two kinds of style sheets exist</a:t>
            </a:r>
            <a:endParaRPr sz="2800">
              <a:cs typeface="Times New Roman" panose="02020603050405020304" pitchFamily="18" charset="0"/>
            </a:endParaRPr>
          </a:p>
          <a:p>
            <a:pPr marL="1024255" lvl="1" indent="-457200"/>
            <a:r>
              <a:rPr sz="2400">
                <a:cs typeface="Times New Roman" panose="02020603050405020304" pitchFamily="18" charset="0"/>
              </a:rPr>
              <a:t>Cascading Style Sheets (CSS)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/>
            <a:r>
              <a:rPr sz="2400">
                <a:cs typeface="Times New Roman" panose="02020603050405020304" pitchFamily="18" charset="0"/>
              </a:rPr>
              <a:t>Extensible</a:t>
            </a:r>
            <a:r>
              <a:rPr sz="2400" err="1">
                <a:cs typeface="Times New Roman" panose="02020603050405020304" pitchFamily="18" charset="0"/>
              </a:rPr>
              <a:t> Stylesheet</a:t>
            </a:r>
            <a:r>
              <a:rPr sz="2400">
                <a:cs typeface="Times New Roman" panose="02020603050405020304" pitchFamily="18" charset="0"/>
              </a:rPr>
              <a:t> language (XSLT)</a:t>
            </a:r>
            <a:endParaRPr sz="2400">
              <a:cs typeface="Times New Roman" panose="02020603050405020304" pitchFamily="18" charset="0"/>
            </a:endParaRPr>
          </a:p>
          <a:p>
            <a:pPr marL="533400" indent="-533400"/>
            <a:r>
              <a:rPr sz="2800">
                <a:cs typeface="Times New Roman" panose="02020603050405020304" pitchFamily="18" charset="0"/>
              </a:rPr>
              <a:t>Please refer to the following web site for comprehensive information on style sheets</a:t>
            </a:r>
            <a:endParaRPr sz="2800">
              <a:cs typeface="Times New Roman" panose="02020603050405020304" pitchFamily="18" charset="0"/>
            </a:endParaRPr>
          </a:p>
          <a:p>
            <a:pPr marL="1024255" lvl="1" indent="-457200"/>
            <a:r>
              <a:rPr sz="2400">
                <a:cs typeface="Times New Roman" panose="02020603050405020304" pitchFamily="18" charset="0"/>
              </a:rPr>
              <a:t>http://www.w3schools.com/</a:t>
            </a:r>
            <a:r>
              <a:rPr sz="2400" err="1">
                <a:cs typeface="Times New Roman" panose="02020603050405020304" pitchFamily="18" charset="0"/>
              </a:rPr>
              <a:t>css</a:t>
            </a:r>
            <a:r>
              <a:rPr sz="2400">
                <a:cs typeface="Times New Roman" panose="02020603050405020304" pitchFamily="18" charset="0"/>
              </a:rPr>
              <a:t>/default.asp</a:t>
            </a:r>
            <a:endParaRPr sz="24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4418" name="Rectangles 444417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Cascading Style Sheets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Example</a:t>
            </a:r>
            <a:endParaRPr sz="24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44419" name="Text Placeholder 444418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4191000" cy="5334000"/>
          </a:xfrm>
          <a:ln/>
        </p:spPr>
        <p:txBody>
          <a:bodyPr/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&lt;?</a:t>
            </a:r>
            <a:r>
              <a:rPr sz="1400" err="1">
                <a:cs typeface="Times New Roman" panose="02020603050405020304" pitchFamily="18" charset="0"/>
              </a:rPr>
              <a:t>xml</a:t>
            </a:r>
            <a:r>
              <a:rPr sz="1400">
                <a:cs typeface="Times New Roman" panose="02020603050405020304" pitchFamily="18" charset="0"/>
              </a:rPr>
              <a:t> version="1.0"?&gt;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&lt;!-- File Name: Inventory01.</a:t>
            </a:r>
            <a:r>
              <a:rPr sz="1400" err="1">
                <a:cs typeface="Times New Roman" panose="02020603050405020304" pitchFamily="18" charset="0"/>
              </a:rPr>
              <a:t>xml</a:t>
            </a:r>
            <a:r>
              <a:rPr sz="1400">
                <a:cs typeface="Times New Roman" panose="02020603050405020304" pitchFamily="18" charset="0"/>
              </a:rPr>
              <a:t> --&gt;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&lt;?</a:t>
            </a:r>
            <a:r>
              <a:rPr sz="1400" err="1">
                <a:cs typeface="Times New Roman" panose="02020603050405020304" pitchFamily="18" charset="0"/>
              </a:rPr>
              <a:t>xml</a:t>
            </a:r>
            <a:r>
              <a:rPr sz="1400">
                <a:cs typeface="Times New Roman" panose="02020603050405020304" pitchFamily="18" charset="0"/>
              </a:rPr>
              <a:t>-</a:t>
            </a:r>
            <a:r>
              <a:rPr sz="1400" err="1">
                <a:cs typeface="Times New Roman" panose="02020603050405020304" pitchFamily="18" charset="0"/>
              </a:rPr>
              <a:t>stylesheet</a:t>
            </a:r>
            <a:r>
              <a:rPr sz="1400">
                <a:cs typeface="Times New Roman" panose="02020603050405020304" pitchFamily="18" charset="0"/>
              </a:rPr>
              <a:t> type="text/</a:t>
            </a:r>
            <a:r>
              <a:rPr sz="1400" err="1">
                <a:cs typeface="Times New Roman" panose="02020603050405020304" pitchFamily="18" charset="0"/>
              </a:rPr>
              <a:t>css</a:t>
            </a:r>
            <a:r>
              <a:rPr sz="1400">
                <a:cs typeface="Times New Roman" panose="02020603050405020304" pitchFamily="18" charset="0"/>
              </a:rPr>
              <a:t>"</a:t>
            </a:r>
            <a:r>
              <a:rPr sz="1400" err="1">
                <a:cs typeface="Times New Roman" panose="02020603050405020304" pitchFamily="18" charset="0"/>
              </a:rPr>
              <a:t> href</a:t>
            </a:r>
            <a:r>
              <a:rPr sz="1400">
                <a:cs typeface="Times New Roman" panose="02020603050405020304" pitchFamily="18" charset="0"/>
              </a:rPr>
              <a:t>="Inventory01.</a:t>
            </a:r>
            <a:r>
              <a:rPr sz="1400" err="1">
                <a:cs typeface="Times New Roman" panose="02020603050405020304" pitchFamily="18" charset="0"/>
              </a:rPr>
              <a:t>css</a:t>
            </a:r>
            <a:r>
              <a:rPr sz="1400">
                <a:cs typeface="Times New Roman" panose="02020603050405020304" pitchFamily="18" charset="0"/>
              </a:rPr>
              <a:t>"?&gt;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&lt;INVENTORY&gt;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&lt;BOOK&gt;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&lt;TITLE&gt;The Adventures of Huckleberry Finn&lt;/TITLE&gt;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&lt;AUTHOR&gt;Mark Twain&lt;/AUTHOR&gt;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&lt;BINDING&gt;mass market paperback&lt;/BINDING&gt;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&lt;PAGES&gt;298&lt;/PAGES&gt;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&lt;PRICE&gt;$5.49&lt;/PRICE&gt;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&lt;/BOOK&gt;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&lt;BOOK&gt;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&lt;TITLE&gt;Leaves of Grass&lt;/TITLE&gt;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&lt;AUTHOR&gt;Walt Whitman&lt;/AUTHOR&gt;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&lt;BINDING&gt;hardcover&lt;/BINDING&gt;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&lt;PAGES&gt;462&lt;/PAGES&gt;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&lt;PRICE&gt;$7.75&lt;/PRICE&gt;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&lt;/BOOK&gt;</a:t>
            </a: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solidFill>
                  <a:srgbClr val="CC0000"/>
                </a:solidFill>
                <a:cs typeface="Times New Roman" panose="02020603050405020304" pitchFamily="18" charset="0"/>
              </a:rPr>
              <a:t>   </a:t>
            </a:r>
            <a:endParaRPr sz="1400">
              <a:solidFill>
                <a:srgbClr val="CC0000"/>
              </a:solidFill>
              <a:ea typeface="Times New Roman" panose="02020603050405020304" pitchFamily="18" charset="0"/>
            </a:endParaRPr>
          </a:p>
        </p:txBody>
      </p:sp>
      <p:sp>
        <p:nvSpPr>
          <p:cNvPr id="444420" name="Rectangles 444419"/>
          <p:cNvSpPr/>
          <p:nvPr/>
        </p:nvSpPr>
        <p:spPr>
          <a:xfrm>
            <a:off x="4495800" y="1219200"/>
            <a:ext cx="41910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&lt;BOOK&gt;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&lt;TITLE&gt;The Legend of Sleepy Hollow&lt;/TITLE&gt;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&lt;AUTHOR&gt;Washington Irving&lt;/AUTHOR&gt;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&lt;BINDING&gt;mass market paperback&lt;/BINDING&gt;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&lt;PAGES&gt;98&lt;/PAGES&gt;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&lt;PRICE&gt;$2.95&lt;/PRICE&gt;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&lt;/BOOK&gt;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&lt;BOOK&gt;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&lt;TITLE&gt;The Marble Faun&lt;/TITLE&gt;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&lt;AUTHOR&gt;Nathaniel Hawthorne&lt;/AUTHOR&gt;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&lt;BINDING&gt;trade paperback&lt;/BINDING&gt;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&lt;PAGES&gt;473&lt;/PAGES&gt;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&lt;PRICE&gt;$10.95&lt;/PRICE&gt;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&lt;/BOOK&gt;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&lt;BOOK&gt;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&lt;TITLE&gt;</a:t>
            </a:r>
            <a:r>
              <a:rPr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Moby</a:t>
            </a: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-Dick&lt;/TITLE&gt;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&lt;AUTHOR&gt;Herman Melville&lt;/AUTHOR&gt;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&lt;BINDING&gt;hardcover&lt;/BINDING&gt;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&lt;PAGES&gt;724&lt;/PAGES&gt;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&lt;PRICE&gt;$9.95&lt;/PRICE&gt;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&lt;/BOOK&gt;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&lt;/INVENTORY&gt;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10337</Words>
  <Application>WPS Presentation</Application>
  <PresentationFormat>On-screen Show</PresentationFormat>
  <Paragraphs>390</Paragraphs>
  <Slides>19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Arial-BoldMT</vt:lpstr>
      <vt:lpstr>Segoe Print</vt:lpstr>
      <vt:lpstr>Garamond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GE CRD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CRD</dc:creator>
  <cp:lastModifiedBy>itzmo</cp:lastModifiedBy>
  <cp:revision>145</cp:revision>
  <dcterms:created xsi:type="dcterms:W3CDTF">2001-04-20T12:40:14Z</dcterms:created>
  <dcterms:modified xsi:type="dcterms:W3CDTF">2024-05-19T12:30:43Z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2F848253102A435DB34D78A07817AA00_13</vt:lpwstr>
  </property>
  <property fmtid="{D5CDD505-2E9C-101B-9397-08002B2CF9AE}" pid="3" name="KSOProductBuildVer">
    <vt:lpwstr>1033-12.2.0.16909</vt:lpwstr>
  </property>
</Properties>
</file>