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ldStandardTT-bold.fntdata"/><Relationship Id="rId6" Type="http://schemas.openxmlformats.org/officeDocument/2006/relationships/slide" Target="slides/slide2.xml"/><Relationship Id="rId18" Type="http://schemas.openxmlformats.org/officeDocument/2006/relationships/font" Target="fonts/OldStandardT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Old Standard TT"/>
                <a:ea typeface="Old Standard TT"/>
                <a:cs typeface="Old Standard TT"/>
                <a:sym typeface="Old Standard TT"/>
              </a:defRPr>
            </a:lvl1pPr>
            <a:lvl2pPr lvl="1" algn="r">
              <a:spcBef>
                <a:spcPts val="0"/>
              </a:spcBef>
              <a:buNone/>
              <a:defRPr sz="1000">
                <a:solidFill>
                  <a:schemeClr val="dk1"/>
                </a:solidFill>
                <a:latin typeface="Old Standard TT"/>
                <a:ea typeface="Old Standard TT"/>
                <a:cs typeface="Old Standard TT"/>
                <a:sym typeface="Old Standard TT"/>
              </a:defRPr>
            </a:lvl2pPr>
            <a:lvl3pPr lvl="2" algn="r">
              <a:spcBef>
                <a:spcPts val="0"/>
              </a:spcBef>
              <a:buNone/>
              <a:defRPr sz="1000">
                <a:solidFill>
                  <a:schemeClr val="dk1"/>
                </a:solidFill>
                <a:latin typeface="Old Standard TT"/>
                <a:ea typeface="Old Standard TT"/>
                <a:cs typeface="Old Standard TT"/>
                <a:sym typeface="Old Standard TT"/>
              </a:defRPr>
            </a:lvl3pPr>
            <a:lvl4pPr lvl="3" algn="r">
              <a:spcBef>
                <a:spcPts val="0"/>
              </a:spcBef>
              <a:buNone/>
              <a:defRPr sz="1000">
                <a:solidFill>
                  <a:schemeClr val="dk1"/>
                </a:solidFill>
                <a:latin typeface="Old Standard TT"/>
                <a:ea typeface="Old Standard TT"/>
                <a:cs typeface="Old Standard TT"/>
                <a:sym typeface="Old Standard TT"/>
              </a:defRPr>
            </a:lvl4pPr>
            <a:lvl5pPr lvl="4" algn="r">
              <a:spcBef>
                <a:spcPts val="0"/>
              </a:spcBef>
              <a:buNone/>
              <a:defRPr sz="1000">
                <a:solidFill>
                  <a:schemeClr val="dk1"/>
                </a:solidFill>
                <a:latin typeface="Old Standard TT"/>
                <a:ea typeface="Old Standard TT"/>
                <a:cs typeface="Old Standard TT"/>
                <a:sym typeface="Old Standard TT"/>
              </a:defRPr>
            </a:lvl5pPr>
            <a:lvl6pPr lvl="5" algn="r">
              <a:spcBef>
                <a:spcPts val="0"/>
              </a:spcBef>
              <a:buNone/>
              <a:defRPr sz="1000">
                <a:solidFill>
                  <a:schemeClr val="dk1"/>
                </a:solidFill>
                <a:latin typeface="Old Standard TT"/>
                <a:ea typeface="Old Standard TT"/>
                <a:cs typeface="Old Standard TT"/>
                <a:sym typeface="Old Standard TT"/>
              </a:defRPr>
            </a:lvl6pPr>
            <a:lvl7pPr lvl="6" algn="r">
              <a:spcBef>
                <a:spcPts val="0"/>
              </a:spcBef>
              <a:buNone/>
              <a:defRPr sz="1000">
                <a:solidFill>
                  <a:schemeClr val="dk1"/>
                </a:solidFill>
                <a:latin typeface="Old Standard TT"/>
                <a:ea typeface="Old Standard TT"/>
                <a:cs typeface="Old Standard TT"/>
                <a:sym typeface="Old Standard TT"/>
              </a:defRPr>
            </a:lvl7pPr>
            <a:lvl8pPr lvl="7" algn="r">
              <a:spcBef>
                <a:spcPts val="0"/>
              </a:spcBef>
              <a:buNone/>
              <a:defRPr sz="1000">
                <a:solidFill>
                  <a:schemeClr val="dk1"/>
                </a:solidFill>
                <a:latin typeface="Old Standard TT"/>
                <a:ea typeface="Old Standard TT"/>
                <a:cs typeface="Old Standard TT"/>
                <a:sym typeface="Old Standard TT"/>
              </a:defRPr>
            </a:lvl8pPr>
            <a:lvl9pPr lvl="8" algn="r">
              <a:spcBef>
                <a:spcPts val="0"/>
              </a:spcBef>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Questionnaire	</a:t>
            </a:r>
            <a:endParaRPr/>
          </a:p>
        </p:txBody>
      </p:sp>
      <p:sp>
        <p:nvSpPr>
          <p:cNvPr id="60" name="Shape 60"/>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Er. Suraj Awal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body"/>
          </p:nvPr>
        </p:nvSpPr>
        <p:spPr>
          <a:xfrm>
            <a:off x="311700" y="1171675"/>
            <a:ext cx="79467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Programming can not solve problems by itself without proper instruction.</a:t>
            </a:r>
            <a:endParaRPr sz="1800"/>
          </a:p>
          <a:p>
            <a:pPr indent="-342900" lvl="0" marL="457200" rtl="0">
              <a:spcBef>
                <a:spcPts val="0"/>
              </a:spcBef>
              <a:spcAft>
                <a:spcPts val="0"/>
              </a:spcAft>
              <a:buSzPts val="1800"/>
              <a:buChar char="-"/>
            </a:pPr>
            <a:r>
              <a:rPr lang="en" sz="1800"/>
              <a:t>Think of it as an old grandfather playing with mobile. If he is given step by step instruction on how to use the mobile, then he can use it. But, if he does not get any instructions, using mobile problem will never be solved by him.</a:t>
            </a:r>
            <a:endParaRPr sz="1800"/>
          </a:p>
        </p:txBody>
      </p:sp>
      <p:sp>
        <p:nvSpPr>
          <p:cNvPr id="111" name="Shape 11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not programming?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 the important thing here is step by step instructions...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Algorithm</a:t>
            </a:r>
            <a:endParaRPr/>
          </a:p>
        </p:txBody>
      </p:sp>
      <p:sp>
        <p:nvSpPr>
          <p:cNvPr id="122" name="Shape 1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Algorithm is basically a step by step process of solving a problem.</a:t>
            </a:r>
            <a:endParaRPr/>
          </a:p>
          <a:p>
            <a:pPr indent="-342900" lvl="0" marL="457200" rtl="0">
              <a:spcBef>
                <a:spcPts val="0"/>
              </a:spcBef>
              <a:spcAft>
                <a:spcPts val="0"/>
              </a:spcAft>
              <a:buSzPts val="1800"/>
              <a:buChar char="-"/>
            </a:pPr>
            <a:r>
              <a:rPr lang="en"/>
              <a:t>Eg: algorithm to cook rice:</a:t>
            </a:r>
            <a:endParaRPr/>
          </a:p>
          <a:p>
            <a:pPr indent="-342900" lvl="0" marL="457200" rtl="0">
              <a:spcBef>
                <a:spcPts val="0"/>
              </a:spcBef>
              <a:spcAft>
                <a:spcPts val="0"/>
              </a:spcAft>
              <a:buSzPts val="1800"/>
              <a:buAutoNum type="arabicPeriod"/>
            </a:pPr>
            <a:r>
              <a:rPr lang="en"/>
              <a:t>Get the pressure cooker from the rack</a:t>
            </a:r>
            <a:endParaRPr/>
          </a:p>
          <a:p>
            <a:pPr indent="-342900" lvl="0" marL="457200" rtl="0">
              <a:spcBef>
                <a:spcPts val="0"/>
              </a:spcBef>
              <a:spcAft>
                <a:spcPts val="0"/>
              </a:spcAft>
              <a:buSzPts val="1800"/>
              <a:buAutoNum type="arabicPeriod"/>
            </a:pPr>
            <a:r>
              <a:rPr lang="en"/>
              <a:t>Put rice in the cooker.</a:t>
            </a:r>
            <a:endParaRPr/>
          </a:p>
          <a:p>
            <a:pPr indent="-342900" lvl="0" marL="457200" rtl="0">
              <a:spcBef>
                <a:spcPts val="0"/>
              </a:spcBef>
              <a:spcAft>
                <a:spcPts val="0"/>
              </a:spcAft>
              <a:buSzPts val="1800"/>
              <a:buAutoNum type="arabicPeriod"/>
            </a:pPr>
            <a:r>
              <a:rPr lang="en"/>
              <a:t>Put required amount of water in it.</a:t>
            </a:r>
            <a:endParaRPr/>
          </a:p>
          <a:p>
            <a:pPr indent="-342900" lvl="0" marL="457200" rtl="0">
              <a:spcBef>
                <a:spcPts val="0"/>
              </a:spcBef>
              <a:spcAft>
                <a:spcPts val="0"/>
              </a:spcAft>
              <a:buSzPts val="1800"/>
              <a:buAutoNum type="arabicPeriod"/>
            </a:pPr>
            <a:r>
              <a:rPr lang="en"/>
              <a:t>Cover the pressure cooker.</a:t>
            </a:r>
            <a:endParaRPr/>
          </a:p>
          <a:p>
            <a:pPr indent="-342900" lvl="0" marL="457200" rtl="0">
              <a:spcBef>
                <a:spcPts val="0"/>
              </a:spcBef>
              <a:spcAft>
                <a:spcPts val="0"/>
              </a:spcAft>
              <a:buSzPts val="1800"/>
              <a:buAutoNum type="arabicPeriod"/>
            </a:pPr>
            <a:r>
              <a:rPr lang="en"/>
              <a:t>Heat it on the gas until it rings.</a:t>
            </a:r>
            <a:endParaRPr/>
          </a:p>
          <a:p>
            <a:pPr indent="-342900" lvl="0" marL="457200" rtl="0">
              <a:spcBef>
                <a:spcPts val="0"/>
              </a:spcBef>
              <a:spcAft>
                <a:spcPts val="0"/>
              </a:spcAft>
              <a:buSzPts val="1800"/>
              <a:buAutoNum type="arabicPeriod"/>
            </a:pPr>
            <a:r>
              <a:rPr lang="en"/>
              <a:t>After it rings, lit off the gas.</a:t>
            </a:r>
            <a:endParaRPr/>
          </a:p>
          <a:p>
            <a:pPr indent="-342900" lvl="0" marL="457200">
              <a:spcBef>
                <a:spcPts val="0"/>
              </a:spcBef>
              <a:spcAft>
                <a:spcPts val="0"/>
              </a:spcAft>
              <a:buSzPts val="1800"/>
              <a:buAutoNum type="arabicPeriod"/>
            </a:pPr>
            <a:r>
              <a:rPr lang="en"/>
              <a:t>Your rice is ready to be served.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28" name="Shape 1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Programming is just the art to feed the algorithm or instruction to the computer system.</a:t>
            </a:r>
            <a:endParaRPr/>
          </a:p>
          <a:p>
            <a:pPr indent="0" lvl="0" marL="0">
              <a:spcBef>
                <a:spcPts val="1600"/>
              </a:spcBef>
              <a:spcAft>
                <a:spcPts val="1600"/>
              </a:spcAft>
              <a:buNone/>
            </a:pPr>
            <a:r>
              <a:rPr lang="en"/>
              <a:t>The most important thing is the algorithm, which requires sense of mathematics, logical reasoning and critical thinking to analyze the given problem and find the minimal solution.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What do you think programming is all about?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Have you ever heard of any programming languages?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Do you use Computer, Internet and Mobiles often?</a:t>
            </a:r>
            <a:endParaRPr/>
          </a:p>
        </p:txBody>
      </p:sp>
      <p:sp>
        <p:nvSpPr>
          <p:cNvPr id="76" name="Shape 7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yes, for what purposes?</a:t>
            </a:r>
            <a:endParaRPr/>
          </a:p>
        </p:txBody>
      </p:sp>
      <p:sp>
        <p:nvSpPr>
          <p:cNvPr id="77" name="Shape 7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a:spcBef>
                <a:spcPts val="0"/>
              </a:spcBef>
              <a:spcAft>
                <a:spcPts val="0"/>
              </a:spcAft>
              <a:buSzPts val="1800"/>
              <a:buChar char="●"/>
            </a:pPr>
            <a:r>
              <a:rPr lang="en"/>
              <a:t>Playing games</a:t>
            </a:r>
            <a:endParaRPr/>
          </a:p>
          <a:p>
            <a:pPr indent="-342900" lvl="0" marL="457200">
              <a:spcBef>
                <a:spcPts val="1600"/>
              </a:spcBef>
              <a:spcAft>
                <a:spcPts val="0"/>
              </a:spcAft>
              <a:buSzPts val="1800"/>
              <a:buChar char="●"/>
            </a:pPr>
            <a:r>
              <a:rPr lang="en"/>
              <a:t>Watching videos</a:t>
            </a:r>
            <a:endParaRPr/>
          </a:p>
          <a:p>
            <a:pPr indent="-342900" lvl="0" marL="457200">
              <a:spcBef>
                <a:spcPts val="1600"/>
              </a:spcBef>
              <a:spcAft>
                <a:spcPts val="0"/>
              </a:spcAft>
              <a:buSzPts val="1800"/>
              <a:buChar char="●"/>
            </a:pPr>
            <a:r>
              <a:rPr lang="en"/>
              <a:t>Listening songs</a:t>
            </a:r>
            <a:endParaRPr/>
          </a:p>
          <a:p>
            <a:pPr indent="-342900" lvl="0" marL="457200">
              <a:spcBef>
                <a:spcPts val="1600"/>
              </a:spcBef>
              <a:spcAft>
                <a:spcPts val="1600"/>
              </a:spcAft>
              <a:buSzPts val="1800"/>
              <a:buChar char="●"/>
            </a:pPr>
            <a:r>
              <a:rPr lang="en"/>
              <a:t>Study purposes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the Logical Reasoning</a:t>
            </a:r>
            <a:endParaRPr/>
          </a:p>
        </p:txBody>
      </p:sp>
      <p:sp>
        <p:nvSpPr>
          <p:cNvPr id="83" name="Shape 83"/>
          <p:cNvSpPr txBox="1"/>
          <p:nvPr>
            <p:ph idx="1" type="body"/>
          </p:nvPr>
        </p:nvSpPr>
        <p:spPr>
          <a:xfrm>
            <a:off x="311700" y="1171675"/>
            <a:ext cx="8364300" cy="339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Check the possibility of the given statements. If possible, answer True; otherwise answer False.</a:t>
            </a:r>
            <a:endParaRPr sz="1600"/>
          </a:p>
          <a:p>
            <a:pPr indent="-330200" lvl="0" marL="457200" rtl="0">
              <a:spcBef>
                <a:spcPts val="1600"/>
              </a:spcBef>
              <a:spcAft>
                <a:spcPts val="0"/>
              </a:spcAft>
              <a:buSzPts val="1600"/>
              <a:buAutoNum type="arabicPeriod"/>
            </a:pPr>
            <a:r>
              <a:rPr lang="en" sz="1600"/>
              <a:t>It rains today and it does not rain today.</a:t>
            </a:r>
            <a:endParaRPr sz="1600"/>
          </a:p>
          <a:p>
            <a:pPr indent="-330200" lvl="0" marL="457200" rtl="0">
              <a:spcBef>
                <a:spcPts val="1600"/>
              </a:spcBef>
              <a:spcAft>
                <a:spcPts val="0"/>
              </a:spcAft>
              <a:buSzPts val="1600"/>
              <a:buAutoNum type="arabicPeriod"/>
            </a:pPr>
            <a:r>
              <a:rPr lang="en" sz="1600"/>
              <a:t>It is cold yesterday or it is not cold yesterday.</a:t>
            </a:r>
            <a:endParaRPr sz="1600"/>
          </a:p>
          <a:p>
            <a:pPr indent="-330200" lvl="0" marL="457200" rtl="0">
              <a:spcBef>
                <a:spcPts val="1600"/>
              </a:spcBef>
              <a:spcAft>
                <a:spcPts val="0"/>
              </a:spcAft>
              <a:buSzPts val="1600"/>
              <a:buAutoNum type="arabicPeriod"/>
            </a:pPr>
            <a:r>
              <a:rPr lang="en" sz="1600"/>
              <a:t>A positive number is either odd or even.</a:t>
            </a:r>
            <a:endParaRPr sz="1600"/>
          </a:p>
          <a:p>
            <a:pPr indent="-330200" lvl="0" marL="457200">
              <a:spcBef>
                <a:spcPts val="1600"/>
              </a:spcBef>
              <a:spcAft>
                <a:spcPts val="1600"/>
              </a:spcAft>
              <a:buSzPts val="1600"/>
              <a:buAutoNum type="arabicPeriod"/>
            </a:pPr>
            <a:r>
              <a:rPr lang="en" sz="1600"/>
              <a:t>A positive number is odd as well as even.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Testing the Mathematical Reasoning</a:t>
            </a:r>
            <a:endParaRPr/>
          </a:p>
        </p:txBody>
      </p:sp>
      <p:sp>
        <p:nvSpPr>
          <p:cNvPr id="89" name="Shape 89"/>
          <p:cNvSpPr txBox="1"/>
          <p:nvPr>
            <p:ph idx="1" type="body"/>
          </p:nvPr>
        </p:nvSpPr>
        <p:spPr>
          <a:xfrm>
            <a:off x="311700" y="1171675"/>
            <a:ext cx="8364300" cy="3397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You are given a positive number. How will you determine whether it is odd or even mathematically?</a:t>
            </a:r>
            <a:endParaRPr sz="1600"/>
          </a:p>
          <a:p>
            <a:pPr indent="-330200" lvl="0" marL="457200" rtl="0">
              <a:spcBef>
                <a:spcPts val="1600"/>
              </a:spcBef>
              <a:spcAft>
                <a:spcPts val="0"/>
              </a:spcAft>
              <a:buSzPts val="1600"/>
              <a:buAutoNum type="arabicPeriod"/>
            </a:pPr>
            <a:r>
              <a:rPr lang="en" sz="1600"/>
              <a:t>I have a number. How to determine whether it is positive or negative mathematically?</a:t>
            </a:r>
            <a:endParaRPr sz="1600"/>
          </a:p>
          <a:p>
            <a:pPr indent="-330200" lvl="0" marL="457200" rtl="0">
              <a:spcBef>
                <a:spcPts val="1600"/>
              </a:spcBef>
              <a:spcAft>
                <a:spcPts val="1600"/>
              </a:spcAft>
              <a:buSzPts val="1600"/>
              <a:buAutoNum type="arabicPeriod"/>
            </a:pPr>
            <a:r>
              <a:rPr lang="en" sz="1600"/>
              <a:t>I have a word. How to find how many ‘a’ are there in that word?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all these matters?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90250" y="526350"/>
            <a:ext cx="81141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Computer is dumb as a newly borned child in case of common sense</a:t>
            </a:r>
            <a:r>
              <a:rPr lang="en"/>
              <a:t>...</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body"/>
          </p:nvPr>
        </p:nvSpPr>
        <p:spPr>
          <a:xfrm>
            <a:off x="311700" y="1171675"/>
            <a:ext cx="79467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Programming is just the process of writing computer programs in a particular programming language so as to make the machine solve the specific problem step wise.</a:t>
            </a:r>
            <a:endParaRPr sz="1800"/>
          </a:p>
          <a:p>
            <a:pPr indent="0" lvl="0" marL="0">
              <a:spcBef>
                <a:spcPts val="1600"/>
              </a:spcBef>
              <a:spcAft>
                <a:spcPts val="0"/>
              </a:spcAft>
              <a:buNone/>
            </a:pPr>
            <a:r>
              <a:t/>
            </a:r>
            <a:endParaRPr sz="1800"/>
          </a:p>
          <a:p>
            <a:pPr indent="-342900" lvl="0" marL="457200">
              <a:spcBef>
                <a:spcPts val="1600"/>
              </a:spcBef>
              <a:spcAft>
                <a:spcPts val="0"/>
              </a:spcAft>
              <a:buSzPts val="1800"/>
              <a:buChar char="-"/>
            </a:pPr>
            <a:r>
              <a:rPr lang="en" sz="1800"/>
              <a:t>It is the art of giving instructions to the computer about what should be done to get the solution to the problem.</a:t>
            </a:r>
            <a:endParaRPr sz="1800"/>
          </a:p>
        </p:txBody>
      </p:sp>
      <p:sp>
        <p:nvSpPr>
          <p:cNvPr id="105" name="Shape 10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exactly is programming?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