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64" r:id="rId3"/>
    <p:sldId id="261" r:id="rId4"/>
    <p:sldId id="263" r:id="rId5"/>
    <p:sldId id="265" r:id="rId6"/>
    <p:sldId id="275" r:id="rId7"/>
    <p:sldId id="302" r:id="rId8"/>
    <p:sldId id="266" r:id="rId9"/>
    <p:sldId id="290" r:id="rId10"/>
    <p:sldId id="291" r:id="rId11"/>
    <p:sldId id="288" r:id="rId12"/>
    <p:sldId id="289" r:id="rId13"/>
    <p:sldId id="294" r:id="rId14"/>
    <p:sldId id="296" r:id="rId15"/>
    <p:sldId id="303" r:id="rId16"/>
    <p:sldId id="304" r:id="rId17"/>
    <p:sldId id="292" r:id="rId18"/>
    <p:sldId id="293" r:id="rId19"/>
    <p:sldId id="297" r:id="rId20"/>
    <p:sldId id="298" r:id="rId21"/>
    <p:sldId id="283" r:id="rId22"/>
    <p:sldId id="285" r:id="rId23"/>
    <p:sldId id="299" r:id="rId24"/>
    <p:sldId id="301" r:id="rId25"/>
    <p:sldId id="305" r:id="rId26"/>
    <p:sldId id="306" r:id="rId27"/>
    <p:sldId id="300"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12/11/2023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12/11/2023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12/11/2023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4114800"/>
          </a:xfrm>
        </p:spPr>
        <p:txBody>
          <a:bodyPr>
            <a:normAutofit fontScale="90000"/>
          </a:bodyPr>
          <a:lstStyle/>
          <a:p>
            <a:pPr algn="ctr"/>
            <a:r>
              <a:rPr lang="en-US" sz="3100" i="1" dirty="0">
                <a:solidFill>
                  <a:srgbClr val="002060"/>
                </a:solidFill>
                <a:latin typeface="Algerian" pitchFamily="82" charset="0"/>
              </a:rPr>
              <a:t>THE presentation ON</a:t>
            </a:r>
            <a:br>
              <a:rPr lang="en-US" sz="3100" i="1" dirty="0">
                <a:solidFill>
                  <a:srgbClr val="002060"/>
                </a:solidFill>
                <a:latin typeface="Algerian" pitchFamily="82" charset="0"/>
              </a:rPr>
            </a:br>
            <a:br>
              <a:rPr lang="en-US" sz="3100" i="1" dirty="0">
                <a:solidFill>
                  <a:srgbClr val="002060"/>
                </a:solidFill>
                <a:latin typeface="Algerian" pitchFamily="82" charset="0"/>
              </a:rPr>
            </a:br>
            <a:r>
              <a:rPr lang="en-US" sz="3100" i="1" dirty="0">
                <a:solidFill>
                  <a:srgbClr val="002060"/>
                </a:solidFill>
                <a:latin typeface="Algerian" pitchFamily="82" charset="0"/>
              </a:rPr>
              <a:t>STATIC AC CIRCUIT BREAKER USING TRIAC </a:t>
            </a:r>
            <a:r>
              <a:rPr lang="en-US" sz="3100" i="1">
                <a:solidFill>
                  <a:srgbClr val="002060"/>
                </a:solidFill>
                <a:latin typeface="Algerian" pitchFamily="82" charset="0"/>
              </a:rPr>
              <a:t>WITH GSM</a:t>
            </a:r>
            <a:br>
              <a:rPr lang="en-US" sz="2400" dirty="0"/>
            </a:br>
            <a:br>
              <a:rPr lang="en-US" sz="2400" dirty="0"/>
            </a:br>
            <a:br>
              <a:rPr lang="en-US" sz="2400" dirty="0"/>
            </a:br>
            <a:r>
              <a:rPr lang="en-US" sz="2800" dirty="0">
                <a:solidFill>
                  <a:schemeClr val="tx2">
                    <a:lumMod val="50000"/>
                  </a:schemeClr>
                </a:solidFill>
              </a:rPr>
              <a:t>AGNIHOTRI POLYTECHNIC, NAGTHANA</a:t>
            </a:r>
            <a:br>
              <a:rPr lang="en-US" sz="2800" dirty="0">
                <a:solidFill>
                  <a:schemeClr val="tx2">
                    <a:lumMod val="50000"/>
                  </a:schemeClr>
                </a:solidFill>
              </a:rPr>
            </a:br>
            <a:br>
              <a:rPr lang="en-US" sz="2800" dirty="0">
                <a:solidFill>
                  <a:schemeClr val="tx2">
                    <a:lumMod val="50000"/>
                  </a:schemeClr>
                </a:solidFill>
              </a:rPr>
            </a:br>
            <a:r>
              <a:rPr lang="en-US" sz="2800" u="sng" dirty="0">
                <a:solidFill>
                  <a:schemeClr val="tx2">
                    <a:lumMod val="50000"/>
                  </a:schemeClr>
                </a:solidFill>
              </a:rPr>
              <a:t>GUIDED BY</a:t>
            </a:r>
            <a:br>
              <a:rPr lang="en-US" sz="2800" dirty="0">
                <a:solidFill>
                  <a:schemeClr val="tx2">
                    <a:lumMod val="50000"/>
                  </a:schemeClr>
                </a:solidFill>
              </a:rPr>
            </a:br>
            <a:r>
              <a:rPr lang="en-US" sz="2800" i="1" dirty="0">
                <a:solidFill>
                  <a:schemeClr val="tx2">
                    <a:lumMod val="50000"/>
                  </a:schemeClr>
                </a:solidFill>
              </a:rPr>
              <a:t> </a:t>
            </a:r>
            <a:r>
              <a:rPr lang="en-US" sz="2800" i="1" dirty="0">
                <a:solidFill>
                  <a:schemeClr val="tx2">
                    <a:lumMod val="50000"/>
                  </a:schemeClr>
                </a:solidFill>
                <a:latin typeface="Algerian" pitchFamily="82" charset="0"/>
              </a:rPr>
              <a:t>CHANDRAKANT V. BAMRATKAR </a:t>
            </a:r>
          </a:p>
        </p:txBody>
      </p:sp>
      <p:sp>
        <p:nvSpPr>
          <p:cNvPr id="3" name="Subtitle 2"/>
          <p:cNvSpPr>
            <a:spLocks noGrp="1"/>
          </p:cNvSpPr>
          <p:nvPr>
            <p:ph type="subTitle" idx="1"/>
          </p:nvPr>
        </p:nvSpPr>
        <p:spPr>
          <a:xfrm>
            <a:off x="5105400" y="3733800"/>
            <a:ext cx="4038600" cy="3124200"/>
          </a:xfrm>
        </p:spPr>
        <p:txBody>
          <a:bodyPr>
            <a:normAutofit fontScale="62500" lnSpcReduction="20000"/>
          </a:bodyPr>
          <a:lstStyle/>
          <a:p>
            <a:pPr algn="just"/>
            <a:endParaRPr lang="en-US" b="1" i="1" u="sng" dirty="0"/>
          </a:p>
          <a:p>
            <a:pPr algn="just"/>
            <a:endParaRPr lang="en-US" b="1" i="1" u="sng" dirty="0"/>
          </a:p>
          <a:p>
            <a:pPr algn="just"/>
            <a:endParaRPr lang="en-US" b="1" i="1" u="sng" dirty="0"/>
          </a:p>
          <a:p>
            <a:pPr algn="just"/>
            <a:r>
              <a:rPr lang="en-US" b="1" i="1" u="sng" dirty="0"/>
              <a:t>FROM</a:t>
            </a:r>
          </a:p>
          <a:p>
            <a:pPr algn="just"/>
            <a:r>
              <a:rPr lang="en-US" i="1" dirty="0"/>
              <a:t> </a:t>
            </a:r>
          </a:p>
          <a:p>
            <a:pPr algn="just"/>
            <a:r>
              <a:rPr lang="en-US" b="1" i="1" dirty="0">
                <a:solidFill>
                  <a:schemeClr val="tx1"/>
                </a:solidFill>
                <a:effectLst>
                  <a:outerShdw blurRad="38100" dist="38100" dir="2700000" algn="tl">
                    <a:srgbClr val="000000">
                      <a:alpha val="43137"/>
                    </a:srgbClr>
                  </a:outerShdw>
                </a:effectLst>
              </a:rPr>
              <a:t>SURAJ D. BAGEKAR</a:t>
            </a:r>
          </a:p>
          <a:p>
            <a:pPr algn="just"/>
            <a:r>
              <a:rPr lang="en-US" b="1" dirty="0">
                <a:solidFill>
                  <a:schemeClr val="accent3">
                    <a:lumMod val="40000"/>
                    <a:lumOff val="60000"/>
                  </a:schemeClr>
                </a:solidFill>
              </a:rPr>
              <a:t>ABHILASH.A.THAKRE </a:t>
            </a:r>
          </a:p>
          <a:p>
            <a:pPr algn="just"/>
            <a:r>
              <a:rPr lang="en-US" b="1" dirty="0">
                <a:solidFill>
                  <a:schemeClr val="accent1">
                    <a:lumMod val="40000"/>
                    <a:lumOff val="60000"/>
                  </a:schemeClr>
                </a:solidFill>
              </a:rPr>
              <a:t>SURAJ NASRE</a:t>
            </a:r>
          </a:p>
          <a:p>
            <a:pPr algn="just"/>
            <a:r>
              <a:rPr lang="en-US" b="1" dirty="0">
                <a:solidFill>
                  <a:srgbClr val="FFC000"/>
                </a:solidFill>
              </a:rPr>
              <a:t>NITESH CHOUDHARI</a:t>
            </a:r>
          </a:p>
          <a:p>
            <a:pPr algn="just"/>
            <a:r>
              <a:rPr lang="en-US" b="1" dirty="0">
                <a:solidFill>
                  <a:srgbClr val="7030A0"/>
                </a:solidFill>
              </a:rPr>
              <a:t>VISHAL AMBHORE</a:t>
            </a:r>
          </a:p>
          <a:p>
            <a:pPr algn="just"/>
            <a:r>
              <a:rPr lang="en-US" b="1" dirty="0">
                <a:solidFill>
                  <a:srgbClr val="002060"/>
                </a:solidFill>
              </a:rPr>
              <a:t>SAGAR VYAPARI</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dirty="0">
                <a:latin typeface="BrowalliaUPC" pitchFamily="34" charset="-34"/>
                <a:cs typeface="BrowalliaUPC" pitchFamily="34" charset="-34"/>
              </a:rPr>
              <a:t>The current sensor chips: ACS712ELC-05B;</a:t>
            </a:r>
          </a:p>
          <a:p>
            <a:r>
              <a:rPr lang="en-US" sz="3000" dirty="0">
                <a:latin typeface="BrowalliaUPC" pitchFamily="34" charset="-34"/>
                <a:cs typeface="BrowalliaUPC" pitchFamily="34" charset="-34"/>
              </a:rPr>
              <a:t>The module can be measured plus or minus 5 amps, corresponding to the analog output of 185 mV / A;</a:t>
            </a:r>
          </a:p>
          <a:p>
            <a:r>
              <a:rPr lang="en-US" sz="3000" dirty="0">
                <a:latin typeface="BrowalliaUPC" pitchFamily="34" charset="-34"/>
                <a:cs typeface="BrowalliaUPC" pitchFamily="34" charset="-34"/>
              </a:rPr>
              <a:t>There is no the detection current through, the output voltage is VCC/2 .</a:t>
            </a:r>
          </a:p>
          <a:p>
            <a:r>
              <a:rPr lang="en-US" sz="3000" dirty="0">
                <a:latin typeface="BrowalliaUPC" pitchFamily="34" charset="-34"/>
                <a:cs typeface="BrowalliaUPC" pitchFamily="34" charset="-34"/>
              </a:rPr>
              <a:t>The o/p of </a:t>
            </a:r>
            <a:r>
              <a:rPr lang="en-US" sz="3000" dirty="0" err="1">
                <a:latin typeface="BrowalliaUPC" pitchFamily="34" charset="-34"/>
                <a:cs typeface="BrowalliaUPC" pitchFamily="34" charset="-34"/>
              </a:rPr>
              <a:t>currnt</a:t>
            </a:r>
            <a:r>
              <a:rPr lang="en-US" sz="3000" dirty="0">
                <a:latin typeface="BrowalliaUPC" pitchFamily="34" charset="-34"/>
                <a:cs typeface="BrowalliaUPC" pitchFamily="34" charset="-34"/>
              </a:rPr>
              <a:t> sensor given to AVR.</a:t>
            </a:r>
          </a:p>
        </p:txBody>
      </p:sp>
      <p:sp>
        <p:nvSpPr>
          <p:cNvPr id="3" name="Title 2"/>
          <p:cNvSpPr>
            <a:spLocks noGrp="1"/>
          </p:cNvSpPr>
          <p:nvPr>
            <p:ph type="title"/>
          </p:nvPr>
        </p:nvSpPr>
        <p:spPr/>
        <p:txBody>
          <a:bodyPr/>
          <a:lstStyle/>
          <a:p>
            <a:r>
              <a:rPr lang="en-US" dirty="0"/>
              <a:t>DISCRIPTION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000" dirty="0">
                <a:solidFill>
                  <a:schemeClr val="tx1"/>
                </a:solidFill>
                <a:latin typeface="BrowalliaUPC" pitchFamily="34" charset="-34"/>
                <a:cs typeface="BrowalliaUPC" pitchFamily="34" charset="-34"/>
              </a:rPr>
              <a:t>MICRO-CONTROLLER</a:t>
            </a:r>
            <a:endParaRPr lang="en-US" sz="3000" dirty="0"/>
          </a:p>
        </p:txBody>
      </p:sp>
      <p:pic>
        <p:nvPicPr>
          <p:cNvPr id="1026" name="Picture 2" descr="C:\Users\Amol\Desktop\sr\Ac C.B. using triac with GSM\FINAL\AVR_Atmega8_Circuit.jpg"/>
          <p:cNvPicPr>
            <a:picLocks noGrp="1" noChangeAspect="1" noChangeArrowheads="1"/>
          </p:cNvPicPr>
          <p:nvPr>
            <p:ph idx="1"/>
          </p:nvPr>
        </p:nvPicPr>
        <p:blipFill>
          <a:blip r:embed="rId2"/>
          <a:srcRect/>
          <a:stretch>
            <a:fillRect/>
          </a:stretch>
        </p:blipFill>
        <p:spPr bwMode="auto">
          <a:xfrm>
            <a:off x="1143000" y="2133600"/>
            <a:ext cx="6858000" cy="3505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dirty="0">
                <a:latin typeface="BrowalliaUPC" pitchFamily="34" charset="-34"/>
                <a:cs typeface="BrowalliaUPC" pitchFamily="34" charset="-34"/>
              </a:rPr>
              <a:t>The micro-controller AVR is stand for ‘ADVANCE VIRTUAL RISC’.</a:t>
            </a:r>
          </a:p>
          <a:p>
            <a:r>
              <a:rPr lang="en-US" sz="3000" dirty="0">
                <a:latin typeface="BrowalliaUPC" pitchFamily="34" charset="-34"/>
                <a:cs typeface="BrowalliaUPC" pitchFamily="34" charset="-34"/>
              </a:rPr>
              <a:t>The AVR </a:t>
            </a:r>
            <a:r>
              <a:rPr lang="en-US" sz="3000" dirty="0" err="1">
                <a:latin typeface="BrowalliaUPC" pitchFamily="34" charset="-34"/>
                <a:cs typeface="BrowalliaUPC" pitchFamily="34" charset="-34"/>
              </a:rPr>
              <a:t>atmega</a:t>
            </a:r>
            <a:r>
              <a:rPr lang="en-US" sz="3000" dirty="0">
                <a:latin typeface="BrowalliaUPC" pitchFamily="34" charset="-34"/>
                <a:cs typeface="BrowalliaUPC" pitchFamily="34" charset="-34"/>
              </a:rPr>
              <a:t> 8 micro-controller is used.</a:t>
            </a:r>
          </a:p>
          <a:p>
            <a:r>
              <a:rPr lang="en-US" sz="3000" dirty="0">
                <a:latin typeface="BrowalliaUPC" pitchFamily="34" charset="-34"/>
                <a:cs typeface="BrowalliaUPC" pitchFamily="34" charset="-34"/>
              </a:rPr>
              <a:t>The o/p of current sensor given to ADC of AVR which convert analog </a:t>
            </a:r>
            <a:r>
              <a:rPr lang="en-US" sz="3000" dirty="0" err="1">
                <a:latin typeface="BrowalliaUPC" pitchFamily="34" charset="-34"/>
                <a:cs typeface="BrowalliaUPC" pitchFamily="34" charset="-34"/>
              </a:rPr>
              <a:t>i</a:t>
            </a:r>
            <a:r>
              <a:rPr lang="en-US" sz="3000" dirty="0">
                <a:latin typeface="BrowalliaUPC" pitchFamily="34" charset="-34"/>
                <a:cs typeface="BrowalliaUPC" pitchFamily="34" charset="-34"/>
              </a:rPr>
              <a:t>/p into digital .</a:t>
            </a:r>
          </a:p>
          <a:p>
            <a:r>
              <a:rPr lang="en-US" sz="3000" dirty="0">
                <a:latin typeface="BrowalliaUPC" pitchFamily="34" charset="-34"/>
                <a:cs typeface="BrowalliaUPC" pitchFamily="34" charset="-34"/>
              </a:rPr>
              <a:t>This value is </a:t>
            </a:r>
            <a:r>
              <a:rPr lang="en-US" sz="3000" dirty="0" err="1">
                <a:latin typeface="BrowalliaUPC" pitchFamily="34" charset="-34"/>
                <a:cs typeface="BrowalliaUPC" pitchFamily="34" charset="-34"/>
              </a:rPr>
              <a:t>compaired</a:t>
            </a:r>
            <a:r>
              <a:rPr lang="en-US" sz="3000" dirty="0">
                <a:latin typeface="BrowalliaUPC" pitchFamily="34" charset="-34"/>
                <a:cs typeface="BrowalliaUPC" pitchFamily="34" charset="-34"/>
              </a:rPr>
              <a:t> with reference value in micro controller.</a:t>
            </a:r>
          </a:p>
          <a:p>
            <a:r>
              <a:rPr lang="en-US" sz="3000" dirty="0">
                <a:latin typeface="BrowalliaUPC" pitchFamily="34" charset="-34"/>
                <a:cs typeface="BrowalliaUPC" pitchFamily="34" charset="-34"/>
              </a:rPr>
              <a:t>If it is greater than rated current value the microcontroller will disconnect the signal given to </a:t>
            </a:r>
            <a:r>
              <a:rPr lang="en-US" sz="3000" dirty="0" err="1">
                <a:latin typeface="BrowalliaUPC" pitchFamily="34" charset="-34"/>
                <a:cs typeface="BrowalliaUPC" pitchFamily="34" charset="-34"/>
              </a:rPr>
              <a:t>opto</a:t>
            </a:r>
            <a:r>
              <a:rPr lang="en-US" sz="3000" dirty="0">
                <a:latin typeface="BrowalliaUPC" pitchFamily="34" charset="-34"/>
                <a:cs typeface="BrowalliaUPC" pitchFamily="34" charset="-34"/>
              </a:rPr>
              <a:t>-isolator which disconnect the load from supply through TRIAC.</a:t>
            </a:r>
          </a:p>
          <a:p>
            <a:endParaRPr lang="en-US" sz="3000" dirty="0">
              <a:latin typeface="BrowalliaUPC" pitchFamily="34" charset="-34"/>
              <a:cs typeface="BrowalliaUPC" pitchFamily="34" charset="-34"/>
            </a:endParaRPr>
          </a:p>
        </p:txBody>
      </p:sp>
      <p:sp>
        <p:nvSpPr>
          <p:cNvPr id="3" name="Title 2"/>
          <p:cNvSpPr>
            <a:spLocks noGrp="1"/>
          </p:cNvSpPr>
          <p:nvPr>
            <p:ph type="title"/>
          </p:nvPr>
        </p:nvSpPr>
        <p:spPr/>
        <p:txBody>
          <a:bodyPr>
            <a:normAutofit/>
          </a:bodyPr>
          <a:lstStyle/>
          <a:p>
            <a:r>
              <a:rPr lang="en-US" sz="3000" dirty="0">
                <a:latin typeface="BrowalliaUPC" pitchFamily="34" charset="-34"/>
                <a:cs typeface="BrowalliaUPC" pitchFamily="34" charset="-34"/>
              </a:rPr>
              <a:t>DISCRIPTION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000" dirty="0">
                <a:solidFill>
                  <a:schemeClr val="tx1"/>
                </a:solidFill>
                <a:latin typeface="BrowalliaUPC" pitchFamily="34" charset="-34"/>
                <a:cs typeface="BrowalliaUPC" pitchFamily="34" charset="-34"/>
              </a:rPr>
              <a:t>OPTO-ISOLATOR</a:t>
            </a:r>
            <a:endParaRPr lang="en-US" sz="3000" dirty="0"/>
          </a:p>
        </p:txBody>
      </p:sp>
      <p:pic>
        <p:nvPicPr>
          <p:cNvPr id="4" name="Picture 2" descr="C:\Users\Amol\Desktop\Ac C.B. using triac with GSM\clt ppt\7675804_f520.jpg"/>
          <p:cNvPicPr>
            <a:picLocks noGrp="1" noChangeAspect="1" noChangeArrowheads="1"/>
          </p:cNvPicPr>
          <p:nvPr>
            <p:ph idx="1"/>
          </p:nvPr>
        </p:nvPicPr>
        <p:blipFill>
          <a:blip r:embed="rId2"/>
          <a:srcRect/>
          <a:stretch>
            <a:fillRect/>
          </a:stretch>
        </p:blipFill>
        <p:spPr bwMode="auto">
          <a:xfrm>
            <a:off x="4495800" y="1905000"/>
            <a:ext cx="4191000" cy="3381375"/>
          </a:xfrm>
          <a:prstGeom prst="rect">
            <a:avLst/>
          </a:prstGeom>
          <a:noFill/>
        </p:spPr>
      </p:pic>
      <p:pic>
        <p:nvPicPr>
          <p:cNvPr id="5" name="Picture 3" descr="C:\Users\Amol\Desktop\Ac C.B. using triac with GSM\clt ppt\images.jpg"/>
          <p:cNvPicPr>
            <a:picLocks noChangeAspect="1" noChangeArrowheads="1"/>
          </p:cNvPicPr>
          <p:nvPr/>
        </p:nvPicPr>
        <p:blipFill>
          <a:blip r:embed="rId3"/>
          <a:srcRect/>
          <a:stretch>
            <a:fillRect/>
          </a:stretch>
        </p:blipFill>
        <p:spPr bwMode="auto">
          <a:xfrm>
            <a:off x="533400" y="2057400"/>
            <a:ext cx="3352800" cy="3276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000" dirty="0">
                <a:latin typeface="BrowalliaUPC" pitchFamily="34" charset="-34"/>
                <a:cs typeface="BrowalliaUPC" pitchFamily="34" charset="-34"/>
              </a:rPr>
              <a:t>The </a:t>
            </a:r>
            <a:r>
              <a:rPr lang="en-US" sz="3000" dirty="0" err="1">
                <a:latin typeface="BrowalliaUPC" pitchFamily="34" charset="-34"/>
                <a:cs typeface="BrowalliaUPC" pitchFamily="34" charset="-34"/>
              </a:rPr>
              <a:t>opto</a:t>
            </a:r>
            <a:r>
              <a:rPr lang="en-US" sz="3000" dirty="0">
                <a:latin typeface="BrowalliaUPC" pitchFamily="34" charset="-34"/>
                <a:cs typeface="BrowalliaUPC" pitchFamily="34" charset="-34"/>
              </a:rPr>
              <a:t>-isolator is consists of LED and </a:t>
            </a:r>
            <a:r>
              <a:rPr lang="en-US" sz="3000" dirty="0" err="1">
                <a:latin typeface="BrowalliaUPC" pitchFamily="34" charset="-34"/>
                <a:cs typeface="BrowalliaUPC" pitchFamily="34" charset="-34"/>
              </a:rPr>
              <a:t>and</a:t>
            </a:r>
            <a:r>
              <a:rPr lang="en-US" sz="3000" dirty="0">
                <a:latin typeface="BrowalliaUPC" pitchFamily="34" charset="-34"/>
                <a:cs typeface="BrowalliaUPC" pitchFamily="34" charset="-34"/>
              </a:rPr>
              <a:t> a photo diode.</a:t>
            </a:r>
          </a:p>
          <a:p>
            <a:r>
              <a:rPr lang="en-US" sz="3000" dirty="0">
                <a:latin typeface="BrowalliaUPC" pitchFamily="34" charset="-34"/>
                <a:cs typeface="BrowalliaUPC" pitchFamily="34" charset="-34"/>
              </a:rPr>
              <a:t>In normal condition the AVR supply is </a:t>
            </a:r>
            <a:r>
              <a:rPr lang="en-US" sz="3000" dirty="0" err="1">
                <a:latin typeface="BrowalliaUPC" pitchFamily="34" charset="-34"/>
                <a:cs typeface="BrowalliaUPC" pitchFamily="34" charset="-34"/>
              </a:rPr>
              <a:t>continuoes</a:t>
            </a:r>
            <a:r>
              <a:rPr lang="en-US" sz="3000" dirty="0">
                <a:latin typeface="BrowalliaUPC" pitchFamily="34" charset="-34"/>
                <a:cs typeface="BrowalliaUPC" pitchFamily="34" charset="-34"/>
              </a:rPr>
              <a:t> meet to the isolator and led is </a:t>
            </a:r>
            <a:r>
              <a:rPr lang="en-US" sz="3000" dirty="0" err="1">
                <a:latin typeface="BrowalliaUPC" pitchFamily="34" charset="-34"/>
                <a:cs typeface="BrowalliaUPC" pitchFamily="34" charset="-34"/>
              </a:rPr>
              <a:t>emmits</a:t>
            </a:r>
            <a:r>
              <a:rPr lang="en-US" sz="3000" dirty="0">
                <a:latin typeface="BrowalliaUPC" pitchFamily="34" charset="-34"/>
                <a:cs typeface="BrowalliaUPC" pitchFamily="34" charset="-34"/>
              </a:rPr>
              <a:t> light and photo diode received the light thus </a:t>
            </a:r>
            <a:r>
              <a:rPr lang="en-US" sz="3000" dirty="0" err="1">
                <a:latin typeface="BrowalliaUPC" pitchFamily="34" charset="-34"/>
                <a:cs typeface="BrowalliaUPC" pitchFamily="34" charset="-34"/>
              </a:rPr>
              <a:t>opto</a:t>
            </a:r>
            <a:r>
              <a:rPr lang="en-US" sz="3000" dirty="0">
                <a:latin typeface="BrowalliaUPC" pitchFamily="34" charset="-34"/>
                <a:cs typeface="BrowalliaUPC" pitchFamily="34" charset="-34"/>
              </a:rPr>
              <a:t>-isolator acts as a short circuit and conducts current through it and thus continues current is fed to the gate of TRIAC and thus the load is fed by required supply.</a:t>
            </a:r>
          </a:p>
          <a:p>
            <a:r>
              <a:rPr lang="en-US" sz="3000" dirty="0">
                <a:latin typeface="BrowalliaUPC" pitchFamily="34" charset="-34"/>
                <a:cs typeface="BrowalliaUPC" pitchFamily="34" charset="-34"/>
              </a:rPr>
              <a:t>When load is increased the current through load is increased and thus  the current sensor gives signal to AVR and AVR </a:t>
            </a:r>
            <a:r>
              <a:rPr lang="en-US" sz="3000" dirty="0" err="1">
                <a:latin typeface="BrowalliaUPC" pitchFamily="34" charset="-34"/>
                <a:cs typeface="BrowalliaUPC" pitchFamily="34" charset="-34"/>
              </a:rPr>
              <a:t>compaire</a:t>
            </a:r>
            <a:r>
              <a:rPr lang="en-US" sz="3000" dirty="0">
                <a:latin typeface="BrowalliaUPC" pitchFamily="34" charset="-34"/>
                <a:cs typeface="BrowalliaUPC" pitchFamily="34" charset="-34"/>
              </a:rPr>
              <a:t> this fault current value is greater than rated value.</a:t>
            </a:r>
          </a:p>
          <a:p>
            <a:r>
              <a:rPr lang="en-US" sz="3000" dirty="0">
                <a:latin typeface="BrowalliaUPC" pitchFamily="34" charset="-34"/>
                <a:cs typeface="BrowalliaUPC" pitchFamily="34" charset="-34"/>
              </a:rPr>
              <a:t>Hence, the AVR disconnects the supply to </a:t>
            </a:r>
            <a:r>
              <a:rPr lang="en-US" sz="3000" dirty="0" err="1">
                <a:latin typeface="BrowalliaUPC" pitchFamily="34" charset="-34"/>
                <a:cs typeface="BrowalliaUPC" pitchFamily="34" charset="-34"/>
              </a:rPr>
              <a:t>opto</a:t>
            </a:r>
            <a:r>
              <a:rPr lang="en-US" sz="3000" dirty="0">
                <a:latin typeface="BrowalliaUPC" pitchFamily="34" charset="-34"/>
                <a:cs typeface="BrowalliaUPC" pitchFamily="34" charset="-34"/>
              </a:rPr>
              <a:t> isolator and system is protected.</a:t>
            </a:r>
          </a:p>
        </p:txBody>
      </p:sp>
      <p:sp>
        <p:nvSpPr>
          <p:cNvPr id="3" name="Title 2"/>
          <p:cNvSpPr>
            <a:spLocks noGrp="1"/>
          </p:cNvSpPr>
          <p:nvPr>
            <p:ph type="title"/>
          </p:nvPr>
        </p:nvSpPr>
        <p:spPr/>
        <p:txBody>
          <a:bodyPr>
            <a:normAutofit/>
          </a:bodyPr>
          <a:lstStyle/>
          <a:p>
            <a:r>
              <a:rPr lang="en-US" sz="3000" dirty="0">
                <a:latin typeface="BrowalliaUPC" pitchFamily="34" charset="-34"/>
                <a:cs typeface="BrowalliaUPC" pitchFamily="34" charset="-34"/>
              </a:rPr>
              <a:t>DISCRIPTION</a:t>
            </a:r>
            <a:endParaRPr lang="en-US" sz="3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err="1"/>
              <a:t>lcd</a:t>
            </a:r>
            <a:endParaRPr lang="en-US" sz="2000" dirty="0"/>
          </a:p>
        </p:txBody>
      </p:sp>
      <p:pic>
        <p:nvPicPr>
          <p:cNvPr id="4" name="Content Placeholder 3" descr="C:\Users\Amol\Desktop\chandu project\HD44780_breadboard_02_lrg.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2217468"/>
            <a:ext cx="5410200" cy="334513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70000" lnSpcReduction="20000"/>
          </a:bodyPr>
          <a:lstStyle/>
          <a:p>
            <a:pPr algn="just"/>
            <a:r>
              <a:rPr lang="en-US" dirty="0"/>
              <a:t>LCD (Liquid Crystal Display) screen is an electronic display module and find a wide range of applications. A 16x2 LCD display is very basic module and is very commonly used in various devices and circuits. These modules are preferred over seven segments and other multi segment LEDs. The reasons being: LCDs are economical; easily programmable; have no limitation of displaying special &amp; even custom characters (unlike in seven segments), animations and so on.</a:t>
            </a:r>
          </a:p>
          <a:p>
            <a:pPr algn="just"/>
            <a:r>
              <a:rPr lang="en-US" dirty="0"/>
              <a:t>A </a:t>
            </a:r>
            <a:r>
              <a:rPr lang="en-US" b="1" dirty="0"/>
              <a:t>16x2 LCD</a:t>
            </a:r>
            <a:r>
              <a:rPr lang="en-US" dirty="0"/>
              <a:t> means it can display 16 characters per line and there are 2 such lines. In this LCD each character is displayed in 5x7 pixel matrix. This LCD has two registers, namely, Command and Data.</a:t>
            </a:r>
          </a:p>
          <a:p>
            <a:pPr algn="just"/>
            <a:r>
              <a:rPr lang="en-US" dirty="0"/>
              <a:t>The command register stores the command instructions given to the LCD. A command is an instruction given to LCD to do a predefined task like initializing it, clearing its screen, setting the cursor position, controlling display etc. The data register stores the data to be displayed on the LCD. The data is the ASCII value of the character to be displayed on the LCD.</a:t>
            </a:r>
          </a:p>
          <a:p>
            <a:pPr algn="just"/>
            <a:endParaRPr lang="en-US" dirty="0"/>
          </a:p>
        </p:txBody>
      </p:sp>
      <p:sp>
        <p:nvSpPr>
          <p:cNvPr id="3" name="Title 2"/>
          <p:cNvSpPr>
            <a:spLocks noGrp="1"/>
          </p:cNvSpPr>
          <p:nvPr>
            <p:ph type="title"/>
          </p:nvPr>
        </p:nvSpPr>
        <p:spPr/>
        <p:txBody>
          <a:bodyPr>
            <a:normAutofit/>
          </a:bodyPr>
          <a:lstStyle/>
          <a:p>
            <a:r>
              <a:rPr lang="en-US" sz="2000" dirty="0"/>
              <a:t>DISCRIPTION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000" dirty="0">
                <a:latin typeface="BrowalliaUPC" pitchFamily="34" charset="-34"/>
                <a:cs typeface="BrowalliaUPC" pitchFamily="34" charset="-34"/>
              </a:rPr>
              <a:t>TRIAC</a:t>
            </a:r>
          </a:p>
        </p:txBody>
      </p:sp>
      <p:pic>
        <p:nvPicPr>
          <p:cNvPr id="4" name="Content Placeholder 3" descr="C:\Users\Amol\Desktop\Ac C.B. using triac with GSM\clt ppt\bt136-triac-pin-configuration-Passivated-sensitive-gate-triac.jpg"/>
          <p:cNvPicPr>
            <a:picLocks noGrp="1" noChangeAspect="1" noChangeArrowheads="1"/>
          </p:cNvPicPr>
          <p:nvPr>
            <p:ph idx="1"/>
          </p:nvPr>
        </p:nvPicPr>
        <p:blipFill>
          <a:blip r:embed="rId2"/>
          <a:srcRect/>
          <a:stretch>
            <a:fillRect/>
          </a:stretch>
        </p:blipFill>
        <p:spPr bwMode="auto">
          <a:xfrm>
            <a:off x="2362200" y="1752600"/>
            <a:ext cx="4525962" cy="452596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dirty="0">
                <a:latin typeface="BrowalliaUPC" pitchFamily="34" charset="-34"/>
                <a:cs typeface="BrowalliaUPC" pitchFamily="34" charset="-34"/>
              </a:rPr>
              <a:t>The TRIAC is power electronic device used to control the high voltage, high current equipments.</a:t>
            </a:r>
          </a:p>
          <a:p>
            <a:r>
              <a:rPr lang="en-US" sz="3000" dirty="0">
                <a:latin typeface="BrowalliaUPC" pitchFamily="34" charset="-34"/>
                <a:cs typeface="BrowalliaUPC" pitchFamily="34" charset="-34"/>
              </a:rPr>
              <a:t>In normal condition, the continues supply is fed to </a:t>
            </a:r>
            <a:r>
              <a:rPr lang="en-US" sz="3000" dirty="0" err="1">
                <a:latin typeface="BrowalliaUPC" pitchFamily="34" charset="-34"/>
                <a:cs typeface="BrowalliaUPC" pitchFamily="34" charset="-34"/>
              </a:rPr>
              <a:t>triac</a:t>
            </a:r>
            <a:r>
              <a:rPr lang="en-US" sz="3000" dirty="0">
                <a:latin typeface="BrowalliaUPC" pitchFamily="34" charset="-34"/>
                <a:cs typeface="BrowalliaUPC" pitchFamily="34" charset="-34"/>
              </a:rPr>
              <a:t> which connect the load in supply line.</a:t>
            </a:r>
          </a:p>
          <a:p>
            <a:r>
              <a:rPr lang="en-US" sz="3000" dirty="0">
                <a:latin typeface="BrowalliaUPC" pitchFamily="34" charset="-34"/>
                <a:cs typeface="BrowalliaUPC" pitchFamily="34" charset="-34"/>
              </a:rPr>
              <a:t>In faulty condition, </a:t>
            </a:r>
            <a:r>
              <a:rPr lang="en-US" sz="3000" dirty="0" err="1">
                <a:latin typeface="BrowalliaUPC" pitchFamily="34" charset="-34"/>
                <a:cs typeface="BrowalliaUPC" pitchFamily="34" charset="-34"/>
              </a:rPr>
              <a:t>thethe</a:t>
            </a:r>
            <a:r>
              <a:rPr lang="en-US" sz="3000" dirty="0">
                <a:latin typeface="BrowalliaUPC" pitchFamily="34" charset="-34"/>
                <a:cs typeface="BrowalliaUPC" pitchFamily="34" charset="-34"/>
              </a:rPr>
              <a:t> AVR disconnects the signal and </a:t>
            </a:r>
            <a:r>
              <a:rPr lang="en-US" sz="3000" dirty="0" err="1">
                <a:latin typeface="BrowalliaUPC" pitchFamily="34" charset="-34"/>
                <a:cs typeface="BrowalliaUPC" pitchFamily="34" charset="-34"/>
              </a:rPr>
              <a:t>and</a:t>
            </a:r>
            <a:r>
              <a:rPr lang="en-US" sz="3000" dirty="0">
                <a:latin typeface="BrowalliaUPC" pitchFamily="34" charset="-34"/>
                <a:cs typeface="BrowalliaUPC" pitchFamily="34" charset="-34"/>
              </a:rPr>
              <a:t> cannot fed supply to load </a:t>
            </a:r>
          </a:p>
          <a:p>
            <a:r>
              <a:rPr lang="en-US" sz="3000" dirty="0">
                <a:latin typeface="BrowalliaUPC" pitchFamily="34" charset="-34"/>
                <a:cs typeface="BrowalliaUPC" pitchFamily="34" charset="-34"/>
              </a:rPr>
              <a:t>Thus </a:t>
            </a:r>
            <a:r>
              <a:rPr lang="en-US" sz="3000" dirty="0" err="1">
                <a:latin typeface="BrowalliaUPC" pitchFamily="34" charset="-34"/>
                <a:cs typeface="BrowalliaUPC" pitchFamily="34" charset="-34"/>
              </a:rPr>
              <a:t>sustem</a:t>
            </a:r>
            <a:r>
              <a:rPr lang="en-US" sz="3000" dirty="0">
                <a:latin typeface="BrowalliaUPC" pitchFamily="34" charset="-34"/>
                <a:cs typeface="BrowalliaUPC" pitchFamily="34" charset="-34"/>
              </a:rPr>
              <a:t> is protected from fault.</a:t>
            </a:r>
          </a:p>
        </p:txBody>
      </p:sp>
      <p:sp>
        <p:nvSpPr>
          <p:cNvPr id="3" name="Title 2"/>
          <p:cNvSpPr>
            <a:spLocks noGrp="1"/>
          </p:cNvSpPr>
          <p:nvPr>
            <p:ph type="title"/>
          </p:nvPr>
        </p:nvSpPr>
        <p:spPr/>
        <p:txBody>
          <a:bodyPr>
            <a:normAutofit/>
          </a:bodyPr>
          <a:lstStyle/>
          <a:p>
            <a:r>
              <a:rPr lang="en-US" sz="3000" dirty="0">
                <a:latin typeface="BrowalliaUPC" pitchFamily="34" charset="-34"/>
                <a:cs typeface="BrowalliaUPC" pitchFamily="34" charset="-34"/>
              </a:rPr>
              <a:t>DISCRIPTION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1143000"/>
          </a:xfrm>
        </p:spPr>
        <p:txBody>
          <a:bodyPr>
            <a:normAutofit/>
          </a:bodyPr>
          <a:lstStyle/>
          <a:p>
            <a:r>
              <a:rPr lang="en-US" sz="3000" dirty="0">
                <a:latin typeface="BrowalliaUPC" pitchFamily="34" charset="-34"/>
                <a:cs typeface="BrowalliaUPC" pitchFamily="34" charset="-34"/>
              </a:rPr>
              <a:t>GSM MODEM</a:t>
            </a:r>
          </a:p>
        </p:txBody>
      </p:sp>
      <p:pic>
        <p:nvPicPr>
          <p:cNvPr id="3074" name="Picture 2" descr="C:\Users\Amol\Desktop\sr\Ac C.B. using triac with GSM\FINAL\gsm.jpg"/>
          <p:cNvPicPr>
            <a:picLocks noGrp="1" noChangeAspect="1" noChangeArrowheads="1"/>
          </p:cNvPicPr>
          <p:nvPr>
            <p:ph idx="1"/>
          </p:nvPr>
        </p:nvPicPr>
        <p:blipFill>
          <a:blip r:embed="rId2"/>
          <a:srcRect/>
          <a:stretch>
            <a:fillRect/>
          </a:stretch>
        </p:blipFill>
        <p:spPr bwMode="auto">
          <a:xfrm>
            <a:off x="762000" y="1447800"/>
            <a:ext cx="7620000" cy="4953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457200" indent="-457200">
              <a:buFont typeface="+mj-lt"/>
              <a:buAutoNum type="arabicPeriod"/>
            </a:pPr>
            <a:r>
              <a:rPr lang="en-US" dirty="0">
                <a:latin typeface="BrowalliaUPC" pitchFamily="34" charset="-34"/>
                <a:cs typeface="BrowalliaUPC" pitchFamily="34" charset="-34"/>
              </a:rPr>
              <a:t>INTRODUCTION</a:t>
            </a:r>
          </a:p>
          <a:p>
            <a:pPr marL="457200" indent="-457200">
              <a:buFont typeface="+mj-lt"/>
              <a:buAutoNum type="arabicPeriod"/>
            </a:pPr>
            <a:r>
              <a:rPr lang="en-US" dirty="0">
                <a:latin typeface="BrowalliaUPC" pitchFamily="34" charset="-34"/>
                <a:cs typeface="BrowalliaUPC" pitchFamily="34" charset="-34"/>
              </a:rPr>
              <a:t>BLOCK DIAGRAM </a:t>
            </a:r>
          </a:p>
          <a:p>
            <a:pPr marL="457200" indent="-457200">
              <a:buFont typeface="+mj-lt"/>
              <a:buAutoNum type="arabicPeriod"/>
            </a:pPr>
            <a:r>
              <a:rPr lang="en-US" dirty="0">
                <a:latin typeface="BrowalliaUPC" pitchFamily="34" charset="-34"/>
                <a:cs typeface="BrowalliaUPC" pitchFamily="34" charset="-34"/>
              </a:rPr>
              <a:t>CIRCUIT DIAGRAM</a:t>
            </a:r>
          </a:p>
          <a:p>
            <a:pPr marL="457200" indent="-457200">
              <a:buFont typeface="+mj-lt"/>
              <a:buAutoNum type="arabicPeriod"/>
            </a:pPr>
            <a:r>
              <a:rPr lang="en-US" dirty="0">
                <a:latin typeface="BrowalliaUPC" pitchFamily="34" charset="-34"/>
                <a:cs typeface="BrowalliaUPC" pitchFamily="34" charset="-34"/>
              </a:rPr>
              <a:t>WORKING</a:t>
            </a:r>
          </a:p>
          <a:p>
            <a:pPr marL="457200" indent="-457200">
              <a:buFont typeface="+mj-lt"/>
              <a:buAutoNum type="arabicPeriod"/>
            </a:pPr>
            <a:r>
              <a:rPr lang="en-US" dirty="0">
                <a:latin typeface="BrowalliaUPC" pitchFamily="34" charset="-34"/>
                <a:cs typeface="BrowalliaUPC" pitchFamily="34" charset="-34"/>
              </a:rPr>
              <a:t>COMPONENTS AND ITS DISCRIPTION</a:t>
            </a:r>
          </a:p>
          <a:p>
            <a:pPr marL="457200" indent="-457200">
              <a:buFont typeface="+mj-lt"/>
              <a:buAutoNum type="arabicPeriod"/>
            </a:pPr>
            <a:r>
              <a:rPr lang="en-US" dirty="0">
                <a:latin typeface="BrowalliaUPC" pitchFamily="34" charset="-34"/>
                <a:cs typeface="BrowalliaUPC" pitchFamily="34" charset="-34"/>
              </a:rPr>
              <a:t>ADVANTAGES</a:t>
            </a:r>
          </a:p>
          <a:p>
            <a:pPr marL="457200" indent="-457200">
              <a:buFont typeface="+mj-lt"/>
              <a:buAutoNum type="arabicPeriod"/>
            </a:pPr>
            <a:r>
              <a:rPr lang="en-US" dirty="0">
                <a:latin typeface="BrowalliaUPC" pitchFamily="34" charset="-34"/>
                <a:cs typeface="BrowalliaUPC" pitchFamily="34" charset="-34"/>
              </a:rPr>
              <a:t>DIS-ADVANTAGES</a:t>
            </a:r>
          </a:p>
          <a:p>
            <a:pPr marL="457200" indent="-457200">
              <a:buFont typeface="+mj-lt"/>
              <a:buAutoNum type="arabicPeriod"/>
            </a:pPr>
            <a:r>
              <a:rPr lang="en-US" dirty="0">
                <a:latin typeface="BrowalliaUPC" pitchFamily="34" charset="-34"/>
                <a:cs typeface="BrowalliaUPC" pitchFamily="34" charset="-34"/>
              </a:rPr>
              <a:t>APPLICATIONS</a:t>
            </a:r>
          </a:p>
          <a:p>
            <a:pPr marL="457200" indent="-457200">
              <a:buFont typeface="+mj-lt"/>
              <a:buAutoNum type="arabicPeriod"/>
            </a:pPr>
            <a:r>
              <a:rPr lang="en-US" dirty="0">
                <a:latin typeface="BrowalliaUPC" pitchFamily="34" charset="-34"/>
                <a:cs typeface="BrowalliaUPC" pitchFamily="34" charset="-34"/>
              </a:rPr>
              <a:t>CONCLUSION</a:t>
            </a:r>
          </a:p>
          <a:p>
            <a:pPr marL="457200" indent="-457200">
              <a:buFont typeface="+mj-lt"/>
              <a:buAutoNum type="arabicPeriod"/>
            </a:pPr>
            <a:r>
              <a:rPr lang="en-US" dirty="0">
                <a:latin typeface="BrowalliaUPC" pitchFamily="34" charset="-34"/>
                <a:cs typeface="BrowalliaUPC" pitchFamily="34" charset="-34"/>
              </a:rPr>
              <a:t>FUTURE ENHANCEMENT</a:t>
            </a:r>
          </a:p>
          <a:p>
            <a:pPr marL="457200" indent="-457200">
              <a:buFont typeface="+mj-lt"/>
              <a:buAutoNum type="arabicPeriod"/>
            </a:pPr>
            <a:r>
              <a:rPr lang="en-US">
                <a:latin typeface="BrowalliaUPC" pitchFamily="34" charset="-34"/>
                <a:cs typeface="BrowalliaUPC" pitchFamily="34" charset="-34"/>
              </a:rPr>
              <a:t>TESTING AND RESULT</a:t>
            </a:r>
            <a:endParaRPr lang="en-US" dirty="0">
              <a:latin typeface="BrowalliaUPC" pitchFamily="34" charset="-34"/>
              <a:cs typeface="BrowalliaUPC" pitchFamily="34" charset="-34"/>
            </a:endParaRPr>
          </a:p>
          <a:p>
            <a:pPr marL="457200" indent="-457200">
              <a:buFont typeface="+mj-lt"/>
              <a:buAutoNum type="arabicPeriod"/>
            </a:pPr>
            <a:r>
              <a:rPr lang="en-US" dirty="0">
                <a:latin typeface="BrowalliaUPC" pitchFamily="34" charset="-34"/>
                <a:cs typeface="BrowalliaUPC" pitchFamily="34" charset="-34"/>
              </a:rPr>
              <a:t>REFERENCES</a:t>
            </a:r>
          </a:p>
          <a:p>
            <a:pPr marL="457200" indent="-457200">
              <a:buFont typeface="+mj-lt"/>
              <a:buAutoNum type="arabicPeriod"/>
            </a:pPr>
            <a:endParaRPr lang="en-US" dirty="0">
              <a:latin typeface="BrowalliaUPC" pitchFamily="34" charset="-34"/>
              <a:cs typeface="BrowalliaUPC" pitchFamily="34" charset="-34"/>
            </a:endParaRPr>
          </a:p>
          <a:p>
            <a:endParaRPr lang="en-US" dirty="0"/>
          </a:p>
        </p:txBody>
      </p:sp>
      <p:sp>
        <p:nvSpPr>
          <p:cNvPr id="3" name="Title 2"/>
          <p:cNvSpPr>
            <a:spLocks noGrp="1"/>
          </p:cNvSpPr>
          <p:nvPr>
            <p:ph type="title"/>
          </p:nvPr>
        </p:nvSpPr>
        <p:spPr/>
        <p:txBody>
          <a:bodyPr>
            <a:normAutofit/>
          </a:bodyPr>
          <a:lstStyle/>
          <a:p>
            <a:r>
              <a:rPr lang="en-US" sz="3000" dirty="0">
                <a:solidFill>
                  <a:schemeClr val="tx1"/>
                </a:solidFill>
                <a:effectLst/>
                <a:latin typeface="BrowalliaUPC" pitchFamily="34" charset="-34"/>
                <a:cs typeface="BrowalliaUPC" pitchFamily="34" charset="-34"/>
              </a:rPr>
              <a:t>CONTENTS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dirty="0">
                <a:latin typeface="BrowalliaUPC" pitchFamily="34" charset="-34"/>
                <a:cs typeface="BrowalliaUPC" pitchFamily="34" charset="-34"/>
              </a:rPr>
              <a:t>The GSM module is connected to the AVR.</a:t>
            </a:r>
          </a:p>
          <a:p>
            <a:r>
              <a:rPr lang="en-US" sz="3000" dirty="0">
                <a:latin typeface="BrowalliaUPC" pitchFamily="34" charset="-34"/>
                <a:cs typeface="BrowalliaUPC" pitchFamily="34" charset="-34"/>
              </a:rPr>
              <a:t>When circuit is tripped due to fault condition. The GSM send the massage to mobile which indicate the condition of circuit i.e. </a:t>
            </a:r>
            <a:r>
              <a:rPr lang="en-US" sz="3000" dirty="0" err="1">
                <a:latin typeface="BrowalliaUPC" pitchFamily="34" charset="-34"/>
                <a:cs typeface="BrowalliaUPC" pitchFamily="34" charset="-34"/>
              </a:rPr>
              <a:t>wheather</a:t>
            </a:r>
            <a:r>
              <a:rPr lang="en-US" sz="3000" dirty="0">
                <a:latin typeface="BrowalliaUPC" pitchFamily="34" charset="-34"/>
                <a:cs typeface="BrowalliaUPC" pitchFamily="34" charset="-34"/>
              </a:rPr>
              <a:t> it turn ON or OFF.</a:t>
            </a:r>
          </a:p>
        </p:txBody>
      </p:sp>
      <p:sp>
        <p:nvSpPr>
          <p:cNvPr id="3" name="Title 2"/>
          <p:cNvSpPr>
            <a:spLocks noGrp="1"/>
          </p:cNvSpPr>
          <p:nvPr>
            <p:ph type="title"/>
          </p:nvPr>
        </p:nvSpPr>
        <p:spPr/>
        <p:txBody>
          <a:bodyPr>
            <a:normAutofit/>
          </a:bodyPr>
          <a:lstStyle/>
          <a:p>
            <a:r>
              <a:rPr lang="en-US" sz="3000" dirty="0">
                <a:latin typeface="BrowalliaUPC" pitchFamily="34" charset="-34"/>
                <a:cs typeface="BrowalliaUPC" pitchFamily="34" charset="-34"/>
              </a:rPr>
              <a:t>DISCRIPTION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000" dirty="0">
                <a:latin typeface="BrowalliaUPC" pitchFamily="34" charset="-34"/>
                <a:cs typeface="BrowalliaUPC" pitchFamily="34" charset="-34"/>
              </a:rPr>
              <a:t>Fault clearing time is very fast.</a:t>
            </a:r>
          </a:p>
          <a:p>
            <a:r>
              <a:rPr lang="en-US" sz="3000" dirty="0">
                <a:latin typeface="BrowalliaUPC" pitchFamily="34" charset="-34"/>
                <a:cs typeface="BrowalliaUPC" pitchFamily="34" charset="-34"/>
              </a:rPr>
              <a:t>Totally automatic controlled.</a:t>
            </a:r>
          </a:p>
          <a:p>
            <a:r>
              <a:rPr lang="en-US" sz="3000" dirty="0">
                <a:latin typeface="BrowalliaUPC" pitchFamily="34" charset="-34"/>
                <a:cs typeface="BrowalliaUPC" pitchFamily="34" charset="-34"/>
              </a:rPr>
              <a:t>It is very easy to operate the system through GSM.</a:t>
            </a:r>
          </a:p>
          <a:p>
            <a:r>
              <a:rPr lang="en-US" sz="3000" dirty="0">
                <a:latin typeface="BrowalliaUPC" pitchFamily="34" charset="-34"/>
                <a:cs typeface="BrowalliaUPC" pitchFamily="34" charset="-34"/>
              </a:rPr>
              <a:t>Losses in AVR, TRIAC etc are very minimum.</a:t>
            </a:r>
          </a:p>
          <a:p>
            <a:r>
              <a:rPr lang="en-US" sz="3000" dirty="0">
                <a:latin typeface="BrowalliaUPC" pitchFamily="34" charset="-34"/>
                <a:cs typeface="BrowalliaUPC" pitchFamily="34" charset="-34"/>
              </a:rPr>
              <a:t>Less maintenance required.</a:t>
            </a:r>
          </a:p>
          <a:p>
            <a:r>
              <a:rPr lang="en-US" sz="3000" dirty="0">
                <a:latin typeface="BrowalliaUPC" pitchFamily="34" charset="-34"/>
                <a:cs typeface="BrowalliaUPC" pitchFamily="34" charset="-34"/>
              </a:rPr>
              <a:t>System is very light.</a:t>
            </a:r>
          </a:p>
          <a:p>
            <a:endParaRPr lang="en-US" dirty="0"/>
          </a:p>
        </p:txBody>
      </p:sp>
      <p:sp>
        <p:nvSpPr>
          <p:cNvPr id="3" name="Title 2"/>
          <p:cNvSpPr>
            <a:spLocks noGrp="1"/>
          </p:cNvSpPr>
          <p:nvPr>
            <p:ph type="title"/>
          </p:nvPr>
        </p:nvSpPr>
        <p:spPr/>
        <p:txBody>
          <a:bodyPr/>
          <a:lstStyle/>
          <a:p>
            <a:r>
              <a:rPr lang="en-US" sz="3000" dirty="0">
                <a:solidFill>
                  <a:schemeClr val="tx1"/>
                </a:solidFill>
                <a:latin typeface="BrowalliaUPC" pitchFamily="34" charset="-34"/>
                <a:cs typeface="BrowalliaUPC" pitchFamily="34" charset="-34"/>
              </a:rPr>
              <a:t>ADVANTAGES</a:t>
            </a:r>
            <a:r>
              <a:rPr 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800600"/>
          </a:xfrm>
        </p:spPr>
        <p:txBody>
          <a:bodyPr>
            <a:normAutofit/>
          </a:bodyPr>
          <a:lstStyle/>
          <a:p>
            <a:r>
              <a:rPr lang="en-US" sz="3000" dirty="0">
                <a:latin typeface="BrowalliaUPC" pitchFamily="34" charset="-34"/>
                <a:cs typeface="BrowalliaUPC" pitchFamily="34" charset="-34"/>
              </a:rPr>
              <a:t>It used in each an every electrical installation for protection.</a:t>
            </a:r>
          </a:p>
          <a:p>
            <a:r>
              <a:rPr lang="en-US" sz="3000" dirty="0">
                <a:latin typeface="BrowalliaUPC" pitchFamily="34" charset="-34"/>
                <a:cs typeface="BrowalliaUPC" pitchFamily="34" charset="-34"/>
              </a:rPr>
              <a:t>For protecting home appliances.</a:t>
            </a:r>
          </a:p>
          <a:p>
            <a:r>
              <a:rPr lang="en-US" sz="3000" dirty="0">
                <a:latin typeface="BrowalliaUPC" pitchFamily="34" charset="-34"/>
                <a:cs typeface="BrowalliaUPC" pitchFamily="34" charset="-34"/>
              </a:rPr>
              <a:t>Protection for induction motor.</a:t>
            </a:r>
          </a:p>
          <a:p>
            <a:r>
              <a:rPr lang="en-US" sz="3000" dirty="0">
                <a:latin typeface="BrowalliaUPC" pitchFamily="34" charset="-34"/>
                <a:cs typeface="BrowalliaUPC" pitchFamily="34" charset="-34"/>
              </a:rPr>
              <a:t>Protection for transformer etc..</a:t>
            </a:r>
          </a:p>
        </p:txBody>
      </p:sp>
      <p:sp>
        <p:nvSpPr>
          <p:cNvPr id="3" name="Title 2"/>
          <p:cNvSpPr>
            <a:spLocks noGrp="1"/>
          </p:cNvSpPr>
          <p:nvPr>
            <p:ph type="title"/>
          </p:nvPr>
        </p:nvSpPr>
        <p:spPr/>
        <p:txBody>
          <a:bodyPr>
            <a:normAutofit/>
          </a:bodyPr>
          <a:lstStyle/>
          <a:p>
            <a:r>
              <a:rPr lang="en-US" sz="3000" dirty="0">
                <a:solidFill>
                  <a:schemeClr val="tx1"/>
                </a:solidFill>
                <a:latin typeface="BrowalliaUPC" pitchFamily="34" charset="-34"/>
                <a:cs typeface="BrowalliaUPC" pitchFamily="34" charset="-34"/>
              </a:rPr>
              <a:t>APPLICATIONS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dirty="0">
                <a:latin typeface="BrowalliaUPC" pitchFamily="34" charset="-34"/>
                <a:cs typeface="BrowalliaUPC" pitchFamily="34" charset="-34"/>
              </a:rPr>
              <a:t>In this project, the operation of current sensor, AVR, </a:t>
            </a:r>
            <a:r>
              <a:rPr lang="en-US" sz="3000" dirty="0" err="1">
                <a:latin typeface="BrowalliaUPC" pitchFamily="34" charset="-34"/>
                <a:cs typeface="BrowalliaUPC" pitchFamily="34" charset="-34"/>
              </a:rPr>
              <a:t>opto</a:t>
            </a:r>
            <a:r>
              <a:rPr lang="en-US" sz="3000" dirty="0">
                <a:latin typeface="BrowalliaUPC" pitchFamily="34" charset="-34"/>
                <a:cs typeface="BrowalliaUPC" pitchFamily="34" charset="-34"/>
              </a:rPr>
              <a:t>-isolator, </a:t>
            </a:r>
            <a:r>
              <a:rPr lang="en-US" sz="3000" dirty="0" err="1">
                <a:latin typeface="BrowalliaUPC" pitchFamily="34" charset="-34"/>
                <a:cs typeface="BrowalliaUPC" pitchFamily="34" charset="-34"/>
              </a:rPr>
              <a:t>Triac</a:t>
            </a:r>
            <a:r>
              <a:rPr lang="en-US" sz="3000" dirty="0">
                <a:latin typeface="BrowalliaUPC" pitchFamily="34" charset="-34"/>
                <a:cs typeface="BrowalliaUPC" pitchFamily="34" charset="-34"/>
              </a:rPr>
              <a:t>, GSM module is understand.</a:t>
            </a:r>
          </a:p>
          <a:p>
            <a:r>
              <a:rPr lang="en-US" sz="3000" dirty="0">
                <a:latin typeface="BrowalliaUPC" pitchFamily="34" charset="-34"/>
                <a:cs typeface="BrowalliaUPC" pitchFamily="34" charset="-34"/>
              </a:rPr>
              <a:t>The load is cut off at exact value of fault current.</a:t>
            </a:r>
          </a:p>
          <a:p>
            <a:r>
              <a:rPr lang="en-US" sz="3000" dirty="0">
                <a:latin typeface="BrowalliaUPC" pitchFamily="34" charset="-34"/>
                <a:cs typeface="BrowalliaUPC" pitchFamily="34" charset="-34"/>
              </a:rPr>
              <a:t>Further using GSM module the massage is send to mobile indicates the load is tripped or connected.</a:t>
            </a:r>
          </a:p>
          <a:p>
            <a:r>
              <a:rPr lang="en-US" sz="3000" dirty="0">
                <a:latin typeface="BrowalliaUPC" pitchFamily="34" charset="-34"/>
                <a:cs typeface="BrowalliaUPC" pitchFamily="34" charset="-34"/>
              </a:rPr>
              <a:t>Due to this project, the electrical load are safely disconnected from supply in faulty condition.</a:t>
            </a:r>
          </a:p>
        </p:txBody>
      </p:sp>
      <p:sp>
        <p:nvSpPr>
          <p:cNvPr id="3" name="Title 2"/>
          <p:cNvSpPr>
            <a:spLocks noGrp="1"/>
          </p:cNvSpPr>
          <p:nvPr>
            <p:ph type="title"/>
          </p:nvPr>
        </p:nvSpPr>
        <p:spPr/>
        <p:txBody>
          <a:bodyPr>
            <a:normAutofit/>
          </a:bodyPr>
          <a:lstStyle/>
          <a:p>
            <a:r>
              <a:rPr lang="en-US" sz="3000" dirty="0">
                <a:solidFill>
                  <a:schemeClr val="tx1"/>
                </a:solidFill>
                <a:latin typeface="BrowalliaUPC" pitchFamily="34" charset="-34"/>
                <a:cs typeface="BrowalliaUPC" pitchFamily="34" charset="-34"/>
              </a:rPr>
              <a:t>CONCLUSION</a:t>
            </a:r>
            <a:endParaRPr lang="en-US" sz="3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BrowalliaUPC" pitchFamily="34" charset="-34"/>
                <a:cs typeface="BrowalliaUPC" pitchFamily="34" charset="-34"/>
              </a:rPr>
              <a:t>In this project we can only receive a massage through GSM to mobile which indicates the condition of circuit weather is turn off or on.</a:t>
            </a:r>
          </a:p>
          <a:p>
            <a:r>
              <a:rPr lang="en-US" sz="2400" dirty="0">
                <a:latin typeface="BrowalliaUPC" pitchFamily="34" charset="-34"/>
                <a:cs typeface="BrowalliaUPC" pitchFamily="34" charset="-34"/>
              </a:rPr>
              <a:t>The future enhancement is that, further we can controlled the operation of this circuit through the mobile.</a:t>
            </a:r>
          </a:p>
          <a:p>
            <a:r>
              <a:rPr lang="en-US" sz="2400" dirty="0">
                <a:latin typeface="BrowalliaUPC" pitchFamily="34" charset="-34"/>
                <a:cs typeface="BrowalliaUPC" pitchFamily="34" charset="-34"/>
              </a:rPr>
              <a:t>If circuit is tripped due to overload, then GSM send the massage to mobile that “supply is turn off due to overload.</a:t>
            </a:r>
          </a:p>
          <a:p>
            <a:r>
              <a:rPr lang="en-US" sz="2400" dirty="0">
                <a:latin typeface="BrowalliaUPC" pitchFamily="34" charset="-34"/>
                <a:cs typeface="BrowalliaUPC" pitchFamily="34" charset="-34"/>
              </a:rPr>
              <a:t>In the future enhancement we send the massage from mobile to the GSM module that “turn on the supply” then the circuit is reconnects the load across supply.</a:t>
            </a:r>
          </a:p>
          <a:p>
            <a:r>
              <a:rPr lang="en-US" sz="2400" dirty="0">
                <a:latin typeface="BrowalliaUPC" pitchFamily="34" charset="-34"/>
                <a:cs typeface="BrowalliaUPC" pitchFamily="34" charset="-34"/>
              </a:rPr>
              <a:t>Other future enhancement is that we can connect the </a:t>
            </a:r>
            <a:r>
              <a:rPr lang="en-US" sz="2400" dirty="0" err="1">
                <a:latin typeface="BrowalliaUPC" pitchFamily="34" charset="-34"/>
                <a:cs typeface="BrowalliaUPC" pitchFamily="34" charset="-34"/>
              </a:rPr>
              <a:t>bluetooth</a:t>
            </a:r>
            <a:r>
              <a:rPr lang="en-US" sz="2400" dirty="0">
                <a:latin typeface="BrowalliaUPC" pitchFamily="34" charset="-34"/>
                <a:cs typeface="BrowalliaUPC" pitchFamily="34" charset="-34"/>
              </a:rPr>
              <a:t> model with this circuit breaker and same control is possible with this </a:t>
            </a:r>
            <a:r>
              <a:rPr lang="en-US" sz="2400" dirty="0" err="1">
                <a:latin typeface="BrowalliaUPC" pitchFamily="34" charset="-34"/>
                <a:cs typeface="BrowalliaUPC" pitchFamily="34" charset="-34"/>
              </a:rPr>
              <a:t>bluetooth</a:t>
            </a:r>
            <a:r>
              <a:rPr lang="en-US" sz="2400" dirty="0">
                <a:latin typeface="BrowalliaUPC" pitchFamily="34" charset="-34"/>
                <a:cs typeface="BrowalliaUPC" pitchFamily="34" charset="-34"/>
              </a:rPr>
              <a:t> model.</a:t>
            </a:r>
          </a:p>
          <a:p>
            <a:r>
              <a:rPr lang="en-US" sz="2400" dirty="0">
                <a:latin typeface="BrowalliaUPC" pitchFamily="34" charset="-34"/>
                <a:cs typeface="BrowalliaUPC" pitchFamily="34" charset="-34"/>
              </a:rPr>
              <a:t>Hence it can be serve the process where the network is not available.</a:t>
            </a:r>
          </a:p>
        </p:txBody>
      </p:sp>
      <p:sp>
        <p:nvSpPr>
          <p:cNvPr id="3" name="Title 2"/>
          <p:cNvSpPr>
            <a:spLocks noGrp="1"/>
          </p:cNvSpPr>
          <p:nvPr>
            <p:ph type="title"/>
          </p:nvPr>
        </p:nvSpPr>
        <p:spPr/>
        <p:txBody>
          <a:bodyPr>
            <a:normAutofit/>
          </a:bodyPr>
          <a:lstStyle/>
          <a:p>
            <a:r>
              <a:rPr lang="en-US" sz="3000" dirty="0">
                <a:latin typeface="BrowalliaUPC" pitchFamily="34" charset="-34"/>
                <a:cs typeface="BrowalliaUPC" pitchFamily="34" charset="-34"/>
              </a:rPr>
              <a:t>FUTURE ENHANCEMENT</a:t>
            </a:r>
            <a:endParaRPr lang="en-IN" sz="3000" dirty="0">
              <a:latin typeface="BrowalliaUPC" pitchFamily="34" charset="-34"/>
              <a:cs typeface="BrowalliaUPC" pitchFamily="34" charset="-3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562600"/>
          </a:xfrm>
        </p:spPr>
        <p:txBody>
          <a:bodyPr>
            <a:normAutofit fontScale="47500" lnSpcReduction="20000"/>
          </a:bodyPr>
          <a:lstStyle/>
          <a:p>
            <a:r>
              <a:rPr lang="en-US" dirty="0"/>
              <a:t>The circuitry is design to act as an circuit breaker was tested on different domestic load like T.V. set, refrigerator, 1-phase induction motor, 100watt bulbs, electric iron with different current settings. The time period of fault clearance was observed during testing and result and result detail are as follows;</a:t>
            </a:r>
          </a:p>
          <a:p>
            <a:endParaRPr lang="en-US" dirty="0"/>
          </a:p>
          <a:p>
            <a:r>
              <a:rPr lang="en-US" b="1" u="sng" dirty="0"/>
              <a:t>Tested Equipments:-</a:t>
            </a:r>
            <a:endParaRPr lang="en-US" dirty="0"/>
          </a:p>
          <a:p>
            <a:pPr lvl="0"/>
            <a:r>
              <a:rPr lang="en-US" b="1" dirty="0"/>
              <a:t>T.V. set</a:t>
            </a:r>
            <a:endParaRPr lang="en-US" dirty="0"/>
          </a:p>
          <a:p>
            <a:r>
              <a:rPr lang="en-US" dirty="0"/>
              <a:t>Pre-fault condition:-</a:t>
            </a:r>
          </a:p>
          <a:p>
            <a:r>
              <a:rPr lang="en-US" dirty="0"/>
              <a:t>      Set values in microcontroller</a:t>
            </a:r>
          </a:p>
          <a:p>
            <a:r>
              <a:rPr lang="en-US" dirty="0"/>
              <a:t>                              Current (I)   = 1Amp</a:t>
            </a:r>
          </a:p>
          <a:p>
            <a:r>
              <a:rPr lang="en-US" dirty="0"/>
              <a:t>                              Voltage (V) = 230volt</a:t>
            </a:r>
          </a:p>
          <a:p>
            <a:r>
              <a:rPr lang="en-US" dirty="0"/>
              <a:t>After Fault condition:-            </a:t>
            </a:r>
          </a:p>
          <a:p>
            <a:r>
              <a:rPr lang="en-US" dirty="0"/>
              <a:t>                              Current (I)   = 1.4Amp</a:t>
            </a:r>
          </a:p>
          <a:p>
            <a:r>
              <a:rPr lang="en-US" dirty="0"/>
              <a:t>                              Voltage (V) = 164volt</a:t>
            </a:r>
          </a:p>
          <a:p>
            <a:r>
              <a:rPr lang="en-US" dirty="0"/>
              <a:t>                              Time  (T)     = 2sec</a:t>
            </a:r>
          </a:p>
          <a:p>
            <a:r>
              <a:rPr lang="en-US" dirty="0"/>
              <a:t> </a:t>
            </a:r>
          </a:p>
          <a:p>
            <a:pPr lvl="0"/>
            <a:r>
              <a:rPr lang="en-US" b="1" dirty="0"/>
              <a:t>Refrigerator</a:t>
            </a:r>
            <a:endParaRPr lang="en-US" dirty="0"/>
          </a:p>
          <a:p>
            <a:r>
              <a:rPr lang="en-US" dirty="0"/>
              <a:t>Pre-fault condition:-</a:t>
            </a:r>
          </a:p>
          <a:p>
            <a:r>
              <a:rPr lang="en-US" dirty="0"/>
              <a:t>      Set values in microcontroller</a:t>
            </a:r>
          </a:p>
          <a:p>
            <a:r>
              <a:rPr lang="en-US" dirty="0"/>
              <a:t>                              Current (I)   = 2Amp</a:t>
            </a:r>
          </a:p>
          <a:p>
            <a:r>
              <a:rPr lang="en-US" dirty="0"/>
              <a:t>                              Voltage (V) = 230volt</a:t>
            </a:r>
          </a:p>
          <a:p>
            <a:r>
              <a:rPr lang="en-US" dirty="0"/>
              <a:t>After Fault condition:-            </a:t>
            </a:r>
          </a:p>
          <a:p>
            <a:r>
              <a:rPr lang="en-US" dirty="0"/>
              <a:t>                              Current (I)   = 2.1Amp</a:t>
            </a:r>
          </a:p>
          <a:p>
            <a:r>
              <a:rPr lang="en-US" dirty="0"/>
              <a:t>                              Voltage (V) = 219.05volt</a:t>
            </a:r>
          </a:p>
          <a:p>
            <a:r>
              <a:rPr lang="en-US" dirty="0"/>
              <a:t>                              Time  (T)     = 2sec</a:t>
            </a:r>
          </a:p>
          <a:p>
            <a:r>
              <a:rPr lang="en-US" dirty="0"/>
              <a:t> </a:t>
            </a:r>
          </a:p>
        </p:txBody>
      </p:sp>
      <p:sp>
        <p:nvSpPr>
          <p:cNvPr id="3" name="Title 2"/>
          <p:cNvSpPr>
            <a:spLocks noGrp="1"/>
          </p:cNvSpPr>
          <p:nvPr>
            <p:ph type="title"/>
          </p:nvPr>
        </p:nvSpPr>
        <p:spPr/>
        <p:txBody>
          <a:bodyPr>
            <a:normAutofit/>
          </a:bodyPr>
          <a:lstStyle/>
          <a:p>
            <a:r>
              <a:rPr lang="en-US" sz="1800" dirty="0"/>
              <a:t>TESTING AND RESULT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382000" cy="5943600"/>
          </a:xfrm>
        </p:spPr>
        <p:txBody>
          <a:bodyPr>
            <a:normAutofit fontScale="40000" lnSpcReduction="20000"/>
          </a:bodyPr>
          <a:lstStyle/>
          <a:p>
            <a:r>
              <a:rPr lang="en-US" dirty="0"/>
              <a:t>3)  </a:t>
            </a:r>
            <a:r>
              <a:rPr lang="en-US" b="1" dirty="0"/>
              <a:t>1-phase induction motor</a:t>
            </a:r>
            <a:endParaRPr lang="en-US" dirty="0"/>
          </a:p>
          <a:p>
            <a:r>
              <a:rPr lang="en-US" dirty="0"/>
              <a:t>Pre-fault condition:-</a:t>
            </a:r>
          </a:p>
          <a:p>
            <a:r>
              <a:rPr lang="en-US" dirty="0"/>
              <a:t>      Set values in microcontroller</a:t>
            </a:r>
          </a:p>
          <a:p>
            <a:r>
              <a:rPr lang="en-US" dirty="0"/>
              <a:t>                              Current (I)   = 5Amp</a:t>
            </a:r>
          </a:p>
          <a:p>
            <a:r>
              <a:rPr lang="en-US" dirty="0"/>
              <a:t>                              Voltage (V) = 230volt</a:t>
            </a:r>
          </a:p>
          <a:p>
            <a:r>
              <a:rPr lang="en-US" dirty="0"/>
              <a:t>After Fault condition:-            </a:t>
            </a:r>
          </a:p>
          <a:p>
            <a:r>
              <a:rPr lang="en-US" dirty="0"/>
              <a:t>                              Current (I)   = 5.8Amp</a:t>
            </a:r>
          </a:p>
          <a:p>
            <a:r>
              <a:rPr lang="en-US" dirty="0"/>
              <a:t>                              Voltage (V) = 198volt</a:t>
            </a:r>
          </a:p>
          <a:p>
            <a:r>
              <a:rPr lang="en-US" dirty="0"/>
              <a:t>                              Time  (T)     = 2sec</a:t>
            </a:r>
          </a:p>
          <a:p>
            <a:r>
              <a:rPr lang="en-US" dirty="0"/>
              <a:t> </a:t>
            </a:r>
          </a:p>
          <a:p>
            <a:pPr lvl="0"/>
            <a:r>
              <a:rPr lang="en-US" b="1" dirty="0"/>
              <a:t>100watt bulbs</a:t>
            </a:r>
            <a:endParaRPr lang="en-US" dirty="0"/>
          </a:p>
          <a:p>
            <a:r>
              <a:rPr lang="en-US" dirty="0"/>
              <a:t>Pre-fault condition:-</a:t>
            </a:r>
          </a:p>
          <a:p>
            <a:r>
              <a:rPr lang="en-US" dirty="0"/>
              <a:t>      Set values in microcontroller</a:t>
            </a:r>
          </a:p>
          <a:p>
            <a:r>
              <a:rPr lang="en-US" dirty="0"/>
              <a:t>                              Current (I)   = 9Amp</a:t>
            </a:r>
          </a:p>
          <a:p>
            <a:r>
              <a:rPr lang="en-US" dirty="0"/>
              <a:t>                              Voltage (V) = 230volt</a:t>
            </a:r>
          </a:p>
          <a:p>
            <a:r>
              <a:rPr lang="en-US" dirty="0"/>
              <a:t>After Fault condition:-            </a:t>
            </a:r>
          </a:p>
          <a:p>
            <a:r>
              <a:rPr lang="en-US" dirty="0"/>
              <a:t>                              Current (I)   = 9.1Amp</a:t>
            </a:r>
          </a:p>
          <a:p>
            <a:r>
              <a:rPr lang="en-US" dirty="0"/>
              <a:t>                              Voltage (V) = 242volt</a:t>
            </a:r>
          </a:p>
          <a:p>
            <a:r>
              <a:rPr lang="en-US" dirty="0"/>
              <a:t>                              Time  (T)     = 2sec</a:t>
            </a:r>
          </a:p>
          <a:p>
            <a:r>
              <a:rPr lang="en-US" dirty="0"/>
              <a:t> </a:t>
            </a:r>
          </a:p>
          <a:p>
            <a:r>
              <a:rPr lang="en-US" dirty="0"/>
              <a:t> </a:t>
            </a:r>
          </a:p>
          <a:p>
            <a:r>
              <a:rPr lang="en-US" dirty="0"/>
              <a:t> </a:t>
            </a:r>
          </a:p>
          <a:p>
            <a:pPr lvl="0"/>
            <a:r>
              <a:rPr lang="en-US" b="1" dirty="0"/>
              <a:t>Electric Iron</a:t>
            </a:r>
            <a:endParaRPr lang="en-US" dirty="0"/>
          </a:p>
          <a:p>
            <a:r>
              <a:rPr lang="en-US" dirty="0"/>
              <a:t>Pre-fault condition:-</a:t>
            </a:r>
          </a:p>
          <a:p>
            <a:r>
              <a:rPr lang="en-US" dirty="0"/>
              <a:t>      Set values in microcontroller</a:t>
            </a:r>
          </a:p>
          <a:p>
            <a:r>
              <a:rPr lang="en-US" dirty="0"/>
              <a:t>                              Current (I)   = 4Amp</a:t>
            </a:r>
          </a:p>
          <a:p>
            <a:r>
              <a:rPr lang="en-US" dirty="0"/>
              <a:t>                              Voltage (V) = 230volt</a:t>
            </a:r>
          </a:p>
          <a:p>
            <a:r>
              <a:rPr lang="en-US" dirty="0"/>
              <a:t>After Fault condition:-            </a:t>
            </a:r>
          </a:p>
          <a:p>
            <a:r>
              <a:rPr lang="en-US" dirty="0"/>
              <a:t>                              Current (I)   = 4.4Amp</a:t>
            </a:r>
          </a:p>
          <a:p>
            <a:r>
              <a:rPr lang="en-US" dirty="0"/>
              <a:t>                              Voltage (V) = 218volt</a:t>
            </a:r>
          </a:p>
          <a:p>
            <a:r>
              <a:rPr lang="en-US" dirty="0"/>
              <a:t>                              Time  (T)     = 2sec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3000" dirty="0">
                <a:latin typeface="BrowalliaUPC" pitchFamily="34" charset="-34"/>
                <a:cs typeface="BrowalliaUPC" pitchFamily="34" charset="-34"/>
              </a:rPr>
              <a:t>Advance microprocessor.</a:t>
            </a:r>
          </a:p>
          <a:p>
            <a:pPr marL="624078" indent="-514350">
              <a:buFont typeface="+mj-lt"/>
              <a:buAutoNum type="arabicPeriod"/>
            </a:pPr>
            <a:r>
              <a:rPr lang="en-US" sz="3000" dirty="0">
                <a:latin typeface="BrowalliaUPC" pitchFamily="34" charset="-34"/>
                <a:cs typeface="BrowalliaUPC" pitchFamily="34" charset="-34"/>
              </a:rPr>
              <a:t>Power electronics.</a:t>
            </a:r>
          </a:p>
          <a:p>
            <a:pPr marL="624078" indent="-514350">
              <a:buFont typeface="+mj-lt"/>
              <a:buAutoNum type="arabicPeriod"/>
            </a:pPr>
            <a:r>
              <a:rPr lang="en-US" sz="3000" dirty="0">
                <a:latin typeface="BrowalliaUPC" pitchFamily="34" charset="-34"/>
                <a:cs typeface="BrowalliaUPC" pitchFamily="34" charset="-34"/>
              </a:rPr>
              <a:t>Protective Relays Application Guide, (pages 78-87).</a:t>
            </a:r>
          </a:p>
          <a:p>
            <a:pPr marL="624078" indent="-514350">
              <a:buFont typeface="+mj-lt"/>
              <a:buAutoNum type="arabicPeriod"/>
            </a:pPr>
            <a:r>
              <a:rPr lang="en-US" sz="3000" dirty="0">
                <a:latin typeface="BrowalliaUPC" pitchFamily="34" charset="-34"/>
                <a:cs typeface="BrowalliaUPC" pitchFamily="34" charset="-34"/>
              </a:rPr>
              <a:t>Modern Applied Science </a:t>
            </a:r>
            <a:r>
              <a:rPr lang="en-US" sz="3000" dirty="0" err="1">
                <a:latin typeface="BrowalliaUPC" pitchFamily="34" charset="-34"/>
                <a:cs typeface="BrowalliaUPC" pitchFamily="34" charset="-34"/>
              </a:rPr>
              <a:t>Vol</a:t>
            </a:r>
            <a:r>
              <a:rPr lang="en-US" sz="3000" dirty="0">
                <a:latin typeface="BrowalliaUPC" pitchFamily="34" charset="-34"/>
                <a:cs typeface="BrowalliaUPC" pitchFamily="34" charset="-34"/>
              </a:rPr>
              <a:t> 5 for </a:t>
            </a:r>
            <a:r>
              <a:rPr lang="en-US" sz="3000" dirty="0" err="1">
                <a:latin typeface="BrowalliaUPC" pitchFamily="34" charset="-34"/>
                <a:cs typeface="BrowalliaUPC" pitchFamily="34" charset="-34"/>
              </a:rPr>
              <a:t>opto</a:t>
            </a:r>
            <a:r>
              <a:rPr lang="en-US" sz="3000" dirty="0">
                <a:latin typeface="BrowalliaUPC" pitchFamily="34" charset="-34"/>
                <a:cs typeface="BrowalliaUPC" pitchFamily="34" charset="-34"/>
              </a:rPr>
              <a:t> isolator.</a:t>
            </a:r>
            <a:endParaRPr lang="en-US" sz="3200" dirty="0">
              <a:latin typeface="BrowalliaUPC" pitchFamily="34" charset="-34"/>
              <a:cs typeface="BrowalliaUPC" pitchFamily="34" charset="-34"/>
            </a:endParaRPr>
          </a:p>
          <a:p>
            <a:pPr marL="624078" indent="-514350">
              <a:buFont typeface="+mj-lt"/>
              <a:buAutoNum type="arabicPeriod"/>
            </a:pPr>
            <a:r>
              <a:rPr lang="en-US" sz="3000" dirty="0">
                <a:latin typeface="BrowalliaUPC" pitchFamily="34" charset="-34"/>
                <a:cs typeface="BrowalliaUPC" pitchFamily="34" charset="-34"/>
              </a:rPr>
              <a:t>Ashok </a:t>
            </a:r>
            <a:r>
              <a:rPr lang="en-US" sz="3000" dirty="0" err="1">
                <a:latin typeface="BrowalliaUPC" pitchFamily="34" charset="-34"/>
                <a:cs typeface="BrowalliaUPC" pitchFamily="34" charset="-34"/>
              </a:rPr>
              <a:t>Bindra</a:t>
            </a:r>
            <a:r>
              <a:rPr lang="en-US" sz="3000" dirty="0">
                <a:latin typeface="BrowalliaUPC" pitchFamily="34" charset="-34"/>
                <a:cs typeface="BrowalliaUPC" pitchFamily="34" charset="-34"/>
              </a:rPr>
              <a:t> (2000).</a:t>
            </a:r>
            <a:r>
              <a:rPr lang="en-US" sz="3000" i="1" dirty="0">
                <a:solidFill>
                  <a:schemeClr val="tx1">
                    <a:lumMod val="85000"/>
                    <a:lumOff val="15000"/>
                  </a:schemeClr>
                </a:solidFill>
                <a:latin typeface="BrowalliaUPC" pitchFamily="34" charset="-34"/>
                <a:cs typeface="BrowalliaUPC" pitchFamily="34" charset="-34"/>
              </a:rPr>
              <a:t> </a:t>
            </a:r>
            <a:r>
              <a:rPr lang="en-US" sz="3000" dirty="0">
                <a:solidFill>
                  <a:schemeClr val="tx1">
                    <a:lumMod val="85000"/>
                    <a:lumOff val="15000"/>
                  </a:schemeClr>
                </a:solidFill>
                <a:latin typeface="BrowalliaUPC" pitchFamily="34" charset="-34"/>
                <a:cs typeface="BrowalliaUPC" pitchFamily="34" charset="-34"/>
              </a:rPr>
              <a:t>MEMS based magnetic coil exceed the limitation of </a:t>
            </a:r>
            <a:r>
              <a:rPr lang="en-US" sz="3000" dirty="0" err="1">
                <a:solidFill>
                  <a:schemeClr val="tx1">
                    <a:lumMod val="85000"/>
                    <a:lumOff val="15000"/>
                  </a:schemeClr>
                </a:solidFill>
                <a:latin typeface="BrowalliaUPC" pitchFamily="34" charset="-34"/>
                <a:cs typeface="BrowalliaUPC" pitchFamily="34" charset="-34"/>
              </a:rPr>
              <a:t>opto</a:t>
            </a:r>
            <a:r>
              <a:rPr lang="en-US" sz="3000" dirty="0">
                <a:solidFill>
                  <a:schemeClr val="tx1">
                    <a:lumMod val="85000"/>
                    <a:lumOff val="15000"/>
                  </a:schemeClr>
                </a:solidFill>
                <a:latin typeface="BrowalliaUPC" pitchFamily="34" charset="-34"/>
                <a:cs typeface="BrowalliaUPC" pitchFamily="34" charset="-34"/>
              </a:rPr>
              <a:t>-isolator.</a:t>
            </a:r>
          </a:p>
          <a:p>
            <a:pPr marL="624078" indent="-514350">
              <a:buFont typeface="+mj-lt"/>
              <a:buAutoNum type="arabicPeriod"/>
            </a:pPr>
            <a:r>
              <a:rPr lang="en-US" sz="3000" dirty="0">
                <a:latin typeface="BrowalliaUPC" pitchFamily="34" charset="-34"/>
                <a:cs typeface="BrowalliaUPC" pitchFamily="34" charset="-34"/>
              </a:rPr>
              <a:t>John Myers (2002). Magnetic coupler in industrial system.</a:t>
            </a:r>
          </a:p>
          <a:p>
            <a:pPr marL="624078" indent="-514350">
              <a:buFont typeface="+mj-lt"/>
              <a:buAutoNum type="arabicPeriod"/>
            </a:pPr>
            <a:r>
              <a:rPr lang="en-US" sz="3000" dirty="0">
                <a:latin typeface="BrowalliaUPC" pitchFamily="34" charset="-34"/>
                <a:cs typeface="BrowalliaUPC" pitchFamily="34" charset="-34"/>
              </a:rPr>
              <a:t>GSM global system for mobile communication.</a:t>
            </a:r>
          </a:p>
          <a:p>
            <a:pPr marL="624078" indent="-514350">
              <a:buFont typeface="+mj-lt"/>
              <a:buAutoNum type="arabicPeriod"/>
            </a:pPr>
            <a:endParaRPr lang="en-US" sz="3000" dirty="0">
              <a:latin typeface="BrowalliaUPC" pitchFamily="34" charset="-34"/>
              <a:cs typeface="BrowalliaUPC" pitchFamily="34" charset="-34"/>
            </a:endParaRPr>
          </a:p>
        </p:txBody>
      </p:sp>
      <p:sp>
        <p:nvSpPr>
          <p:cNvPr id="3" name="Title 2"/>
          <p:cNvSpPr>
            <a:spLocks noGrp="1"/>
          </p:cNvSpPr>
          <p:nvPr>
            <p:ph type="title"/>
          </p:nvPr>
        </p:nvSpPr>
        <p:spPr/>
        <p:txBody>
          <a:bodyPr>
            <a:normAutofit/>
          </a:bodyPr>
          <a:lstStyle/>
          <a:p>
            <a:r>
              <a:rPr lang="en-US" sz="3000" dirty="0">
                <a:solidFill>
                  <a:schemeClr val="tx1"/>
                </a:solidFill>
                <a:latin typeface="BrowalliaUPC" pitchFamily="34" charset="-34"/>
                <a:cs typeface="BrowalliaUPC" pitchFamily="34" charset="-34"/>
              </a:rPr>
              <a:t>REFERENCES</a:t>
            </a:r>
            <a:endParaRPr lang="en-US" sz="3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a:bodyPr>
          <a:lstStyle/>
          <a:p>
            <a:endParaRPr lang="en-US" dirty="0"/>
          </a:p>
          <a:p>
            <a:endParaRPr lang="en-US" dirty="0"/>
          </a:p>
          <a:p>
            <a:endParaRPr lang="en-US" dirty="0"/>
          </a:p>
          <a:p>
            <a:pPr>
              <a:buNone/>
            </a:pPr>
            <a:r>
              <a:rPr lang="en-US" dirty="0"/>
              <a:t>              </a:t>
            </a:r>
          </a:p>
          <a:p>
            <a:pPr>
              <a:buNone/>
            </a:pPr>
            <a:r>
              <a:rPr lang="en-US" sz="5400" i="1" dirty="0">
                <a:latin typeface="Curlz MT" pitchFamily="82" charset="0"/>
              </a:rPr>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Autofit/>
          </a:bodyPr>
          <a:lstStyle/>
          <a:p>
            <a:pPr algn="just"/>
            <a:r>
              <a:rPr lang="en-US" sz="3000" dirty="0">
                <a:latin typeface="BrowalliaUPC" pitchFamily="34" charset="-34"/>
                <a:cs typeface="BrowalliaUPC" pitchFamily="34" charset="-34"/>
              </a:rPr>
              <a:t>The purpose of this this project, is to make a protective device for protecting electrical equipments connected in electrical circuit from fault conditions. </a:t>
            </a:r>
          </a:p>
          <a:p>
            <a:pPr algn="just"/>
            <a:r>
              <a:rPr lang="en-US" sz="3000" dirty="0">
                <a:latin typeface="BrowalliaUPC" pitchFamily="34" charset="-34"/>
                <a:cs typeface="BrowalliaUPC" pitchFamily="34" charset="-34"/>
              </a:rPr>
              <a:t>We all know that the electrical load connected in electrical installation have been suffer from high voltage, over current, overload condition, etc.</a:t>
            </a:r>
          </a:p>
          <a:p>
            <a:pPr algn="just"/>
            <a:r>
              <a:rPr lang="en-US" sz="3000" dirty="0">
                <a:latin typeface="BrowalliaUPC" pitchFamily="34" charset="-34"/>
                <a:cs typeface="BrowalliaUPC" pitchFamily="34" charset="-34"/>
              </a:rPr>
              <a:t>Hence it is very essential to protect these equipment by suitable circuit breaker which disconnects the load from faulty section without affecting healthy part.</a:t>
            </a:r>
          </a:p>
          <a:p>
            <a:pPr algn="just"/>
            <a:r>
              <a:rPr lang="en-US" sz="3000" dirty="0">
                <a:latin typeface="BrowalliaUPC" pitchFamily="34" charset="-34"/>
                <a:cs typeface="BrowalliaUPC" pitchFamily="34" charset="-34"/>
              </a:rPr>
              <a:t>The static A.C. circuit breaker using TRIAC has been protect the electrical load when fault condition is </a:t>
            </a:r>
            <a:r>
              <a:rPr lang="en-US" sz="3000" dirty="0" err="1">
                <a:latin typeface="BrowalliaUPC" pitchFamily="34" charset="-34"/>
                <a:cs typeface="BrowalliaUPC" pitchFamily="34" charset="-34"/>
              </a:rPr>
              <a:t>occured</a:t>
            </a:r>
            <a:r>
              <a:rPr lang="en-US" sz="3000" dirty="0">
                <a:latin typeface="BrowalliaUPC" pitchFamily="34" charset="-34"/>
                <a:cs typeface="BrowalliaUPC" pitchFamily="34" charset="-34"/>
              </a:rPr>
              <a:t>.</a:t>
            </a:r>
          </a:p>
        </p:txBody>
      </p:sp>
      <p:sp>
        <p:nvSpPr>
          <p:cNvPr id="2" name="Title 1"/>
          <p:cNvSpPr>
            <a:spLocks noGrp="1"/>
          </p:cNvSpPr>
          <p:nvPr>
            <p:ph type="title"/>
          </p:nvPr>
        </p:nvSpPr>
        <p:spPr>
          <a:xfrm>
            <a:off x="457200" y="304800"/>
            <a:ext cx="8305800" cy="1143000"/>
          </a:xfrm>
        </p:spPr>
        <p:txBody>
          <a:bodyPr>
            <a:normAutofit/>
          </a:bodyPr>
          <a:lstStyle/>
          <a:p>
            <a:r>
              <a:rPr lang="en-US" sz="3000" dirty="0">
                <a:solidFill>
                  <a:schemeClr val="tx1"/>
                </a:solidFill>
                <a:effectLst/>
                <a:latin typeface="BrowalliaUPC" pitchFamily="34" charset="-34"/>
                <a:cs typeface="BrowalliaUPC" pitchFamily="34" charset="-34"/>
              </a:rPr>
              <a:t>INTRODUCTION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solidFill>
                  <a:schemeClr val="tx1"/>
                </a:solidFill>
                <a:latin typeface="BrowalliaUPC" pitchFamily="34" charset="-34"/>
                <a:cs typeface="BrowalliaUPC" pitchFamily="34" charset="-34"/>
              </a:rPr>
              <a:t>BLOCK DIAGRAM</a:t>
            </a:r>
          </a:p>
        </p:txBody>
      </p:sp>
      <p:sp>
        <p:nvSpPr>
          <p:cNvPr id="5" name="Rectangle 4"/>
          <p:cNvSpPr/>
          <p:nvPr/>
        </p:nvSpPr>
        <p:spPr>
          <a:xfrm>
            <a:off x="914400" y="26670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SENSOR</a:t>
            </a:r>
          </a:p>
        </p:txBody>
      </p:sp>
      <p:sp>
        <p:nvSpPr>
          <p:cNvPr id="6" name="Rectangle 5"/>
          <p:cNvSpPr/>
          <p:nvPr/>
        </p:nvSpPr>
        <p:spPr>
          <a:xfrm>
            <a:off x="6553200" y="26670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GSM MODULE</a:t>
            </a:r>
          </a:p>
        </p:txBody>
      </p:sp>
      <p:sp>
        <p:nvSpPr>
          <p:cNvPr id="7" name="Rectangle 6"/>
          <p:cNvSpPr/>
          <p:nvPr/>
        </p:nvSpPr>
        <p:spPr>
          <a:xfrm>
            <a:off x="3733800" y="26670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8" name="Rectangle 7"/>
          <p:cNvSpPr/>
          <p:nvPr/>
        </p:nvSpPr>
        <p:spPr>
          <a:xfrm>
            <a:off x="3733800" y="4876800"/>
            <a:ext cx="1828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THYRISTOR</a:t>
            </a:r>
          </a:p>
          <a:p>
            <a:pPr algn="ctr"/>
            <a:r>
              <a:rPr lang="en-US" dirty="0"/>
              <a:t>CIRCUIT</a:t>
            </a:r>
          </a:p>
        </p:txBody>
      </p:sp>
      <p:sp>
        <p:nvSpPr>
          <p:cNvPr id="9" name="Rectangle 8"/>
          <p:cNvSpPr/>
          <p:nvPr/>
        </p:nvSpPr>
        <p:spPr>
          <a:xfrm>
            <a:off x="990600" y="48768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a:t>
            </a:r>
          </a:p>
        </p:txBody>
      </p:sp>
      <p:cxnSp>
        <p:nvCxnSpPr>
          <p:cNvPr id="10" name="Straight Arrow Connector 9"/>
          <p:cNvCxnSpPr/>
          <p:nvPr/>
        </p:nvCxnSpPr>
        <p:spPr>
          <a:xfrm>
            <a:off x="5486400" y="3200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286000" y="3124200"/>
            <a:ext cx="76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7" idx="1"/>
          </p:cNvCxnSpPr>
          <p:nvPr/>
        </p:nvCxnSpPr>
        <p:spPr>
          <a:xfrm>
            <a:off x="2667000" y="3200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8" idx="0"/>
          </p:cNvCxnSpPr>
          <p:nvPr/>
        </p:nvCxnSpPr>
        <p:spPr>
          <a:xfrm rot="16200000" flipH="1">
            <a:off x="4057650" y="4286250"/>
            <a:ext cx="1143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a:endCxn id="9" idx="3"/>
          </p:cNvCxnSpPr>
          <p:nvPr/>
        </p:nvCxnSpPr>
        <p:spPr>
          <a:xfrm rot="10800000">
            <a:off x="2743200" y="54102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r>
              <a:rPr lang="en-US" sz="3000" dirty="0">
                <a:latin typeface="BrowalliaUPC" pitchFamily="34" charset="-34"/>
                <a:cs typeface="BrowalliaUPC" pitchFamily="34" charset="-34"/>
              </a:rPr>
              <a:t>CIRCUIT DIAGRAM</a:t>
            </a:r>
          </a:p>
          <a:p>
            <a:pPr>
              <a:buNone/>
            </a:pPr>
            <a:endParaRPr lang="en-US" sz="3000" dirty="0">
              <a:latin typeface="BrowalliaUPC" pitchFamily="34" charset="-34"/>
              <a:cs typeface="BrowalliaUPC" pitchFamily="34" charset="-34"/>
            </a:endParaRPr>
          </a:p>
          <a:p>
            <a:endParaRPr lang="en-US" sz="3000" dirty="0">
              <a:latin typeface="BrowalliaUPC" pitchFamily="34" charset="-34"/>
              <a:cs typeface="BrowalliaUPC" pitchFamily="34" charset="-34"/>
            </a:endParaRPr>
          </a:p>
        </p:txBody>
      </p:sp>
      <p:pic>
        <p:nvPicPr>
          <p:cNvPr id="5" name="Picture 4" descr="G:\Xender\image\Circuit Diagram.jpg"/>
          <p:cNvPicPr/>
          <p:nvPr/>
        </p:nvPicPr>
        <p:blipFill>
          <a:blip r:embed="rId2"/>
          <a:srcRect/>
          <a:stretch>
            <a:fillRect/>
          </a:stretch>
        </p:blipFill>
        <p:spPr bwMode="auto">
          <a:xfrm>
            <a:off x="457200" y="1524000"/>
            <a:ext cx="8153400" cy="502859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143000"/>
          </a:xfrm>
        </p:spPr>
        <p:txBody>
          <a:bodyPr>
            <a:normAutofit fontScale="90000"/>
          </a:bodyPr>
          <a:lstStyle/>
          <a:p>
            <a:br>
              <a:rPr lang="en-US" sz="3000" b="0" dirty="0">
                <a:solidFill>
                  <a:schemeClr val="tx1"/>
                </a:solidFill>
                <a:effectLst/>
              </a:rPr>
            </a:br>
            <a:r>
              <a:rPr lang="en-US" sz="3000" b="0" dirty="0">
                <a:solidFill>
                  <a:schemeClr val="tx1"/>
                </a:solidFill>
                <a:effectLst/>
              </a:rPr>
              <a:t>WORKING</a:t>
            </a:r>
            <a:br>
              <a:rPr lang="en-US" sz="3200" dirty="0"/>
            </a:br>
            <a:endParaRPr lang="en-US" sz="3300" b="0" dirty="0">
              <a:solidFill>
                <a:schemeClr val="tx1"/>
              </a:solidFill>
              <a:effectLst/>
              <a:latin typeface="BrowalliaUPC" pitchFamily="34" charset="-34"/>
              <a:cs typeface="BrowalliaUPC" pitchFamily="34" charset="-34"/>
            </a:endParaRPr>
          </a:p>
        </p:txBody>
      </p:sp>
      <p:sp>
        <p:nvSpPr>
          <p:cNvPr id="4" name="Content Placeholder 3"/>
          <p:cNvSpPr>
            <a:spLocks noGrp="1"/>
          </p:cNvSpPr>
          <p:nvPr>
            <p:ph idx="1"/>
          </p:nvPr>
        </p:nvSpPr>
        <p:spPr>
          <a:xfrm>
            <a:off x="457200" y="1143000"/>
            <a:ext cx="8229600" cy="4864291"/>
          </a:xfrm>
        </p:spPr>
        <p:txBody>
          <a:bodyPr>
            <a:normAutofit fontScale="55000" lnSpcReduction="20000"/>
          </a:bodyPr>
          <a:lstStyle/>
          <a:p>
            <a:pPr algn="just"/>
            <a:r>
              <a:rPr lang="en-US" sz="3200" dirty="0"/>
              <a:t>In our project we build an “A.C. STATIC CIRCUIT BREAKER USING TRIAC WITH GSM” which is totally depend on current sensor, AVR microcontroller and the TRIAC. Here, the TRIAC is used as a switch used to control the switching operation of the load in fault as well as normal working condition of the load. The TRIAC is power electronic device used to controlled high power and high current equipments. We make a fast switching of TRIAC with microcontroller and current sensor element.</a:t>
            </a:r>
          </a:p>
          <a:p>
            <a:pPr algn="just"/>
            <a:r>
              <a:rPr lang="en-US" sz="3200" dirty="0"/>
              <a:t>The current sensor is connected to microcontroller and microcontroller is connected to the TRIAC through transistor BC547 and </a:t>
            </a:r>
            <a:r>
              <a:rPr lang="en-US" sz="3200" dirty="0" err="1"/>
              <a:t>Opto</a:t>
            </a:r>
            <a:r>
              <a:rPr lang="en-US" sz="3200" dirty="0"/>
              <a:t>-isolator and the TRIAC is connected to the load which determine the switching “ON and OFF” of load to supply power.</a:t>
            </a:r>
          </a:p>
          <a:p>
            <a:pPr algn="just"/>
            <a:r>
              <a:rPr lang="en-US" sz="3200" dirty="0"/>
              <a:t>The current sensor is connected to supply and AVR microcontroller is sense the supply current value and generate the output of 1amp=0.185mV and this output is given to the microcontroller. The programming is program in microcontroller is in “C” language the output voltage of current sensor is </a:t>
            </a:r>
            <a:r>
              <a:rPr lang="en-US" sz="3200" dirty="0" err="1"/>
              <a:t>compaired</a:t>
            </a:r>
            <a:r>
              <a:rPr lang="en-US" sz="3200" dirty="0"/>
              <a:t> with the reference value which contain in programming. If the supply current value is less than the reference value the continue power is given to gate of the TRIAC through transistor and </a:t>
            </a:r>
            <a:r>
              <a:rPr lang="en-US" sz="3200" dirty="0" err="1"/>
              <a:t>opto</a:t>
            </a:r>
            <a:r>
              <a:rPr lang="en-US" sz="3200" dirty="0"/>
              <a:t> coupler. Hence, the load is remain ON and safe due to rated current is fed from supply.</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algn="just"/>
            <a:r>
              <a:rPr lang="en-US" sz="1800" dirty="0"/>
              <a:t>If the overload or any fault condition is occurred then the supply current is increases than rated current value. This fault current value is sense by sensor and give output to microcontroller the microcontroller </a:t>
            </a:r>
            <a:r>
              <a:rPr lang="en-US" sz="1800" dirty="0" err="1"/>
              <a:t>compaire</a:t>
            </a:r>
            <a:r>
              <a:rPr lang="en-US" sz="1800" dirty="0"/>
              <a:t> this value with reference and this value is greater than rated value of current. Hence, microcontroller is disconnected supply to gate of TRIAC through transistor and </a:t>
            </a:r>
            <a:r>
              <a:rPr lang="en-US" sz="1800" dirty="0" err="1"/>
              <a:t>opto</a:t>
            </a:r>
            <a:r>
              <a:rPr lang="en-US" sz="1800" dirty="0"/>
              <a:t>-isolator and thus the load is safely disconnect from the supply and it protected from fault. The switching time of the TRIAC is 200 </a:t>
            </a:r>
            <a:r>
              <a:rPr lang="en-US" sz="1800" dirty="0" err="1"/>
              <a:t>μsec</a:t>
            </a:r>
            <a:r>
              <a:rPr lang="en-US" sz="1800" dirty="0"/>
              <a:t> to 300μsec.</a:t>
            </a:r>
          </a:p>
          <a:p>
            <a:pPr algn="just"/>
            <a:r>
              <a:rPr lang="en-US" sz="1800" dirty="0"/>
              <a:t>The purpose of </a:t>
            </a:r>
            <a:r>
              <a:rPr lang="en-US" sz="1800" dirty="0" err="1"/>
              <a:t>opto</a:t>
            </a:r>
            <a:r>
              <a:rPr lang="en-US" sz="1800" dirty="0"/>
              <a:t>-isolator is that if fault is generated on load side then it will damage the microcontroller section. The </a:t>
            </a:r>
            <a:r>
              <a:rPr lang="en-US" sz="1800" dirty="0" err="1"/>
              <a:t>opto</a:t>
            </a:r>
            <a:r>
              <a:rPr lang="en-US" sz="1800" dirty="0"/>
              <a:t> isolator is used to isolate both section of microcontroller and load as there is no electrical connection between them only optical connection is their. Hence, </a:t>
            </a:r>
            <a:r>
              <a:rPr lang="en-US" sz="1800" dirty="0" err="1"/>
              <a:t>opto</a:t>
            </a:r>
            <a:r>
              <a:rPr lang="en-US" sz="1800" dirty="0"/>
              <a:t> isolator is used to protect the microcontroller section.</a:t>
            </a:r>
          </a:p>
          <a:p>
            <a:pPr algn="just"/>
            <a:r>
              <a:rPr lang="en-US" sz="1800" dirty="0"/>
              <a:t>By using GSM module it sends the massage to our mobile which indicates the condition of circuit weather it turn off or on.</a:t>
            </a:r>
          </a:p>
          <a:p>
            <a:pPr algn="just"/>
            <a:r>
              <a:rPr lang="en-US" sz="1800" dirty="0"/>
              <a:t>If the circuit is tripped due to overload or any fault condition </a:t>
            </a:r>
            <a:r>
              <a:rPr lang="en-US" sz="1800" dirty="0" err="1"/>
              <a:t>condition</a:t>
            </a:r>
            <a:r>
              <a:rPr lang="en-US" sz="1800" dirty="0"/>
              <a:t> then GSM send the massage on mobile number is that “supply is turn of due to overload”.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81228" indent="-571500">
              <a:buFont typeface="+mj-lt"/>
              <a:buAutoNum type="romanLcPeriod"/>
            </a:pPr>
            <a:r>
              <a:rPr lang="en-US" sz="3000" dirty="0">
                <a:latin typeface="BrowalliaUPC" pitchFamily="34" charset="-34"/>
                <a:cs typeface="BrowalliaUPC" pitchFamily="34" charset="-34"/>
              </a:rPr>
              <a:t>Current sensor</a:t>
            </a:r>
          </a:p>
          <a:p>
            <a:pPr marL="681228" indent="-571500">
              <a:buFont typeface="+mj-lt"/>
              <a:buAutoNum type="romanLcPeriod"/>
            </a:pPr>
            <a:r>
              <a:rPr lang="en-US" sz="3000" dirty="0">
                <a:latin typeface="BrowalliaUPC" pitchFamily="34" charset="-34"/>
                <a:cs typeface="BrowalliaUPC" pitchFamily="34" charset="-34"/>
              </a:rPr>
              <a:t>AVR micro-controller</a:t>
            </a:r>
          </a:p>
          <a:p>
            <a:pPr marL="681228" indent="-571500">
              <a:buFont typeface="+mj-lt"/>
              <a:buAutoNum type="romanLcPeriod"/>
            </a:pPr>
            <a:r>
              <a:rPr lang="en-US" sz="3000" dirty="0" err="1">
                <a:latin typeface="BrowalliaUPC" pitchFamily="34" charset="-34"/>
                <a:cs typeface="BrowalliaUPC" pitchFamily="34" charset="-34"/>
              </a:rPr>
              <a:t>Opto</a:t>
            </a:r>
            <a:r>
              <a:rPr lang="en-US" sz="3000" dirty="0">
                <a:latin typeface="BrowalliaUPC" pitchFamily="34" charset="-34"/>
                <a:cs typeface="BrowalliaUPC" pitchFamily="34" charset="-34"/>
              </a:rPr>
              <a:t>-isolator</a:t>
            </a:r>
          </a:p>
          <a:p>
            <a:pPr marL="681228" indent="-571500">
              <a:buFont typeface="+mj-lt"/>
              <a:buAutoNum type="romanLcPeriod"/>
            </a:pPr>
            <a:r>
              <a:rPr lang="en-US" sz="3000" dirty="0">
                <a:latin typeface="BrowalliaUPC" pitchFamily="34" charset="-34"/>
                <a:cs typeface="BrowalliaUPC" pitchFamily="34" charset="-34"/>
              </a:rPr>
              <a:t>LCD</a:t>
            </a:r>
          </a:p>
          <a:p>
            <a:pPr marL="681228" indent="-571500">
              <a:buFont typeface="+mj-lt"/>
              <a:buAutoNum type="romanLcPeriod"/>
            </a:pPr>
            <a:r>
              <a:rPr lang="en-US" sz="3000" dirty="0" err="1">
                <a:latin typeface="BrowalliaUPC" pitchFamily="34" charset="-34"/>
                <a:cs typeface="BrowalliaUPC" pitchFamily="34" charset="-34"/>
              </a:rPr>
              <a:t>Triac</a:t>
            </a:r>
            <a:r>
              <a:rPr lang="en-US" sz="3000" dirty="0">
                <a:latin typeface="BrowalliaUPC" pitchFamily="34" charset="-34"/>
                <a:cs typeface="BrowalliaUPC" pitchFamily="34" charset="-34"/>
              </a:rPr>
              <a:t> </a:t>
            </a:r>
          </a:p>
          <a:p>
            <a:pPr marL="681228" indent="-571500">
              <a:buFont typeface="+mj-lt"/>
              <a:buAutoNum type="romanLcPeriod"/>
            </a:pPr>
            <a:r>
              <a:rPr lang="en-US" sz="3000" dirty="0">
                <a:latin typeface="BrowalliaUPC" pitchFamily="34" charset="-34"/>
                <a:cs typeface="BrowalliaUPC" pitchFamily="34" charset="-34"/>
              </a:rPr>
              <a:t>GSM modem</a:t>
            </a:r>
          </a:p>
          <a:p>
            <a:pPr marL="681228" indent="-571500">
              <a:buFont typeface="+mj-lt"/>
              <a:buAutoNum type="romanLcPeriod"/>
            </a:pPr>
            <a:endParaRPr lang="en-US" dirty="0"/>
          </a:p>
          <a:p>
            <a:pPr marL="681228" indent="-571500">
              <a:buFont typeface="+mj-lt"/>
              <a:buAutoNum type="romanLcPeriod"/>
            </a:pPr>
            <a:endParaRPr lang="en-US" dirty="0"/>
          </a:p>
        </p:txBody>
      </p:sp>
      <p:sp>
        <p:nvSpPr>
          <p:cNvPr id="3" name="Title 2"/>
          <p:cNvSpPr>
            <a:spLocks noGrp="1"/>
          </p:cNvSpPr>
          <p:nvPr>
            <p:ph type="title"/>
          </p:nvPr>
        </p:nvSpPr>
        <p:spPr/>
        <p:txBody>
          <a:bodyPr>
            <a:normAutofit/>
          </a:bodyPr>
          <a:lstStyle/>
          <a:p>
            <a:r>
              <a:rPr lang="en-US" sz="3000" dirty="0">
                <a:solidFill>
                  <a:schemeClr val="tx1"/>
                </a:solidFill>
                <a:latin typeface="BrowalliaUPC" pitchFamily="34" charset="-34"/>
                <a:cs typeface="BrowalliaUPC" pitchFamily="34" charset="-34"/>
              </a:rPr>
              <a:t>COMPONENTS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000" dirty="0">
                <a:latin typeface="BrowalliaUPC" pitchFamily="34" charset="-34"/>
                <a:cs typeface="BrowalliaUPC" pitchFamily="34" charset="-34"/>
              </a:rPr>
              <a:t>CURRENT SENSOR</a:t>
            </a:r>
          </a:p>
        </p:txBody>
      </p:sp>
      <p:pic>
        <p:nvPicPr>
          <p:cNvPr id="2050" name="Picture 2" descr="C:\Users\Amol\Desktop\sr\Ac C.B. using triac with GSM\FINAL\5A current sensor module.png"/>
          <p:cNvPicPr>
            <a:picLocks noGrp="1" noChangeAspect="1" noChangeArrowheads="1"/>
          </p:cNvPicPr>
          <p:nvPr>
            <p:ph idx="1"/>
          </p:nvPr>
        </p:nvPicPr>
        <p:blipFill>
          <a:blip r:embed="rId2"/>
          <a:srcRect/>
          <a:stretch>
            <a:fillRect/>
          </a:stretch>
        </p:blipFill>
        <p:spPr bwMode="auto">
          <a:xfrm>
            <a:off x="1066800" y="1739106"/>
            <a:ext cx="6858000" cy="4509294"/>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359</TotalTime>
  <Words>1867</Words>
  <Application>Microsoft Office PowerPoint</Application>
  <PresentationFormat>On-screen Show (4:3)</PresentationFormat>
  <Paragraphs>179</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Algerian</vt:lpstr>
      <vt:lpstr>BrowalliaUPC</vt:lpstr>
      <vt:lpstr>Curlz MT</vt:lpstr>
      <vt:lpstr>Lucida Sans Unicode</vt:lpstr>
      <vt:lpstr>Verdana</vt:lpstr>
      <vt:lpstr>Wingdings 2</vt:lpstr>
      <vt:lpstr>Wingdings 3</vt:lpstr>
      <vt:lpstr>Concourse</vt:lpstr>
      <vt:lpstr>THE presentation ON  STATIC AC CIRCUIT BREAKER USING TRIAC WITH GSM   AGNIHOTRI POLYTECHNIC, NAGTHANA  GUIDED BY  CHANDRAKANT V. BAMRATKAR </vt:lpstr>
      <vt:lpstr>CONTENTS</vt:lpstr>
      <vt:lpstr>INTRODUCTION</vt:lpstr>
      <vt:lpstr>BLOCK DIAGRAM</vt:lpstr>
      <vt:lpstr>PowerPoint Presentation</vt:lpstr>
      <vt:lpstr> WORKING </vt:lpstr>
      <vt:lpstr>PowerPoint Presentation</vt:lpstr>
      <vt:lpstr>COMPONENTS</vt:lpstr>
      <vt:lpstr>CURRENT SENSOR</vt:lpstr>
      <vt:lpstr>DISCRIPTION</vt:lpstr>
      <vt:lpstr>MICRO-CONTROLLER</vt:lpstr>
      <vt:lpstr>DISCRIPTION</vt:lpstr>
      <vt:lpstr>OPTO-ISOLATOR</vt:lpstr>
      <vt:lpstr>DISCRIPTION</vt:lpstr>
      <vt:lpstr>lcd</vt:lpstr>
      <vt:lpstr>DISCRIPTION</vt:lpstr>
      <vt:lpstr>TRIAC</vt:lpstr>
      <vt:lpstr>DISCRIPTION</vt:lpstr>
      <vt:lpstr>GSM MODEM</vt:lpstr>
      <vt:lpstr>DISCRIPTION</vt:lpstr>
      <vt:lpstr>ADVANTAGES </vt:lpstr>
      <vt:lpstr>APPLICATIONS</vt:lpstr>
      <vt:lpstr>CONCLUSION</vt:lpstr>
      <vt:lpstr>FUTURE ENHANCEMENT</vt:lpstr>
      <vt:lpstr>TESTING AND RESULT</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SEMINAR ON STATIC AC CIRCUIT BREAKER USING TRIAC WITH GSM MODEM  AGNIHOTRI POLYTECHNIC, NAGTHANA</dc:title>
  <dc:creator>Amol</dc:creator>
  <cp:lastModifiedBy>Suraj Dipakrao Bagekar</cp:lastModifiedBy>
  <cp:revision>69</cp:revision>
  <dcterms:created xsi:type="dcterms:W3CDTF">2006-08-16T00:00:00Z</dcterms:created>
  <dcterms:modified xsi:type="dcterms:W3CDTF">2023-12-11T10:51:47Z</dcterms:modified>
</cp:coreProperties>
</file>