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57" r:id="rId3"/>
    <p:sldId id="282" r:id="rId4"/>
    <p:sldId id="277" r:id="rId5"/>
    <p:sldId id="270" r:id="rId6"/>
    <p:sldId id="284" r:id="rId7"/>
    <p:sldId id="275" r:id="rId8"/>
    <p:sldId id="279" r:id="rId9"/>
    <p:sldId id="283" r:id="rId10"/>
    <p:sldId id="280" r:id="rId11"/>
    <p:sldId id="285" r:id="rId12"/>
    <p:sldId id="261"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p:scale>
          <a:sx n="66" d="100"/>
          <a:sy n="66" d="100"/>
        </p:scale>
        <p:origin x="-1518"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2F6F60-437A-443D-ADD6-2C1C8309EDD1}" type="datetimeFigureOut">
              <a:rPr lang="en-US" smtClean="0"/>
              <a:pPr/>
              <a:t>05-Jan-16</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dirty="0" smtClean="0"/>
              <a:t>1.</a:t>
            </a:r>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F1BDE8-EB42-4DDF-8F3D-700B5D791F0E}" type="slidenum">
              <a:rPr lang="en-IN" smtClean="0"/>
              <a:pPr/>
              <a:t>‹#›</a:t>
            </a:fld>
            <a:endParaRPr lang="en-IN" dirty="0"/>
          </a:p>
        </p:txBody>
      </p:sp>
    </p:spTree>
    <p:extLst>
      <p:ext uri="{BB962C8B-B14F-4D97-AF65-F5344CB8AC3E}">
        <p14:creationId xmlns:p14="http://schemas.microsoft.com/office/powerpoint/2010/main" val="355647879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27B6CB-DC11-4C95-9CD5-642ABD642A13}" type="datetimeFigureOut">
              <a:rPr lang="en-US" smtClean="0"/>
              <a:pPr/>
              <a:t>05-Jan-16</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dirty="0" smtClean="0"/>
              <a:t>1.</a:t>
            </a: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5B9F7-EEBA-4BF0-837B-BDCF1F180335}" type="slidenum">
              <a:rPr lang="en-IN" smtClean="0"/>
              <a:pPr/>
              <a:t>‹#›</a:t>
            </a:fld>
            <a:endParaRPr lang="en-IN" dirty="0"/>
          </a:p>
        </p:txBody>
      </p:sp>
    </p:spTree>
    <p:extLst>
      <p:ext uri="{BB962C8B-B14F-4D97-AF65-F5344CB8AC3E}">
        <p14:creationId xmlns:p14="http://schemas.microsoft.com/office/powerpoint/2010/main" val="35571762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35B9F7-EEBA-4BF0-837B-BDCF1F180335}" type="slidenum">
              <a:rPr lang="en-IN" smtClean="0"/>
              <a:pPr/>
              <a:t>1</a:t>
            </a:fld>
            <a:endParaRPr lang="en-IN" dirty="0"/>
          </a:p>
        </p:txBody>
      </p:sp>
      <p:sp>
        <p:nvSpPr>
          <p:cNvPr id="5" name="Footer Placeholder 4"/>
          <p:cNvSpPr>
            <a:spLocks noGrp="1"/>
          </p:cNvSpPr>
          <p:nvPr>
            <p:ph type="ftr" sz="quarter" idx="11"/>
          </p:nvPr>
        </p:nvSpPr>
        <p:spPr/>
        <p:txBody>
          <a:bodyPr/>
          <a:lstStyle/>
          <a:p>
            <a:r>
              <a:rPr lang="en-IN" dirty="0" smtClean="0"/>
              <a:t>1.</a:t>
            </a:r>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326D65-3139-4DA8-94DF-631B42696CB6}" type="datetime1">
              <a:rPr lang="en-US" smtClean="0"/>
              <a:pPr/>
              <a:t>05-Jan-16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40415EB-EDEC-4692-A221-CD81A3BFDE1C}"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828290-9A77-4ABF-BB04-A0910867D5CB}" type="datetime1">
              <a:rPr lang="en-US" smtClean="0"/>
              <a:pPr/>
              <a:t>05-Jan-16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40415EB-EDEC-4692-A221-CD81A3BFDE1C}"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64C3F8-7D6C-43EC-8352-032571657713}" type="datetime1">
              <a:rPr lang="en-US" smtClean="0"/>
              <a:pPr/>
              <a:t>05-Jan-16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40415EB-EDEC-4692-A221-CD81A3BFDE1C}"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903CFA-89EF-4FFB-A52C-BD7ED70120C9}" type="datetime1">
              <a:rPr lang="en-US" smtClean="0"/>
              <a:pPr/>
              <a:t>05-Jan-16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40415EB-EDEC-4692-A221-CD81A3BFDE1C}"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93456D-78E6-4C4D-9B34-BDDA6133F8FC}" type="datetime1">
              <a:rPr lang="en-US" smtClean="0"/>
              <a:pPr/>
              <a:t>05-Jan-16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40415EB-EDEC-4692-A221-CD81A3BFDE1C}"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985307-6BAB-4155-BD19-2A8B3CAB880F}" type="datetime1">
              <a:rPr lang="en-US" smtClean="0"/>
              <a:pPr/>
              <a:t>05-Jan-16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40415EB-EDEC-4692-A221-CD81A3BFDE1C}"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F843BF1-4D80-459A-A5E7-30BF9526C3CC}" type="datetime1">
              <a:rPr lang="en-US" smtClean="0"/>
              <a:pPr/>
              <a:t>05-Jan-16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40415EB-EDEC-4692-A221-CD81A3BFDE1C}"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02CBAE0-6793-4A4E-9997-0C0649BEA803}" type="datetime1">
              <a:rPr lang="en-US" smtClean="0"/>
              <a:pPr/>
              <a:t>05-Jan-16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40415EB-EDEC-4692-A221-CD81A3BFDE1C}"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5E744-D4CE-4949-84AD-42DEEA3A1EA3}" type="datetime1">
              <a:rPr lang="en-US" smtClean="0"/>
              <a:pPr/>
              <a:t>05-Jan-16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40415EB-EDEC-4692-A221-CD81A3BFDE1C}"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D293-8CDA-47E2-A05C-7551F0621A36}" type="datetime1">
              <a:rPr lang="en-US" smtClean="0"/>
              <a:pPr/>
              <a:t>05-Jan-16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40415EB-EDEC-4692-A221-CD81A3BFDE1C}"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3526F-51ED-4868-B96B-852F4D11F5E7}" type="datetime1">
              <a:rPr lang="en-US" smtClean="0"/>
              <a:pPr/>
              <a:t>05-Jan-16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40415EB-EDEC-4692-A221-CD81A3BFDE1C}"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4506B-8686-4D2C-9109-04D269702CB7}" type="datetime1">
              <a:rPr lang="en-US" smtClean="0"/>
              <a:pPr/>
              <a:t>05-Jan-16</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415EB-EDEC-4692-A221-CD81A3BFDE1C}"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214282" y="-99392"/>
            <a:ext cx="8686800" cy="4490123"/>
          </a:xfrm>
        </p:spPr>
        <p:txBody>
          <a:bodyPr>
            <a:normAutofit fontScale="62500" lnSpcReduction="20000"/>
          </a:bodyPr>
          <a:lstStyle/>
          <a:p>
            <a:pPr>
              <a:lnSpc>
                <a:spcPct val="120000"/>
              </a:lnSpc>
            </a:pPr>
            <a:r>
              <a:rPr lang="en-US" sz="3400" b="1" dirty="0" smtClean="0">
                <a:solidFill>
                  <a:schemeClr val="tx1"/>
                </a:solidFill>
                <a:latin typeface="Times New Roman" pitchFamily="18" charset="0"/>
                <a:cs typeface="Times New Roman" pitchFamily="18" charset="0"/>
              </a:rPr>
              <a:t>     A Project Seminar </a:t>
            </a:r>
          </a:p>
          <a:p>
            <a:pPr>
              <a:lnSpc>
                <a:spcPct val="120000"/>
              </a:lnSpc>
            </a:pPr>
            <a:r>
              <a:rPr lang="en-US" sz="3400" b="1" dirty="0" smtClean="0">
                <a:solidFill>
                  <a:schemeClr val="tx1"/>
                </a:solidFill>
                <a:latin typeface="Times New Roman" pitchFamily="18" charset="0"/>
                <a:cs typeface="Times New Roman" pitchFamily="18" charset="0"/>
              </a:rPr>
              <a:t>On</a:t>
            </a:r>
          </a:p>
          <a:p>
            <a:pPr lvl="0">
              <a:lnSpc>
                <a:spcPct val="120000"/>
              </a:lnSpc>
            </a:pPr>
            <a:r>
              <a:rPr lang="en-US" sz="29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800" b="1" dirty="0" smtClean="0">
                <a:solidFill>
                  <a:schemeClr val="tx1"/>
                </a:solidFill>
                <a:effectLst>
                  <a:outerShdw blurRad="38100" dist="38100" dir="2700000" algn="tl">
                    <a:srgbClr val="000000">
                      <a:alpha val="43137"/>
                    </a:srgbClr>
                  </a:outerShdw>
                </a:effectLst>
                <a:latin typeface="Times New Roman"/>
              </a:rPr>
              <a:t>“COMPENSATION OF VOLTAGE SWELL </a:t>
            </a:r>
          </a:p>
          <a:p>
            <a:pPr lvl="0">
              <a:lnSpc>
                <a:spcPct val="120000"/>
              </a:lnSpc>
            </a:pPr>
            <a:r>
              <a:rPr lang="en-US" sz="3800" b="1" dirty="0" smtClean="0">
                <a:solidFill>
                  <a:schemeClr val="tx1"/>
                </a:solidFill>
                <a:effectLst>
                  <a:outerShdw blurRad="38100" dist="38100" dir="2700000" algn="tl">
                    <a:srgbClr val="000000">
                      <a:alpha val="43137"/>
                    </a:srgbClr>
                  </a:outerShdw>
                </a:effectLst>
                <a:latin typeface="Times New Roman"/>
              </a:rPr>
              <a:t>BY USING FACTS DEVICE</a:t>
            </a:r>
            <a:r>
              <a:rPr lang="en-US" sz="3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p>
          <a:p>
            <a:pPr>
              <a:lnSpc>
                <a:spcPct val="120000"/>
              </a:lnSpc>
            </a:pPr>
            <a:r>
              <a:rPr lang="en-US" sz="2400" b="1" dirty="0" smtClean="0">
                <a:solidFill>
                  <a:srgbClr val="FF0000"/>
                </a:solidFill>
                <a:latin typeface="Times New Roman" pitchFamily="18" charset="0"/>
                <a:cs typeface="Times New Roman" pitchFamily="18" charset="0"/>
              </a:rPr>
              <a:t> </a:t>
            </a:r>
            <a:r>
              <a:rPr lang="en-US" sz="2500" b="1" dirty="0" smtClean="0">
                <a:solidFill>
                  <a:schemeClr val="tx1"/>
                </a:solidFill>
                <a:latin typeface="Times New Roman" pitchFamily="18" charset="0"/>
                <a:cs typeface="Times New Roman" pitchFamily="18" charset="0"/>
              </a:rPr>
              <a:t>Guided by</a:t>
            </a:r>
          </a:p>
          <a:p>
            <a:pPr>
              <a:lnSpc>
                <a:spcPct val="120000"/>
              </a:lnSpc>
            </a:pPr>
            <a:r>
              <a:rPr lang="en-US" sz="3800"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PROF.  ABHIJIT SINGARE</a:t>
            </a:r>
          </a:p>
          <a:p>
            <a:pPr>
              <a:lnSpc>
                <a:spcPct val="120000"/>
              </a:lnSpc>
            </a:pPr>
            <a:r>
              <a:rPr lang="en-US" sz="2900" b="1" dirty="0" smtClean="0">
                <a:solidFill>
                  <a:schemeClr val="tx1"/>
                </a:solidFill>
                <a:latin typeface="Times New Roman" pitchFamily="18" charset="0"/>
                <a:cs typeface="Times New Roman" pitchFamily="18" charset="0"/>
              </a:rPr>
              <a:t>Presented by </a:t>
            </a:r>
          </a:p>
          <a:p>
            <a:pPr>
              <a:lnSpc>
                <a:spcPct val="120000"/>
              </a:lnSpc>
            </a:pPr>
            <a:r>
              <a:rPr lang="en-US" sz="3400" dirty="0" smtClean="0">
                <a:solidFill>
                  <a:schemeClr val="tx1"/>
                </a:solidFill>
                <a:latin typeface="Times New Roman" pitchFamily="18" charset="0"/>
                <a:cs typeface="Times New Roman" pitchFamily="18" charset="0"/>
              </a:rPr>
              <a:t>SURAJ D. BAGEKAR                                        SAMYAK M. NARANJE</a:t>
            </a:r>
          </a:p>
          <a:p>
            <a:pPr>
              <a:lnSpc>
                <a:spcPct val="120000"/>
              </a:lnSpc>
            </a:pPr>
            <a:r>
              <a:rPr lang="en-US" sz="3400" dirty="0" smtClean="0">
                <a:solidFill>
                  <a:schemeClr val="tx1"/>
                </a:solidFill>
                <a:latin typeface="Times New Roman" pitchFamily="18" charset="0"/>
                <a:cs typeface="Times New Roman" pitchFamily="18" charset="0"/>
              </a:rPr>
              <a:t>DHARATI B. RAUT                                           DHANANJAY U. WAKE </a:t>
            </a:r>
          </a:p>
          <a:p>
            <a:pPr>
              <a:lnSpc>
                <a:spcPct val="120000"/>
              </a:lnSpc>
            </a:pPr>
            <a:r>
              <a:rPr lang="en-US" sz="3400" dirty="0" smtClean="0">
                <a:solidFill>
                  <a:schemeClr val="tx1"/>
                </a:solidFill>
                <a:latin typeface="Times New Roman" pitchFamily="18" charset="0"/>
                <a:cs typeface="Times New Roman" pitchFamily="18" charset="0"/>
              </a:rPr>
              <a:t>SHAHRUKH H. KHAN                                      VIDYA </a:t>
            </a:r>
            <a:r>
              <a:rPr lang="en-US" sz="3400" dirty="0" smtClean="0">
                <a:solidFill>
                  <a:schemeClr val="tx1"/>
                </a:solidFill>
                <a:latin typeface="Times New Roman" pitchFamily="18" charset="0"/>
                <a:cs typeface="Times New Roman" pitchFamily="18" charset="0"/>
              </a:rPr>
              <a:t>V. </a:t>
            </a:r>
            <a:r>
              <a:rPr lang="en-US" sz="3400" dirty="0" smtClean="0">
                <a:solidFill>
                  <a:schemeClr val="tx1"/>
                </a:solidFill>
                <a:latin typeface="Times New Roman" pitchFamily="18" charset="0"/>
                <a:cs typeface="Times New Roman" pitchFamily="18" charset="0"/>
              </a:rPr>
              <a:t>MALYALWAR </a:t>
            </a:r>
          </a:p>
        </p:txBody>
      </p:sp>
      <p:pic>
        <p:nvPicPr>
          <p:cNvPr id="7" name="Picture 6" descr="H:\industrial visit report\188095_167261133323193_4278905_n.jpg"/>
          <p:cNvPicPr/>
          <p:nvPr/>
        </p:nvPicPr>
        <p:blipFill>
          <a:blip r:embed="rId3" cstate="print"/>
          <a:srcRect/>
          <a:stretch>
            <a:fillRect/>
          </a:stretch>
        </p:blipFill>
        <p:spPr bwMode="auto">
          <a:xfrm>
            <a:off x="3810000" y="4429132"/>
            <a:ext cx="1447800" cy="1285884"/>
          </a:xfrm>
          <a:prstGeom prst="rect">
            <a:avLst/>
          </a:prstGeom>
          <a:noFill/>
          <a:ln w="9525">
            <a:noFill/>
            <a:miter lim="800000"/>
            <a:headEnd/>
            <a:tailEnd/>
          </a:ln>
        </p:spPr>
      </p:pic>
      <p:sp>
        <p:nvSpPr>
          <p:cNvPr id="10" name="Title 1"/>
          <p:cNvSpPr txBox="1">
            <a:spLocks/>
          </p:cNvSpPr>
          <p:nvPr/>
        </p:nvSpPr>
        <p:spPr>
          <a:xfrm>
            <a:off x="0" y="5929330"/>
            <a:ext cx="9144000" cy="54767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50000"/>
              </a:lnSpc>
              <a:spcBef>
                <a:spcPct val="0"/>
              </a:spcBef>
              <a:spcAft>
                <a:spcPts val="0"/>
              </a:spcAft>
              <a:buClrTx/>
              <a:buSzTx/>
              <a:buFontTx/>
              <a:buNone/>
              <a:tabLst/>
              <a:defRPr/>
            </a:pPr>
            <a:r>
              <a:rPr lang="en-US" b="1" dirty="0" smtClean="0">
                <a:latin typeface="Times New Roman" pitchFamily="18" charset="0"/>
                <a:ea typeface="+mj-ea"/>
                <a:cs typeface="Times New Roman" pitchFamily="18" charset="0"/>
              </a:rPr>
              <a:t>2017-18</a:t>
            </a:r>
          </a:p>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DATTA MEGHE INSTITUTE OF ENGINEERING TECHNOLOGY AND RESEARCH, SAWANGI(Meghe), WARDHA</a:t>
            </a:r>
            <a:endPar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1" name="Rectangle 10"/>
          <p:cNvSpPr/>
          <p:nvPr/>
        </p:nvSpPr>
        <p:spPr>
          <a:xfrm>
            <a:off x="2000232" y="4038905"/>
            <a:ext cx="5286412" cy="461665"/>
          </a:xfrm>
          <a:prstGeom prst="rect">
            <a:avLst/>
          </a:prstGeom>
        </p:spPr>
        <p:txBody>
          <a:bodyPr wrap="square">
            <a:spAutoFit/>
          </a:bodyPr>
          <a:lstStyle/>
          <a:p>
            <a:pPr algn="ctr"/>
            <a:r>
              <a:rPr lang="en-US" sz="2400" b="1"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Department of Electrical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4624"/>
            <a:ext cx="8229600" cy="202034"/>
          </a:xfrm>
        </p:spPr>
        <p:txBody>
          <a:bodyPr>
            <a:normAutofit fontScale="90000"/>
          </a:bodyPr>
          <a:lstStyle/>
          <a:p>
            <a:pPr algn="l"/>
            <a:r>
              <a:rPr lang="en-US" sz="1800" b="1" u="sng" dirty="0" smtClean="0">
                <a:effectLst>
                  <a:outerShdw blurRad="38100" dist="38100" dir="2700000" algn="tl">
                    <a:srgbClr val="000000">
                      <a:alpha val="43137"/>
                    </a:srgbClr>
                  </a:outerShdw>
                </a:effectLst>
              </a:rPr>
              <a:t>GRAPHS OF UNCOMPENSATED :</a:t>
            </a:r>
            <a:endParaRPr lang="en-US" sz="1800" b="1" u="sng"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040415EB-EDEC-4692-A221-CD81A3BFDE1C}" type="slidenum">
              <a:rPr lang="en-IN" smtClean="0"/>
              <a:pPr/>
              <a:t>10</a:t>
            </a:fld>
            <a:endParaRPr lang="en-IN" dirty="0"/>
          </a:p>
        </p:txBody>
      </p:sp>
      <p:pic>
        <p:nvPicPr>
          <p:cNvPr id="3074" name="Picture 2" descr="C:\Users\Shahrukh\Desktop\Project(december)\Images\Uncompesated Syste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332656"/>
            <a:ext cx="8784976" cy="28060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717032"/>
            <a:ext cx="8784976"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7504" y="3203684"/>
            <a:ext cx="2876044" cy="369332"/>
          </a:xfrm>
          <a:prstGeom prst="rect">
            <a:avLst/>
          </a:prstGeom>
          <a:noFill/>
        </p:spPr>
        <p:txBody>
          <a:bodyPr wrap="none" rtlCol="0">
            <a:spAutoFit/>
          </a:bodyPr>
          <a:lstStyle/>
          <a:p>
            <a:r>
              <a:rPr lang="en-US" b="1" u="sng" dirty="0">
                <a:effectLst>
                  <a:outerShdw blurRad="38100" dist="38100" dir="2700000" algn="tl">
                    <a:srgbClr val="000000">
                      <a:alpha val="43137"/>
                    </a:srgbClr>
                  </a:outerShdw>
                </a:effectLst>
              </a:rPr>
              <a:t>GRAPHS OF </a:t>
            </a:r>
            <a:r>
              <a:rPr lang="en-US" b="1" u="sng" dirty="0" smtClean="0">
                <a:effectLst>
                  <a:outerShdw blurRad="38100" dist="38100" dir="2700000" algn="tl">
                    <a:srgbClr val="000000">
                      <a:alpha val="43137"/>
                    </a:srgbClr>
                  </a:outerShdw>
                </a:effectLst>
              </a:rPr>
              <a:t>COMPENSATED:</a:t>
            </a:r>
            <a:endParaRPr lang="en-US" dirty="0"/>
          </a:p>
        </p:txBody>
      </p:sp>
    </p:spTree>
    <p:extLst>
      <p:ext uri="{BB962C8B-B14F-4D97-AF65-F5344CB8AC3E}">
        <p14:creationId xmlns:p14="http://schemas.microsoft.com/office/powerpoint/2010/main" val="4034543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99392"/>
            <a:ext cx="8229600" cy="922114"/>
          </a:xfrm>
        </p:spPr>
        <p:txBody>
          <a:bodyPr/>
          <a:lstStyle/>
          <a:p>
            <a:pPr algn="l"/>
            <a:r>
              <a:rPr lang="en-US" sz="2800" b="1" u="sng" dirty="0" smtClean="0">
                <a:effectLst>
                  <a:outerShdw blurRad="38100" dist="38100" dir="2700000" algn="tl">
                    <a:srgbClr val="000000">
                      <a:alpha val="43137"/>
                    </a:srgbClr>
                  </a:outerShdw>
                </a:effectLst>
                <a:latin typeface="Times New Roman" pitchFamily="18" charset="0"/>
                <a:cs typeface="Times New Roman" pitchFamily="18" charset="0"/>
              </a:rPr>
              <a:t>PROPOSED WORK</a:t>
            </a:r>
            <a:endParaRPr lang="en-US" sz="2800"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040415EB-EDEC-4692-A221-CD81A3BFDE1C}" type="slidenum">
              <a:rPr lang="en-IN" smtClean="0"/>
              <a:pPr/>
              <a:t>11</a:t>
            </a:fld>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846458982"/>
              </p:ext>
            </p:extLst>
          </p:nvPr>
        </p:nvGraphicFramePr>
        <p:xfrm>
          <a:off x="179512" y="692698"/>
          <a:ext cx="8784976" cy="5544615"/>
        </p:xfrm>
        <a:graphic>
          <a:graphicData uri="http://schemas.openxmlformats.org/drawingml/2006/table">
            <a:tbl>
              <a:tblPr firstRow="1" bandRow="1">
                <a:tableStyleId>{5C22544A-7EE6-4342-B048-85BDC9FD1C3A}</a:tableStyleId>
              </a:tblPr>
              <a:tblGrid>
                <a:gridCol w="1008112"/>
                <a:gridCol w="7776864"/>
              </a:tblGrid>
              <a:tr h="873805">
                <a:tc>
                  <a:txBody>
                    <a:bodyPr/>
                    <a:lstStyle/>
                    <a:p>
                      <a:r>
                        <a:rPr lang="en-US" sz="2000" dirty="0" smtClean="0"/>
                        <a:t>Sr. No.</a:t>
                      </a:r>
                      <a:endParaRPr lang="en-US" sz="2000" dirty="0"/>
                    </a:p>
                  </a:txBody>
                  <a:tcPr/>
                </a:tc>
                <a:tc>
                  <a:txBody>
                    <a:bodyPr/>
                    <a:lstStyle/>
                    <a:p>
                      <a:pPr algn="ctr"/>
                      <a:r>
                        <a:rPr lang="en-US" sz="2000" dirty="0" smtClean="0"/>
                        <a:t>Project</a:t>
                      </a:r>
                      <a:r>
                        <a:rPr lang="en-US" sz="2000" baseline="0" dirty="0" smtClean="0"/>
                        <a:t> Work</a:t>
                      </a:r>
                      <a:endParaRPr lang="en-US" sz="2000" dirty="0"/>
                    </a:p>
                  </a:txBody>
                  <a:tcPr/>
                </a:tc>
              </a:tr>
              <a:tr h="1602774">
                <a:tc>
                  <a:txBody>
                    <a:bodyPr/>
                    <a:lstStyle/>
                    <a:p>
                      <a:r>
                        <a:rPr lang="en-US" sz="2000" dirty="0" smtClean="0"/>
                        <a:t>1</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Initially, we</a:t>
                      </a:r>
                      <a:r>
                        <a:rPr lang="en-US" sz="2000" baseline="0" dirty="0" smtClean="0"/>
                        <a:t> understood the transmission line, STATCOM and its control techniques then we made block diagram of system. Then we made simulation of simple transmission line and created the </a:t>
                      </a:r>
                      <a:r>
                        <a:rPr lang="en-US" sz="2000" baseline="0" smtClean="0"/>
                        <a:t>swell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smtClean="0"/>
                        <a:t>on </a:t>
                      </a:r>
                      <a:r>
                        <a:rPr lang="en-US" sz="2000" baseline="0" dirty="0" smtClean="0"/>
                        <a:t>it and observe the result.</a:t>
                      </a:r>
                    </a:p>
                  </a:txBody>
                  <a:tcPr/>
                </a:tc>
              </a:tr>
              <a:tr h="1534018">
                <a:tc>
                  <a:txBody>
                    <a:bodyPr/>
                    <a:lstStyle/>
                    <a:p>
                      <a:r>
                        <a:rPr lang="en-US" sz="2000" dirty="0" smtClean="0"/>
                        <a:t>2.</a:t>
                      </a:r>
                      <a:endParaRPr lang="en-US" sz="2000" dirty="0"/>
                    </a:p>
                  </a:txBody>
                  <a:tcPr/>
                </a:tc>
                <a:tc>
                  <a:txBody>
                    <a:bodyPr/>
                    <a:lstStyle/>
                    <a:p>
                      <a:r>
                        <a:rPr lang="en-US" sz="2000" baseline="0" dirty="0" smtClean="0"/>
                        <a:t>Then after we made a simulation of transmission line with STATCOM and observe the output voltage waveform.</a:t>
                      </a:r>
                      <a:endParaRPr lang="en-US" sz="2000" dirty="0"/>
                    </a:p>
                  </a:txBody>
                  <a:tcPr/>
                </a:tc>
              </a:tr>
              <a:tr h="1534018">
                <a:tc>
                  <a:txBody>
                    <a:bodyPr/>
                    <a:lstStyle/>
                    <a:p>
                      <a:r>
                        <a:rPr lang="en-US" sz="2000" dirty="0" smtClean="0"/>
                        <a:t>3.</a:t>
                      </a:r>
                      <a:endParaRPr lang="en-US" sz="2000" dirty="0"/>
                    </a:p>
                  </a:txBody>
                  <a:tcPr/>
                </a:tc>
                <a:tc>
                  <a:txBody>
                    <a:bodyPr/>
                    <a:lstStyle/>
                    <a:p>
                      <a:r>
                        <a:rPr lang="en-US" sz="2000" dirty="0" smtClean="0"/>
                        <a:t>In</a:t>
                      </a:r>
                      <a:r>
                        <a:rPr lang="en-US" sz="2000" baseline="0" dirty="0" smtClean="0"/>
                        <a:t> the output waveform, the complete swell is not compensated i.e. some amount of swell in voltage waveform is present in it even the STATCOM has been connected to transmission line.</a:t>
                      </a:r>
                    </a:p>
                  </a:txBody>
                  <a:tcPr/>
                </a:tc>
              </a:tr>
            </a:tbl>
          </a:graphicData>
        </a:graphic>
      </p:graphicFrame>
    </p:spTree>
    <p:extLst>
      <p:ext uri="{BB962C8B-B14F-4D97-AF65-F5344CB8AC3E}">
        <p14:creationId xmlns:p14="http://schemas.microsoft.com/office/powerpoint/2010/main" val="434182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0415EB-EDEC-4692-A221-CD81A3BFDE1C}" type="slidenum">
              <a:rPr lang="en-IN" sz="2400" b="1" smtClean="0"/>
              <a:pPr/>
              <a:t>12</a:t>
            </a:fld>
            <a:endParaRPr lang="en-IN" sz="2400" b="1" dirty="0"/>
          </a:p>
        </p:txBody>
      </p:sp>
      <p:sp>
        <p:nvSpPr>
          <p:cNvPr id="3" name="Title 1"/>
          <p:cNvSpPr>
            <a:spLocks noGrp="1"/>
          </p:cNvSpPr>
          <p:nvPr>
            <p:ph type="title"/>
          </p:nvPr>
        </p:nvSpPr>
        <p:spPr>
          <a:xfrm>
            <a:off x="285720" y="214290"/>
            <a:ext cx="8229600" cy="395310"/>
          </a:xfrm>
        </p:spPr>
        <p:txBody>
          <a:bodyPr>
            <a:noAutofit/>
          </a:bodyPr>
          <a:lstStyle/>
          <a:p>
            <a:pPr algn="l"/>
            <a:r>
              <a:rPr lang="en-US" sz="2800" b="1" u="sng" dirty="0" smtClean="0">
                <a:latin typeface="Times New Roman" pitchFamily="18" charset="0"/>
                <a:cs typeface="Times New Roman" pitchFamily="18" charset="0"/>
              </a:rPr>
              <a:t>REFERENCE PAPERS</a:t>
            </a:r>
            <a:endParaRPr lang="en-US" sz="2800" b="1" u="sng" dirty="0">
              <a:latin typeface="Times New Roman" pitchFamily="18" charset="0"/>
              <a:cs typeface="Times New Roman" pitchFamily="18" charset="0"/>
            </a:endParaRPr>
          </a:p>
        </p:txBody>
      </p:sp>
      <p:sp>
        <p:nvSpPr>
          <p:cNvPr id="4" name="Rectangle 3"/>
          <p:cNvSpPr/>
          <p:nvPr/>
        </p:nvSpPr>
        <p:spPr>
          <a:xfrm>
            <a:off x="384867" y="685800"/>
            <a:ext cx="8358246" cy="5755422"/>
          </a:xfrm>
          <a:prstGeom prst="rect">
            <a:avLst/>
          </a:prstGeom>
        </p:spPr>
        <p:txBody>
          <a:bodyPr wrap="square">
            <a:spAutoFit/>
          </a:bodyPr>
          <a:lstStyle/>
          <a:p>
            <a:pPr algn="just"/>
            <a:endParaRPr lang="en-US" sz="1600" dirty="0" smtClean="0"/>
          </a:p>
          <a:p>
            <a:pPr marL="457200" indent="-457200" algn="just">
              <a:buAutoNum type="arabicPeriod"/>
            </a:pPr>
            <a:r>
              <a:rPr lang="en-US" sz="1600" dirty="0"/>
              <a:t>BOOKS [II] </a:t>
            </a:r>
            <a:r>
              <a:rPr lang="en-US" sz="1600" dirty="0" err="1"/>
              <a:t>N.G.Hingorani</a:t>
            </a:r>
            <a:r>
              <a:rPr lang="en-US" sz="1600" dirty="0"/>
              <a:t>, L. </a:t>
            </a:r>
            <a:r>
              <a:rPr lang="en-US" sz="1600" dirty="0" err="1"/>
              <a:t>Gyugyi</a:t>
            </a:r>
            <a:r>
              <a:rPr lang="en-US" sz="1600" dirty="0"/>
              <a:t>, Understanding FACTS, Concepts and Technology of Flexible AC Transmission systems, IEEE Press 2000. </a:t>
            </a:r>
            <a:endParaRPr lang="en-US" sz="1600" dirty="0" smtClean="0"/>
          </a:p>
          <a:p>
            <a:pPr marL="457200" indent="-457200" algn="just">
              <a:buAutoNum type="arabicPeriod"/>
            </a:pPr>
            <a:r>
              <a:rPr lang="en-US" sz="1600" dirty="0" err="1" smtClean="0"/>
              <a:t>K.R.Padiyar</a:t>
            </a:r>
            <a:r>
              <a:rPr lang="en-US" sz="1600" dirty="0"/>
              <a:t>, FACTS Controllers in power Transmission and distribution. New age international publishers, first edition 2007</a:t>
            </a:r>
            <a:r>
              <a:rPr lang="en-US" sz="1600" dirty="0" smtClean="0"/>
              <a:t>.</a:t>
            </a:r>
          </a:p>
          <a:p>
            <a:pPr marL="457200" indent="-457200" algn="just">
              <a:buAutoNum type="arabicPeriod"/>
            </a:pPr>
            <a:r>
              <a:rPr lang="en-US" sz="1600" dirty="0" err="1" smtClean="0"/>
              <a:t>DeDad</a:t>
            </a:r>
            <a:r>
              <a:rPr lang="en-US" sz="1600" dirty="0"/>
              <a:t>, John A., EC&amp;M, "Power Quality and electronic equipment protection.. What to Use, When to Use it", January, 1991, </a:t>
            </a:r>
            <a:r>
              <a:rPr lang="en-US" sz="1600" dirty="0" err="1"/>
              <a:t>pg</a:t>
            </a:r>
            <a:r>
              <a:rPr lang="en-US" sz="1600" dirty="0"/>
              <a:t> 37-46. </a:t>
            </a:r>
            <a:endParaRPr lang="en-US" sz="1600" dirty="0" smtClean="0"/>
          </a:p>
          <a:p>
            <a:pPr marL="457200" indent="-457200" algn="just">
              <a:buAutoNum type="arabicPeriod"/>
            </a:pPr>
            <a:r>
              <a:rPr lang="en-US" sz="1600" dirty="0" smtClean="0"/>
              <a:t>Dorr</a:t>
            </a:r>
            <a:r>
              <a:rPr lang="en-US" sz="1600" dirty="0"/>
              <a:t>, Douglas S. National Power Laboratory Power Quality Study, "Point of Utilization Power Quality Study Results, October </a:t>
            </a:r>
            <a:r>
              <a:rPr lang="en-US" sz="1600" dirty="0" smtClean="0"/>
              <a:t>1994.</a:t>
            </a:r>
          </a:p>
          <a:p>
            <a:pPr marL="457200" indent="-457200" algn="just">
              <a:buAutoNum type="arabicPeriod"/>
            </a:pPr>
            <a:r>
              <a:rPr lang="en-US" sz="1600" dirty="0" smtClean="0"/>
              <a:t>Douglas</a:t>
            </a:r>
            <a:r>
              <a:rPr lang="en-US" sz="1600" dirty="0"/>
              <a:t>, John, EPRI Journal, "Power Quality", December 1993, </a:t>
            </a:r>
            <a:r>
              <a:rPr lang="en-US" sz="1600" dirty="0" err="1"/>
              <a:t>pg</a:t>
            </a:r>
            <a:r>
              <a:rPr lang="en-US" sz="1600" dirty="0"/>
              <a:t> 8-15. CEE News, March 12, </a:t>
            </a:r>
            <a:r>
              <a:rPr lang="en-US" sz="1600" dirty="0" smtClean="0"/>
              <a:t>1994.</a:t>
            </a:r>
          </a:p>
          <a:p>
            <a:pPr marL="457200" indent="-457200" algn="just">
              <a:buAutoNum type="arabicPeriod"/>
            </a:pPr>
            <a:r>
              <a:rPr lang="en-US" sz="1600" dirty="0" smtClean="0"/>
              <a:t>K.R</a:t>
            </a:r>
            <a:r>
              <a:rPr lang="en-US" sz="1600" dirty="0"/>
              <a:t>. </a:t>
            </a:r>
            <a:r>
              <a:rPr lang="en-US" sz="1600" dirty="0" err="1"/>
              <a:t>Padiyar</a:t>
            </a:r>
            <a:r>
              <a:rPr lang="en-US" sz="1600" dirty="0"/>
              <a:t> “FACTS controllers in power transmission and </a:t>
            </a:r>
            <a:r>
              <a:rPr lang="en-US" sz="1600" dirty="0" err="1"/>
              <a:t>distribution“new</a:t>
            </a:r>
            <a:r>
              <a:rPr lang="en-US" sz="1600" dirty="0"/>
              <a:t> age international(p) limited, </a:t>
            </a:r>
            <a:r>
              <a:rPr lang="en-US" sz="1600" dirty="0" smtClean="0"/>
              <a:t>publishers.</a:t>
            </a:r>
          </a:p>
          <a:p>
            <a:pPr marL="457200" indent="-457200" algn="just">
              <a:buAutoNum type="arabicPeriod"/>
            </a:pPr>
            <a:r>
              <a:rPr lang="en-US" sz="1600" dirty="0" smtClean="0"/>
              <a:t>B</a:t>
            </a:r>
            <a:r>
              <a:rPr lang="en-US" sz="1600" dirty="0"/>
              <a:t>. Singh and J. </a:t>
            </a:r>
            <a:r>
              <a:rPr lang="en-US" sz="1600" dirty="0" err="1"/>
              <a:t>Solanki</a:t>
            </a:r>
            <a:r>
              <a:rPr lang="en-US" sz="1600" dirty="0"/>
              <a:t>, “A Comparison of Control Algorithms for DSTATCOM” IEEE TRANSACTIONS ON INDUSTRIAL ELECTRONICS, VOL. 56, NO. 7, JULY </a:t>
            </a:r>
            <a:r>
              <a:rPr lang="en-US" sz="1600" dirty="0" smtClean="0"/>
              <a:t>2009.</a:t>
            </a:r>
          </a:p>
          <a:p>
            <a:pPr marL="457200" indent="-457200" algn="just">
              <a:buAutoNum type="arabicPeriod"/>
            </a:pPr>
            <a:r>
              <a:rPr lang="en-US" sz="1600" dirty="0" smtClean="0"/>
              <a:t>B</a:t>
            </a:r>
            <a:r>
              <a:rPr lang="en-US" sz="1600" dirty="0"/>
              <a:t>.-S. Chen and Y.-Y. Hsu, “A minimal harmonic controller for a STATCOM,” IEEE Trans. Ind. Electron., vol. 55, no. 2, pp. 655–664, Feb. 2008. </a:t>
            </a:r>
            <a:endParaRPr lang="en-US" sz="1600" dirty="0" smtClean="0"/>
          </a:p>
          <a:p>
            <a:pPr marL="457200" indent="-457200" algn="just">
              <a:buAutoNum type="arabicPeriod"/>
            </a:pPr>
            <a:r>
              <a:rPr lang="en-US" sz="1600" dirty="0" smtClean="0"/>
              <a:t>Ben-Sheng </a:t>
            </a:r>
            <a:r>
              <a:rPr lang="en-US" sz="1600" dirty="0"/>
              <a:t>Chen and Yuan-</a:t>
            </a:r>
            <a:r>
              <a:rPr lang="en-US" sz="1600" dirty="0" err="1"/>
              <a:t>Yih</a:t>
            </a:r>
            <a:r>
              <a:rPr lang="en-US" sz="1600" dirty="0"/>
              <a:t> Hsu," An Analytical Approach to Harmonic Analysis and Controller Design of a ST A TCOM", IEEE Trans. Power Delivery, Vol. 22, No. I, Jan </a:t>
            </a:r>
            <a:r>
              <a:rPr lang="en-US" sz="1600" dirty="0" smtClean="0"/>
              <a:t>2007.</a:t>
            </a:r>
          </a:p>
          <a:p>
            <a:pPr marL="457200" indent="-457200" algn="just">
              <a:buAutoNum type="arabicPeriod"/>
            </a:pPr>
            <a:r>
              <a:rPr lang="en-US" sz="1600" dirty="0" smtClean="0"/>
              <a:t>T</a:t>
            </a:r>
            <a:r>
              <a:rPr lang="en-US" sz="1600" dirty="0"/>
              <a:t>. </a:t>
            </a:r>
            <a:r>
              <a:rPr lang="en-US" sz="1600" dirty="0" err="1"/>
              <a:t>Manokaran</a:t>
            </a:r>
            <a:r>
              <a:rPr lang="en-US" sz="1600" dirty="0"/>
              <a:t>, </a:t>
            </a:r>
            <a:r>
              <a:rPr lang="en-US" sz="1600" dirty="0" err="1"/>
              <a:t>B.Sakthivel</a:t>
            </a:r>
            <a:r>
              <a:rPr lang="en-US" sz="1600" dirty="0"/>
              <a:t> and Mohamed </a:t>
            </a:r>
            <a:r>
              <a:rPr lang="en-US" sz="1600" dirty="0" err="1"/>
              <a:t>Yousuf</a:t>
            </a:r>
            <a:r>
              <a:rPr lang="en-US" sz="1600" dirty="0"/>
              <a:t>,"Cascaded Multilevel Inverter Based Harmonic Reduction in </a:t>
            </a:r>
            <a:r>
              <a:rPr lang="en-US" sz="1600" dirty="0" err="1"/>
              <a:t>Statcom</a:t>
            </a:r>
            <a:r>
              <a:rPr lang="en-US" sz="1600" dirty="0"/>
              <a:t>" International Journal of Engineering Science and Technology, Vol. 2(10), </a:t>
            </a:r>
            <a:r>
              <a:rPr lang="en-US" sz="1600" dirty="0" smtClean="0"/>
              <a:t>2010.</a:t>
            </a:r>
          </a:p>
          <a:p>
            <a:pPr marL="457200" indent="-457200" algn="just">
              <a:buAutoNum type="arabicPeriod"/>
            </a:pPr>
            <a:endParaRPr lang="en-US" sz="1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0415EB-EDEC-4692-A221-CD81A3BFDE1C}" type="slidenum">
              <a:rPr lang="en-IN" sz="2400" b="1" smtClean="0"/>
              <a:pPr/>
              <a:t>13</a:t>
            </a:fld>
            <a:endParaRPr lang="en-IN" sz="2400" b="1" dirty="0"/>
          </a:p>
        </p:txBody>
      </p:sp>
      <p:sp>
        <p:nvSpPr>
          <p:cNvPr id="3" name="Title 1"/>
          <p:cNvSpPr>
            <a:spLocks noGrp="1"/>
          </p:cNvSpPr>
          <p:nvPr>
            <p:ph type="title"/>
          </p:nvPr>
        </p:nvSpPr>
        <p:spPr>
          <a:xfrm>
            <a:off x="1357290" y="2428868"/>
            <a:ext cx="6286544" cy="1928826"/>
          </a:xfrm>
        </p:spPr>
        <p:txBody>
          <a:bodyPr>
            <a:normAutofit/>
          </a:bodyPr>
          <a:lstStyle/>
          <a:p>
            <a:r>
              <a:rPr lang="en-US" sz="6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endParaRPr lang="en-US" sz="6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5720" y="214290"/>
            <a:ext cx="8229600" cy="642942"/>
          </a:xfrm>
        </p:spPr>
        <p:txBody>
          <a:bodyPr>
            <a:normAutofit/>
          </a:bodyPr>
          <a:lstStyle/>
          <a:p>
            <a:pPr algn="l"/>
            <a:r>
              <a:rPr lang="en-US" sz="2800" b="1" u="sng" dirty="0" smtClean="0">
                <a:latin typeface="Times New Roman" pitchFamily="18" charset="0"/>
                <a:cs typeface="Times New Roman" pitchFamily="18" charset="0"/>
              </a:rPr>
              <a:t>CONTENTS</a:t>
            </a:r>
            <a:endParaRPr lang="en-US" sz="2800" b="1" u="sng" dirty="0">
              <a:latin typeface="Times New Roman" pitchFamily="18" charset="0"/>
              <a:cs typeface="Times New Roman" pitchFamily="18" charset="0"/>
            </a:endParaRPr>
          </a:p>
        </p:txBody>
      </p:sp>
      <p:sp>
        <p:nvSpPr>
          <p:cNvPr id="5" name="Content Placeholder 2"/>
          <p:cNvSpPr>
            <a:spLocks noGrp="1"/>
          </p:cNvSpPr>
          <p:nvPr>
            <p:ph idx="1"/>
          </p:nvPr>
        </p:nvSpPr>
        <p:spPr>
          <a:xfrm>
            <a:off x="357158" y="1214423"/>
            <a:ext cx="8358246" cy="4000528"/>
          </a:xfrm>
        </p:spPr>
        <p:txBody>
          <a:bodyPr>
            <a:normAutofit fontScale="70000" lnSpcReduction="20000"/>
          </a:bodyPr>
          <a:lstStyle/>
          <a:p>
            <a:pPr>
              <a:lnSpc>
                <a:spcPct val="150000"/>
              </a:lnSpc>
              <a:buFont typeface="+mj-lt"/>
              <a:buAutoNum type="arabicPeriod"/>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Introduction</a:t>
            </a:r>
            <a:endParaRPr lang="en-US" dirty="0" smtClean="0">
              <a:latin typeface="Times New Roman" pitchFamily="18" charset="0"/>
              <a:cs typeface="Times New Roman" pitchFamily="18" charset="0"/>
            </a:endParaRPr>
          </a:p>
          <a:p>
            <a:pPr>
              <a:lnSpc>
                <a:spcPct val="150000"/>
              </a:lnSpc>
              <a:buFont typeface="+mj-lt"/>
              <a:buAutoNum type="arabicPeriod"/>
            </a:pPr>
            <a:r>
              <a:rPr lang="en-US" dirty="0" smtClean="0">
                <a:latin typeface="Times New Roman" pitchFamily="18" charset="0"/>
                <a:cs typeface="Times New Roman" pitchFamily="18" charset="0"/>
              </a:rPr>
              <a:t> Problem </a:t>
            </a:r>
            <a:r>
              <a:rPr lang="en-US" dirty="0" smtClean="0">
                <a:latin typeface="Times New Roman" pitchFamily="18" charset="0"/>
                <a:cs typeface="Times New Roman" pitchFamily="18" charset="0"/>
              </a:rPr>
              <a:t>Statement</a:t>
            </a:r>
            <a:endParaRPr lang="en-US" dirty="0" smtClean="0">
              <a:latin typeface="Times New Roman" pitchFamily="18" charset="0"/>
              <a:cs typeface="Times New Roman" pitchFamily="18" charset="0"/>
            </a:endParaRPr>
          </a:p>
          <a:p>
            <a:pPr>
              <a:lnSpc>
                <a:spcPct val="150000"/>
              </a:lnSpc>
              <a:buFont typeface="+mj-lt"/>
              <a:buAutoNum type="arabicPeriod"/>
            </a:pPr>
            <a:r>
              <a:rPr lang="en-US" dirty="0" smtClean="0">
                <a:latin typeface="Times New Roman" pitchFamily="18" charset="0"/>
                <a:cs typeface="Times New Roman" pitchFamily="18" charset="0"/>
              </a:rPr>
              <a:t> Literature </a:t>
            </a:r>
            <a:r>
              <a:rPr lang="en-US" dirty="0" smtClean="0">
                <a:latin typeface="Times New Roman" pitchFamily="18" charset="0"/>
                <a:cs typeface="Times New Roman" pitchFamily="18" charset="0"/>
              </a:rPr>
              <a:t>Survey</a:t>
            </a:r>
            <a:endParaRPr lang="en-US" dirty="0" smtClean="0">
              <a:latin typeface="Times New Roman" pitchFamily="18" charset="0"/>
              <a:cs typeface="Times New Roman" pitchFamily="18" charset="0"/>
            </a:endParaRPr>
          </a:p>
          <a:p>
            <a:pPr>
              <a:lnSpc>
                <a:spcPct val="150000"/>
              </a:lnSpc>
              <a:buFont typeface="+mj-lt"/>
              <a:buAutoNum type="arabicPeriod"/>
            </a:pPr>
            <a:r>
              <a:rPr lang="en-US" dirty="0" smtClean="0">
                <a:latin typeface="Times New Roman" pitchFamily="18" charset="0"/>
                <a:cs typeface="Times New Roman" pitchFamily="18" charset="0"/>
              </a:rPr>
              <a:t> Aim &amp; Objective of </a:t>
            </a:r>
            <a:r>
              <a:rPr lang="en-US" dirty="0" smtClean="0">
                <a:latin typeface="Times New Roman" pitchFamily="18" charset="0"/>
                <a:cs typeface="Times New Roman" pitchFamily="18" charset="0"/>
              </a:rPr>
              <a:t>Project</a:t>
            </a:r>
            <a:endParaRPr lang="en-US" dirty="0" smtClean="0">
              <a:latin typeface="Times New Roman" pitchFamily="18" charset="0"/>
              <a:cs typeface="Times New Roman" pitchFamily="18" charset="0"/>
            </a:endParaRPr>
          </a:p>
          <a:p>
            <a:pPr>
              <a:lnSpc>
                <a:spcPct val="150000"/>
              </a:lnSpc>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Workdone</a:t>
            </a:r>
            <a:endParaRPr lang="en-US" dirty="0" smtClean="0">
              <a:latin typeface="Times New Roman" pitchFamily="18" charset="0"/>
              <a:cs typeface="Times New Roman" pitchFamily="18" charset="0"/>
            </a:endParaRPr>
          </a:p>
          <a:p>
            <a:pPr>
              <a:lnSpc>
                <a:spcPct val="150000"/>
              </a:lnSpc>
              <a:buFont typeface="+mj-lt"/>
              <a:buAutoNum type="arabicPeriod"/>
            </a:pPr>
            <a:r>
              <a:rPr lang="en-US" dirty="0" smtClean="0">
                <a:latin typeface="Times New Roman" pitchFamily="18" charset="0"/>
                <a:cs typeface="Times New Roman" pitchFamily="18" charset="0"/>
              </a:rPr>
              <a:t> Proposed </a:t>
            </a:r>
            <a:r>
              <a:rPr lang="en-US" dirty="0" smtClean="0">
                <a:latin typeface="Times New Roman" pitchFamily="18" charset="0"/>
                <a:cs typeface="Times New Roman" pitchFamily="18" charset="0"/>
              </a:rPr>
              <a:t>Work</a:t>
            </a:r>
            <a:endParaRPr lang="en-US"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7.   </a:t>
            </a:r>
            <a:r>
              <a:rPr lang="en-US" dirty="0" smtClean="0">
                <a:latin typeface="Times New Roman" pitchFamily="18" charset="0"/>
                <a:cs typeface="Times New Roman" pitchFamily="18" charset="0"/>
              </a:rPr>
              <a:t>Reference</a:t>
            </a:r>
            <a:endParaRPr lang="en-US" dirty="0" smtClean="0">
              <a:latin typeface="Times New Roman" pitchFamily="18" charset="0"/>
              <a:cs typeface="Times New Roman" pitchFamily="18" charset="0"/>
            </a:endParaRPr>
          </a:p>
          <a:p>
            <a:pPr>
              <a:lnSpc>
                <a:spcPct val="150000"/>
              </a:lnSpc>
              <a:buNone/>
            </a:pPr>
            <a:endParaRPr lang="en-US" dirty="0" smtClean="0">
              <a:latin typeface="Times New Roman" pitchFamily="18" charset="0"/>
              <a:cs typeface="Times New Roman" pitchFamily="18" charset="0"/>
            </a:endParaRPr>
          </a:p>
          <a:p>
            <a:pPr>
              <a:lnSpc>
                <a:spcPct val="150000"/>
              </a:lnSpc>
              <a:buNone/>
            </a:pPr>
            <a:endParaRPr lang="en-US" dirty="0" smtClean="0">
              <a:latin typeface="Times New Roman" pitchFamily="18" charset="0"/>
              <a:cs typeface="Times New Roman" pitchFamily="18" charset="0"/>
            </a:endParaRPr>
          </a:p>
          <a:p>
            <a:pPr>
              <a:lnSpc>
                <a:spcPct val="150000"/>
              </a:lnSpc>
              <a:buNone/>
            </a:pPr>
            <a:endParaRPr lang="en-US" dirty="0" smtClean="0">
              <a:latin typeface="Times New Roman" pitchFamily="18" charset="0"/>
              <a:cs typeface="Times New Roman" pitchFamily="18" charset="0"/>
            </a:endParaRPr>
          </a:p>
          <a:p>
            <a:pPr>
              <a:lnSpc>
                <a:spcPct val="150000"/>
              </a:lnSpc>
              <a:buFont typeface="+mj-lt"/>
              <a:buAutoNum type="arabicPeriod"/>
            </a:pPr>
            <a:endParaRPr lang="en-US" dirty="0" smtClean="0">
              <a:latin typeface="Times New Roman" pitchFamily="18" charset="0"/>
              <a:cs typeface="Times New Roman" pitchFamily="18" charset="0"/>
            </a:endParaRPr>
          </a:p>
          <a:p>
            <a:pPr>
              <a:lnSpc>
                <a:spcPct val="150000"/>
              </a:lnSpc>
              <a:buNone/>
            </a:pPr>
            <a:endParaRPr lang="en-US" dirty="0" smtClean="0"/>
          </a:p>
          <a:p>
            <a:pPr>
              <a:lnSpc>
                <a:spcPct val="150000"/>
              </a:lnSpc>
            </a:pPr>
            <a:endParaRPr lang="en-US" dirty="0" smtClean="0"/>
          </a:p>
          <a:p>
            <a:pPr>
              <a:lnSpc>
                <a:spcPct val="150000"/>
              </a:lnSpc>
            </a:pPr>
            <a:endParaRPr lang="en-US" dirty="0"/>
          </a:p>
        </p:txBody>
      </p:sp>
      <p:sp>
        <p:nvSpPr>
          <p:cNvPr id="6" name="Slide Number Placeholder 5"/>
          <p:cNvSpPr>
            <a:spLocks noGrp="1"/>
          </p:cNvSpPr>
          <p:nvPr>
            <p:ph type="sldNum" sz="quarter" idx="12"/>
          </p:nvPr>
        </p:nvSpPr>
        <p:spPr>
          <a:xfrm>
            <a:off x="6572264" y="6286520"/>
            <a:ext cx="2133600" cy="365125"/>
          </a:xfrm>
        </p:spPr>
        <p:txBody>
          <a:bodyPr/>
          <a:lstStyle/>
          <a:p>
            <a:fld id="{040415EB-EDEC-4692-A221-CD81A3BFDE1C}" type="slidenum">
              <a:rPr lang="en-IN" sz="2400" b="1" smtClean="0"/>
              <a:pPr/>
              <a:t>2</a:t>
            </a:fld>
            <a:endParaRPr lang="en-IN"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91264" cy="360040"/>
          </a:xfrm>
        </p:spPr>
        <p:txBody>
          <a:bodyPr>
            <a:noAutofit/>
          </a:bodyPr>
          <a:lstStyle/>
          <a:p>
            <a:pPr algn="l"/>
            <a:r>
              <a:rPr lang="en-US" sz="2800" b="1" u="sng" dirty="0" smtClean="0">
                <a:effectLst>
                  <a:outerShdw blurRad="38100" dist="38100" dir="2700000" algn="tl">
                    <a:srgbClr val="000000">
                      <a:alpha val="43137"/>
                    </a:srgbClr>
                  </a:outerShdw>
                </a:effectLst>
                <a:latin typeface="Times New Roman" pitchFamily="18" charset="0"/>
                <a:cs typeface="Times New Roman" pitchFamily="18" charset="0"/>
              </a:rPr>
              <a:t>INTRODUCTION</a:t>
            </a:r>
            <a:endParaRPr lang="en-US" sz="2800"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323528" y="620688"/>
            <a:ext cx="8496944" cy="5976664"/>
          </a:xfrm>
        </p:spPr>
        <p:txBody>
          <a:bodyPr>
            <a:noAutofit/>
          </a:bodyPr>
          <a:lstStyle/>
          <a:p>
            <a:pPr marL="0" marR="0" indent="0" algn="just">
              <a:lnSpc>
                <a:spcPct val="115000"/>
              </a:lnSpc>
              <a:spcBef>
                <a:spcPts val="0"/>
              </a:spcBef>
              <a:spcAft>
                <a:spcPts val="0"/>
              </a:spcAft>
              <a:buNone/>
            </a:pPr>
            <a:r>
              <a:rPr lang="en-GB" sz="2000" dirty="0" smtClean="0">
                <a:latin typeface="Times New Roman" pitchFamily="18" charset="0"/>
                <a:cs typeface="Times New Roman" pitchFamily="18" charset="0"/>
              </a:rPr>
              <a:t>      In </a:t>
            </a:r>
            <a:r>
              <a:rPr lang="en-GB" sz="2000" dirty="0">
                <a:latin typeface="Times New Roman" pitchFamily="18" charset="0"/>
                <a:cs typeface="Times New Roman" pitchFamily="18" charset="0"/>
              </a:rPr>
              <a:t>power system, power quality is one of the important aspect as power quality problems are occurred due to occurrence of voltage swell, voltage sag, transient, harmonics distortion, etc. in the transmission line.  Out of these, voltage swell has less predominantly occurred and creates severe impact on transmission line and sensitive devices connected to it.  </a:t>
            </a:r>
            <a:endParaRPr lang="en-US" sz="2000" dirty="0">
              <a:latin typeface="Times New Roman" pitchFamily="18" charset="0"/>
              <a:cs typeface="Times New Roman" pitchFamily="18" charset="0"/>
            </a:endParaRPr>
          </a:p>
          <a:p>
            <a:pPr marL="0" marR="0" indent="0" algn="just">
              <a:lnSpc>
                <a:spcPct val="115000"/>
              </a:lnSpc>
              <a:spcBef>
                <a:spcPts val="0"/>
              </a:spcBef>
              <a:spcAft>
                <a:spcPts val="0"/>
              </a:spcAft>
              <a:buNone/>
            </a:pPr>
            <a:r>
              <a:rPr lang="en-GB" sz="2000" dirty="0" smtClean="0">
                <a:latin typeface="Times New Roman" pitchFamily="18" charset="0"/>
                <a:cs typeface="Times New Roman" pitchFamily="18" charset="0"/>
              </a:rPr>
              <a:t>      By </a:t>
            </a:r>
            <a:r>
              <a:rPr lang="en-GB" sz="2000" dirty="0">
                <a:latin typeface="Times New Roman" pitchFamily="18" charset="0"/>
                <a:cs typeface="Times New Roman" pitchFamily="18" charset="0"/>
              </a:rPr>
              <a:t>IEEE 1159 Voltage swell is an increase in RMS voltage level from 110% to 180% of nominal voltage at power frequency for the duration of 1/2 cycle to 1 minute. The voltage swell is occurred due to de-energising of large heavy loads, switching of load, etc. The occurrence of voltage swell is very low but when it is occurred it creates severe impact on transmission line and connected devices. Hence it is necessary to mitigate or compensate the voltage swell to improve power quality of transmission line. The compensation of voltage swell is done by using FACTS </a:t>
            </a:r>
            <a:r>
              <a:rPr lang="en-GB" sz="2000" dirty="0" smtClean="0">
                <a:latin typeface="Times New Roman" pitchFamily="18" charset="0"/>
                <a:cs typeface="Times New Roman" pitchFamily="18" charset="0"/>
              </a:rPr>
              <a:t>device </a:t>
            </a:r>
            <a:r>
              <a:rPr lang="en-GB" sz="2000" dirty="0">
                <a:latin typeface="Times New Roman" pitchFamily="18" charset="0"/>
                <a:cs typeface="Times New Roman" pitchFamily="18" charset="0"/>
              </a:rPr>
              <a:t>( </a:t>
            </a:r>
            <a:r>
              <a:rPr lang="en-GB" sz="2000" dirty="0" smtClean="0">
                <a:latin typeface="Times New Roman" pitchFamily="18" charset="0"/>
                <a:cs typeface="Times New Roman" pitchFamily="18" charset="0"/>
              </a:rPr>
              <a:t>STATCOM </a:t>
            </a:r>
            <a:r>
              <a:rPr lang="en-GB"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marR="0" indent="0" algn="just">
              <a:lnSpc>
                <a:spcPct val="115000"/>
              </a:lnSpc>
              <a:spcBef>
                <a:spcPts val="0"/>
              </a:spcBef>
              <a:spcAft>
                <a:spcPts val="0"/>
              </a:spcAft>
              <a:buNone/>
            </a:pPr>
            <a:r>
              <a:rPr lang="en-GB" sz="2000" dirty="0" smtClean="0">
                <a:latin typeface="Times New Roman" pitchFamily="18" charset="0"/>
                <a:cs typeface="Times New Roman" pitchFamily="18" charset="0"/>
              </a:rPr>
              <a:t>       The </a:t>
            </a:r>
            <a:r>
              <a:rPr lang="en-GB" sz="2000" dirty="0">
                <a:latin typeface="Times New Roman" pitchFamily="18" charset="0"/>
                <a:cs typeface="Times New Roman" pitchFamily="18" charset="0"/>
              </a:rPr>
              <a:t>project scheme </a:t>
            </a:r>
            <a:r>
              <a:rPr lang="en-GB" sz="2000" dirty="0" smtClean="0">
                <a:latin typeface="Times New Roman" pitchFamily="18" charset="0"/>
                <a:cs typeface="Times New Roman" pitchFamily="18" charset="0"/>
              </a:rPr>
              <a:t>for analysis </a:t>
            </a:r>
            <a:r>
              <a:rPr lang="en-GB" sz="2000" dirty="0">
                <a:latin typeface="Times New Roman" pitchFamily="18" charset="0"/>
                <a:cs typeface="Times New Roman" pitchFamily="18" charset="0"/>
              </a:rPr>
              <a:t>is make on MATLAB software for 132kv transmission line  without including </a:t>
            </a:r>
            <a:r>
              <a:rPr lang="en-GB" sz="2000" dirty="0" smtClean="0">
                <a:latin typeface="Times New Roman" pitchFamily="18" charset="0"/>
                <a:cs typeface="Times New Roman" pitchFamily="18" charset="0"/>
              </a:rPr>
              <a:t>STATCOM </a:t>
            </a:r>
            <a:r>
              <a:rPr lang="en-GB" sz="2000" dirty="0">
                <a:latin typeface="Times New Roman" pitchFamily="18" charset="0"/>
                <a:cs typeface="Times New Roman" pitchFamily="18" charset="0"/>
              </a:rPr>
              <a:t>and with including </a:t>
            </a:r>
            <a:r>
              <a:rPr lang="en-GB" sz="2000" dirty="0" smtClean="0">
                <a:latin typeface="Times New Roman" pitchFamily="18" charset="0"/>
                <a:cs typeface="Times New Roman" pitchFamily="18" charset="0"/>
              </a:rPr>
              <a:t>STATCOM. </a:t>
            </a:r>
            <a:r>
              <a:rPr lang="en-GB" sz="2000" dirty="0">
                <a:latin typeface="Times New Roman" pitchFamily="18" charset="0"/>
                <a:cs typeface="Times New Roman" pitchFamily="18" charset="0"/>
              </a:rPr>
              <a:t>Which shows that voltage </a:t>
            </a:r>
            <a:r>
              <a:rPr lang="en-GB" sz="2000" dirty="0" smtClean="0">
                <a:latin typeface="Times New Roman" pitchFamily="18" charset="0"/>
                <a:cs typeface="Times New Roman" pitchFamily="18" charset="0"/>
              </a:rPr>
              <a:t>swell has been </a:t>
            </a:r>
            <a:r>
              <a:rPr lang="en-GB" sz="2000" dirty="0">
                <a:latin typeface="Times New Roman" pitchFamily="18" charset="0"/>
                <a:cs typeface="Times New Roman" pitchFamily="18" charset="0"/>
              </a:rPr>
              <a:t>compensated and voltage profile has been improved.</a:t>
            </a:r>
            <a:endParaRPr lang="en-US" sz="2000" dirty="0">
              <a:solidFill>
                <a:srgbClr val="000000"/>
              </a:solidFill>
              <a:latin typeface="Times New Roman" pitchFamily="18" charset="0"/>
              <a:ea typeface="Times New Roman"/>
              <a:cs typeface="Times New Roman" pitchFamily="18" charset="0"/>
            </a:endParaRPr>
          </a:p>
          <a:p>
            <a:endParaRPr lang="en-US" sz="2000" dirty="0"/>
          </a:p>
        </p:txBody>
      </p:sp>
      <p:sp>
        <p:nvSpPr>
          <p:cNvPr id="4" name="Slide Number Placeholder 3"/>
          <p:cNvSpPr>
            <a:spLocks noGrp="1"/>
          </p:cNvSpPr>
          <p:nvPr>
            <p:ph type="sldNum" sz="quarter" idx="12"/>
          </p:nvPr>
        </p:nvSpPr>
        <p:spPr/>
        <p:txBody>
          <a:bodyPr/>
          <a:lstStyle/>
          <a:p>
            <a:fld id="{040415EB-EDEC-4692-A221-CD81A3BFDE1C}" type="slidenum">
              <a:rPr lang="en-IN" smtClean="0"/>
              <a:pPr/>
              <a:t>3</a:t>
            </a:fld>
            <a:endParaRPr lang="en-IN" dirty="0"/>
          </a:p>
        </p:txBody>
      </p:sp>
    </p:spTree>
    <p:extLst>
      <p:ext uri="{BB962C8B-B14F-4D97-AF65-F5344CB8AC3E}">
        <p14:creationId xmlns:p14="http://schemas.microsoft.com/office/powerpoint/2010/main" val="98039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US" sz="2800" b="1" u="sng" dirty="0" smtClean="0">
                <a:effectLst>
                  <a:outerShdw blurRad="38100" dist="38100" dir="2700000" algn="tl">
                    <a:srgbClr val="000000">
                      <a:alpha val="43137"/>
                    </a:srgbClr>
                  </a:outerShdw>
                </a:effectLst>
                <a:latin typeface="Times New Roman" pitchFamily="18" charset="0"/>
                <a:cs typeface="Times New Roman" pitchFamily="18" charset="0"/>
              </a:rPr>
              <a:t>PROBLEM STATEMENT:</a:t>
            </a:r>
          </a:p>
          <a:p>
            <a:pPr marL="0" indent="0" algn="just">
              <a:buNone/>
            </a:pPr>
            <a:endParaRPr lang="en-US" sz="2400" dirty="0" smtClean="0">
              <a:latin typeface="Times New Roman" pitchFamily="18" charset="0"/>
              <a:cs typeface="Times New Roman" pitchFamily="18" charset="0"/>
            </a:endParaRPr>
          </a:p>
          <a:p>
            <a:pPr marL="514350" indent="-514350" algn="just">
              <a:buAutoNum type="romanLcParenR"/>
            </a:pPr>
            <a:r>
              <a:rPr lang="en-US" sz="2400" dirty="0" smtClean="0">
                <a:latin typeface="Times New Roman" pitchFamily="18" charset="0"/>
                <a:cs typeface="Times New Roman" pitchFamily="18" charset="0"/>
              </a:rPr>
              <a:t>The voltage swell is occurred due to sudden switching of heavy load.</a:t>
            </a:r>
            <a:endParaRPr lang="en-US" sz="2400" dirty="0" smtClean="0">
              <a:latin typeface="Times New Roman" pitchFamily="18" charset="0"/>
              <a:cs typeface="Times New Roman" pitchFamily="18" charset="0"/>
            </a:endParaRPr>
          </a:p>
          <a:p>
            <a:pPr marL="514350" indent="-514350" algn="just">
              <a:buAutoNum type="romanLcParenR"/>
            </a:pPr>
            <a:r>
              <a:rPr lang="en-US" sz="2400" dirty="0" smtClean="0">
                <a:latin typeface="Times New Roman" pitchFamily="18" charset="0"/>
                <a:cs typeface="Times New Roman" pitchFamily="18" charset="0"/>
              </a:rPr>
              <a:t>The voltage swell introduced the power quality problem.</a:t>
            </a:r>
            <a:endParaRPr lang="en-US" sz="2400" dirty="0" smtClean="0">
              <a:latin typeface="Times New Roman" pitchFamily="18" charset="0"/>
              <a:cs typeface="Times New Roman" pitchFamily="18" charset="0"/>
            </a:endParaRPr>
          </a:p>
          <a:p>
            <a:pPr marL="514350" indent="-514350" algn="just">
              <a:buAutoNum type="romanLcParenR"/>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increase in system voltage </a:t>
            </a:r>
            <a:r>
              <a:rPr lang="en-US" sz="2400" dirty="0" smtClean="0">
                <a:latin typeface="Times New Roman" pitchFamily="18" charset="0"/>
                <a:cs typeface="Times New Roman" pitchFamily="18" charset="0"/>
              </a:rPr>
              <a:t>may</a:t>
            </a:r>
            <a:r>
              <a:rPr lang="en-US" sz="2400" dirty="0" smtClean="0">
                <a:latin typeface="Times New Roman" pitchFamily="18" charset="0"/>
                <a:cs typeface="Times New Roman" pitchFamily="18" charset="0"/>
              </a:rPr>
              <a:t> damage </a:t>
            </a:r>
            <a:r>
              <a:rPr lang="en-US" sz="2400" dirty="0" smtClean="0">
                <a:latin typeface="Times New Roman" pitchFamily="18" charset="0"/>
                <a:cs typeface="Times New Roman" pitchFamily="18" charset="0"/>
              </a:rPr>
              <a:t>the equipment connected to it</a:t>
            </a:r>
            <a:r>
              <a:rPr lang="en-US" sz="2400" dirty="0" smtClean="0">
                <a:latin typeface="Times New Roman" pitchFamily="18" charset="0"/>
                <a:cs typeface="Times New Roman" pitchFamily="18" charset="0"/>
              </a:rPr>
              <a:t>.</a:t>
            </a:r>
          </a:p>
          <a:p>
            <a:pPr marL="514350" indent="-514350" algn="just">
              <a:buAutoNum type="romanLcParenR"/>
            </a:pPr>
            <a:r>
              <a:rPr lang="en-US" sz="2400" dirty="0" smtClean="0">
                <a:latin typeface="Times New Roman" pitchFamily="18" charset="0"/>
                <a:cs typeface="Times New Roman" pitchFamily="18" charset="0"/>
              </a:rPr>
              <a:t>It creates economical problem.</a:t>
            </a:r>
            <a:endParaRPr lang="en-US" sz="2400" dirty="0" smtClean="0">
              <a:latin typeface="Times New Roman" pitchFamily="18" charset="0"/>
              <a:cs typeface="Times New Roman" pitchFamily="18" charset="0"/>
            </a:endParaRPr>
          </a:p>
          <a:p>
            <a:pPr marL="514350" indent="-514350" algn="just">
              <a:buAutoNum type="romanLcParenR"/>
            </a:pPr>
            <a:endParaRPr lang="en-US" sz="2400" dirty="0" smtClean="0">
              <a:latin typeface="Times New Roman" pitchFamily="18" charset="0"/>
              <a:cs typeface="Times New Roman" pitchFamily="18" charset="0"/>
            </a:endParaRPr>
          </a:p>
          <a:p>
            <a:pPr marL="514350" indent="-514350" algn="just">
              <a:buAutoNum type="romanLcParenR"/>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40415EB-EDEC-4692-A221-CD81A3BFDE1C}" type="slidenum">
              <a:rPr lang="en-IN" smtClean="0"/>
              <a:pPr/>
              <a:t>4</a:t>
            </a:fld>
            <a:endParaRPr lang="en-IN" dirty="0"/>
          </a:p>
        </p:txBody>
      </p:sp>
    </p:spTree>
    <p:extLst>
      <p:ext uri="{BB962C8B-B14F-4D97-AF65-F5344CB8AC3E}">
        <p14:creationId xmlns:p14="http://schemas.microsoft.com/office/powerpoint/2010/main" val="3821755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5</a:t>
            </a:fld>
            <a:endParaRPr/>
          </a:p>
        </p:txBody>
      </p:sp>
      <p:sp>
        <p:nvSpPr>
          <p:cNvPr id="3" name="Title 2"/>
          <p:cNvSpPr txBox="1">
            <a:spLocks noGrp="1"/>
          </p:cNvSpPr>
          <p:nvPr>
            <p:ph type="title"/>
          </p:nvPr>
        </p:nvSpPr>
        <p:spPr>
          <a:xfrm>
            <a:off x="285720" y="0"/>
            <a:ext cx="8229600" cy="762000"/>
          </a:xfrm>
          <a:prstGeom prst="rect">
            <a:avLst/>
          </a:prstGeom>
        </p:spPr>
        <p:txBody>
          <a:bodyPr>
            <a:normAutofit/>
          </a:bodyPr>
          <a:lstStyle>
            <a:lvl1pPr lvl="0" rtl="0">
              <a:defRPr/>
            </a:lvl1pPr>
          </a:lstStyle>
          <a:p>
            <a:pPr lvl="0" algn="l" rtl="0"/>
            <a:r>
              <a:rPr sz="2800" b="1" u="sng" dirty="0" smtClean="0">
                <a:effectLst>
                  <a:outerShdw blurRad="38100" dist="38100" dir="2700000" algn="tl">
                    <a:srgbClr val="000000">
                      <a:alpha val="43137"/>
                    </a:srgbClr>
                  </a:outerShdw>
                </a:effectLst>
                <a:latin typeface="Times New Roman" pitchFamily="18" charset="0"/>
                <a:cs typeface="Times New Roman" pitchFamily="18" charset="0"/>
              </a:rPr>
              <a:t>LITERATURE REVIEW</a:t>
            </a:r>
            <a:endParaRPr sz="2800"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ext Placeholder 3"/>
          <p:cNvSpPr txBox="1">
            <a:spLocks noGrp="1"/>
          </p:cNvSpPr>
          <p:nvPr>
            <p:ph type="body" idx="1"/>
          </p:nvPr>
        </p:nvSpPr>
        <p:spPr>
          <a:xfrm>
            <a:off x="251520" y="692696"/>
            <a:ext cx="8712968" cy="6165304"/>
          </a:xfrm>
          <a:prstGeom prst="rect">
            <a:avLst/>
          </a:prstGeom>
        </p:spPr>
        <p:txBody>
          <a:bodyPr>
            <a:noAutofit/>
          </a:bodyPr>
          <a:lstStyle>
            <a:lvl1pPr lvl="0" rtl="0">
              <a:defRPr/>
            </a:lvl1pPr>
          </a:lstStyle>
          <a:p>
            <a:pPr marL="0" indent="0" algn="just">
              <a:buNone/>
            </a:pPr>
            <a:r>
              <a:rPr lang="en-IN" sz="2200" dirty="0" smtClean="0">
                <a:solidFill>
                  <a:srgbClr val="000000"/>
                </a:solidFill>
                <a:latin typeface="Times New Roman" pitchFamily="18" charset="0"/>
                <a:cs typeface="Times New Roman" pitchFamily="18" charset="0"/>
              </a:rPr>
              <a:t>1.  M</a:t>
            </a:r>
            <a:r>
              <a:rPr lang="en-IN" sz="2200" dirty="0" smtClean="0">
                <a:solidFill>
                  <a:srgbClr val="000000"/>
                </a:solidFill>
                <a:latin typeface="Times New Roman" pitchFamily="18" charset="0"/>
                <a:cs typeface="Times New Roman" pitchFamily="18" charset="0"/>
              </a:rPr>
              <a:t>ultilevel </a:t>
            </a:r>
            <a:r>
              <a:rPr lang="en-IN" sz="2200" dirty="0" smtClean="0">
                <a:solidFill>
                  <a:srgbClr val="000000"/>
                </a:solidFill>
                <a:latin typeface="Times New Roman" pitchFamily="18" charset="0"/>
                <a:cs typeface="Times New Roman" pitchFamily="18" charset="0"/>
              </a:rPr>
              <a:t>D-</a:t>
            </a:r>
            <a:r>
              <a:rPr lang="en-IN" sz="2200" dirty="0" err="1" smtClean="0">
                <a:solidFill>
                  <a:srgbClr val="000000"/>
                </a:solidFill>
                <a:latin typeface="Times New Roman" pitchFamily="18" charset="0"/>
                <a:cs typeface="Times New Roman" pitchFamily="18" charset="0"/>
              </a:rPr>
              <a:t>statcom</a:t>
            </a:r>
            <a:r>
              <a:rPr lang="en-IN" sz="2200" dirty="0" smtClean="0">
                <a:solidFill>
                  <a:srgbClr val="000000"/>
                </a:solidFill>
                <a:latin typeface="Times New Roman" pitchFamily="18" charset="0"/>
                <a:cs typeface="Times New Roman" pitchFamily="18" charset="0"/>
              </a:rPr>
              <a:t> for voltage sag and swell mitigation using </a:t>
            </a:r>
            <a:r>
              <a:rPr lang="en-IN" sz="2200" dirty="0" smtClean="0">
                <a:solidFill>
                  <a:srgbClr val="000000"/>
                </a:solidFill>
                <a:latin typeface="Times New Roman" pitchFamily="18" charset="0"/>
                <a:cs typeface="Times New Roman" pitchFamily="18" charset="0"/>
              </a:rPr>
              <a:t>modulation </a:t>
            </a:r>
            <a:r>
              <a:rPr lang="en-IN" sz="2200" dirty="0" smtClean="0">
                <a:solidFill>
                  <a:srgbClr val="000000"/>
                </a:solidFill>
                <a:latin typeface="Times New Roman" pitchFamily="18" charset="0"/>
                <a:cs typeface="Times New Roman" pitchFamily="18" charset="0"/>
              </a:rPr>
              <a:t>index </a:t>
            </a:r>
            <a:r>
              <a:rPr lang="en-IN" sz="2200" dirty="0" smtClean="0">
                <a:solidFill>
                  <a:srgbClr val="000000"/>
                </a:solidFill>
                <a:latin typeface="Times New Roman" pitchFamily="18" charset="0"/>
                <a:cs typeface="Times New Roman" pitchFamily="18" charset="0"/>
              </a:rPr>
              <a:t>control.</a:t>
            </a:r>
            <a:endParaRPr lang="en-IN" sz="2200" dirty="0" smtClean="0">
              <a:solidFill>
                <a:srgbClr val="000000"/>
              </a:solidFill>
              <a:latin typeface="Times New Roman" pitchFamily="18" charset="0"/>
              <a:cs typeface="Times New Roman" pitchFamily="18" charset="0"/>
            </a:endParaRPr>
          </a:p>
          <a:p>
            <a:pPr lvl="0" algn="just">
              <a:buNone/>
            </a:pPr>
            <a:r>
              <a:rPr lang="en-IN" sz="2200" dirty="0">
                <a:solidFill>
                  <a:srgbClr val="000000"/>
                </a:solidFill>
                <a:latin typeface="Times New Roman" pitchFamily="18" charset="0"/>
                <a:cs typeface="Times New Roman" pitchFamily="18" charset="0"/>
                <a:sym typeface="Wingdings" pitchFamily="2" charset="2"/>
              </a:rPr>
              <a:t> </a:t>
            </a:r>
            <a:r>
              <a:rPr lang="en-IN" sz="2200" dirty="0" smtClean="0">
                <a:solidFill>
                  <a:srgbClr val="000000"/>
                </a:solidFill>
                <a:latin typeface="Times New Roman" pitchFamily="18" charset="0"/>
                <a:cs typeface="Times New Roman" pitchFamily="18" charset="0"/>
                <a:sym typeface="Wingdings" pitchFamily="2" charset="2"/>
              </a:rPr>
              <a:t>        </a:t>
            </a:r>
            <a:r>
              <a:rPr lang="en-IN" sz="2200" dirty="0" smtClean="0">
                <a:solidFill>
                  <a:srgbClr val="000000"/>
                </a:solidFill>
                <a:latin typeface="Times New Roman" pitchFamily="18" charset="0"/>
                <a:cs typeface="Times New Roman" pitchFamily="18" charset="0"/>
              </a:rPr>
              <a:t>In </a:t>
            </a:r>
            <a:r>
              <a:rPr lang="en-IN" sz="2200" dirty="0" smtClean="0">
                <a:solidFill>
                  <a:srgbClr val="000000"/>
                </a:solidFill>
                <a:latin typeface="Times New Roman" pitchFamily="18" charset="0"/>
                <a:cs typeface="Times New Roman" pitchFamily="18" charset="0"/>
              </a:rPr>
              <a:t>this paper, D-</a:t>
            </a:r>
            <a:r>
              <a:rPr lang="en-IN" sz="2200" dirty="0" err="1" smtClean="0">
                <a:solidFill>
                  <a:srgbClr val="000000"/>
                </a:solidFill>
                <a:latin typeface="Times New Roman" pitchFamily="18" charset="0"/>
                <a:cs typeface="Times New Roman" pitchFamily="18" charset="0"/>
              </a:rPr>
              <a:t>statcom</a:t>
            </a:r>
            <a:r>
              <a:rPr lang="en-IN" sz="2200" dirty="0" smtClean="0">
                <a:solidFill>
                  <a:srgbClr val="000000"/>
                </a:solidFill>
                <a:latin typeface="Times New Roman" pitchFamily="18" charset="0"/>
                <a:cs typeface="Times New Roman" pitchFamily="18" charset="0"/>
              </a:rPr>
              <a:t> has been utilised to regulate voltage to its </a:t>
            </a:r>
            <a:r>
              <a:rPr lang="en-IN" sz="2200" dirty="0" smtClean="0">
                <a:solidFill>
                  <a:srgbClr val="000000"/>
                </a:solidFill>
                <a:latin typeface="Times New Roman" pitchFamily="18" charset="0"/>
                <a:cs typeface="Times New Roman" pitchFamily="18" charset="0"/>
              </a:rPr>
              <a:t>     nominal </a:t>
            </a:r>
            <a:r>
              <a:rPr lang="en-IN" sz="2200" dirty="0" smtClean="0">
                <a:solidFill>
                  <a:srgbClr val="000000"/>
                </a:solidFill>
                <a:latin typeface="Times New Roman" pitchFamily="18" charset="0"/>
                <a:cs typeface="Times New Roman" pitchFamily="18" charset="0"/>
              </a:rPr>
              <a:t>value by exchanging reactive power with distribution </a:t>
            </a:r>
            <a:r>
              <a:rPr lang="en-IN" sz="2200" dirty="0" smtClean="0">
                <a:solidFill>
                  <a:srgbClr val="000000"/>
                </a:solidFill>
                <a:latin typeface="Times New Roman" pitchFamily="18" charset="0"/>
                <a:cs typeface="Times New Roman" pitchFamily="18" charset="0"/>
              </a:rPr>
              <a:t>load.</a:t>
            </a:r>
          </a:p>
          <a:p>
            <a:pPr lvl="0" algn="just">
              <a:buNone/>
            </a:pPr>
            <a:endParaRPr sz="2200" b="0" i="0" dirty="0" smtClean="0">
              <a:solidFill>
                <a:srgbClr val="000000"/>
              </a:solidFill>
              <a:latin typeface="Times New Roman" pitchFamily="18" charset="0"/>
              <a:cs typeface="Times New Roman" pitchFamily="18" charset="0"/>
            </a:endParaRPr>
          </a:p>
          <a:p>
            <a:pPr marL="0" indent="0" algn="just">
              <a:buNone/>
            </a:pPr>
            <a:r>
              <a:rPr lang="en-IN" sz="2200" dirty="0" smtClean="0">
                <a:solidFill>
                  <a:srgbClr val="000000"/>
                </a:solidFill>
                <a:latin typeface="Times New Roman" pitchFamily="18" charset="0"/>
                <a:cs typeface="Times New Roman" pitchFamily="18" charset="0"/>
              </a:rPr>
              <a:t>2.  Performance comparison of  PI and ANN based STATCOM for 132KV transmission line.</a:t>
            </a:r>
          </a:p>
          <a:p>
            <a:pPr algn="just">
              <a:buNone/>
            </a:pPr>
            <a:r>
              <a:rPr lang="en-IN" sz="2200" dirty="0" smtClean="0">
                <a:solidFill>
                  <a:srgbClr val="000000"/>
                </a:solidFill>
                <a:latin typeface="Times New Roman" pitchFamily="18" charset="0"/>
                <a:cs typeface="Times New Roman" pitchFamily="18" charset="0"/>
                <a:sym typeface="Wingdings" pitchFamily="2" charset="2"/>
              </a:rPr>
              <a:t>        This </a:t>
            </a:r>
            <a:r>
              <a:rPr lang="en-IN" sz="2200" dirty="0" smtClean="0">
                <a:solidFill>
                  <a:srgbClr val="000000"/>
                </a:solidFill>
                <a:latin typeface="Times New Roman" pitchFamily="18" charset="0"/>
                <a:cs typeface="Times New Roman" pitchFamily="18" charset="0"/>
                <a:sym typeface="Wingdings" pitchFamily="2" charset="2"/>
              </a:rPr>
              <a:t>paper presents simulation model of the 132KV transmission line with comparison of ANN based STATCOM and conventional based </a:t>
            </a:r>
            <a:r>
              <a:rPr lang="en-IN" sz="2200" dirty="0" smtClean="0">
                <a:solidFill>
                  <a:srgbClr val="000000"/>
                </a:solidFill>
                <a:latin typeface="Times New Roman" pitchFamily="18" charset="0"/>
                <a:cs typeface="Times New Roman" pitchFamily="18" charset="0"/>
                <a:sym typeface="Wingdings" pitchFamily="2" charset="2"/>
              </a:rPr>
              <a:t>STATCOM.</a:t>
            </a:r>
          </a:p>
          <a:p>
            <a:pPr algn="just">
              <a:buNone/>
            </a:pPr>
            <a:endParaRPr lang="en-IN" sz="2200" dirty="0" smtClean="0">
              <a:solidFill>
                <a:srgbClr val="000000"/>
              </a:solidFill>
              <a:latin typeface="Times New Roman" pitchFamily="18" charset="0"/>
              <a:cs typeface="Times New Roman" pitchFamily="18" charset="0"/>
            </a:endParaRPr>
          </a:p>
          <a:p>
            <a:pPr marL="457200" indent="-457200" algn="just">
              <a:buAutoNum type="arabicPeriod" startAt="3"/>
            </a:pPr>
            <a:r>
              <a:rPr lang="en-IN" sz="2200" dirty="0" smtClean="0">
                <a:solidFill>
                  <a:srgbClr val="000000"/>
                </a:solidFill>
                <a:latin typeface="Times New Roman" pitchFamily="18" charset="0"/>
                <a:cs typeface="Times New Roman" pitchFamily="18" charset="0"/>
              </a:rPr>
              <a:t>Simulation </a:t>
            </a:r>
            <a:r>
              <a:rPr lang="en-IN" sz="2200" dirty="0" smtClean="0">
                <a:solidFill>
                  <a:srgbClr val="000000"/>
                </a:solidFill>
                <a:latin typeface="Times New Roman" pitchFamily="18" charset="0"/>
                <a:cs typeface="Times New Roman" pitchFamily="18" charset="0"/>
              </a:rPr>
              <a:t>of custom power electronic device D-STATCOM-A case </a:t>
            </a:r>
            <a:r>
              <a:rPr lang="en-IN" sz="2200" dirty="0" smtClean="0">
                <a:solidFill>
                  <a:srgbClr val="000000"/>
                </a:solidFill>
                <a:latin typeface="Times New Roman" pitchFamily="18" charset="0"/>
                <a:cs typeface="Times New Roman" pitchFamily="18" charset="0"/>
              </a:rPr>
              <a:t>study.</a:t>
            </a:r>
          </a:p>
          <a:p>
            <a:pPr marL="0" indent="0" algn="just">
              <a:buNone/>
            </a:pPr>
            <a:r>
              <a:rPr lang="en-IN" sz="2200" dirty="0">
                <a:solidFill>
                  <a:srgbClr val="000000"/>
                </a:solidFill>
                <a:latin typeface="Times New Roman" pitchFamily="18" charset="0"/>
                <a:cs typeface="Times New Roman" pitchFamily="18" charset="0"/>
                <a:sym typeface="Wingdings" pitchFamily="2" charset="2"/>
              </a:rPr>
              <a:t> </a:t>
            </a:r>
            <a:r>
              <a:rPr lang="en-IN" sz="2200" dirty="0" smtClean="0">
                <a:solidFill>
                  <a:srgbClr val="000000"/>
                </a:solidFill>
                <a:latin typeface="Times New Roman" pitchFamily="18" charset="0"/>
                <a:cs typeface="Times New Roman" pitchFamily="18" charset="0"/>
                <a:sym typeface="Wingdings" pitchFamily="2" charset="2"/>
              </a:rPr>
              <a:t>        </a:t>
            </a:r>
            <a:r>
              <a:rPr lang="en-IN" sz="2200" dirty="0" smtClean="0">
                <a:solidFill>
                  <a:srgbClr val="000000"/>
                </a:solidFill>
                <a:latin typeface="Times New Roman" pitchFamily="18" charset="0"/>
                <a:cs typeface="Times New Roman" pitchFamily="18" charset="0"/>
                <a:sym typeface="Wingdings" pitchFamily="2" charset="2"/>
              </a:rPr>
              <a:t>In </a:t>
            </a:r>
            <a:r>
              <a:rPr lang="en-IN" sz="2200" dirty="0" smtClean="0">
                <a:solidFill>
                  <a:srgbClr val="000000"/>
                </a:solidFill>
                <a:latin typeface="Times New Roman" pitchFamily="18" charset="0"/>
                <a:cs typeface="Times New Roman" pitchFamily="18" charset="0"/>
                <a:sym typeface="Wingdings" pitchFamily="2" charset="2"/>
              </a:rPr>
              <a:t>this paper </a:t>
            </a:r>
            <a:r>
              <a:rPr lang="en-IN" sz="2200" dirty="0" smtClean="0">
                <a:solidFill>
                  <a:srgbClr val="000000"/>
                </a:solidFill>
                <a:latin typeface="Times New Roman" pitchFamily="18" charset="0"/>
                <a:cs typeface="Times New Roman" pitchFamily="18" charset="0"/>
                <a:sym typeface="Wingdings" pitchFamily="2" charset="2"/>
              </a:rPr>
              <a:t>D-STATCOM </a:t>
            </a:r>
            <a:r>
              <a:rPr lang="en-IN" sz="2200" dirty="0" smtClean="0">
                <a:solidFill>
                  <a:srgbClr val="000000"/>
                </a:solidFill>
                <a:latin typeface="Times New Roman" pitchFamily="18" charset="0"/>
                <a:cs typeface="Times New Roman" pitchFamily="18" charset="0"/>
                <a:sym typeface="Wingdings" pitchFamily="2" charset="2"/>
              </a:rPr>
              <a:t>is proposed for compensation </a:t>
            </a:r>
            <a:r>
              <a:rPr lang="en-IN" sz="2200" dirty="0" smtClean="0">
                <a:solidFill>
                  <a:srgbClr val="000000"/>
                </a:solidFill>
                <a:latin typeface="Times New Roman" pitchFamily="18" charset="0"/>
                <a:cs typeface="Times New Roman" pitchFamily="18" charset="0"/>
                <a:sym typeface="Wingdings" pitchFamily="2" charset="2"/>
              </a:rPr>
              <a:t>of</a:t>
            </a:r>
          </a:p>
          <a:p>
            <a:pPr marL="0" indent="0" algn="just">
              <a:buNone/>
            </a:pPr>
            <a:r>
              <a:rPr lang="en-IN" sz="2200" dirty="0">
                <a:solidFill>
                  <a:srgbClr val="000000"/>
                </a:solidFill>
                <a:latin typeface="Times New Roman" pitchFamily="18" charset="0"/>
                <a:cs typeface="Times New Roman" pitchFamily="18" charset="0"/>
                <a:sym typeface="Wingdings" pitchFamily="2" charset="2"/>
              </a:rPr>
              <a:t> </a:t>
            </a:r>
            <a:r>
              <a:rPr lang="en-IN" sz="2200" dirty="0" smtClean="0">
                <a:solidFill>
                  <a:srgbClr val="000000"/>
                </a:solidFill>
                <a:latin typeface="Times New Roman" pitchFamily="18" charset="0"/>
                <a:cs typeface="Times New Roman" pitchFamily="18" charset="0"/>
                <a:sym typeface="Wingdings" pitchFamily="2" charset="2"/>
              </a:rPr>
              <a:t>       </a:t>
            </a:r>
            <a:r>
              <a:rPr lang="en-IN" sz="2200" dirty="0" smtClean="0">
                <a:solidFill>
                  <a:srgbClr val="000000"/>
                </a:solidFill>
                <a:latin typeface="Times New Roman" pitchFamily="18" charset="0"/>
                <a:cs typeface="Times New Roman" pitchFamily="18" charset="0"/>
                <a:sym typeface="Wingdings" pitchFamily="2" charset="2"/>
              </a:rPr>
              <a:t>reactive </a:t>
            </a:r>
            <a:r>
              <a:rPr lang="en-IN" sz="2200" dirty="0" smtClean="0">
                <a:solidFill>
                  <a:srgbClr val="000000"/>
                </a:solidFill>
                <a:latin typeface="Times New Roman" pitchFamily="18" charset="0"/>
                <a:cs typeface="Times New Roman" pitchFamily="18" charset="0"/>
                <a:sym typeface="Wingdings" pitchFamily="2" charset="2"/>
              </a:rPr>
              <a:t>power and unbalance caused by various load in </a:t>
            </a:r>
            <a:r>
              <a:rPr lang="en-IN" sz="2200" dirty="0" smtClean="0">
                <a:solidFill>
                  <a:srgbClr val="000000"/>
                </a:solidFill>
                <a:latin typeface="Times New Roman" pitchFamily="18" charset="0"/>
                <a:cs typeface="Times New Roman" pitchFamily="18" charset="0"/>
                <a:sym typeface="Wingdings" pitchFamily="2" charset="2"/>
              </a:rPr>
              <a:t>distribution</a:t>
            </a:r>
          </a:p>
          <a:p>
            <a:pPr marL="0" indent="0" algn="just">
              <a:buNone/>
            </a:pPr>
            <a:r>
              <a:rPr lang="en-IN" sz="2200" dirty="0">
                <a:solidFill>
                  <a:srgbClr val="000000"/>
                </a:solidFill>
                <a:latin typeface="Times New Roman" pitchFamily="18" charset="0"/>
                <a:cs typeface="Times New Roman" pitchFamily="18" charset="0"/>
                <a:sym typeface="Wingdings" pitchFamily="2" charset="2"/>
              </a:rPr>
              <a:t> </a:t>
            </a:r>
            <a:r>
              <a:rPr lang="en-IN" sz="2200" dirty="0" smtClean="0">
                <a:solidFill>
                  <a:srgbClr val="000000"/>
                </a:solidFill>
                <a:latin typeface="Times New Roman" pitchFamily="18" charset="0"/>
                <a:cs typeface="Times New Roman" pitchFamily="18" charset="0"/>
                <a:sym typeface="Wingdings" pitchFamily="2" charset="2"/>
              </a:rPr>
              <a:t>       </a:t>
            </a:r>
            <a:r>
              <a:rPr lang="en-IN" sz="2200" dirty="0" smtClean="0">
                <a:solidFill>
                  <a:srgbClr val="000000"/>
                </a:solidFill>
                <a:latin typeface="Times New Roman" pitchFamily="18" charset="0"/>
                <a:cs typeface="Times New Roman" pitchFamily="18" charset="0"/>
                <a:sym typeface="Wingdings" pitchFamily="2" charset="2"/>
              </a:rPr>
              <a:t>system</a:t>
            </a:r>
            <a:r>
              <a:rPr lang="en-IN" sz="2200" dirty="0" smtClean="0">
                <a:solidFill>
                  <a:srgbClr val="000000"/>
                </a:solidFill>
                <a:latin typeface="Times New Roman" pitchFamily="18" charset="0"/>
                <a:cs typeface="Times New Roman" pitchFamily="18" charset="0"/>
                <a:sym typeface="Wingdings" pitchFamily="2" charset="2"/>
              </a:rPr>
              <a:t>.</a:t>
            </a:r>
            <a:endParaRPr lang="en-IN" sz="2200" dirty="0" smtClean="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69815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pPr algn="l"/>
            <a:r>
              <a:rPr lang="en-US" sz="2800" b="1" u="sng" dirty="0" smtClean="0">
                <a:effectLst>
                  <a:outerShdw blurRad="38100" dist="38100" dir="2700000" algn="tl">
                    <a:srgbClr val="000000">
                      <a:alpha val="43137"/>
                    </a:srgbClr>
                  </a:outerShdw>
                </a:effectLst>
                <a:latin typeface="Times New Roman" pitchFamily="18" charset="0"/>
                <a:cs typeface="Times New Roman" pitchFamily="18" charset="0"/>
              </a:rPr>
              <a:t>AIM &amp; OBJECTIVE OF PROJECT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6712"/>
            <a:ext cx="8229600" cy="5289451"/>
          </a:xfrm>
        </p:spPr>
        <p:txBody>
          <a:bodyPr/>
          <a:lstStyle/>
          <a:p>
            <a:pPr marL="0" indent="0">
              <a:buNone/>
            </a:pPr>
            <a:endParaRPr lang="en-US" dirty="0" smtClean="0"/>
          </a:p>
          <a:p>
            <a:pPr marL="0" indent="0">
              <a:buNone/>
            </a:pPr>
            <a:r>
              <a:rPr lang="en-US" sz="2400" u="sng" dirty="0" smtClean="0">
                <a:effectLst>
                  <a:outerShdw blurRad="38100" dist="38100" dir="2700000" algn="tl">
                    <a:srgbClr val="000000">
                      <a:alpha val="43137"/>
                    </a:srgbClr>
                  </a:outerShdw>
                </a:effectLst>
                <a:latin typeface="Times New Roman" pitchFamily="18" charset="0"/>
                <a:cs typeface="Times New Roman" pitchFamily="18" charset="0"/>
              </a:rPr>
              <a:t>AIM</a:t>
            </a:r>
            <a:r>
              <a:rPr lang="en-US" sz="2400" dirty="0" smtClean="0">
                <a:latin typeface="Times New Roman" pitchFamily="18" charset="0"/>
                <a:cs typeface="Times New Roman" pitchFamily="18" charset="0"/>
              </a:rPr>
              <a:t>: Compensation of voltage swell by using FACTS device(STATCOM).</a:t>
            </a:r>
          </a:p>
          <a:p>
            <a:pPr marL="0" indent="0">
              <a:buNone/>
            </a:pPr>
            <a:endParaRPr lang="en-US" sz="2400" dirty="0" smtClean="0">
              <a:latin typeface="Times New Roman" pitchFamily="18" charset="0"/>
              <a:cs typeface="Times New Roman" pitchFamily="18" charset="0"/>
            </a:endParaRPr>
          </a:p>
          <a:p>
            <a:pPr marL="0" indent="0">
              <a:buNone/>
            </a:pPr>
            <a:r>
              <a:rPr lang="en-US" sz="2400" u="sng" dirty="0" smtClean="0">
                <a:effectLst>
                  <a:outerShdw blurRad="38100" dist="38100" dir="2700000" algn="tl">
                    <a:srgbClr val="000000">
                      <a:alpha val="43137"/>
                    </a:srgbClr>
                  </a:outerShdw>
                </a:effectLst>
                <a:latin typeface="Times New Roman" pitchFamily="18" charset="0"/>
                <a:cs typeface="Times New Roman" pitchFamily="18" charset="0"/>
              </a:rPr>
              <a:t>OBJECTIVE</a:t>
            </a:r>
            <a:r>
              <a:rPr lang="en-US" sz="2400" dirty="0" smtClean="0">
                <a:latin typeface="Times New Roman" pitchFamily="18" charset="0"/>
                <a:cs typeface="Times New Roman" pitchFamily="18" charset="0"/>
              </a:rPr>
              <a:t>: Improving the voltage profile by compensating the voltage swell. </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40415EB-EDEC-4692-A221-CD81A3BFDE1C}" type="slidenum">
              <a:rPr lang="en-IN" smtClean="0"/>
              <a:pPr/>
              <a:t>6</a:t>
            </a:fld>
            <a:endParaRPr lang="en-IN" dirty="0"/>
          </a:p>
        </p:txBody>
      </p:sp>
    </p:spTree>
    <p:extLst>
      <p:ext uri="{BB962C8B-B14F-4D97-AF65-F5344CB8AC3E}">
        <p14:creationId xmlns:p14="http://schemas.microsoft.com/office/powerpoint/2010/main" val="7290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1288498" y="2780928"/>
            <a:ext cx="2408560" cy="3151244"/>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Rectangle 4"/>
          <p:cNvSpPr/>
          <p:nvPr/>
        </p:nvSpPr>
        <p:spPr>
          <a:xfrm>
            <a:off x="5151977" y="1506410"/>
            <a:ext cx="1052348" cy="8671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Rectangle 5"/>
          <p:cNvSpPr/>
          <p:nvPr/>
        </p:nvSpPr>
        <p:spPr>
          <a:xfrm>
            <a:off x="7344024" y="1322908"/>
            <a:ext cx="1332431" cy="8819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11kv Industrial</a:t>
            </a:r>
          </a:p>
          <a:p>
            <a:pPr algn="ctr"/>
            <a:r>
              <a:rPr lang="en-IN" dirty="0"/>
              <a:t>L</a:t>
            </a:r>
            <a:r>
              <a:rPr lang="en-IN" dirty="0" smtClean="0"/>
              <a:t>oad</a:t>
            </a:r>
            <a:endParaRPr lang="en-IN" dirty="0"/>
          </a:p>
        </p:txBody>
      </p:sp>
      <p:pic>
        <p:nvPicPr>
          <p:cNvPr id="1026" name="Picture 2" descr="Image result for alternating sources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1442614"/>
            <a:ext cx="561685" cy="677225"/>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1918418" y="3955026"/>
            <a:ext cx="1154413" cy="8087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VSC</a:t>
            </a:r>
            <a:endParaRPr lang="en-IN" dirty="0"/>
          </a:p>
        </p:txBody>
      </p:sp>
      <p:pic>
        <p:nvPicPr>
          <p:cNvPr id="1038" name="Picture 14" descr="Image result for TRANSFORMER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2508" y="1484914"/>
            <a:ext cx="964385" cy="93597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TRANSFORMER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188173" y="2928998"/>
            <a:ext cx="642335" cy="631630"/>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p:cNvCxnSpPr/>
          <p:nvPr/>
        </p:nvCxnSpPr>
        <p:spPr>
          <a:xfrm>
            <a:off x="2497515" y="3513638"/>
            <a:ext cx="0" cy="425622"/>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2085214" y="4763744"/>
            <a:ext cx="0" cy="701282"/>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2838871" y="4763744"/>
            <a:ext cx="0" cy="701282"/>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flipV="1">
            <a:off x="2495837" y="5441414"/>
            <a:ext cx="350539" cy="5324"/>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flipV="1">
            <a:off x="2098933" y="5454790"/>
            <a:ext cx="266245" cy="10648"/>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a:off x="2376519" y="5300050"/>
            <a:ext cx="968" cy="287305"/>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H="1">
            <a:off x="2482800" y="5301935"/>
            <a:ext cx="968" cy="287305"/>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2407143" y="5355512"/>
            <a:ext cx="603032" cy="707886"/>
          </a:xfrm>
          <a:prstGeom prst="rect">
            <a:avLst/>
          </a:prstGeom>
          <a:noFill/>
        </p:spPr>
        <p:txBody>
          <a:bodyPr wrap="square" rtlCol="0">
            <a:spAutoFit/>
          </a:bodyPr>
          <a:lstStyle/>
          <a:p>
            <a:r>
              <a:rPr lang="en-IN" sz="4000" dirty="0" smtClean="0"/>
              <a:t>c</a:t>
            </a:r>
            <a:endParaRPr lang="en-IN" dirty="0"/>
          </a:p>
        </p:txBody>
      </p:sp>
      <p:sp>
        <p:nvSpPr>
          <p:cNvPr id="67" name="TextBox 66"/>
          <p:cNvSpPr txBox="1"/>
          <p:nvPr/>
        </p:nvSpPr>
        <p:spPr>
          <a:xfrm>
            <a:off x="2728448" y="1993509"/>
            <a:ext cx="1411504" cy="707886"/>
          </a:xfrm>
          <a:prstGeom prst="rect">
            <a:avLst/>
          </a:prstGeom>
          <a:noFill/>
        </p:spPr>
        <p:txBody>
          <a:bodyPr wrap="square" rtlCol="0">
            <a:spAutoFit/>
          </a:bodyPr>
          <a:lstStyle/>
          <a:p>
            <a:r>
              <a:rPr lang="en-IN" sz="2000" dirty="0" smtClean="0"/>
              <a:t>Connector</a:t>
            </a:r>
          </a:p>
          <a:p>
            <a:r>
              <a:rPr lang="en-IN" sz="2000" dirty="0" smtClean="0"/>
              <a:t>switch</a:t>
            </a:r>
            <a:endParaRPr lang="en-IN" sz="2000" dirty="0"/>
          </a:p>
        </p:txBody>
      </p:sp>
      <p:sp>
        <p:nvSpPr>
          <p:cNvPr id="72" name="TextBox 71"/>
          <p:cNvSpPr txBox="1"/>
          <p:nvPr/>
        </p:nvSpPr>
        <p:spPr>
          <a:xfrm>
            <a:off x="5220072" y="2566645"/>
            <a:ext cx="1696115" cy="646331"/>
          </a:xfrm>
          <a:prstGeom prst="rect">
            <a:avLst/>
          </a:prstGeom>
          <a:noFill/>
        </p:spPr>
        <p:txBody>
          <a:bodyPr wrap="square" rtlCol="0">
            <a:spAutoFit/>
          </a:bodyPr>
          <a:lstStyle/>
          <a:p>
            <a:r>
              <a:rPr lang="en-IN" dirty="0" smtClean="0"/>
              <a:t>132/11kv</a:t>
            </a:r>
          </a:p>
          <a:p>
            <a:r>
              <a:rPr lang="en-IN" dirty="0" smtClean="0"/>
              <a:t>transformer</a:t>
            </a:r>
            <a:endParaRPr lang="en-IN" dirty="0"/>
          </a:p>
        </p:txBody>
      </p:sp>
      <p:sp>
        <p:nvSpPr>
          <p:cNvPr id="73" name="TextBox 72"/>
          <p:cNvSpPr txBox="1"/>
          <p:nvPr/>
        </p:nvSpPr>
        <p:spPr>
          <a:xfrm>
            <a:off x="415862" y="2147398"/>
            <a:ext cx="1014145" cy="707886"/>
          </a:xfrm>
          <a:prstGeom prst="rect">
            <a:avLst/>
          </a:prstGeom>
          <a:noFill/>
        </p:spPr>
        <p:txBody>
          <a:bodyPr wrap="square" rtlCol="0">
            <a:spAutoFit/>
          </a:bodyPr>
          <a:lstStyle/>
          <a:p>
            <a:r>
              <a:rPr lang="en-IN" sz="2000" dirty="0" smtClean="0"/>
              <a:t>132kv </a:t>
            </a:r>
          </a:p>
          <a:p>
            <a:r>
              <a:rPr lang="en-IN" sz="2000" dirty="0" smtClean="0"/>
              <a:t>source</a:t>
            </a:r>
            <a:endParaRPr lang="en-IN" sz="2000" dirty="0"/>
          </a:p>
        </p:txBody>
      </p:sp>
      <p:sp>
        <p:nvSpPr>
          <p:cNvPr id="76" name="TextBox 75"/>
          <p:cNvSpPr txBox="1"/>
          <p:nvPr/>
        </p:nvSpPr>
        <p:spPr>
          <a:xfrm>
            <a:off x="1710888" y="1412776"/>
            <a:ext cx="2608970" cy="369332"/>
          </a:xfrm>
          <a:prstGeom prst="rect">
            <a:avLst/>
          </a:prstGeom>
          <a:noFill/>
        </p:spPr>
        <p:txBody>
          <a:bodyPr wrap="square" rtlCol="0">
            <a:spAutoFit/>
          </a:bodyPr>
          <a:lstStyle/>
          <a:p>
            <a:r>
              <a:rPr lang="en-IN" dirty="0" smtClean="0"/>
              <a:t>132KV Transmission line</a:t>
            </a:r>
            <a:endParaRPr lang="en-IN" dirty="0"/>
          </a:p>
        </p:txBody>
      </p:sp>
      <p:sp>
        <p:nvSpPr>
          <p:cNvPr id="80" name="TextBox 79"/>
          <p:cNvSpPr txBox="1"/>
          <p:nvPr/>
        </p:nvSpPr>
        <p:spPr>
          <a:xfrm>
            <a:off x="-47113" y="3212976"/>
            <a:ext cx="1522769" cy="461665"/>
          </a:xfrm>
          <a:prstGeom prst="rect">
            <a:avLst/>
          </a:prstGeom>
          <a:noFill/>
        </p:spPr>
        <p:txBody>
          <a:bodyPr wrap="square" rtlCol="0">
            <a:spAutoFit/>
          </a:bodyPr>
          <a:lstStyle/>
          <a:p>
            <a:r>
              <a:rPr lang="en-IN" sz="2400" b="1" dirty="0" smtClean="0">
                <a:effectLst>
                  <a:outerShdw blurRad="38100" dist="38100" dir="2700000" algn="tl">
                    <a:srgbClr val="000000">
                      <a:alpha val="43137"/>
                    </a:srgbClr>
                  </a:outerShdw>
                </a:effectLst>
              </a:rPr>
              <a:t>STATCOM</a:t>
            </a:r>
            <a:endParaRPr lang="en-IN" sz="2400" b="1" dirty="0">
              <a:effectLst>
                <a:outerShdw blurRad="38100" dist="38100" dir="2700000" algn="tl">
                  <a:srgbClr val="000000">
                    <a:alpha val="43137"/>
                  </a:srgbClr>
                </a:outerShdw>
              </a:effectLst>
            </a:endParaRPr>
          </a:p>
        </p:txBody>
      </p:sp>
      <p:pic>
        <p:nvPicPr>
          <p:cNvPr id="38" name="Picture 18" descr="Image result for switch symbo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948316" y="2222966"/>
            <a:ext cx="1207778" cy="26269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3687429" y="1781226"/>
            <a:ext cx="1464548" cy="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204325" y="1721274"/>
            <a:ext cx="1139699" cy="7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95536" y="-27384"/>
            <a:ext cx="5472608" cy="1200329"/>
          </a:xfrm>
          <a:prstGeom prst="rect">
            <a:avLst/>
          </a:prstGeom>
          <a:noFill/>
        </p:spPr>
        <p:txBody>
          <a:bodyPr wrap="square" rtlCol="0">
            <a:spAutoFit/>
          </a:bodyPr>
          <a:lstStyle/>
          <a:p>
            <a:r>
              <a:rPr lang="en-US" sz="2800" b="1" u="sng" dirty="0" smtClean="0">
                <a:effectLst>
                  <a:outerShdw blurRad="38100" dist="38100" dir="2700000" algn="tl">
                    <a:srgbClr val="000000">
                      <a:alpha val="43137"/>
                    </a:srgbClr>
                  </a:outerShdw>
                </a:effectLst>
                <a:latin typeface="Times New Roman" pitchFamily="18" charset="0"/>
                <a:cs typeface="Times New Roman" pitchFamily="18" charset="0"/>
              </a:rPr>
              <a:t>WORKDONE:</a:t>
            </a:r>
          </a:p>
          <a:p>
            <a:endParaRPr lang="en-US" sz="2000" b="1" u="sng" dirty="0">
              <a:effectLst>
                <a:outerShdw blurRad="38100" dist="38100" dir="2700000" algn="tl">
                  <a:srgbClr val="000000">
                    <a:alpha val="43137"/>
                  </a:srgbClr>
                </a:outerShdw>
              </a:effectLst>
            </a:endParaRPr>
          </a:p>
          <a:p>
            <a:r>
              <a:rPr lang="en-US" sz="2200" b="1" u="sng" dirty="0" smtClean="0">
                <a:effectLst>
                  <a:outerShdw blurRad="38100" dist="38100" dir="2700000" algn="tl">
                    <a:srgbClr val="000000">
                      <a:alpha val="43137"/>
                    </a:srgbClr>
                  </a:outerShdw>
                </a:effectLst>
                <a:latin typeface="Times New Roman" pitchFamily="18" charset="0"/>
                <a:cs typeface="Times New Roman" pitchFamily="18" charset="0"/>
              </a:rPr>
              <a:t>1. BLOCK DIAGRAM OF STATCOM </a:t>
            </a:r>
            <a:endParaRPr lang="en-US" sz="2200" b="1" u="sng" dirty="0">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14" name="Straight Connector 13"/>
          <p:cNvCxnSpPr>
            <a:stCxn id="1026" idx="3"/>
          </p:cNvCxnSpPr>
          <p:nvPr/>
        </p:nvCxnSpPr>
        <p:spPr>
          <a:xfrm>
            <a:off x="997131" y="1781227"/>
            <a:ext cx="2735744" cy="882"/>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355976" y="3645024"/>
            <a:ext cx="1584176" cy="11187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CONTROL SYSTEM</a:t>
            </a:r>
            <a:endParaRPr lang="en-IN" dirty="0"/>
          </a:p>
        </p:txBody>
      </p:sp>
      <p:cxnSp>
        <p:nvCxnSpPr>
          <p:cNvPr id="7" name="Straight Arrow Connector 6"/>
          <p:cNvCxnSpPr/>
          <p:nvPr/>
        </p:nvCxnSpPr>
        <p:spPr>
          <a:xfrm flipH="1">
            <a:off x="3732876" y="4229404"/>
            <a:ext cx="623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867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pPr marL="0" indent="0">
              <a:buNone/>
            </a:pPr>
            <a:endParaRPr lang="en-US" sz="2800" b="1"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marL="0" indent="0">
              <a:buNone/>
            </a:pPr>
            <a:endParaRPr lang="en-US" sz="1800" b="1" u="sng"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040415EB-EDEC-4692-A221-CD81A3BFDE1C}" type="slidenum">
              <a:rPr lang="en-IN" smtClean="0"/>
              <a:pPr/>
              <a:t>8</a:t>
            </a:fld>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107487" cy="5832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1520" y="188640"/>
            <a:ext cx="5381088" cy="430887"/>
          </a:xfrm>
          <a:prstGeom prst="rect">
            <a:avLst/>
          </a:prstGeom>
        </p:spPr>
        <p:txBody>
          <a:bodyPr wrap="none">
            <a:spAutoFit/>
          </a:bodyPr>
          <a:lstStyle/>
          <a:p>
            <a:r>
              <a:rPr lang="en-US" sz="2200" b="1" u="sng" dirty="0" smtClean="0">
                <a:effectLst>
                  <a:outerShdw blurRad="38100" dist="38100" dir="2700000" algn="tl">
                    <a:srgbClr val="000000">
                      <a:alpha val="43137"/>
                    </a:srgbClr>
                  </a:outerShdw>
                </a:effectLst>
                <a:latin typeface="Times New Roman" pitchFamily="18" charset="0"/>
                <a:cs typeface="Times New Roman" pitchFamily="18" charset="0"/>
              </a:rPr>
              <a:t>2. 132kV TRANSMISSION LINE MODEL</a:t>
            </a:r>
            <a:endParaRPr lang="en-US" sz="2200"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10185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59432"/>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1520" y="-36676"/>
            <a:ext cx="5784789" cy="430887"/>
          </a:xfrm>
          <a:prstGeom prst="rect">
            <a:avLst/>
          </a:prstGeom>
        </p:spPr>
        <p:txBody>
          <a:bodyPr wrap="none">
            <a:spAutoFit/>
          </a:bodyPr>
          <a:lstStyle/>
          <a:p>
            <a:r>
              <a:rPr lang="en-US" sz="2200" b="1" u="sng" dirty="0" smtClean="0">
                <a:effectLst>
                  <a:outerShdw blurRad="38100" dist="38100" dir="2700000" algn="tl">
                    <a:srgbClr val="000000">
                      <a:alpha val="43137"/>
                    </a:srgbClr>
                  </a:outerShdw>
                </a:effectLst>
                <a:latin typeface="Times New Roman" pitchFamily="18" charset="0"/>
                <a:cs typeface="Times New Roman" pitchFamily="18" charset="0"/>
              </a:rPr>
              <a:t>3. TRANSMISSION LINE WITH STATCOM </a:t>
            </a:r>
            <a:endParaRPr lang="en-US" sz="2200"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582902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2105309</TotalTime>
  <Words>798</Words>
  <Application>Microsoft Office PowerPoint</Application>
  <PresentationFormat>On-screen Show (4:3)</PresentationFormat>
  <Paragraphs>109</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CONTENTS</vt:lpstr>
      <vt:lpstr>INTRODUCTION</vt:lpstr>
      <vt:lpstr>PowerPoint Presentation</vt:lpstr>
      <vt:lpstr>LITERATURE REVIEW</vt:lpstr>
      <vt:lpstr>AIM &amp; OBJECTIVE OF PROJECT</vt:lpstr>
      <vt:lpstr>PowerPoint Presentation</vt:lpstr>
      <vt:lpstr>PowerPoint Presentation</vt:lpstr>
      <vt:lpstr>PowerPoint Presentation</vt:lpstr>
      <vt:lpstr>GRAPHS OF UNCOMPENSATED :</vt:lpstr>
      <vt:lpstr>PROPOSED WORK</vt:lpstr>
      <vt:lpstr>REFERENCE PAPERS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dc:creator>
  <cp:lastModifiedBy>Shahrukh</cp:lastModifiedBy>
  <cp:revision>174</cp:revision>
  <dcterms:created xsi:type="dcterms:W3CDTF">2014-07-12T06:56:53Z</dcterms:created>
  <dcterms:modified xsi:type="dcterms:W3CDTF">2018-01-05T11:35:12Z</dcterms:modified>
</cp:coreProperties>
</file>