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29-Apr-18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29-Apr-18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29-Apr-18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29-Apr-18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29-Apr-18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www.codeproject.com/Articles/16859/AForge-NET-open-source-framework" TargetMode="External"/><Relationship Id="rId2" Type="http://schemas.openxmlformats.org/officeDocument/2006/relationships/hyperlink" Target="https://softwarebydefault.com/2013/05/18/image-median-filter/"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18107356_A_selectional_auto-encoder_approach_for_document_image_binarization" TargetMode="External"/><Relationship Id="rId4" Type="http://schemas.openxmlformats.org/officeDocument/2006/relationships/hyperlink" Target="https://www.markschulze.net/java/meanmed.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64432" y="1927063"/>
            <a:ext cx="8791575" cy="3943898"/>
          </a:xfrm>
        </p:spPr>
        <p:txBody>
          <a:bodyPr>
            <a:normAutofit/>
          </a:bodyPr>
          <a:lstStyle/>
          <a:p>
            <a:r>
              <a:rPr lang="en-US" sz="2800" dirty="0" smtClean="0">
                <a:solidFill>
                  <a:schemeClr val="tx1"/>
                </a:solidFill>
              </a:rPr>
              <a:t>                Binarization </a:t>
            </a:r>
            <a:r>
              <a:rPr lang="en-US" sz="2800" dirty="0">
                <a:solidFill>
                  <a:schemeClr val="tx1"/>
                </a:solidFill>
              </a:rPr>
              <a:t>Filter</a:t>
            </a:r>
          </a:p>
          <a:p>
            <a:pPr algn="r"/>
            <a:endParaRPr lang="en-US" dirty="0" smtClean="0">
              <a:solidFill>
                <a:schemeClr val="tx1"/>
              </a:solidFill>
            </a:endParaRPr>
          </a:p>
          <a:p>
            <a:pPr algn="r"/>
            <a:endParaRPr lang="en-US" dirty="0" smtClean="0">
              <a:solidFill>
                <a:schemeClr val="tx1"/>
              </a:solidFill>
            </a:endParaRPr>
          </a:p>
          <a:p>
            <a:pPr algn="r"/>
            <a:endParaRPr lang="en-US" dirty="0">
              <a:solidFill>
                <a:schemeClr val="tx1"/>
              </a:solidFill>
            </a:endParaRPr>
          </a:p>
          <a:p>
            <a:pPr algn="r"/>
            <a:r>
              <a:rPr lang="en-US" dirty="0" smtClean="0">
                <a:solidFill>
                  <a:schemeClr val="tx1"/>
                </a:solidFill>
              </a:rPr>
              <a:t>Name</a:t>
            </a:r>
            <a:r>
              <a:rPr lang="en-US" dirty="0">
                <a:solidFill>
                  <a:schemeClr val="tx1"/>
                </a:solidFill>
              </a:rPr>
              <a:t>: </a:t>
            </a:r>
            <a:r>
              <a:rPr lang="en-US" dirty="0" smtClean="0">
                <a:solidFill>
                  <a:schemeClr val="tx1"/>
                </a:solidFill>
              </a:rPr>
              <a:t>Suraj Bharadwaj</a:t>
            </a:r>
            <a:endParaRPr lang="en-US" dirty="0">
              <a:solidFill>
                <a:schemeClr val="tx1"/>
              </a:solidFill>
            </a:endParaRPr>
          </a:p>
          <a:p>
            <a:pPr algn="r"/>
            <a:r>
              <a:rPr lang="en-US" cap="none" dirty="0" err="1" smtClean="0">
                <a:solidFill>
                  <a:schemeClr val="tx1"/>
                </a:solidFill>
              </a:rPr>
              <a:t>Mr</a:t>
            </a:r>
            <a:r>
              <a:rPr lang="en-US" cap="none" dirty="0" smtClean="0">
                <a:solidFill>
                  <a:schemeClr val="tx1"/>
                </a:solidFill>
              </a:rPr>
              <a:t> </a:t>
            </a:r>
            <a:r>
              <a:rPr lang="en-US" dirty="0" smtClean="0">
                <a:solidFill>
                  <a:schemeClr val="tx1"/>
                </a:solidFill>
              </a:rPr>
              <a:t>Number</a:t>
            </a:r>
            <a:r>
              <a:rPr lang="en-US" dirty="0">
                <a:solidFill>
                  <a:schemeClr val="tx1"/>
                </a:solidFill>
              </a:rPr>
              <a:t>: </a:t>
            </a:r>
            <a:r>
              <a:rPr lang="en-US" dirty="0" smtClean="0">
                <a:solidFill>
                  <a:schemeClr val="tx1"/>
                </a:solidFill>
              </a:rPr>
              <a:t>1224681</a:t>
            </a:r>
            <a:endParaRPr lang="en-US" dirty="0">
              <a:solidFill>
                <a:schemeClr val="tx1"/>
              </a:solidFill>
            </a:endParaRPr>
          </a:p>
          <a:p>
            <a:pPr algn="r"/>
            <a:r>
              <a:rPr lang="en-US" dirty="0">
                <a:solidFill>
                  <a:schemeClr val="tx1"/>
                </a:solidFill>
              </a:rPr>
              <a:t>Date: </a:t>
            </a:r>
            <a:r>
              <a:rPr lang="en-US" dirty="0" smtClean="0">
                <a:solidFill>
                  <a:schemeClr val="tx1"/>
                </a:solidFill>
              </a:rPr>
              <a:t>30.04.2018</a:t>
            </a:r>
            <a:endParaRPr lang="en-US" dirty="0">
              <a:solidFill>
                <a:schemeClr val="tx1"/>
              </a:solidFill>
            </a:endParaRPr>
          </a:p>
          <a:p>
            <a:endParaRPr lang="en-US" dirty="0">
              <a:solidFill>
                <a:schemeClr val="tx1"/>
              </a:solidFill>
            </a:endParaRPr>
          </a:p>
        </p:txBody>
      </p:sp>
      <p:sp>
        <p:nvSpPr>
          <p:cNvPr id="4" name="Title 1"/>
          <p:cNvSpPr>
            <a:spLocks noGrp="1"/>
          </p:cNvSpPr>
          <p:nvPr>
            <p:ph type="ctrTitle"/>
          </p:nvPr>
        </p:nvSpPr>
        <p:spPr>
          <a:xfrm>
            <a:off x="1667703" y="350377"/>
            <a:ext cx="8825658" cy="999977"/>
          </a:xfrm>
        </p:spPr>
        <p:txBody>
          <a:bodyPr/>
          <a:lstStyle/>
          <a:p>
            <a:pPr algn="ctr"/>
            <a:r>
              <a:rPr lang="en-US" dirty="0" smtClean="0"/>
              <a:t>Software Engineering</a:t>
            </a:r>
            <a:endParaRPr lang="en-US" dirty="0"/>
          </a:p>
        </p:txBody>
      </p:sp>
    </p:spTree>
    <p:extLst>
      <p:ext uri="{BB962C8B-B14F-4D97-AF65-F5344CB8AC3E}">
        <p14:creationId xmlns:p14="http://schemas.microsoft.com/office/powerpoint/2010/main" val="3416877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740" y="184605"/>
            <a:ext cx="9905998" cy="803882"/>
          </a:xfrm>
        </p:spPr>
        <p:txBody>
          <a:bodyPr>
            <a:normAutofit/>
          </a:bodyPr>
          <a:lstStyle/>
          <a:p>
            <a:r>
              <a:rPr lang="en-US" sz="2400" u="sng" dirty="0" smtClean="0"/>
              <a:t>Outputs:</a:t>
            </a:r>
            <a:endParaRPr lang="en-US" sz="2400" u="sng" dirty="0"/>
          </a:p>
        </p:txBody>
      </p:sp>
      <p:sp>
        <p:nvSpPr>
          <p:cNvPr id="3" name="Content Placeholder 2"/>
          <p:cNvSpPr>
            <a:spLocks noGrp="1"/>
          </p:cNvSpPr>
          <p:nvPr>
            <p:ph idx="1"/>
          </p:nvPr>
        </p:nvSpPr>
        <p:spPr>
          <a:xfrm>
            <a:off x="956733" y="769808"/>
            <a:ext cx="9870544" cy="416188"/>
          </a:xfrm>
        </p:spPr>
        <p:txBody>
          <a:bodyPr>
            <a:noAutofit/>
          </a:bodyPr>
          <a:lstStyle/>
          <a:p>
            <a:pPr marL="0" indent="0">
              <a:buNone/>
            </a:pPr>
            <a:r>
              <a:rPr lang="en-US" sz="1800" b="1" dirty="0"/>
              <a:t>Binarization Filter using fixed threshold:</a:t>
            </a:r>
            <a:endParaRPr lang="en-US" sz="1800" dirty="0"/>
          </a:p>
          <a:p>
            <a:endParaRPr lang="en-US" sz="1800" dirty="0"/>
          </a:p>
        </p:txBody>
      </p:sp>
      <p:pic>
        <p:nvPicPr>
          <p:cNvPr id="4" name="Picture 3" descr="C:\Users\Suraj\Desktop\Binarization Filter\ConsoleApp\images\Lenna.png"/>
          <p:cNvPicPr/>
          <p:nvPr/>
        </p:nvPicPr>
        <p:blipFill>
          <a:blip r:embed="rId2">
            <a:extLst>
              <a:ext uri="{28A0092B-C50C-407E-A947-70E740481C1C}">
                <a14:useLocalDpi xmlns:a14="http://schemas.microsoft.com/office/drawing/2010/main" val="0"/>
              </a:ext>
            </a:extLst>
          </a:blip>
          <a:srcRect/>
          <a:stretch>
            <a:fillRect/>
          </a:stretch>
        </p:blipFill>
        <p:spPr bwMode="auto">
          <a:xfrm>
            <a:off x="1094740" y="1185996"/>
            <a:ext cx="2179320" cy="2133600"/>
          </a:xfrm>
          <a:prstGeom prst="rect">
            <a:avLst/>
          </a:prstGeom>
          <a:noFill/>
          <a:ln>
            <a:noFill/>
          </a:ln>
        </p:spPr>
      </p:pic>
      <p:pic>
        <p:nvPicPr>
          <p:cNvPr id="5" name="Picture 4" descr="C:\Users\Suraj\Desktop\Binarization Filter\ConsoleApp\images\fixed_threshold.png"/>
          <p:cNvPicPr/>
          <p:nvPr/>
        </p:nvPicPr>
        <p:blipFill>
          <a:blip r:embed="rId3">
            <a:extLst>
              <a:ext uri="{28A0092B-C50C-407E-A947-70E740481C1C}">
                <a14:useLocalDpi xmlns:a14="http://schemas.microsoft.com/office/drawing/2010/main" val="0"/>
              </a:ext>
            </a:extLst>
          </a:blip>
          <a:srcRect/>
          <a:stretch>
            <a:fillRect/>
          </a:stretch>
        </p:blipFill>
        <p:spPr bwMode="auto">
          <a:xfrm>
            <a:off x="3758405" y="1185996"/>
            <a:ext cx="2133600" cy="2133600"/>
          </a:xfrm>
          <a:prstGeom prst="rect">
            <a:avLst/>
          </a:prstGeom>
          <a:noFill/>
          <a:ln>
            <a:noFill/>
          </a:ln>
        </p:spPr>
      </p:pic>
      <p:pic>
        <p:nvPicPr>
          <p:cNvPr id="6" name="Picture 5" descr="C:\Users\Suraj\Desktop\Binarization Filter\ConsoleApp\images\fixed_median_filter.png"/>
          <p:cNvPicPr/>
          <p:nvPr/>
        </p:nvPicPr>
        <p:blipFill>
          <a:blip r:embed="rId4">
            <a:extLst>
              <a:ext uri="{28A0092B-C50C-407E-A947-70E740481C1C}">
                <a14:useLocalDpi xmlns:a14="http://schemas.microsoft.com/office/drawing/2010/main" val="0"/>
              </a:ext>
            </a:extLst>
          </a:blip>
          <a:srcRect/>
          <a:stretch>
            <a:fillRect/>
          </a:stretch>
        </p:blipFill>
        <p:spPr bwMode="auto">
          <a:xfrm>
            <a:off x="6352221" y="1185996"/>
            <a:ext cx="2202180" cy="2133600"/>
          </a:xfrm>
          <a:prstGeom prst="rect">
            <a:avLst/>
          </a:prstGeom>
          <a:noFill/>
          <a:ln>
            <a:noFill/>
          </a:ln>
        </p:spPr>
      </p:pic>
      <p:pic>
        <p:nvPicPr>
          <p:cNvPr id="7" name="Picture 6" descr="C:\Users\Suraj\Desktop\Binarization Filter\ConsoleApp\images\fixed_convolution_filter.png"/>
          <p:cNvPicPr/>
          <p:nvPr/>
        </p:nvPicPr>
        <p:blipFill>
          <a:blip r:embed="rId5">
            <a:extLst>
              <a:ext uri="{28A0092B-C50C-407E-A947-70E740481C1C}">
                <a14:useLocalDpi xmlns:a14="http://schemas.microsoft.com/office/drawing/2010/main" val="0"/>
              </a:ext>
            </a:extLst>
          </a:blip>
          <a:srcRect/>
          <a:stretch>
            <a:fillRect/>
          </a:stretch>
        </p:blipFill>
        <p:spPr bwMode="auto">
          <a:xfrm>
            <a:off x="9014617" y="1185996"/>
            <a:ext cx="2202180" cy="2133600"/>
          </a:xfrm>
          <a:prstGeom prst="rect">
            <a:avLst/>
          </a:prstGeom>
          <a:noFill/>
          <a:ln>
            <a:noFill/>
          </a:ln>
        </p:spPr>
      </p:pic>
      <p:pic>
        <p:nvPicPr>
          <p:cNvPr id="8" name="Picture 7" descr="C:\Users\Suraj\Desktop\Binarization Filter\ConsoleApp\images\dynamic_threshold.png"/>
          <p:cNvPicPr/>
          <p:nvPr/>
        </p:nvPicPr>
        <p:blipFill>
          <a:blip r:embed="rId6">
            <a:extLst>
              <a:ext uri="{28A0092B-C50C-407E-A947-70E740481C1C}">
                <a14:useLocalDpi xmlns:a14="http://schemas.microsoft.com/office/drawing/2010/main" val="0"/>
              </a:ext>
            </a:extLst>
          </a:blip>
          <a:srcRect/>
          <a:stretch>
            <a:fillRect/>
          </a:stretch>
        </p:blipFill>
        <p:spPr bwMode="auto">
          <a:xfrm>
            <a:off x="3853494" y="4284979"/>
            <a:ext cx="2148840" cy="2148840"/>
          </a:xfrm>
          <a:prstGeom prst="rect">
            <a:avLst/>
          </a:prstGeom>
          <a:noFill/>
          <a:ln>
            <a:noFill/>
          </a:ln>
        </p:spPr>
      </p:pic>
      <p:pic>
        <p:nvPicPr>
          <p:cNvPr id="9" name="Picture 8" descr="C:\Users\Suraj\Desktop\Binarization Filter\ConsoleApp\images\dynamic_median_filter.png"/>
          <p:cNvPicPr/>
          <p:nvPr/>
        </p:nvPicPr>
        <p:blipFill>
          <a:blip r:embed="rId7">
            <a:extLst>
              <a:ext uri="{28A0092B-C50C-407E-A947-70E740481C1C}">
                <a14:useLocalDpi xmlns:a14="http://schemas.microsoft.com/office/drawing/2010/main" val="0"/>
              </a:ext>
            </a:extLst>
          </a:blip>
          <a:srcRect/>
          <a:stretch>
            <a:fillRect/>
          </a:stretch>
        </p:blipFill>
        <p:spPr bwMode="auto">
          <a:xfrm>
            <a:off x="6580635" y="4296409"/>
            <a:ext cx="2156460" cy="2156460"/>
          </a:xfrm>
          <a:prstGeom prst="rect">
            <a:avLst/>
          </a:prstGeom>
          <a:noFill/>
          <a:ln>
            <a:noFill/>
          </a:ln>
        </p:spPr>
      </p:pic>
      <p:pic>
        <p:nvPicPr>
          <p:cNvPr id="10" name="Picture 9" descr="C:\Users\Suraj\Desktop\Binarization Filter\ConsoleApp\images\dynamic_convolution_filter.png"/>
          <p:cNvPicPr/>
          <p:nvPr/>
        </p:nvPicPr>
        <p:blipFill>
          <a:blip r:embed="rId8">
            <a:extLst>
              <a:ext uri="{28A0092B-C50C-407E-A947-70E740481C1C}">
                <a14:useLocalDpi xmlns:a14="http://schemas.microsoft.com/office/drawing/2010/main" val="0"/>
              </a:ext>
            </a:extLst>
          </a:blip>
          <a:srcRect/>
          <a:stretch>
            <a:fillRect/>
          </a:stretch>
        </p:blipFill>
        <p:spPr bwMode="auto">
          <a:xfrm>
            <a:off x="9173728" y="4214706"/>
            <a:ext cx="2156460" cy="2156460"/>
          </a:xfrm>
          <a:prstGeom prst="rect">
            <a:avLst/>
          </a:prstGeom>
          <a:noFill/>
          <a:ln>
            <a:noFill/>
          </a:ln>
        </p:spPr>
      </p:pic>
      <p:pic>
        <p:nvPicPr>
          <p:cNvPr id="11" name="Picture 10" descr="C:\Users\Suraj\Desktop\Binarization Filter\ConsoleApp\images\Lenna.png"/>
          <p:cNvPicPr/>
          <p:nvPr/>
        </p:nvPicPr>
        <p:blipFill>
          <a:blip r:embed="rId2">
            <a:extLst>
              <a:ext uri="{28A0092B-C50C-407E-A947-70E740481C1C}">
                <a14:useLocalDpi xmlns:a14="http://schemas.microsoft.com/office/drawing/2010/main" val="0"/>
              </a:ext>
            </a:extLst>
          </a:blip>
          <a:srcRect/>
          <a:stretch>
            <a:fillRect/>
          </a:stretch>
        </p:blipFill>
        <p:spPr bwMode="auto">
          <a:xfrm>
            <a:off x="1094740" y="4284979"/>
            <a:ext cx="2179320" cy="2179320"/>
          </a:xfrm>
          <a:prstGeom prst="rect">
            <a:avLst/>
          </a:prstGeom>
          <a:noFill/>
          <a:ln>
            <a:noFill/>
          </a:ln>
        </p:spPr>
      </p:pic>
      <p:sp>
        <p:nvSpPr>
          <p:cNvPr id="14" name="Content Placeholder 2"/>
          <p:cNvSpPr txBox="1">
            <a:spLocks/>
          </p:cNvSpPr>
          <p:nvPr/>
        </p:nvSpPr>
        <p:spPr>
          <a:xfrm>
            <a:off x="959273" y="3889960"/>
            <a:ext cx="9870544" cy="41618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t>Binarization Filter using Dynamic threshold:</a:t>
            </a:r>
            <a:endParaRPr lang="en-US" sz="1800" dirty="0" smtClean="0"/>
          </a:p>
          <a:p>
            <a:endParaRPr lang="en-US" sz="1800" dirty="0"/>
          </a:p>
        </p:txBody>
      </p:sp>
      <p:sp>
        <p:nvSpPr>
          <p:cNvPr id="15" name="TextBox 14"/>
          <p:cNvSpPr txBox="1"/>
          <p:nvPr/>
        </p:nvSpPr>
        <p:spPr>
          <a:xfrm>
            <a:off x="1543038" y="3373807"/>
            <a:ext cx="10075194" cy="276999"/>
          </a:xfrm>
          <a:prstGeom prst="rect">
            <a:avLst/>
          </a:prstGeom>
          <a:noFill/>
        </p:spPr>
        <p:txBody>
          <a:bodyPr wrap="none" rtlCol="0">
            <a:spAutoFit/>
          </a:bodyPr>
          <a:lstStyle/>
          <a:p>
            <a:r>
              <a:rPr lang="en-US" sz="1200" dirty="0"/>
              <a:t>Original </a:t>
            </a:r>
            <a:r>
              <a:rPr lang="en-US" sz="1200" dirty="0" smtClean="0"/>
              <a:t>Image                    </a:t>
            </a:r>
            <a:r>
              <a:rPr lang="en-US" sz="1200" dirty="0"/>
              <a:t>Binarized </a:t>
            </a:r>
            <a:r>
              <a:rPr lang="en-US" sz="1200" dirty="0" smtClean="0"/>
              <a:t>Fixed Threshold Image             Median </a:t>
            </a:r>
            <a:r>
              <a:rPr lang="en-US" sz="1200" dirty="0"/>
              <a:t>filter </a:t>
            </a:r>
            <a:r>
              <a:rPr lang="en-US" sz="1200" dirty="0" smtClean="0"/>
              <a:t>Output                     </a:t>
            </a:r>
            <a:r>
              <a:rPr lang="en-US" sz="1200" dirty="0"/>
              <a:t>Convolution Filter Output</a:t>
            </a:r>
          </a:p>
        </p:txBody>
      </p:sp>
      <p:sp>
        <p:nvSpPr>
          <p:cNvPr id="16" name="TextBox 15"/>
          <p:cNvSpPr txBox="1"/>
          <p:nvPr/>
        </p:nvSpPr>
        <p:spPr>
          <a:xfrm>
            <a:off x="1619238" y="6541323"/>
            <a:ext cx="9932527" cy="276999"/>
          </a:xfrm>
          <a:prstGeom prst="rect">
            <a:avLst/>
          </a:prstGeom>
          <a:noFill/>
        </p:spPr>
        <p:txBody>
          <a:bodyPr wrap="none" rtlCol="0">
            <a:spAutoFit/>
          </a:bodyPr>
          <a:lstStyle/>
          <a:p>
            <a:r>
              <a:rPr lang="en-US" sz="1200" dirty="0"/>
              <a:t>Original </a:t>
            </a:r>
            <a:r>
              <a:rPr lang="en-US" sz="1200" dirty="0" smtClean="0"/>
              <a:t>Image                  Binarized Dynamic Threshold Image               Median </a:t>
            </a:r>
            <a:r>
              <a:rPr lang="en-US" sz="1200" dirty="0"/>
              <a:t>filter </a:t>
            </a:r>
            <a:r>
              <a:rPr lang="en-US" sz="1200" dirty="0" smtClean="0"/>
              <a:t>Output                 Convolution </a:t>
            </a:r>
            <a:r>
              <a:rPr lang="en-US" sz="1200" dirty="0"/>
              <a:t>Filter Output</a:t>
            </a:r>
          </a:p>
        </p:txBody>
      </p:sp>
    </p:spTree>
    <p:extLst>
      <p:ext uri="{BB962C8B-B14F-4D97-AF65-F5344CB8AC3E}">
        <p14:creationId xmlns:p14="http://schemas.microsoft.com/office/powerpoint/2010/main" val="978853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570" y="364067"/>
            <a:ext cx="9905998" cy="787400"/>
          </a:xfrm>
        </p:spPr>
        <p:txBody>
          <a:bodyPr>
            <a:normAutofit/>
          </a:bodyPr>
          <a:lstStyle/>
          <a:p>
            <a:r>
              <a:rPr lang="en-US" sz="2400" u="sng" dirty="0" smtClean="0"/>
              <a:t>References:</a:t>
            </a:r>
            <a:br>
              <a:rPr lang="en-US" sz="2400" u="sng" dirty="0" smtClean="0"/>
            </a:br>
            <a:endParaRPr lang="en-US" sz="2400" u="sng" dirty="0"/>
          </a:p>
        </p:txBody>
      </p:sp>
      <p:sp>
        <p:nvSpPr>
          <p:cNvPr id="3" name="Content Placeholder 2"/>
          <p:cNvSpPr>
            <a:spLocks noGrp="1"/>
          </p:cNvSpPr>
          <p:nvPr>
            <p:ph idx="1"/>
          </p:nvPr>
        </p:nvSpPr>
        <p:spPr>
          <a:xfrm>
            <a:off x="735012" y="1267354"/>
            <a:ext cx="9905999" cy="3541714"/>
          </a:xfrm>
        </p:spPr>
        <p:txBody>
          <a:bodyPr>
            <a:normAutofit fontScale="92500" lnSpcReduction="20000"/>
          </a:bodyPr>
          <a:lstStyle/>
          <a:p>
            <a:pPr lvl="0"/>
            <a:r>
              <a:rPr lang="en-US" u="sng" dirty="0">
                <a:hlinkClick r:id="rId2"/>
              </a:rPr>
              <a:t>https://softwarebydefault.com/2013/05/18/image-median-filter</a:t>
            </a:r>
            <a:r>
              <a:rPr lang="en-US" u="sng" dirty="0" smtClean="0">
                <a:hlinkClick r:id="rId2"/>
              </a:rPr>
              <a:t>/</a:t>
            </a:r>
            <a:endParaRPr lang="en-US" u="sng" dirty="0" smtClean="0"/>
          </a:p>
          <a:p>
            <a:pPr lvl="0"/>
            <a:r>
              <a:rPr lang="en-US" u="sng" dirty="0">
                <a:hlinkClick r:id="rId3"/>
              </a:rPr>
              <a:t>https://</a:t>
            </a:r>
            <a:r>
              <a:rPr lang="en-US" u="sng" dirty="0" smtClean="0">
                <a:hlinkClick r:id="rId3"/>
              </a:rPr>
              <a:t>www.codeproject.com/Articles/16859/AForge-NET-open-source-framework</a:t>
            </a:r>
            <a:endParaRPr lang="en-US" u="sng" dirty="0" smtClean="0"/>
          </a:p>
          <a:p>
            <a:r>
              <a:rPr lang="en-US" u="sng" dirty="0">
                <a:hlinkClick r:id="rId4"/>
              </a:rPr>
              <a:t>https://www.markschulze.net/java/meanmed.html</a:t>
            </a:r>
            <a:endParaRPr lang="en-US" dirty="0"/>
          </a:p>
          <a:p>
            <a:r>
              <a:rPr lang="en-US" u="sng" dirty="0">
                <a:hlinkClick r:id="rId5"/>
              </a:rPr>
              <a:t>https://</a:t>
            </a:r>
            <a:r>
              <a:rPr lang="en-US" u="sng" dirty="0" smtClean="0">
                <a:hlinkClick r:id="rId5"/>
              </a:rPr>
              <a:t>www.researchgate.net/publication/318107356_A_selectional_aut</a:t>
            </a:r>
          </a:p>
          <a:p>
            <a:r>
              <a:rPr lang="en-US" u="sng" dirty="0">
                <a:hlinkClick r:id="rId5"/>
              </a:rPr>
              <a:t>http://www.aforgenet.com/framework/features/binarization.htmlo-encoder_approach_for_document_image_binarization</a:t>
            </a:r>
            <a:endParaRPr lang="en-US" dirty="0"/>
          </a:p>
        </p:txBody>
      </p:sp>
    </p:spTree>
    <p:extLst>
      <p:ext uri="{BB962C8B-B14F-4D97-AF65-F5344CB8AC3E}">
        <p14:creationId xmlns:p14="http://schemas.microsoft.com/office/powerpoint/2010/main" val="3313674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346" y="2709785"/>
            <a:ext cx="9905998" cy="147857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948446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865" y="131407"/>
            <a:ext cx="9829087" cy="979546"/>
          </a:xfrm>
        </p:spPr>
        <p:txBody>
          <a:bodyPr>
            <a:normAutofit/>
          </a:bodyPr>
          <a:lstStyle/>
          <a:p>
            <a:r>
              <a:rPr lang="en-US" sz="2400" u="sng" dirty="0" smtClean="0"/>
              <a:t>Introduction:</a:t>
            </a:r>
            <a:endParaRPr lang="en-US" sz="2400" u="sng" dirty="0"/>
          </a:p>
        </p:txBody>
      </p:sp>
      <p:sp>
        <p:nvSpPr>
          <p:cNvPr id="3" name="Content Placeholder 2"/>
          <p:cNvSpPr>
            <a:spLocks noGrp="1"/>
          </p:cNvSpPr>
          <p:nvPr>
            <p:ph idx="1"/>
          </p:nvPr>
        </p:nvSpPr>
        <p:spPr>
          <a:xfrm>
            <a:off x="1218324" y="1430516"/>
            <a:ext cx="9905999" cy="3694113"/>
          </a:xfrm>
        </p:spPr>
        <p:txBody>
          <a:bodyPr>
            <a:normAutofit/>
          </a:bodyPr>
          <a:lstStyle/>
          <a:p>
            <a:r>
              <a:rPr lang="en-US" sz="1800" dirty="0"/>
              <a:t>Binarization is the process of converting a pixel image to a binary image.</a:t>
            </a:r>
          </a:p>
          <a:p>
            <a:r>
              <a:rPr lang="en-US" sz="1800" dirty="0" smtClean="0"/>
              <a:t>Separate </a:t>
            </a:r>
            <a:r>
              <a:rPr lang="en-US" sz="1800" dirty="0"/>
              <a:t>the foreground out from the background of an image </a:t>
            </a:r>
            <a:r>
              <a:rPr lang="en-US" sz="1800" dirty="0" smtClean="0"/>
              <a:t>. </a:t>
            </a:r>
          </a:p>
          <a:p>
            <a:r>
              <a:rPr lang="en-US" sz="1800" dirty="0"/>
              <a:t>Binary image is a combination of only two possible values</a:t>
            </a:r>
          </a:p>
          <a:p>
            <a:r>
              <a:rPr lang="en-US" sz="1800" dirty="0" smtClean="0"/>
              <a:t>Binarization </a:t>
            </a:r>
            <a:r>
              <a:rPr lang="en-US" sz="1800" dirty="0"/>
              <a:t>can be used in recognizing text and symbols, e.g. document processing. </a:t>
            </a:r>
            <a:endParaRPr lang="en-US" sz="1800" dirty="0" smtClean="0"/>
          </a:p>
          <a:p>
            <a:r>
              <a:rPr lang="en-US" sz="1800" dirty="0" smtClean="0"/>
              <a:t>The </a:t>
            </a:r>
            <a:r>
              <a:rPr lang="en-US" sz="1800" dirty="0"/>
              <a:t>algorithms divide into two categories:</a:t>
            </a:r>
          </a:p>
          <a:p>
            <a:pPr marL="0" indent="0">
              <a:buNone/>
            </a:pPr>
            <a:r>
              <a:rPr lang="en-US" sz="1800" dirty="0" smtClean="0"/>
              <a:t>      </a:t>
            </a:r>
            <a:r>
              <a:rPr lang="en-US" sz="1800" dirty="0"/>
              <a:t>a) Global Binarization- Uses single threshold value for whole image</a:t>
            </a:r>
            <a:r>
              <a:rPr lang="en-US" sz="1800" dirty="0" smtClean="0"/>
              <a:t>.</a:t>
            </a:r>
          </a:p>
          <a:p>
            <a:pPr marL="0" indent="0">
              <a:buNone/>
            </a:pPr>
            <a:r>
              <a:rPr lang="en-US" sz="1800" dirty="0" smtClean="0"/>
              <a:t>      </a:t>
            </a:r>
            <a:r>
              <a:rPr lang="en-US" sz="1800" dirty="0"/>
              <a:t>b) Local Binarization-The threshold value is calculated locally pixel by pixel or </a:t>
            </a:r>
            <a:r>
              <a:rPr lang="en-US" sz="1800" dirty="0" smtClean="0"/>
              <a:t>                                                            </a:t>
            </a:r>
          </a:p>
          <a:p>
            <a:pPr marL="0" indent="0">
              <a:buNone/>
            </a:pPr>
            <a:r>
              <a:rPr lang="en-US" sz="1800" dirty="0"/>
              <a:t> </a:t>
            </a:r>
            <a:r>
              <a:rPr lang="en-US" sz="1800" dirty="0" smtClean="0"/>
              <a:t>     region by region</a:t>
            </a:r>
            <a:r>
              <a:rPr lang="en-US" sz="1800" dirty="0"/>
              <a:t>. </a:t>
            </a:r>
          </a:p>
        </p:txBody>
      </p:sp>
    </p:spTree>
    <p:extLst>
      <p:ext uri="{BB962C8B-B14F-4D97-AF65-F5344CB8AC3E}">
        <p14:creationId xmlns:p14="http://schemas.microsoft.com/office/powerpoint/2010/main" val="1563819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4093" y="318138"/>
            <a:ext cx="9905999" cy="3541714"/>
          </a:xfrm>
        </p:spPr>
        <p:txBody>
          <a:bodyPr/>
          <a:lstStyle/>
          <a:p>
            <a:pPr marL="0" indent="0">
              <a:buNone/>
            </a:pPr>
            <a:r>
              <a:rPr lang="en-US" u="sng" dirty="0" smtClean="0"/>
              <a:t>IMPLEMENTATION:</a:t>
            </a:r>
            <a:endParaRPr lang="en-US" u="sng" dirty="0"/>
          </a:p>
        </p:txBody>
      </p:sp>
      <p:sp>
        <p:nvSpPr>
          <p:cNvPr id="5" name="TextBox 4"/>
          <p:cNvSpPr txBox="1"/>
          <p:nvPr/>
        </p:nvSpPr>
        <p:spPr>
          <a:xfrm>
            <a:off x="788279" y="1683521"/>
            <a:ext cx="10577628" cy="2585323"/>
          </a:xfrm>
          <a:prstGeom prst="rect">
            <a:avLst/>
          </a:prstGeom>
          <a:noFill/>
        </p:spPr>
        <p:txBody>
          <a:bodyPr wrap="square" rtlCol="0">
            <a:spAutoFit/>
          </a:bodyPr>
          <a:lstStyle/>
          <a:p>
            <a:r>
              <a:rPr lang="en-US" dirty="0" smtClean="0"/>
              <a:t>STEP 1: </a:t>
            </a:r>
            <a:r>
              <a:rPr lang="en-US" dirty="0"/>
              <a:t>Take Image from </a:t>
            </a:r>
            <a:r>
              <a:rPr lang="en-US" dirty="0" smtClean="0"/>
              <a:t>user</a:t>
            </a:r>
          </a:p>
          <a:p>
            <a:endParaRPr lang="en-US" dirty="0"/>
          </a:p>
          <a:p>
            <a:r>
              <a:rPr lang="en-US" dirty="0" smtClean="0"/>
              <a:t>STEP 2: Convert image into Greyscale based on   </a:t>
            </a:r>
          </a:p>
          <a:p>
            <a:r>
              <a:rPr lang="en-US" dirty="0" smtClean="0"/>
              <a:t>            threshold(global or dynamic)</a:t>
            </a:r>
          </a:p>
          <a:p>
            <a:endParaRPr lang="en-US" dirty="0" smtClean="0"/>
          </a:p>
          <a:p>
            <a:r>
              <a:rPr lang="en-US" dirty="0" smtClean="0"/>
              <a:t>STEP 3: Apply filter to remove noise(convolutional or median filter)</a:t>
            </a:r>
          </a:p>
          <a:p>
            <a:endParaRPr lang="en-US" dirty="0" smtClean="0"/>
          </a:p>
          <a:p>
            <a:r>
              <a:rPr lang="en-US" dirty="0" smtClean="0"/>
              <a:t>STEP 4: Integrate with Learning API</a:t>
            </a:r>
          </a:p>
          <a:p>
            <a:endParaRPr lang="en-US" dirty="0"/>
          </a:p>
        </p:txBody>
      </p:sp>
    </p:spTree>
    <p:extLst>
      <p:ext uri="{BB962C8B-B14F-4D97-AF65-F5344CB8AC3E}">
        <p14:creationId xmlns:p14="http://schemas.microsoft.com/office/powerpoint/2010/main" val="2548781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2503"/>
            <a:ext cx="7021478" cy="740263"/>
          </a:xfrm>
        </p:spPr>
        <p:txBody>
          <a:bodyPr>
            <a:normAutofit/>
          </a:bodyPr>
          <a:lstStyle/>
          <a:p>
            <a:r>
              <a:rPr lang="en-US" sz="2400" u="sng" dirty="0" err="1" smtClean="0"/>
              <a:t>GLobal</a:t>
            </a:r>
            <a:r>
              <a:rPr lang="en-US" sz="2400" u="sng" dirty="0" smtClean="0"/>
              <a:t> Thresholding:</a:t>
            </a:r>
            <a:endParaRPr lang="en-US" sz="2400" u="sng" dirty="0"/>
          </a:p>
        </p:txBody>
      </p:sp>
      <p:sp>
        <p:nvSpPr>
          <p:cNvPr id="3" name="Content Placeholder 2"/>
          <p:cNvSpPr>
            <a:spLocks noGrp="1"/>
          </p:cNvSpPr>
          <p:nvPr>
            <p:ph idx="1"/>
          </p:nvPr>
        </p:nvSpPr>
        <p:spPr>
          <a:xfrm>
            <a:off x="991790" y="1204406"/>
            <a:ext cx="4738095" cy="1020460"/>
          </a:xfrm>
        </p:spPr>
        <p:txBody>
          <a:bodyPr>
            <a:normAutofit/>
          </a:bodyPr>
          <a:lstStyle/>
          <a:p>
            <a:r>
              <a:rPr lang="en-US" sz="1800" dirty="0"/>
              <a:t>Choose a global threshold, </a:t>
            </a:r>
            <a:r>
              <a:rPr lang="en-US" sz="1800" dirty="0" smtClean="0"/>
              <a:t>T</a:t>
            </a:r>
          </a:p>
          <a:p>
            <a:r>
              <a:rPr lang="en-US" sz="1800" dirty="0"/>
              <a:t>Pass in logic operator </a:t>
            </a:r>
            <a:endParaRPr lang="en-US" sz="1800" dirty="0" smtClean="0"/>
          </a:p>
          <a:p>
            <a:endParaRPr lang="en-US" sz="1800" dirty="0"/>
          </a:p>
        </p:txBody>
      </p:sp>
      <p:pic>
        <p:nvPicPr>
          <p:cNvPr id="4" name="Picture 3"/>
          <p:cNvPicPr/>
          <p:nvPr/>
        </p:nvPicPr>
        <p:blipFill>
          <a:blip r:embed="rId2"/>
          <a:stretch>
            <a:fillRect/>
          </a:stretch>
        </p:blipFill>
        <p:spPr>
          <a:xfrm>
            <a:off x="1243962" y="2985442"/>
            <a:ext cx="3994609" cy="928532"/>
          </a:xfrm>
          <a:prstGeom prst="rect">
            <a:avLst/>
          </a:prstGeom>
        </p:spPr>
      </p:pic>
      <p:sp>
        <p:nvSpPr>
          <p:cNvPr id="7" name="TextBox 6"/>
          <p:cNvSpPr txBox="1"/>
          <p:nvPr/>
        </p:nvSpPr>
        <p:spPr>
          <a:xfrm>
            <a:off x="7802310" y="2452643"/>
            <a:ext cx="184731" cy="369332"/>
          </a:xfrm>
          <a:prstGeom prst="rect">
            <a:avLst/>
          </a:prstGeom>
          <a:noFill/>
        </p:spPr>
        <p:txBody>
          <a:bodyPr wrap="none" rtlCol="0">
            <a:spAutoFit/>
          </a:bodyPr>
          <a:lstStyle/>
          <a:p>
            <a:endParaRPr lang="en-US" dirty="0"/>
          </a:p>
        </p:txBody>
      </p:sp>
      <p:pic>
        <p:nvPicPr>
          <p:cNvPr id="8" name="Picture 7"/>
          <p:cNvPicPr>
            <a:picLocks noChangeAspect="1"/>
          </p:cNvPicPr>
          <p:nvPr/>
        </p:nvPicPr>
        <p:blipFill>
          <a:blip r:embed="rId3"/>
          <a:stretch>
            <a:fillRect/>
          </a:stretch>
        </p:blipFill>
        <p:spPr>
          <a:xfrm>
            <a:off x="6045360" y="2538101"/>
            <a:ext cx="5431886" cy="3833073"/>
          </a:xfrm>
          <a:prstGeom prst="rect">
            <a:avLst/>
          </a:prstGeom>
        </p:spPr>
      </p:pic>
    </p:spTree>
    <p:extLst>
      <p:ext uri="{BB962C8B-B14F-4D97-AF65-F5344CB8AC3E}">
        <p14:creationId xmlns:p14="http://schemas.microsoft.com/office/powerpoint/2010/main" val="2111928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0883" y="302894"/>
            <a:ext cx="10196478" cy="523220"/>
          </a:xfrm>
          <a:prstGeom prst="rect">
            <a:avLst/>
          </a:prstGeom>
          <a:noFill/>
        </p:spPr>
        <p:txBody>
          <a:bodyPr wrap="square" rtlCol="0">
            <a:spAutoFit/>
          </a:bodyPr>
          <a:lstStyle/>
          <a:p>
            <a:r>
              <a:rPr lang="en-US" sz="2400" u="sng" dirty="0" smtClean="0"/>
              <a:t>LOCAL</a:t>
            </a:r>
            <a:r>
              <a:rPr lang="en-US" sz="2800" u="sng" dirty="0" smtClean="0"/>
              <a:t> THRESHOLDING:</a:t>
            </a:r>
            <a:endParaRPr lang="en-US" sz="2800" u="sng" dirty="0"/>
          </a:p>
        </p:txBody>
      </p:sp>
      <p:sp>
        <p:nvSpPr>
          <p:cNvPr id="6" name="TextBox 5"/>
          <p:cNvSpPr txBox="1"/>
          <p:nvPr/>
        </p:nvSpPr>
        <p:spPr>
          <a:xfrm>
            <a:off x="1058334" y="1367986"/>
            <a:ext cx="5994791" cy="3970318"/>
          </a:xfrm>
          <a:prstGeom prst="rect">
            <a:avLst/>
          </a:prstGeom>
          <a:noFill/>
        </p:spPr>
        <p:txBody>
          <a:bodyPr wrap="square" rtlCol="0">
            <a:spAutoFit/>
          </a:bodyPr>
          <a:lstStyle/>
          <a:p>
            <a:pPr marL="342900" indent="-342900">
              <a:buFont typeface="Arial" panose="020B0604020202020204" pitchFamily="34" charset="0"/>
              <a:buChar char="•"/>
            </a:pPr>
            <a:r>
              <a:rPr lang="en-US" dirty="0" smtClean="0"/>
              <a:t>Step </a:t>
            </a:r>
            <a:r>
              <a:rPr lang="en-US" dirty="0"/>
              <a:t>through all intensity levels in </a:t>
            </a:r>
            <a:r>
              <a:rPr lang="en-US" dirty="0" smtClean="0"/>
              <a:t>histogram</a:t>
            </a:r>
          </a:p>
          <a:p>
            <a:r>
              <a:rPr lang="en-US" dirty="0" smtClean="0"/>
              <a:t>      -</a:t>
            </a:r>
            <a:r>
              <a:rPr lang="en-US" dirty="0"/>
              <a:t>Set T (Threshold) to </a:t>
            </a:r>
            <a:r>
              <a:rPr lang="en-US" dirty="0" smtClean="0"/>
              <a:t>current                          </a:t>
            </a:r>
          </a:p>
          <a:p>
            <a:r>
              <a:rPr lang="en-US" dirty="0" smtClean="0"/>
              <a:t>        intensity </a:t>
            </a:r>
            <a:r>
              <a:rPr lang="en-US" dirty="0"/>
              <a:t>level </a:t>
            </a:r>
            <a:r>
              <a:rPr lang="en-US" dirty="0" smtClean="0"/>
              <a:t> </a:t>
            </a:r>
          </a:p>
          <a:p>
            <a:r>
              <a:rPr lang="en-US" dirty="0" smtClean="0"/>
              <a:t>       – </a:t>
            </a:r>
            <a:r>
              <a:rPr lang="en-US" dirty="0"/>
              <a:t>Compute between-class </a:t>
            </a:r>
            <a:r>
              <a:rPr lang="en-US" dirty="0" smtClean="0"/>
              <a:t>  </a:t>
            </a:r>
          </a:p>
          <a:p>
            <a:r>
              <a:rPr lang="en-US" dirty="0" smtClean="0"/>
              <a:t>          variance</a:t>
            </a:r>
          </a:p>
          <a:p>
            <a:pPr marL="285750" indent="-285750">
              <a:buFont typeface="Arial" panose="020B0604020202020204" pitchFamily="34" charset="0"/>
              <a:buChar char="•"/>
            </a:pPr>
            <a:r>
              <a:rPr lang="en-US" dirty="0"/>
              <a:t>Desired threshold level reduces between-class to a minimum </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r>
              <a:rPr lang="en-US" dirty="0" smtClean="0"/>
              <a:t> </a:t>
            </a:r>
            <a:endParaRPr lang="en-US" dirty="0"/>
          </a:p>
        </p:txBody>
      </p:sp>
      <p:pic>
        <p:nvPicPr>
          <p:cNvPr id="7" name="Picture 6" descr="C:\Users\Suraj\Desktop\Binarization Filter\ConsoleApp\images\Lenna.png"/>
          <p:cNvPicPr/>
          <p:nvPr/>
        </p:nvPicPr>
        <p:blipFill>
          <a:blip r:embed="rId2">
            <a:extLst>
              <a:ext uri="{28A0092B-C50C-407E-A947-70E740481C1C}">
                <a14:useLocalDpi xmlns:a14="http://schemas.microsoft.com/office/drawing/2010/main" val="0"/>
              </a:ext>
            </a:extLst>
          </a:blip>
          <a:srcRect/>
          <a:stretch>
            <a:fillRect/>
          </a:stretch>
        </p:blipFill>
        <p:spPr bwMode="auto">
          <a:xfrm>
            <a:off x="2070896" y="3539120"/>
            <a:ext cx="2179320" cy="2179320"/>
          </a:xfrm>
          <a:prstGeom prst="rect">
            <a:avLst/>
          </a:prstGeom>
          <a:noFill/>
          <a:ln>
            <a:noFill/>
          </a:ln>
        </p:spPr>
      </p:pic>
      <p:pic>
        <p:nvPicPr>
          <p:cNvPr id="8" name="Picture 7" descr="C:\Users\Suraj\Desktop\Binarization Filter\ConsoleApp\images\fixed_threshold.png"/>
          <p:cNvPicPr/>
          <p:nvPr/>
        </p:nvPicPr>
        <p:blipFill>
          <a:blip r:embed="rId3">
            <a:extLst>
              <a:ext uri="{28A0092B-C50C-407E-A947-70E740481C1C}">
                <a14:useLocalDpi xmlns:a14="http://schemas.microsoft.com/office/drawing/2010/main" val="0"/>
              </a:ext>
            </a:extLst>
          </a:blip>
          <a:srcRect/>
          <a:stretch>
            <a:fillRect/>
          </a:stretch>
        </p:blipFill>
        <p:spPr bwMode="auto">
          <a:xfrm>
            <a:off x="4642425" y="3577220"/>
            <a:ext cx="2133600" cy="2133600"/>
          </a:xfrm>
          <a:prstGeom prst="rect">
            <a:avLst/>
          </a:prstGeom>
          <a:noFill/>
          <a:ln>
            <a:noFill/>
          </a:ln>
        </p:spPr>
      </p:pic>
      <p:pic>
        <p:nvPicPr>
          <p:cNvPr id="9" name="Picture 8" descr="C:\Users\Suraj\Desktop\Binarization Filter\ConsoleApp\images\dynamic_threshold.png"/>
          <p:cNvPicPr/>
          <p:nvPr/>
        </p:nvPicPr>
        <p:blipFill>
          <a:blip r:embed="rId4">
            <a:extLst>
              <a:ext uri="{28A0092B-C50C-407E-A947-70E740481C1C}">
                <a14:useLocalDpi xmlns:a14="http://schemas.microsoft.com/office/drawing/2010/main" val="0"/>
              </a:ext>
            </a:extLst>
          </a:blip>
          <a:srcRect/>
          <a:stretch>
            <a:fillRect/>
          </a:stretch>
        </p:blipFill>
        <p:spPr bwMode="auto">
          <a:xfrm>
            <a:off x="7169649" y="3577220"/>
            <a:ext cx="2148840" cy="2148840"/>
          </a:xfrm>
          <a:prstGeom prst="rect">
            <a:avLst/>
          </a:prstGeom>
          <a:noFill/>
          <a:ln>
            <a:noFill/>
          </a:ln>
        </p:spPr>
      </p:pic>
      <p:sp>
        <p:nvSpPr>
          <p:cNvPr id="10" name="TextBox 9"/>
          <p:cNvSpPr txBox="1"/>
          <p:nvPr/>
        </p:nvSpPr>
        <p:spPr>
          <a:xfrm>
            <a:off x="2116036" y="5898828"/>
            <a:ext cx="8666155" cy="307777"/>
          </a:xfrm>
          <a:prstGeom prst="rect">
            <a:avLst/>
          </a:prstGeom>
          <a:noFill/>
        </p:spPr>
        <p:txBody>
          <a:bodyPr wrap="none" rtlCol="0">
            <a:spAutoFit/>
          </a:bodyPr>
          <a:lstStyle/>
          <a:p>
            <a:r>
              <a:rPr lang="en-US" sz="1400" dirty="0" smtClean="0"/>
              <a:t>        Original image                   Fixed threshold(127)            Otsu Threshold (161)                        </a:t>
            </a:r>
            <a:endParaRPr lang="en-US" sz="1400" dirty="0"/>
          </a:p>
        </p:txBody>
      </p:sp>
    </p:spTree>
    <p:extLst>
      <p:ext uri="{BB962C8B-B14F-4D97-AF65-F5344CB8AC3E}">
        <p14:creationId xmlns:p14="http://schemas.microsoft.com/office/powerpoint/2010/main" val="1754100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928" y="195896"/>
            <a:ext cx="9905998" cy="770016"/>
          </a:xfrm>
        </p:spPr>
        <p:txBody>
          <a:bodyPr>
            <a:normAutofit/>
          </a:bodyPr>
          <a:lstStyle/>
          <a:p>
            <a:r>
              <a:rPr lang="en-US" sz="2400" u="sng" dirty="0" smtClean="0"/>
              <a:t>Median filter:</a:t>
            </a:r>
            <a:endParaRPr lang="en-US" sz="2400" u="sng" dirty="0"/>
          </a:p>
        </p:txBody>
      </p:sp>
      <p:sp>
        <p:nvSpPr>
          <p:cNvPr id="3" name="Content Placeholder 2"/>
          <p:cNvSpPr>
            <a:spLocks noGrp="1"/>
          </p:cNvSpPr>
          <p:nvPr>
            <p:ph idx="1"/>
          </p:nvPr>
        </p:nvSpPr>
        <p:spPr>
          <a:xfrm>
            <a:off x="989012" y="889000"/>
            <a:ext cx="9905999" cy="3541714"/>
          </a:xfrm>
        </p:spPr>
        <p:txBody>
          <a:bodyPr>
            <a:normAutofit/>
          </a:bodyPr>
          <a:lstStyle/>
          <a:p>
            <a:r>
              <a:rPr lang="en-US" sz="1800" dirty="0">
                <a:latin typeface="+mj-lt"/>
              </a:rPr>
              <a:t>The median</a:t>
            </a:r>
            <a:r>
              <a:rPr lang="en-US" sz="1800" b="1" dirty="0">
                <a:latin typeface="+mj-lt"/>
              </a:rPr>
              <a:t> </a:t>
            </a:r>
            <a:r>
              <a:rPr lang="en-US" sz="1800" dirty="0">
                <a:latin typeface="+mj-lt"/>
              </a:rPr>
              <a:t>filter is a nonlinear digital filtering technique, often used to remove </a:t>
            </a:r>
            <a:r>
              <a:rPr lang="en-US" sz="1800" dirty="0" smtClean="0">
                <a:latin typeface="+mj-lt"/>
              </a:rPr>
              <a:t>noise. Preserves </a:t>
            </a:r>
            <a:r>
              <a:rPr lang="en-US" sz="1800" dirty="0">
                <a:latin typeface="+mj-lt"/>
              </a:rPr>
              <a:t>edges while removing noise</a:t>
            </a:r>
            <a:r>
              <a:rPr lang="en-US" sz="1800" dirty="0" smtClean="0">
                <a:latin typeface="+mj-lt"/>
              </a:rPr>
              <a:t>.</a:t>
            </a:r>
          </a:p>
          <a:p>
            <a:r>
              <a:rPr lang="en-US" sz="1800" kern="0" dirty="0" smtClean="0">
                <a:latin typeface="+mj-lt"/>
              </a:rPr>
              <a:t>Step 1:</a:t>
            </a:r>
            <a:r>
              <a:rPr lang="en-US" sz="1800" dirty="0" smtClean="0">
                <a:latin typeface="+mj-lt"/>
              </a:rPr>
              <a:t>For </a:t>
            </a:r>
            <a:r>
              <a:rPr lang="en-US" sz="1800" dirty="0">
                <a:latin typeface="+mj-lt"/>
              </a:rPr>
              <a:t>each neighbor in image, sliding the </a:t>
            </a:r>
            <a:r>
              <a:rPr lang="en-US" sz="1800" dirty="0" smtClean="0">
                <a:latin typeface="+mj-lt"/>
              </a:rPr>
              <a:t>window</a:t>
            </a:r>
          </a:p>
          <a:p>
            <a:r>
              <a:rPr lang="en-US" sz="1800" dirty="0" smtClean="0">
                <a:latin typeface="+mj-lt"/>
              </a:rPr>
              <a:t>Step 2:Sort </a:t>
            </a:r>
            <a:r>
              <a:rPr lang="en-US" sz="1800" dirty="0">
                <a:latin typeface="+mj-lt"/>
              </a:rPr>
              <a:t>pixel values</a:t>
            </a:r>
          </a:p>
          <a:p>
            <a:r>
              <a:rPr lang="en-US" sz="1800" dirty="0" smtClean="0">
                <a:latin typeface="+mj-lt"/>
              </a:rPr>
              <a:t>Step 3:Set </a:t>
            </a:r>
            <a:r>
              <a:rPr lang="en-US" sz="1800" dirty="0">
                <a:latin typeface="+mj-lt"/>
              </a:rPr>
              <a:t>the center pixel to the median</a:t>
            </a:r>
          </a:p>
          <a:p>
            <a:endParaRPr lang="en-US" sz="2000" kern="0" dirty="0">
              <a:latin typeface="+mj-lt"/>
            </a:endParaRPr>
          </a:p>
          <a:p>
            <a:endParaRPr lang="en-US" sz="2000" dirty="0">
              <a:latin typeface="+mj-lt"/>
            </a:endParaRPr>
          </a:p>
        </p:txBody>
      </p:sp>
      <p:pic>
        <p:nvPicPr>
          <p:cNvPr id="4" name="Picture 3"/>
          <p:cNvPicPr>
            <a:picLocks noChangeAspect="1"/>
          </p:cNvPicPr>
          <p:nvPr/>
        </p:nvPicPr>
        <p:blipFill>
          <a:blip r:embed="rId2"/>
          <a:stretch>
            <a:fillRect/>
          </a:stretch>
        </p:blipFill>
        <p:spPr>
          <a:xfrm>
            <a:off x="2196570" y="3485092"/>
            <a:ext cx="7172325" cy="2343150"/>
          </a:xfrm>
          <a:prstGeom prst="rect">
            <a:avLst/>
          </a:prstGeom>
        </p:spPr>
      </p:pic>
    </p:spTree>
    <p:extLst>
      <p:ext uri="{BB962C8B-B14F-4D97-AF65-F5344CB8AC3E}">
        <p14:creationId xmlns:p14="http://schemas.microsoft.com/office/powerpoint/2010/main" val="2708010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240" y="142094"/>
            <a:ext cx="9905998" cy="971021"/>
          </a:xfrm>
        </p:spPr>
        <p:txBody>
          <a:bodyPr>
            <a:normAutofit/>
          </a:bodyPr>
          <a:lstStyle/>
          <a:p>
            <a:r>
              <a:rPr lang="en-US" sz="2400" u="sng" dirty="0" smtClean="0"/>
              <a:t>Convolution Filter:</a:t>
            </a:r>
            <a:endParaRPr lang="en-US" sz="2400" u="sng" dirty="0"/>
          </a:p>
        </p:txBody>
      </p:sp>
      <p:sp>
        <p:nvSpPr>
          <p:cNvPr id="3" name="Content Placeholder 2"/>
          <p:cNvSpPr>
            <a:spLocks noGrp="1"/>
          </p:cNvSpPr>
          <p:nvPr>
            <p:ph idx="1"/>
          </p:nvPr>
        </p:nvSpPr>
        <p:spPr>
          <a:xfrm>
            <a:off x="811211" y="1275820"/>
            <a:ext cx="9905999" cy="3778780"/>
          </a:xfrm>
        </p:spPr>
        <p:txBody>
          <a:bodyPr>
            <a:normAutofit/>
          </a:bodyPr>
          <a:lstStyle/>
          <a:p>
            <a:r>
              <a:rPr lang="en-US" sz="1800" b="1" dirty="0"/>
              <a:t>Why convolve an </a:t>
            </a:r>
            <a:r>
              <a:rPr lang="en-US" sz="1800" b="1" dirty="0" smtClean="0"/>
              <a:t>image?-</a:t>
            </a:r>
            <a:r>
              <a:rPr lang="en-US" sz="1800" dirty="0" smtClean="0"/>
              <a:t>Blurring</a:t>
            </a:r>
            <a:r>
              <a:rPr lang="en-US" sz="1800" dirty="0"/>
              <a:t>, Smoothing, Edge Detection, Sharpening .</a:t>
            </a:r>
            <a:r>
              <a:rPr lang="en-US" sz="1800" dirty="0" smtClean="0"/>
              <a:t> </a:t>
            </a:r>
            <a:r>
              <a:rPr lang="en-US" sz="1800" dirty="0"/>
              <a:t>The resulting filtered images still bears a relation to the input source image.</a:t>
            </a:r>
          </a:p>
          <a:p>
            <a:r>
              <a:rPr lang="en-US" sz="1800" dirty="0" smtClean="0"/>
              <a:t>The </a:t>
            </a:r>
            <a:r>
              <a:rPr lang="en-US" sz="1800" dirty="0"/>
              <a:t>filter is described by a n x m discrete convolution</a:t>
            </a:r>
            <a:r>
              <a:rPr lang="en-US" sz="1800" dirty="0">
                <a:solidFill>
                  <a:srgbClr val="FF3300"/>
                </a:solidFill>
              </a:rPr>
              <a:t> </a:t>
            </a:r>
            <a:r>
              <a:rPr lang="en-US" sz="1800" dirty="0" smtClean="0"/>
              <a:t>mask</a:t>
            </a:r>
          </a:p>
          <a:p>
            <a:r>
              <a:rPr lang="en-US" sz="1800" dirty="0"/>
              <a:t>T</a:t>
            </a:r>
            <a:r>
              <a:rPr lang="en-US" sz="1800" dirty="0" smtClean="0"/>
              <a:t>he </a:t>
            </a:r>
            <a:r>
              <a:rPr lang="en-US" sz="1800" dirty="0"/>
              <a:t>filter read successively, from left to right and from top to bottom, all the pixels of the kernel action area. It multiplied the value of each of them by the kernel corresponding value and added results. </a:t>
            </a:r>
            <a:endParaRPr lang="en-US" sz="1800" dirty="0" smtClean="0"/>
          </a:p>
          <a:p>
            <a:r>
              <a:rPr lang="en-US" sz="1800" dirty="0" smtClean="0"/>
              <a:t>The </a:t>
            </a:r>
            <a:r>
              <a:rPr lang="en-US" sz="1800" dirty="0"/>
              <a:t>initial pixel has become 42: (40*0)+(42*1)+(46*0) + (46*0)+(50*0)+(55*0) + (52*0)+(56*0)+(58*0) = 42</a:t>
            </a:r>
            <a:endParaRPr lang="en-US" sz="1800" dirty="0" smtClean="0"/>
          </a:p>
          <a:p>
            <a:endParaRPr lang="en-US" sz="1800" dirty="0">
              <a:solidFill>
                <a:srgbClr val="FF3300"/>
              </a:solidFill>
            </a:endParaRPr>
          </a:p>
        </p:txBody>
      </p:sp>
      <p:pic>
        <p:nvPicPr>
          <p:cNvPr id="4" name="Picture 3"/>
          <p:cNvPicPr/>
          <p:nvPr/>
        </p:nvPicPr>
        <p:blipFill>
          <a:blip r:embed="rId2"/>
          <a:stretch>
            <a:fillRect/>
          </a:stretch>
        </p:blipFill>
        <p:spPr>
          <a:xfrm>
            <a:off x="2468137" y="4740977"/>
            <a:ext cx="6150930" cy="1226185"/>
          </a:xfrm>
          <a:prstGeom prst="rect">
            <a:avLst/>
          </a:prstGeom>
        </p:spPr>
      </p:pic>
      <p:sp>
        <p:nvSpPr>
          <p:cNvPr id="5" name="TextBox 4"/>
          <p:cNvSpPr txBox="1"/>
          <p:nvPr/>
        </p:nvSpPr>
        <p:spPr>
          <a:xfrm>
            <a:off x="2468137" y="6129867"/>
            <a:ext cx="6202339" cy="646331"/>
          </a:xfrm>
          <a:prstGeom prst="rect">
            <a:avLst/>
          </a:prstGeom>
          <a:noFill/>
        </p:spPr>
        <p:txBody>
          <a:bodyPr wrap="none" rtlCol="0">
            <a:spAutoFit/>
          </a:bodyPr>
          <a:lstStyle/>
          <a:p>
            <a:r>
              <a:rPr lang="en-US" dirty="0" smtClean="0"/>
              <a:t>Image matrix                Kernel                 </a:t>
            </a:r>
            <a:r>
              <a:rPr lang="en-US" dirty="0"/>
              <a:t>convolution </a:t>
            </a:r>
            <a:endParaRPr lang="en-US" dirty="0" smtClean="0"/>
          </a:p>
          <a:p>
            <a:r>
              <a:rPr lang="en-US" dirty="0"/>
              <a:t>	</a:t>
            </a:r>
            <a:r>
              <a:rPr lang="en-US" dirty="0" smtClean="0"/>
              <a:t>										result</a:t>
            </a:r>
            <a:endParaRPr lang="en-US" dirty="0"/>
          </a:p>
        </p:txBody>
      </p:sp>
    </p:spTree>
    <p:extLst>
      <p:ext uri="{BB962C8B-B14F-4D97-AF65-F5344CB8AC3E}">
        <p14:creationId xmlns:p14="http://schemas.microsoft.com/office/powerpoint/2010/main" val="3809158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85067" y="865722"/>
            <a:ext cx="5760508" cy="5776377"/>
          </a:xfrm>
          <a:prstGeom prst="rect">
            <a:avLst/>
          </a:prstGeom>
        </p:spPr>
      </p:pic>
      <p:sp>
        <p:nvSpPr>
          <p:cNvPr id="5" name="TextBox 4"/>
          <p:cNvSpPr txBox="1"/>
          <p:nvPr/>
        </p:nvSpPr>
        <p:spPr>
          <a:xfrm>
            <a:off x="1149805" y="331150"/>
            <a:ext cx="9821920" cy="461665"/>
          </a:xfrm>
          <a:prstGeom prst="rect">
            <a:avLst/>
          </a:prstGeom>
          <a:noFill/>
        </p:spPr>
        <p:txBody>
          <a:bodyPr wrap="none" rtlCol="0">
            <a:spAutoFit/>
          </a:bodyPr>
          <a:lstStyle/>
          <a:p>
            <a:r>
              <a:rPr lang="en-US" sz="2400" b="1" u="sng" dirty="0"/>
              <a:t>Global Threshold Binarization Filter (Fixed Threshold</a:t>
            </a:r>
            <a:r>
              <a:rPr lang="en-US" sz="2400" b="1" u="sng" dirty="0" smtClean="0"/>
              <a:t>):Flowchart </a:t>
            </a:r>
            <a:endParaRPr lang="en-US" sz="2400" u="sng" dirty="0"/>
          </a:p>
        </p:txBody>
      </p:sp>
    </p:spTree>
    <p:extLst>
      <p:ext uri="{BB962C8B-B14F-4D97-AF65-F5344CB8AC3E}">
        <p14:creationId xmlns:p14="http://schemas.microsoft.com/office/powerpoint/2010/main" val="2400911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272" y="204047"/>
            <a:ext cx="10312400" cy="812349"/>
          </a:xfrm>
        </p:spPr>
        <p:txBody>
          <a:bodyPr>
            <a:normAutofit/>
          </a:bodyPr>
          <a:lstStyle/>
          <a:p>
            <a:r>
              <a:rPr lang="en-US" sz="2400" b="1" u="sng" cap="none" dirty="0" smtClean="0"/>
              <a:t>Local Threshold </a:t>
            </a:r>
            <a:r>
              <a:rPr lang="en-US" sz="2400" b="1" u="sng" cap="none" dirty="0"/>
              <a:t>B</a:t>
            </a:r>
            <a:r>
              <a:rPr lang="en-US" sz="2400" b="1" u="sng" cap="none" dirty="0" smtClean="0"/>
              <a:t>inarization </a:t>
            </a:r>
            <a:r>
              <a:rPr lang="en-US" sz="2400" b="1" u="sng" cap="none" dirty="0"/>
              <a:t>F</a:t>
            </a:r>
            <a:r>
              <a:rPr lang="en-US" sz="2400" b="1" u="sng" cap="none" dirty="0" smtClean="0"/>
              <a:t>ilter (Dynamic </a:t>
            </a:r>
            <a:r>
              <a:rPr lang="en-US" sz="2400" b="1" u="sng" cap="none" dirty="0"/>
              <a:t>T</a:t>
            </a:r>
            <a:r>
              <a:rPr lang="en-US" sz="2400" b="1" u="sng" cap="none" dirty="0" smtClean="0"/>
              <a:t>hreshold): Flowchart</a:t>
            </a:r>
            <a:endParaRPr lang="en-US" sz="2400" u="sng" cap="none" dirty="0"/>
          </a:p>
        </p:txBody>
      </p:sp>
      <p:pic>
        <p:nvPicPr>
          <p:cNvPr id="4" name="Picture 3"/>
          <p:cNvPicPr>
            <a:picLocks noChangeAspect="1"/>
          </p:cNvPicPr>
          <p:nvPr/>
        </p:nvPicPr>
        <p:blipFill>
          <a:blip r:embed="rId2"/>
          <a:stretch>
            <a:fillRect/>
          </a:stretch>
        </p:blipFill>
        <p:spPr>
          <a:xfrm>
            <a:off x="3793067" y="747050"/>
            <a:ext cx="5274733" cy="6035055"/>
          </a:xfrm>
          <a:prstGeom prst="rect">
            <a:avLst/>
          </a:prstGeom>
        </p:spPr>
      </p:pic>
    </p:spTree>
    <p:extLst>
      <p:ext uri="{BB962C8B-B14F-4D97-AF65-F5344CB8AC3E}">
        <p14:creationId xmlns:p14="http://schemas.microsoft.com/office/powerpoint/2010/main" val="19371004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194</TotalTime>
  <Words>453</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Software Engineering</vt:lpstr>
      <vt:lpstr>Introduction:</vt:lpstr>
      <vt:lpstr>PowerPoint Presentation</vt:lpstr>
      <vt:lpstr>GLobal Thresholding:</vt:lpstr>
      <vt:lpstr>PowerPoint Presentation</vt:lpstr>
      <vt:lpstr>Median filter:</vt:lpstr>
      <vt:lpstr>Convolution Filter:</vt:lpstr>
      <vt:lpstr>PowerPoint Presentation</vt:lpstr>
      <vt:lpstr>Local Threshold Binarization Filter (Dynamic Threshold): Flowchart</vt:lpstr>
      <vt:lpstr>Outputs:</vt:lpstr>
      <vt:lpstr>References: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Windows User</dc:creator>
  <cp:lastModifiedBy>Windows User</cp:lastModifiedBy>
  <cp:revision>38</cp:revision>
  <dcterms:created xsi:type="dcterms:W3CDTF">2018-04-29T15:01:10Z</dcterms:created>
  <dcterms:modified xsi:type="dcterms:W3CDTF">2018-04-29T18:23:17Z</dcterms:modified>
</cp:coreProperties>
</file>