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76" r:id="rId5"/>
    <p:sldId id="280" r:id="rId6"/>
    <p:sldId id="281" r:id="rId7"/>
    <p:sldId id="277" r:id="rId8"/>
    <p:sldId id="279" r:id="rId9"/>
    <p:sldId id="278" r:id="rId10"/>
    <p:sldId id="283" r:id="rId11"/>
    <p:sldId id="28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B021-E74F-4EEA-B2CB-5995F28983B1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29E1-7CA5-4357-AEE6-08A0DD7A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B021-E74F-4EEA-B2CB-5995F28983B1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29E1-7CA5-4357-AEE6-08A0DD7A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9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B021-E74F-4EEA-B2CB-5995F28983B1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29E1-7CA5-4357-AEE6-08A0DD7A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5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B021-E74F-4EEA-B2CB-5995F28983B1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29E1-7CA5-4357-AEE6-08A0DD7A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B021-E74F-4EEA-B2CB-5995F28983B1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29E1-7CA5-4357-AEE6-08A0DD7A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7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B021-E74F-4EEA-B2CB-5995F28983B1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29E1-7CA5-4357-AEE6-08A0DD7A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0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B021-E74F-4EEA-B2CB-5995F28983B1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29E1-7CA5-4357-AEE6-08A0DD7A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5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B021-E74F-4EEA-B2CB-5995F28983B1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29E1-7CA5-4357-AEE6-08A0DD7A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7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B021-E74F-4EEA-B2CB-5995F28983B1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29E1-7CA5-4357-AEE6-08A0DD7A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1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B021-E74F-4EEA-B2CB-5995F28983B1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29E1-7CA5-4357-AEE6-08A0DD7A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3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B021-E74F-4EEA-B2CB-5995F28983B1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29E1-7CA5-4357-AEE6-08A0DD7A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3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6B021-E74F-4EEA-B2CB-5995F28983B1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29E1-7CA5-4357-AEE6-08A0DD7A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ohive.io/en/popular-networks/vgg16/" TargetMode="External"/><Relationship Id="rId2" Type="http://schemas.openxmlformats.org/officeDocument/2006/relationships/hyperlink" Target="https://www.jeremyjordan.me/semantic-segment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uder.io/optimizing-gradient-descent/index.html#fn1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691956"/>
            <a:ext cx="9144000" cy="1500665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PIXELWISE SEMANTIC SEGMENTATION</a:t>
            </a: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Deep Convolutional Encoder Decoder Network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770" y="428779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2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Presented by: </a:t>
            </a:r>
          </a:p>
          <a:p>
            <a:pPr algn="l"/>
            <a:r>
              <a:rPr lang="en-US" sz="22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Suraj </a:t>
            </a:r>
            <a:r>
              <a:rPr lang="en-US" sz="2200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Sanath</a:t>
            </a:r>
            <a:r>
              <a:rPr lang="en-US" sz="22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Kumar Bharadwaj</a:t>
            </a:r>
          </a:p>
          <a:p>
            <a:pPr algn="l"/>
            <a:r>
              <a:rPr lang="en-US" sz="22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Narayan </a:t>
            </a:r>
            <a:r>
              <a:rPr lang="en-US" sz="2200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Narvekar</a:t>
            </a:r>
            <a:endParaRPr lang="en-GB" sz="22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337" y="148046"/>
            <a:ext cx="11913326" cy="6548845"/>
          </a:xfrm>
          <a:prstGeom prst="rect">
            <a:avLst/>
          </a:prstGeom>
          <a:noFill/>
          <a:ln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7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337" y="148046"/>
            <a:ext cx="11913326" cy="6548845"/>
          </a:xfrm>
          <a:prstGeom prst="rect">
            <a:avLst/>
          </a:prstGeom>
          <a:noFill/>
          <a:ln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70885" y="1519527"/>
            <a:ext cx="3486243" cy="214007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93548" y="4171920"/>
            <a:ext cx="3363580" cy="196673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644914" y="4171920"/>
            <a:ext cx="3338535" cy="196673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644914" y="1519527"/>
            <a:ext cx="3338535" cy="21400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37619" y="3762064"/>
            <a:ext cx="3475439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 Accuracy vs Iteration Number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15200" y="6241118"/>
            <a:ext cx="3832139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9: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 Accuracy vs Iteration Number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43410" y="3762064"/>
            <a:ext cx="3135859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8: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 Loss vs Iteration Number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95269" y="6241118"/>
            <a:ext cx="3832139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10: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 Loss vs Iteration Number</a:t>
            </a:r>
          </a:p>
        </p:txBody>
      </p:sp>
    </p:spTree>
    <p:extLst>
      <p:ext uri="{BB962C8B-B14F-4D97-AF65-F5344CB8AC3E}">
        <p14:creationId xmlns:p14="http://schemas.microsoft.com/office/powerpoint/2010/main" val="83141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337" y="148046"/>
            <a:ext cx="11913326" cy="6548845"/>
          </a:xfrm>
          <a:prstGeom prst="rect">
            <a:avLst/>
          </a:prstGeom>
          <a:noFill/>
          <a:ln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533833" y="3097162"/>
            <a:ext cx="9301316" cy="239096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3287526" y="5847050"/>
            <a:ext cx="5760720" cy="1327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116508" y="6118271"/>
            <a:ext cx="6102756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11: Test dataset, (a) Input image, (b) Ground Truth, (c) Predicted Output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1266690"/>
            <a:ext cx="10674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class labels for an image from the test dataset is shown below.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image, its ground truth and the predicted output of our model, along with the color legends for the different classes are displayed below</a:t>
            </a:r>
          </a:p>
        </p:txBody>
      </p:sp>
    </p:spTree>
    <p:extLst>
      <p:ext uri="{BB962C8B-B14F-4D97-AF65-F5344CB8AC3E}">
        <p14:creationId xmlns:p14="http://schemas.microsoft.com/office/powerpoint/2010/main" val="207403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182"/>
            <a:ext cx="11157156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838200" y="1391515"/>
            <a:ext cx="10734368" cy="52747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J. Jordan, "An overview of semantic image segmentation.," 20 May 2018. [Online]. Available: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https://www.jeremyjordan.me/semantic-segmentation/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M. R. L. J. H. Y-Lan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Boureau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"Unsupervised Learning of Invariant Feature Hierarchies with Applications to Object Recognition,"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2007 IEEE Conference on Computer Vision and Pattern Recognition,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1, pp. 1-8, 2007. 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A. K. R. C. Vijay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Badrinarayanan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Deep Convolutional Encoder-Decoder Architecture for Image Segmentation," 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 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K.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Zisserman, "Very deep convolutional networks for large-scale image recognition," 2014. 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E. S. a. T. D. J. Long, "Fully convolutional networks for semantic segmentation," 2015. 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S. H. a. B. H. H. Noh, "Learning deconvolution network for semantic segmentation," 2015. </a:t>
            </a:r>
          </a:p>
          <a:p>
            <a:pPr marL="0" indent="0" algn="just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u. Hassan, "VGG16 – Convolutional Network for Classification and Detection," 20 November 2018. [Online]. Available: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https://neurohive.io/en/popular-networks/vgg16/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1400" dirty="0"/>
              <a:t>S. </a:t>
            </a:r>
            <a:r>
              <a:rPr lang="en-US" sz="1400" dirty="0" err="1"/>
              <a:t>Ioffe</a:t>
            </a:r>
            <a:r>
              <a:rPr lang="en-US" sz="1400" dirty="0"/>
              <a:t> and C. </a:t>
            </a:r>
            <a:r>
              <a:rPr lang="en-US" sz="1400" dirty="0" err="1"/>
              <a:t>Szegedy</a:t>
            </a:r>
            <a:r>
              <a:rPr lang="en-US" sz="1400" dirty="0"/>
              <a:t>, "Batch normalization: Accelerating deep S. </a:t>
            </a:r>
            <a:r>
              <a:rPr lang="en-US" sz="1400" dirty="0" err="1"/>
              <a:t>Ioffe</a:t>
            </a:r>
            <a:r>
              <a:rPr lang="en-US" sz="1400" dirty="0"/>
              <a:t> and C. </a:t>
            </a:r>
            <a:r>
              <a:rPr lang="en-US" sz="1400" dirty="0" err="1"/>
              <a:t>Szegedy</a:t>
            </a:r>
            <a:r>
              <a:rPr lang="en-US" sz="1400" dirty="0"/>
              <a:t>, “Batch normalization: Accelerating deep," vol. vol. abs/1502.03167, 2015. </a:t>
            </a:r>
          </a:p>
          <a:p>
            <a:pPr marL="0" indent="0" algn="just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US" sz="1400" dirty="0"/>
              <a:t>S. Ruder, "An overview of gradient descent optimization algorithms," 19 Jan 2016. [Online]. Available: </a:t>
            </a:r>
            <a:r>
              <a:rPr lang="en-US" sz="1400" dirty="0">
                <a:hlinkClick r:id="rId4"/>
              </a:rPr>
              <a:t>http://ruder.io/optimizing-gradient-descent/index.html#fn14</a:t>
            </a:r>
            <a:r>
              <a:rPr lang="en-US" sz="1400" dirty="0"/>
              <a:t>.</a:t>
            </a:r>
          </a:p>
          <a:p>
            <a:pPr marL="0" indent="0" algn="just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US" sz="1400" dirty="0"/>
              <a:t>D. P. &amp;. B. J. L. </a:t>
            </a:r>
            <a:r>
              <a:rPr lang="en-US" sz="1400" dirty="0" err="1"/>
              <a:t>Kingma</a:t>
            </a:r>
            <a:r>
              <a:rPr lang="en-US" sz="1400" dirty="0"/>
              <a:t>, "Adam: a Method for Stochastic Optimization. International Conference on Learning Representations," pp. 1-13, 2015. </a:t>
            </a:r>
          </a:p>
          <a:p>
            <a:pPr marL="0" indent="0" algn="just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</a:t>
            </a:r>
            <a:r>
              <a:rPr lang="en-US" sz="1400" dirty="0"/>
              <a:t>D. E. a. R. Fergus, "Predicting depth, surface </a:t>
            </a:r>
            <a:r>
              <a:rPr lang="en-US" sz="1400" dirty="0" err="1"/>
              <a:t>normals</a:t>
            </a:r>
            <a:r>
              <a:rPr lang="en-US" sz="1400" dirty="0"/>
              <a:t> and semantic labels with a common multi-scale convolutional architecture," vol. 2650–2658, 2015. </a:t>
            </a:r>
          </a:p>
          <a:p>
            <a:pPr marL="0" indent="0" algn="just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</a:t>
            </a:r>
            <a:r>
              <a:rPr lang="en-US" sz="1400" dirty="0"/>
              <a:t>X. Z. S. R. a. J. S. K. He, "Delving deep into rectifiers: Surpassing human-level performance on </a:t>
            </a:r>
            <a:r>
              <a:rPr lang="en-US" sz="1400" dirty="0" err="1"/>
              <a:t>imagenet</a:t>
            </a:r>
            <a:r>
              <a:rPr lang="en-US" sz="1400" dirty="0"/>
              <a:t> classification,," </a:t>
            </a:r>
            <a:r>
              <a:rPr lang="en-US" sz="1400" i="1" dirty="0"/>
              <a:t>ICCV, </a:t>
            </a:r>
            <a:r>
              <a:rPr lang="en-US" sz="1400" dirty="0"/>
              <a:t>vol. 1026–1034, 2015. 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337" y="148046"/>
            <a:ext cx="11913326" cy="6548845"/>
          </a:xfrm>
          <a:prstGeom prst="rect">
            <a:avLst/>
          </a:prstGeom>
          <a:noFill/>
          <a:ln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1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491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499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337" y="148046"/>
            <a:ext cx="11913326" cy="6548845"/>
          </a:xfrm>
          <a:prstGeom prst="rect">
            <a:avLst/>
          </a:prstGeom>
          <a:noFill/>
          <a:ln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491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499"/>
            <a:ext cx="10515600" cy="4648464"/>
          </a:xfrm>
        </p:spPr>
        <p:txBody>
          <a:bodyPr>
            <a:normAutofit/>
          </a:bodyPr>
          <a:lstStyle/>
          <a:p>
            <a:pPr algn="just"/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Deep Convolutional encoder decoder network, also known as </a:t>
            </a:r>
            <a:r>
              <a:rPr lang="en-GB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is used for pixelwise semantic segmentation.</a:t>
            </a:r>
          </a:p>
          <a:p>
            <a:pPr algn="just"/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results in every pixel of the image being assigned a specific class (Figure 1).</a:t>
            </a:r>
          </a:p>
          <a:p>
            <a:pPr algn="just"/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is composed of a stack of encoders followed by a corresponding stack of decoders which is fed into a soft-max classification layer. </a:t>
            </a:r>
          </a:p>
          <a:p>
            <a:pPr algn="just"/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decoders help in mapping low resolution feature maps at the output of the encoder stack to full input image size feature maps.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337" y="148046"/>
            <a:ext cx="11913326" cy="6548845"/>
          </a:xfrm>
          <a:prstGeom prst="rect">
            <a:avLst/>
          </a:prstGeom>
          <a:noFill/>
          <a:ln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emantic segmentatio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667" y="3718578"/>
            <a:ext cx="3904567" cy="17246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054244" y="5254851"/>
            <a:ext cx="5528376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457200" algn="ctr"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</a:t>
            </a: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An example of semantic segmentation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9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337" y="148046"/>
            <a:ext cx="11913326" cy="6548845"/>
          </a:xfrm>
          <a:prstGeom prst="rect">
            <a:avLst/>
          </a:prstGeom>
          <a:noFill/>
          <a:ln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60017" y="4504264"/>
            <a:ext cx="477178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457200" algn="ctr">
              <a:lnSpc>
                <a:spcPct val="150000"/>
              </a:lnSpc>
              <a:spcAft>
                <a:spcPts val="0"/>
              </a:spcAft>
            </a:pP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 Architecture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94" y="2208030"/>
            <a:ext cx="8658225" cy="24288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931708" y="3138067"/>
            <a:ext cx="283441" cy="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04180" y="2995801"/>
            <a:ext cx="1273465" cy="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34280" y="2884351"/>
            <a:ext cx="2260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4309" y="2766470"/>
            <a:ext cx="3231342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61471" y="2638938"/>
            <a:ext cx="3982417" cy="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48312" y="3764461"/>
            <a:ext cx="1095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Indices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02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337" y="148046"/>
            <a:ext cx="11913326" cy="6548845"/>
          </a:xfrm>
          <a:prstGeom prst="rect">
            <a:avLst/>
          </a:prstGeom>
          <a:noFill/>
          <a:ln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2107" y="1659118"/>
            <a:ext cx="10284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03835" y="1819373"/>
            <a:ext cx="7173797" cy="34125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23624" y="5231876"/>
            <a:ext cx="581761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indent="457200" algn="ctr">
              <a:lnSpc>
                <a:spcPct val="150000"/>
              </a:lnSpc>
              <a:spcAft>
                <a:spcPts val="0"/>
              </a:spcAft>
            </a:pP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3: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Downsampling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Upsampling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Operation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44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337" y="148046"/>
            <a:ext cx="11913326" cy="6548845"/>
          </a:xfrm>
          <a:prstGeom prst="rect">
            <a:avLst/>
          </a:prstGeom>
          <a:noFill/>
          <a:ln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3678" y="1391143"/>
            <a:ext cx="102846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Response Normalization: 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Local response normalization is performed as a pre-processing step to the input images. It assists in correcting the non-uniform scene illumination thus reducing the dynamic    range,i.e., increases contrast in shadowed parts and highlighting the edges which allows the network to learn category shapes.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Normalization: 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 is a method by which the inputs of each layer can be normalized, in order to tackle the internal covariate shift problem. The batch normalization is applied after every convolutional layer.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Adam Optimizer: 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Adam Optimizer is a replacement optimization algorithm for stochastic gradient descent for training deep learning models. It combines the best properties of the </a:t>
            </a:r>
            <a:r>
              <a:rPr lang="en-GB" i="1">
                <a:latin typeface="Times New Roman" panose="02020603050405020304" pitchFamily="18" charset="0"/>
                <a:cs typeface="Times New Roman" panose="02020603050405020304" pitchFamily="18" charset="0"/>
              </a:rPr>
              <a:t>AdaGrad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i="1"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to provide an optimization algorithm that can handle sparse gradients on noisy problems.</a:t>
            </a:r>
          </a:p>
          <a:p>
            <a:pPr fontAlgn="base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</a:t>
            </a:r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 Balancing:</a:t>
            </a:r>
            <a:r>
              <a:rPr lang="en-US"/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Median frequency balancing is the process of assigning weight to a class in the loss function. This weight is calculated as the ratio of the median of class frequencies calculated on the entire training set divided by the class frequency.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2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337" y="148046"/>
            <a:ext cx="11913326" cy="6548845"/>
          </a:xfrm>
          <a:prstGeom prst="rect">
            <a:avLst/>
          </a:prstGeom>
          <a:noFill/>
          <a:ln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884" y="4459856"/>
            <a:ext cx="2229750" cy="163123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30" y="4471817"/>
            <a:ext cx="2207998" cy="161927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8" y="4471816"/>
            <a:ext cx="2376236" cy="16192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9769" y="6195990"/>
            <a:ext cx="662399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indent="457200" algn="ctr">
              <a:lnSpc>
                <a:spcPct val="150000"/>
              </a:lnSpc>
              <a:spcAft>
                <a:spcPts val="0"/>
              </a:spcAft>
            </a:pP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4: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Input Image, (b) Labelled Image, (c) Ground Truth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211241"/>
            <a:ext cx="106741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neural network uses the CamVid road scenes dataset. This dataset consists of 367 training, 233 testing images and 101 validation RGB images. </a:t>
            </a:r>
          </a:p>
          <a:p>
            <a:pPr algn="just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Figure 4(a) represents the original image whose pixels need to be classified.</a:t>
            </a:r>
          </a:p>
          <a:p>
            <a:pPr algn="just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Figure 4(b) is the labelled image that is generated from the input image. This image is used as the input image for the network.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pixel values of the labelled image are equal to the class indices, i.e. all the pixel values range from 0 to 11 for the labels. Refer Figure 5.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Figure 4(c) is the ground truth image(expected network output), which is generated by assigning a class specific color code to each pixel value of the original image.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6136" y="4613765"/>
            <a:ext cx="1285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0 - Sky 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1 - Building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2 - Pole 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3 - Road 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4 - Pavement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5 - Tree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39912" y="4613765"/>
            <a:ext cx="139172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6 - SignSymbol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7 - Fence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8 - Car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9 - Pedestrian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10 - Bicyclist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11 - Unlabelled</a:t>
            </a: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7041" y="6237428"/>
            <a:ext cx="195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5: Class Indices</a:t>
            </a:r>
            <a:endParaRPr lang="en-US" sz="1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26136" y="4455459"/>
            <a:ext cx="2805504" cy="16192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337" y="148046"/>
            <a:ext cx="11913326" cy="6548845"/>
          </a:xfrm>
          <a:prstGeom prst="rect">
            <a:avLst/>
          </a:prstGeom>
          <a:noFill/>
          <a:ln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2098" y="3001991"/>
            <a:ext cx="8048446" cy="32412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56956" y="6256872"/>
            <a:ext cx="3078087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Colaboratory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snapshot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6158" y="1440611"/>
            <a:ext cx="10387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speed up training, Google Colaboratory was used, which is a free cloud service that provides the possibility of utilizing a free GPU for training the network.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 works with our own google drive and it requires us to store all the project relevant files and datasets in our google drive. </a:t>
            </a:r>
          </a:p>
        </p:txBody>
      </p:sp>
    </p:spTree>
    <p:extLst>
      <p:ext uri="{BB962C8B-B14F-4D97-AF65-F5344CB8AC3E}">
        <p14:creationId xmlns:p14="http://schemas.microsoft.com/office/powerpoint/2010/main" val="244682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337" y="148046"/>
            <a:ext cx="11913326" cy="6548845"/>
          </a:xfrm>
          <a:prstGeom prst="rect">
            <a:avLst/>
          </a:prstGeom>
          <a:noFill/>
          <a:ln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6158" y="1319841"/>
            <a:ext cx="103876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analyse the performance of our network, the global accuracy was considered which provides a measure of the percentage of pixels that were correctly classified in the dataset.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was trained for a total of 19000 iterations.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After every 1000 iterations, the network was deployed on the validation dataset which provides an indication whether the network is still learning or has saturated.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After 19000 iterations, no further improvement in the validation accuracy was observed. Hence the number of iterations were fixed to 19000.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and validation losses decrease over each iteration, which is a good indication that the network is being optimized at every iteration.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model is then evaluated on a new dataset which the network has never seen before, i.e., the test dataset which contains a total of 233 images as specified earlier. </a:t>
            </a:r>
          </a:p>
          <a:p>
            <a:pPr algn="just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final test accuracy that we obtain is 83.47%, which is calculated by averaging the individual accuracies of each of the test images.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9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45294</TotalTime>
  <Words>1289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PIXELWISE SEMANTIC SEGMENTATION Using Deep Convolutional Encoder Decoder Network </vt:lpstr>
      <vt:lpstr>Table of Contents</vt:lpstr>
      <vt:lpstr>Architecture</vt:lpstr>
      <vt:lpstr>Architecture</vt:lpstr>
      <vt:lpstr>Architecture</vt:lpstr>
      <vt:lpstr>Architecture</vt:lpstr>
      <vt:lpstr>Datasets</vt:lpstr>
      <vt:lpstr>Training</vt:lpstr>
      <vt:lpstr>Analysis</vt:lpstr>
      <vt:lpstr>Analysis</vt:lpstr>
      <vt:lpstr>Analysis</vt:lpstr>
      <vt:lpstr>References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FEEDFORWARD NETWORKS</dc:title>
  <dc:creator>Narayan Narvekar</dc:creator>
  <cp:lastModifiedBy>Suraj Bharadwaj</cp:lastModifiedBy>
  <cp:revision>78</cp:revision>
  <dcterms:created xsi:type="dcterms:W3CDTF">2019-01-26T07:24:37Z</dcterms:created>
  <dcterms:modified xsi:type="dcterms:W3CDTF">2019-08-01T13:16:28Z</dcterms:modified>
</cp:coreProperties>
</file>