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77" r:id="rId12"/>
    <p:sldId id="280" r:id="rId13"/>
    <p:sldId id="269" r:id="rId14"/>
    <p:sldId id="270" r:id="rId15"/>
    <p:sldId id="278" r:id="rId16"/>
    <p:sldId id="274" r:id="rId17"/>
    <p:sldId id="271" r:id="rId18"/>
    <p:sldId id="279" r:id="rId19"/>
    <p:sldId id="275" r:id="rId20"/>
    <p:sldId id="272" r:id="rId21"/>
    <p:sldId id="276" r:id="rId22"/>
    <p:sldId id="273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FD709D-3F6D-4704-9E6F-FC6CE7D84EBE}" type="datetimeFigureOut">
              <a:rPr lang="en-IN" smtClean="0"/>
              <a:pPr/>
              <a:t>15-08-18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4BDBB5-7E3F-4564-932F-CA94B78BDD8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84176"/>
            <a:ext cx="8227640" cy="25488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Overview</a:t>
            </a:r>
            <a:br>
              <a:rPr lang="en-IN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2700" dirty="0" smtClean="0"/>
              <a:t>- Digital Logic Design</a:t>
            </a:r>
            <a:br>
              <a:rPr lang="en-IN" sz="2700" dirty="0" smtClean="0"/>
            </a:br>
            <a:r>
              <a:rPr lang="en-IN" sz="2700" dirty="0" smtClean="0"/>
              <a:t>- Hardware design using Verilog</a:t>
            </a:r>
            <a:br>
              <a:rPr lang="en-IN" sz="2700" dirty="0" smtClean="0"/>
            </a:br>
            <a:r>
              <a:rPr lang="en-IN" sz="2700" dirty="0" smtClean="0"/>
              <a:t>- Hardware Design for Elevator Control</a:t>
            </a: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Suraj Bidnur (PES University, Bangalore)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2018(June/July) – 1</a:t>
            </a:r>
            <a:r>
              <a:rPr lang="en-US" baseline="30000" dirty="0" smtClean="0"/>
              <a:t>st</a:t>
            </a:r>
            <a:r>
              <a:rPr lang="en-US" dirty="0" smtClean="0"/>
              <a:t> Summer Break Intern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Overview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4495800"/>
          </a:xfrm>
        </p:spPr>
        <p:txBody>
          <a:bodyPr vert="horz"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No derived clock is being used but instead a slow reference signal is used as an enable signal to all the logic </a:t>
            </a:r>
            <a:r>
              <a:rPr lang="en-IN" sz="2400" dirty="0" smtClean="0"/>
              <a:t>elements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The external and internal lift calls are indicated with the help of LED’s which are activated on call and cleared by the lift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2 Seven-Segment displays are used to display the direction in which the lift is moving</a:t>
            </a:r>
          </a:p>
          <a:p>
            <a:pPr lvl="1">
              <a:buFontTx/>
              <a:buChar char="‒"/>
            </a:pPr>
            <a:r>
              <a:rPr lang="en-IN" sz="2200" dirty="0"/>
              <a:t>UP for UP and </a:t>
            </a:r>
            <a:r>
              <a:rPr lang="en-IN" sz="2200" dirty="0" err="1"/>
              <a:t>dn</a:t>
            </a:r>
            <a:r>
              <a:rPr lang="en-IN" sz="2200" dirty="0"/>
              <a:t> for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1 Seven-Segment display is used to display on the floor number where the lift is currently 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 movement of the lift is all controlled by a state machine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Details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7784" y="1700808"/>
            <a:ext cx="6264696" cy="4968552"/>
          </a:xfrm>
        </p:spPr>
        <p:txBody>
          <a:bodyPr vert="horz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/>
              <a:t>All the inputs (push-button and switch) are </a:t>
            </a:r>
            <a:r>
              <a:rPr lang="en-IN" sz="2000" dirty="0" err="1" smtClean="0"/>
              <a:t>debounced</a:t>
            </a:r>
            <a:endParaRPr lang="en-IN" sz="2000" dirty="0" smtClean="0"/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After </a:t>
            </a:r>
            <a:r>
              <a:rPr lang="en-IN" sz="2000" dirty="0" err="1" smtClean="0"/>
              <a:t>debouncing</a:t>
            </a:r>
            <a:r>
              <a:rPr lang="en-IN" sz="2000" dirty="0" smtClean="0"/>
              <a:t> the inputs, a pulse is generated for each transition which is used to control the state machine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Each input is sensed by the state machine and the appropriate state movement occurs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The lift moves to the next floor after a short period of time with the help of a counter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After a state movement, the state machine sends the output details to the output processing modules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These output processing modules take the signals from the state machine and produce the necessary outputs</a:t>
            </a:r>
          </a:p>
        </p:txBody>
      </p:sp>
      <p:sp>
        <p:nvSpPr>
          <p:cNvPr id="4" name="Oval 3"/>
          <p:cNvSpPr/>
          <p:nvPr/>
        </p:nvSpPr>
        <p:spPr>
          <a:xfrm>
            <a:off x="395536" y="1700808"/>
            <a:ext cx="187220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4"/>
            <a:endCxn id="7" idx="0"/>
          </p:cNvCxnSpPr>
          <p:nvPr/>
        </p:nvCxnSpPr>
        <p:spPr>
          <a:xfrm>
            <a:off x="1331640" y="21328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7544" y="2420888"/>
            <a:ext cx="1728192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Processing inputs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7" idx="2"/>
            <a:endCxn id="18" idx="0"/>
          </p:cNvCxnSpPr>
          <p:nvPr/>
        </p:nvCxnSpPr>
        <p:spPr>
          <a:xfrm>
            <a:off x="1331640" y="32129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7544" y="3501008"/>
            <a:ext cx="172819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State machine movement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2"/>
            <a:endCxn id="22" idx="0"/>
          </p:cNvCxnSpPr>
          <p:nvPr/>
        </p:nvCxnSpPr>
        <p:spPr>
          <a:xfrm>
            <a:off x="1331640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39552" y="4725144"/>
            <a:ext cx="1584176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and display</a:t>
            </a:r>
            <a:endParaRPr lang="en-IN" dirty="0"/>
          </a:p>
        </p:txBody>
      </p:sp>
      <p:cxnSp>
        <p:nvCxnSpPr>
          <p:cNvPr id="51" name="Straight Arrow Connector 50"/>
          <p:cNvCxnSpPr>
            <a:stCxn id="22" idx="2"/>
            <a:endCxn id="52" idx="0"/>
          </p:cNvCxnSpPr>
          <p:nvPr/>
        </p:nvCxnSpPr>
        <p:spPr>
          <a:xfrm>
            <a:off x="1331640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5536" y="5805264"/>
            <a:ext cx="187220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9752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501317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39752" y="2204864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State Machine Diagram</a:t>
            </a:r>
            <a:endParaRPr lang="en-IN" sz="3200" dirty="0"/>
          </a:p>
        </p:txBody>
      </p:sp>
      <p:sp>
        <p:nvSpPr>
          <p:cNvPr id="5" name="Oval 4"/>
          <p:cNvSpPr/>
          <p:nvPr/>
        </p:nvSpPr>
        <p:spPr>
          <a:xfrm>
            <a:off x="3131840" y="1823338"/>
            <a:ext cx="172819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INITIAL</a:t>
            </a:r>
            <a:endParaRPr lang="en-IN" dirty="0"/>
          </a:p>
        </p:txBody>
      </p:sp>
      <p:cxnSp>
        <p:nvCxnSpPr>
          <p:cNvPr id="12" name="Curved Connector 11"/>
          <p:cNvCxnSpPr>
            <a:stCxn id="5" idx="6"/>
            <a:endCxn id="5" idx="7"/>
          </p:cNvCxnSpPr>
          <p:nvPr/>
        </p:nvCxnSpPr>
        <p:spPr>
          <a:xfrm flipH="1" flipV="1">
            <a:off x="4606944" y="1918246"/>
            <a:ext cx="253088" cy="229128"/>
          </a:xfrm>
          <a:prstGeom prst="curvedConnector4">
            <a:avLst>
              <a:gd name="adj1" fmla="val -90324"/>
              <a:gd name="adj2" fmla="val 2411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8064" y="175133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Reset active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2987824" y="3119482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LEVEL-0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51720" y="263691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Reset Withdrawn</a:t>
            </a:r>
            <a:endParaRPr lang="en-IN" sz="1600" dirty="0"/>
          </a:p>
        </p:txBody>
      </p:sp>
      <p:sp>
        <p:nvSpPr>
          <p:cNvPr id="53" name="Oval 52"/>
          <p:cNvSpPr/>
          <p:nvPr/>
        </p:nvSpPr>
        <p:spPr>
          <a:xfrm>
            <a:off x="5652120" y="5207714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LEVEL-1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 rot="2801716">
            <a:off x="4180839" y="4360238"/>
            <a:ext cx="16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Lvl-1/0 </a:t>
            </a:r>
            <a:r>
              <a:rPr lang="en-IN" dirty="0" smtClean="0"/>
              <a:t>ext call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 rot="2471423">
            <a:off x="4984910" y="4029863"/>
            <a:ext cx="171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Lvl-1/0 </a:t>
            </a:r>
            <a:r>
              <a:rPr lang="en-IN" dirty="0" err="1" smtClean="0"/>
              <a:t>int</a:t>
            </a:r>
            <a:r>
              <a:rPr lang="en-IN" dirty="0" smtClean="0"/>
              <a:t> call</a:t>
            </a:r>
            <a:endParaRPr lang="en-IN" dirty="0"/>
          </a:p>
        </p:txBody>
      </p:sp>
      <p:cxnSp>
        <p:nvCxnSpPr>
          <p:cNvPr id="61" name="Shape 60"/>
          <p:cNvCxnSpPr>
            <a:stCxn id="26" idx="4"/>
            <a:endCxn id="26" idx="3"/>
          </p:cNvCxnSpPr>
          <p:nvPr/>
        </p:nvCxnSpPr>
        <p:spPr>
          <a:xfrm rot="5400000" flipH="1">
            <a:off x="3563513" y="3443144"/>
            <a:ext cx="105453" cy="687384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19872" y="40770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No action</a:t>
            </a:r>
            <a:endParaRPr lang="en-IN" dirty="0"/>
          </a:p>
        </p:txBody>
      </p:sp>
      <p:cxnSp>
        <p:nvCxnSpPr>
          <p:cNvPr id="66" name="Shape 65"/>
          <p:cNvCxnSpPr>
            <a:stCxn id="53" idx="5"/>
            <a:endCxn id="53" idx="6"/>
          </p:cNvCxnSpPr>
          <p:nvPr/>
        </p:nvCxnSpPr>
        <p:spPr>
          <a:xfrm rot="5400000" flipH="1" flipV="1">
            <a:off x="7326680" y="5552686"/>
            <a:ext cx="254587" cy="284724"/>
          </a:xfrm>
          <a:prstGeom prst="curvedConnector4">
            <a:avLst>
              <a:gd name="adj1" fmla="val -131214"/>
              <a:gd name="adj2" fmla="val 18028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36296" y="616530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No action</a:t>
            </a:r>
            <a:endParaRPr lang="en-IN" sz="1600" dirty="0"/>
          </a:p>
        </p:txBody>
      </p:sp>
      <p:sp>
        <p:nvSpPr>
          <p:cNvPr id="20" name="Oval 19"/>
          <p:cNvSpPr/>
          <p:nvPr/>
        </p:nvSpPr>
        <p:spPr>
          <a:xfrm>
            <a:off x="755576" y="5207714"/>
            <a:ext cx="1872208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LEVEL-2</a:t>
            </a:r>
            <a:endParaRPr lang="en-IN" dirty="0"/>
          </a:p>
        </p:txBody>
      </p:sp>
      <p:cxnSp>
        <p:nvCxnSpPr>
          <p:cNvPr id="28" name="Curved Connector 27"/>
          <p:cNvCxnSpPr>
            <a:stCxn id="20" idx="3"/>
            <a:endCxn id="20" idx="2"/>
          </p:cNvCxnSpPr>
          <p:nvPr/>
        </p:nvCxnSpPr>
        <p:spPr>
          <a:xfrm rot="5400000" flipH="1">
            <a:off x="778102" y="5509225"/>
            <a:ext cx="229128" cy="274179"/>
          </a:xfrm>
          <a:prstGeom prst="curvedConnector4">
            <a:avLst>
              <a:gd name="adj1" fmla="val -141191"/>
              <a:gd name="adj2" fmla="val 1833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96" y="60427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No action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059832" y="54144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Lvl-2/1 ext call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987824" y="61345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Lvl-2/1 </a:t>
            </a:r>
            <a:r>
              <a:rPr lang="en-IN" dirty="0" err="1" smtClean="0"/>
              <a:t>int</a:t>
            </a:r>
            <a:r>
              <a:rPr lang="en-IN" dirty="0" smtClean="0"/>
              <a:t> call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26" idx="5"/>
            <a:endCxn id="53" idx="1"/>
          </p:cNvCxnSpPr>
          <p:nvPr/>
        </p:nvCxnSpPr>
        <p:spPr>
          <a:xfrm>
            <a:off x="4647316" y="3734109"/>
            <a:ext cx="1289528" cy="15790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5"/>
            <a:endCxn id="53" idx="3"/>
          </p:cNvCxnSpPr>
          <p:nvPr/>
        </p:nvCxnSpPr>
        <p:spPr>
          <a:xfrm>
            <a:off x="2353605" y="5760878"/>
            <a:ext cx="3583239" cy="61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0" idx="4"/>
            <a:endCxn id="53" idx="4"/>
          </p:cNvCxnSpPr>
          <p:nvPr/>
        </p:nvCxnSpPr>
        <p:spPr>
          <a:xfrm rot="16200000" flipH="1">
            <a:off x="4121950" y="3425516"/>
            <a:ext cx="72008" cy="4932548"/>
          </a:xfrm>
          <a:prstGeom prst="curvedConnector3">
            <a:avLst>
              <a:gd name="adj1" fmla="val 41746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3"/>
            <a:endCxn id="26" idx="0"/>
          </p:cNvCxnSpPr>
          <p:nvPr/>
        </p:nvCxnSpPr>
        <p:spPr>
          <a:xfrm>
            <a:off x="3384928" y="2376502"/>
            <a:ext cx="575004" cy="74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67944" y="256490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If reset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 rot="3464673">
            <a:off x="6742108" y="34181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reset</a:t>
            </a:r>
            <a:endParaRPr lang="en-IN" dirty="0"/>
          </a:p>
        </p:txBody>
      </p:sp>
      <p:cxnSp>
        <p:nvCxnSpPr>
          <p:cNvPr id="122" name="Straight Arrow Connector 121"/>
          <p:cNvCxnSpPr>
            <a:stCxn id="20" idx="7"/>
            <a:endCxn id="26" idx="2"/>
          </p:cNvCxnSpPr>
          <p:nvPr/>
        </p:nvCxnSpPr>
        <p:spPr>
          <a:xfrm flipV="1">
            <a:off x="2353605" y="3479522"/>
            <a:ext cx="634219" cy="1823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26" idx="7"/>
            <a:endCxn id="5" idx="4"/>
          </p:cNvCxnSpPr>
          <p:nvPr/>
        </p:nvCxnSpPr>
        <p:spPr>
          <a:xfrm rot="16200000" flipV="1">
            <a:off x="3944864" y="2522483"/>
            <a:ext cx="753525" cy="651380"/>
          </a:xfrm>
          <a:prstGeom prst="curvedConnector3">
            <a:avLst>
              <a:gd name="adj1" fmla="val 359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 rot="17231285">
            <a:off x="2026694" y="431921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Lvl-0/2 ext call</a:t>
            </a:r>
            <a:endParaRPr lang="en-IN" dirty="0"/>
          </a:p>
        </p:txBody>
      </p:sp>
      <p:cxnSp>
        <p:nvCxnSpPr>
          <p:cNvPr id="176" name="Curved Connector 175"/>
          <p:cNvCxnSpPr>
            <a:stCxn id="20" idx="0"/>
            <a:endCxn id="26" idx="1"/>
          </p:cNvCxnSpPr>
          <p:nvPr/>
        </p:nvCxnSpPr>
        <p:spPr>
          <a:xfrm rot="5400000" flipH="1" flipV="1">
            <a:off x="1490725" y="3425891"/>
            <a:ext cx="1982779" cy="1580868"/>
          </a:xfrm>
          <a:prstGeom prst="curvedConnector3">
            <a:avLst>
              <a:gd name="adj1" fmla="val 10034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 rot="17090190">
            <a:off x="761068" y="40706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Lvl-0/2 </a:t>
            </a:r>
            <a:r>
              <a:rPr lang="en-IN" dirty="0" err="1" smtClean="0"/>
              <a:t>int</a:t>
            </a:r>
            <a:r>
              <a:rPr lang="en-IN" dirty="0" smtClean="0"/>
              <a:t> call</a:t>
            </a:r>
            <a:endParaRPr lang="en-IN" dirty="0"/>
          </a:p>
        </p:txBody>
      </p:sp>
      <p:cxnSp>
        <p:nvCxnSpPr>
          <p:cNvPr id="180" name="Shape 179"/>
          <p:cNvCxnSpPr>
            <a:stCxn id="20" idx="1"/>
            <a:endCxn id="5" idx="2"/>
          </p:cNvCxnSpPr>
          <p:nvPr/>
        </p:nvCxnSpPr>
        <p:spPr>
          <a:xfrm rot="5400000" flipH="1" flipV="1">
            <a:off x="503173" y="2673956"/>
            <a:ext cx="3155248" cy="21020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 rot="18137605">
            <a:off x="665300" y="3094758"/>
            <a:ext cx="10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reset</a:t>
            </a:r>
            <a:endParaRPr lang="en-IN" dirty="0"/>
          </a:p>
        </p:txBody>
      </p:sp>
      <p:cxnSp>
        <p:nvCxnSpPr>
          <p:cNvPr id="185" name="Curved Connector 184"/>
          <p:cNvCxnSpPr>
            <a:stCxn id="53" idx="7"/>
            <a:endCxn id="5" idx="5"/>
          </p:cNvCxnSpPr>
          <p:nvPr/>
        </p:nvCxnSpPr>
        <p:spPr>
          <a:xfrm rot="16200000" flipV="1">
            <a:off x="4490946" y="2492501"/>
            <a:ext cx="2936665" cy="2704668"/>
          </a:xfrm>
          <a:prstGeom prst="curvedConnector3">
            <a:avLst>
              <a:gd name="adj1" fmla="val 8572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hape 188"/>
          <p:cNvCxnSpPr>
            <a:stCxn id="53" idx="0"/>
            <a:endCxn id="26" idx="6"/>
          </p:cNvCxnSpPr>
          <p:nvPr/>
        </p:nvCxnSpPr>
        <p:spPr>
          <a:xfrm rot="16200000" flipV="1">
            <a:off x="4914038" y="3497524"/>
            <a:ext cx="1728192" cy="169218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092280" y="1772816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Legend: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-&gt; internal</a:t>
            </a:r>
          </a:p>
          <a:p>
            <a:r>
              <a:rPr lang="en-IN" sz="2000" dirty="0" smtClean="0"/>
              <a:t>e</a:t>
            </a:r>
            <a:r>
              <a:rPr lang="en-IN" sz="2000" dirty="0" smtClean="0"/>
              <a:t>xt-&gt; external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Verification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 final </a:t>
            </a:r>
            <a:r>
              <a:rPr lang="en-IN" sz="2400" dirty="0" smtClean="0"/>
              <a:t>design DUT (Device Under Test) verification </a:t>
            </a:r>
            <a:r>
              <a:rPr lang="en-IN" sz="2400" dirty="0"/>
              <a:t>was done through a </a:t>
            </a:r>
            <a:r>
              <a:rPr lang="en-IN" sz="2400" dirty="0" err="1" smtClean="0"/>
              <a:t>verilog</a:t>
            </a:r>
            <a:r>
              <a:rPr lang="en-IN" sz="2400" dirty="0" smtClean="0"/>
              <a:t> simulator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 </a:t>
            </a:r>
            <a:r>
              <a:rPr lang="en-IN" sz="2400" dirty="0" err="1"/>
              <a:t>testbench</a:t>
            </a:r>
            <a:r>
              <a:rPr lang="en-IN" sz="2400" dirty="0"/>
              <a:t> required for the simulation consists of all the instances of the required modules for the </a:t>
            </a:r>
            <a:r>
              <a:rPr lang="en-IN" sz="2400" dirty="0" smtClean="0"/>
              <a:t>DUT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In the </a:t>
            </a:r>
            <a:r>
              <a:rPr lang="en-IN" sz="2400" dirty="0" err="1"/>
              <a:t>testbech</a:t>
            </a:r>
            <a:r>
              <a:rPr lang="en-IN" sz="2400" dirty="0"/>
              <a:t>, different input signals are passed and the outputs are observed for proper </a:t>
            </a:r>
            <a:r>
              <a:rPr lang="en-IN" sz="2400" dirty="0" smtClean="0"/>
              <a:t>behaviour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Verification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Test cases</a:t>
            </a:r>
          </a:p>
          <a:p>
            <a:pPr lvl="1">
              <a:buFontTx/>
              <a:buChar char="‒"/>
            </a:pPr>
            <a:r>
              <a:rPr lang="en-IN" sz="2200" dirty="0" smtClean="0"/>
              <a:t>Reset- Test : </a:t>
            </a:r>
          </a:p>
          <a:p>
            <a:pPr lvl="2">
              <a:buFontTx/>
              <a:buChar char="‒"/>
            </a:pPr>
            <a:r>
              <a:rPr lang="en-IN" sz="1900" dirty="0" smtClean="0"/>
              <a:t>When reset input is active the lift is at Level-0</a:t>
            </a:r>
          </a:p>
          <a:p>
            <a:pPr lvl="2">
              <a:buFontTx/>
              <a:buChar char="‒"/>
            </a:pPr>
            <a:r>
              <a:rPr lang="en-IN" sz="1900" dirty="0" smtClean="0"/>
              <a:t>When Lift is at any other level, if reset is active lift will come to level-0</a:t>
            </a:r>
          </a:p>
          <a:p>
            <a:pPr lvl="2">
              <a:buFontTx/>
              <a:buChar char="‒"/>
            </a:pPr>
            <a:r>
              <a:rPr lang="en-IN" sz="1900" dirty="0" smtClean="0"/>
              <a:t>No inputs are sensed when in reset</a:t>
            </a:r>
          </a:p>
          <a:p>
            <a:pPr lvl="1">
              <a:buFontTx/>
              <a:buChar char="‒"/>
            </a:pPr>
            <a:r>
              <a:rPr lang="en-IN" sz="2200" dirty="0" smtClean="0"/>
              <a:t>External Up/Down Test</a:t>
            </a:r>
          </a:p>
          <a:p>
            <a:pPr lvl="2">
              <a:buFontTx/>
              <a:buChar char="‒"/>
            </a:pPr>
            <a:r>
              <a:rPr lang="en-IN" sz="1900" dirty="0" smtClean="0"/>
              <a:t>If Lift is in other level, on Up/Down pushing Lift will come to the level where signal is sensed, </a:t>
            </a:r>
          </a:p>
          <a:p>
            <a:pPr lvl="2">
              <a:buFontTx/>
              <a:buChar char="‒"/>
            </a:pPr>
            <a:r>
              <a:rPr lang="en-IN" sz="1900" dirty="0" smtClean="0"/>
              <a:t>Tested at each level’s Up/Down</a:t>
            </a:r>
          </a:p>
          <a:p>
            <a:pPr lvl="1">
              <a:buFontTx/>
              <a:buChar char="‒"/>
            </a:pPr>
            <a:r>
              <a:rPr lang="en-IN" sz="2200" dirty="0" smtClean="0"/>
              <a:t>Lift Internal level Test</a:t>
            </a:r>
          </a:p>
          <a:p>
            <a:pPr lvl="2">
              <a:buFontTx/>
              <a:buChar char="‒"/>
            </a:pPr>
            <a:r>
              <a:rPr lang="en-IN" sz="1900" dirty="0" smtClean="0"/>
              <a:t>Pushing the switches internal to the lift, will take to the level required based on switch pushed (Level 0/1/2)</a:t>
            </a:r>
          </a:p>
          <a:p>
            <a:pPr lvl="2">
              <a:buFontTx/>
              <a:buChar char="‒"/>
            </a:pPr>
            <a:r>
              <a:rPr lang="en-IN" sz="1900" dirty="0" smtClean="0"/>
              <a:t>Tested at each level to go to any other level</a:t>
            </a:r>
            <a:endParaRPr lang="en-IN" sz="1900" dirty="0"/>
          </a:p>
          <a:p>
            <a:pPr lvl="1">
              <a:buFontTx/>
              <a:buChar char="‒"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Verification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Reset Test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4" descr="sim_re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011343"/>
            <a:ext cx="8496944" cy="4658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Verification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External UP/DOWN Test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pic>
        <p:nvPicPr>
          <p:cNvPr id="7" name="Picture 6" descr="pb_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060848"/>
            <a:ext cx="8496944" cy="4556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Design Verification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Internal Level Test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6" name="Picture 5" descr="switch_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8640960" cy="4596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Verification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All Test Cases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3" descr="all_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8712968" cy="4658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Hardware Implementation using FPGA Platform</a:t>
            </a:r>
            <a:br>
              <a:rPr lang="en-IN" sz="3200" dirty="0" smtClean="0"/>
            </a:br>
            <a:r>
              <a:rPr lang="en-IN" sz="3200" dirty="0" smtClean="0"/>
              <a:t>(Altera DE2-70 board)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DE2-70 FPGA Platform 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smtClean="0"/>
              <a:t>Altera Cyclone II FPGA \w 70K 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smtClean="0"/>
              <a:t>Various input &amp; output </a:t>
            </a:r>
            <a:r>
              <a:rPr lang="en-IN" sz="2100" dirty="0" err="1" smtClean="0"/>
              <a:t>i</a:t>
            </a:r>
            <a:r>
              <a:rPr lang="en-IN" sz="2100" dirty="0" smtClean="0"/>
              <a:t>/f to develop specific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smtClean="0"/>
              <a:t>Refer to following picture for features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3409874"/>
            <a:ext cx="3888432" cy="279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3409874"/>
            <a:ext cx="3600400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4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 smtClean="0"/>
              <a:t>Basic Digital Design Elements / Function</a:t>
            </a:r>
          </a:p>
          <a:p>
            <a:pPr>
              <a:buFontTx/>
              <a:buChar char="-"/>
            </a:pPr>
            <a:r>
              <a:rPr lang="en-IN" dirty="0" smtClean="0"/>
              <a:t>Digital Design Fundamentals</a:t>
            </a:r>
          </a:p>
          <a:p>
            <a:pPr>
              <a:buFontTx/>
              <a:buChar char="-"/>
            </a:pPr>
            <a:r>
              <a:rPr lang="en-IN" dirty="0" smtClean="0"/>
              <a:t>Digital Chip Implementation</a:t>
            </a:r>
          </a:p>
          <a:p>
            <a:pPr>
              <a:buFontTx/>
              <a:buChar char="-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Logic Design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Hardware Implementation using FPGA Platform</a:t>
            </a:r>
            <a:br>
              <a:rPr lang="en-IN" sz="3200" dirty="0" smtClean="0"/>
            </a:br>
            <a:r>
              <a:rPr lang="en-IN" sz="3200" dirty="0" smtClean="0"/>
              <a:t>(Altera DE2-70 board)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Design was compiled and mapped to FPGA (Cyclone-II) on DE2-70 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After </a:t>
            </a:r>
            <a:r>
              <a:rPr lang="en-IN" sz="2400" dirty="0"/>
              <a:t>code compilation, the required pin assignments are made using the board </a:t>
            </a:r>
            <a:r>
              <a:rPr lang="en-IN" sz="2400" dirty="0" smtClean="0"/>
              <a:t>datasheet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smtClean="0"/>
              <a:t>Pin assignment for push button, Toggle, LED &amp; 7-Segment LED</a:t>
            </a:r>
            <a:endParaRPr lang="en-IN" sz="2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After pin assignment is complete, the device is programmed. This causes the design to be burned on the FPGA so it can be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When the programming is complete, the design can be tested using actual inputs from the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Hardware Implementation using FPGA Platform</a:t>
            </a:r>
            <a:br>
              <a:rPr lang="en-IN" sz="3200" dirty="0" smtClean="0"/>
            </a:br>
            <a:r>
              <a:rPr lang="en-IN" sz="3200" dirty="0" smtClean="0"/>
              <a:t>(Altera DE2-70 board)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Elevator (Lift) functioning (Add Picture &amp; Video of possible)</a:t>
            </a:r>
          </a:p>
        </p:txBody>
      </p:sp>
    </p:spTree>
    <p:extLst>
      <p:ext uri="{BB962C8B-B14F-4D97-AF65-F5344CB8AC3E}">
        <p14:creationId xmlns:p14="http://schemas.microsoft.com/office/powerpoint/2010/main" xmlns="" val="7805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Result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 learnt the basics of digital electronics which includes logic gates, optimisation and finite state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Basics of digital logic design, implementation and testing using </a:t>
            </a:r>
            <a:r>
              <a:rPr lang="en-IN" sz="2400" dirty="0" smtClean="0"/>
              <a:t>Verilog-HDL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And finally, </a:t>
            </a:r>
            <a:r>
              <a:rPr lang="en-IN" sz="2400" dirty="0" smtClean="0"/>
              <a:t>demonstrated the learnings through a </a:t>
            </a:r>
            <a:r>
              <a:rPr lang="en-IN" sz="2400" dirty="0"/>
              <a:t>mini project </a:t>
            </a:r>
            <a:r>
              <a:rPr lang="en-IN" sz="2400" dirty="0" smtClean="0"/>
              <a:t>with actual specific design function (Elevator Control Logic)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smtClean="0"/>
              <a:t>Understanding the requirements of a specific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smtClean="0"/>
              <a:t>Designing the Logic for the specific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smtClean="0"/>
              <a:t>Testing the design in simulator and on FPGA platform</a:t>
            </a:r>
            <a:endParaRPr lang="en-I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I am very much thankful to </a:t>
            </a:r>
            <a:r>
              <a:rPr lang="en-IN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Anuj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IN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Ramanujan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Valmiki </a:t>
            </a:r>
            <a:r>
              <a:rPr lang="en-IN" dirty="0" smtClean="0">
                <a:latin typeface="Comic Sans MS" panose="030F0702030302020204" pitchFamily="66" charset="0"/>
              </a:rPr>
              <a:t>for imparting the knowledge on Basics of Digital design concepts, Hardware porting on FPGA and assisting me through out this process.</a:t>
            </a:r>
          </a:p>
          <a:p>
            <a:pPr>
              <a:buFontTx/>
              <a:buChar char="-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06152"/>
            <a:ext cx="8153400" cy="990600"/>
          </a:xfrm>
        </p:spPr>
        <p:txBody>
          <a:bodyPr>
            <a:noAutofit/>
          </a:bodyPr>
          <a:lstStyle/>
          <a:p>
            <a:r>
              <a:rPr lang="en-IN" sz="3200" dirty="0" smtClean="0"/>
              <a:t>Basic Digital Design Elements / 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Transfer resistor and transistor</a:t>
            </a:r>
          </a:p>
          <a:p>
            <a:pPr lvl="1">
              <a:buFontTx/>
              <a:buChar char="‒"/>
            </a:pPr>
            <a:r>
              <a:rPr lang="en-IN" sz="2200" dirty="0" smtClean="0"/>
              <a:t>Basic building block of any electronic circuit/device</a:t>
            </a:r>
          </a:p>
          <a:p>
            <a:pPr lvl="1">
              <a:buFontTx/>
              <a:buChar char="‒"/>
            </a:pPr>
            <a:r>
              <a:rPr lang="en-IN" sz="2200" dirty="0" smtClean="0"/>
              <a:t>2 major uses: As a switch and as an amplifier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Logic Gates</a:t>
            </a:r>
            <a:endParaRPr lang="en-IN" sz="2100" dirty="0" smtClean="0"/>
          </a:p>
          <a:p>
            <a:pPr lvl="1">
              <a:buFontTx/>
              <a:buChar char="‒"/>
            </a:pPr>
            <a:r>
              <a:rPr lang="en-IN" sz="2200" dirty="0"/>
              <a:t>Eg: AND, OR, NOT, NAND, NOR, XOR, XNOR</a:t>
            </a:r>
          </a:p>
          <a:p>
            <a:pPr lvl="1">
              <a:buFontTx/>
              <a:buChar char="‒"/>
            </a:pPr>
            <a:r>
              <a:rPr lang="en-IN" sz="2200" dirty="0"/>
              <a:t>NAND and NOR are universal gates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 smtClean="0"/>
              <a:t>Any logic can be realised using either gate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Logic Optimisation Methods</a:t>
            </a:r>
          </a:p>
          <a:p>
            <a:pPr lvl="1">
              <a:buFontTx/>
              <a:buChar char="‒"/>
            </a:pPr>
            <a:r>
              <a:rPr lang="en-IN" sz="2200" dirty="0"/>
              <a:t>K-Maps, </a:t>
            </a:r>
            <a:r>
              <a:rPr lang="en-IN" sz="2200" dirty="0" err="1"/>
              <a:t>Quine-McCluskey</a:t>
            </a:r>
            <a:endParaRPr lang="en-IN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Storage Elements</a:t>
            </a:r>
          </a:p>
          <a:p>
            <a:pPr lvl="1">
              <a:buFontTx/>
              <a:buChar char="‒"/>
            </a:pPr>
            <a:r>
              <a:rPr lang="en-IN" sz="2200" dirty="0"/>
              <a:t>Flip-flops, </a:t>
            </a:r>
            <a:r>
              <a:rPr lang="en-IN" sz="2200" dirty="0" smtClean="0"/>
              <a:t>Registers, Memory</a:t>
            </a:r>
            <a:endParaRPr lang="en-IN" sz="2200" dirty="0" smtClean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/>
              <a:t>Memory realised using basic flip-flops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Digital Design fundamentals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Threads</a:t>
            </a:r>
          </a:p>
          <a:p>
            <a:pPr lvl="1">
              <a:buFontTx/>
              <a:buChar char="‒"/>
            </a:pPr>
            <a:r>
              <a:rPr lang="en-IN" sz="2200" dirty="0"/>
              <a:t>A thread of execution or a set of instructions for a particular program</a:t>
            </a:r>
          </a:p>
          <a:p>
            <a:pPr lvl="1">
              <a:buFontTx/>
              <a:buChar char="‒"/>
            </a:pPr>
            <a:r>
              <a:rPr lang="en-IN" sz="2200" dirty="0"/>
              <a:t>Can be interlinked and can carry out data transfer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Finite State Machines</a:t>
            </a:r>
          </a:p>
          <a:p>
            <a:pPr lvl="1">
              <a:buFontTx/>
              <a:buChar char="‒"/>
            </a:pPr>
            <a:r>
              <a:rPr lang="en-IN" sz="2200" dirty="0"/>
              <a:t>Moore and </a:t>
            </a:r>
            <a:r>
              <a:rPr lang="en-IN" sz="2200" dirty="0" smtClean="0"/>
              <a:t>Mealy</a:t>
            </a:r>
          </a:p>
          <a:p>
            <a:pPr lvl="2">
              <a:buFontTx/>
              <a:buChar char="‒"/>
            </a:pPr>
            <a:r>
              <a:rPr lang="en-IN" sz="1900" dirty="0" smtClean="0"/>
              <a:t>Moore: Its output depends only on its current state</a:t>
            </a:r>
            <a:endParaRPr lang="en-IN" sz="1600" dirty="0" smtClean="0">
              <a:solidFill>
                <a:srgbClr val="0000FF"/>
              </a:solidFill>
            </a:endParaRPr>
          </a:p>
          <a:p>
            <a:pPr lvl="2">
              <a:buFontTx/>
              <a:buChar char="‒"/>
            </a:pPr>
            <a:r>
              <a:rPr lang="en-IN" sz="1900" dirty="0" smtClean="0"/>
              <a:t>Mealy: Its output depends not only on its current state but also the inputs provided</a:t>
            </a:r>
            <a:endParaRPr lang="en-IN" sz="1600" dirty="0">
              <a:solidFill>
                <a:srgbClr val="0000FF"/>
              </a:solidFill>
            </a:endParaRPr>
          </a:p>
          <a:p>
            <a:pPr lvl="2">
              <a:buFontTx/>
              <a:buChar char="‒"/>
            </a:pPr>
            <a:endParaRPr lang="en-IN" sz="1900" dirty="0" smtClean="0"/>
          </a:p>
          <a:p>
            <a:pPr lvl="2">
              <a:buFontTx/>
              <a:buChar char="‒"/>
            </a:pPr>
            <a:endParaRPr lang="en-IN" sz="1900" dirty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 lvl="1">
              <a:buFontTx/>
              <a:buChar char="‒"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Digital Chip Implementation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Full Custom</a:t>
            </a:r>
          </a:p>
          <a:p>
            <a:pPr lvl="1">
              <a:buFontTx/>
              <a:buChar char="‒"/>
            </a:pPr>
            <a:r>
              <a:rPr lang="en-IN" sz="2200" dirty="0" smtClean="0"/>
              <a:t>Circuit design done with transistor level</a:t>
            </a:r>
          </a:p>
          <a:p>
            <a:pPr lvl="1">
              <a:buFontTx/>
              <a:buChar char="‒"/>
            </a:pPr>
            <a:r>
              <a:rPr lang="en-IN" sz="2200" dirty="0" smtClean="0"/>
              <a:t>For high level performance, but cumbersome</a:t>
            </a:r>
          </a:p>
          <a:p>
            <a:pPr lvl="1">
              <a:buFontTx/>
              <a:buChar char="‒"/>
            </a:pPr>
            <a:r>
              <a:rPr lang="en-IN" sz="2200" dirty="0" err="1" smtClean="0"/>
              <a:t>Analog</a:t>
            </a:r>
            <a:r>
              <a:rPr lang="en-IN" sz="2200" dirty="0"/>
              <a:t> </a:t>
            </a:r>
            <a:r>
              <a:rPr lang="en-IN" sz="2200" dirty="0" smtClean="0"/>
              <a:t>design usually custom design</a:t>
            </a:r>
            <a:endParaRPr lang="en-IN" sz="2200" dirty="0"/>
          </a:p>
          <a:p>
            <a:pPr lvl="1">
              <a:buFontTx/>
              <a:buChar char="‒"/>
            </a:pPr>
            <a:r>
              <a:rPr lang="en-IN" sz="2200" dirty="0" smtClean="0"/>
              <a:t>Example: Intel – Processors, Memories</a:t>
            </a:r>
            <a:endParaRPr lang="en-IN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Semi Custom</a:t>
            </a:r>
          </a:p>
          <a:p>
            <a:pPr lvl="1">
              <a:buFontTx/>
              <a:buChar char="‒"/>
            </a:pPr>
            <a:r>
              <a:rPr lang="en-IN" sz="2200" dirty="0"/>
              <a:t>Uses standard cell design (pre-defined logic cells</a:t>
            </a:r>
            <a:r>
              <a:rPr lang="en-IN" sz="2200" dirty="0" smtClean="0"/>
              <a:t>)</a:t>
            </a:r>
          </a:p>
          <a:p>
            <a:pPr lvl="1">
              <a:buFontTx/>
              <a:buChar char="‒"/>
            </a:pPr>
            <a:r>
              <a:rPr lang="en-IN" sz="2200" dirty="0" smtClean="0"/>
              <a:t>Circuit design done using High level design language</a:t>
            </a:r>
            <a:endParaRPr lang="en-IN" sz="2200" dirty="0"/>
          </a:p>
          <a:p>
            <a:pPr lvl="1">
              <a:buFontTx/>
              <a:buChar char="‒"/>
            </a:pPr>
            <a:r>
              <a:rPr lang="en-IN" sz="2200" dirty="0"/>
              <a:t>Gate Array (transistor arrays)</a:t>
            </a:r>
          </a:p>
          <a:p>
            <a:pPr lvl="1">
              <a:buFontTx/>
              <a:buChar char="‒"/>
            </a:pPr>
            <a:r>
              <a:rPr lang="en-IN" sz="2200" dirty="0"/>
              <a:t>Field Programmable Gate Array (FPGA)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Requirement /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Assumptions /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Design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Design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Hardware implementation using FPGA Platform (</a:t>
            </a:r>
            <a:r>
              <a:rPr lang="en-IN" dirty="0" err="1" smtClean="0"/>
              <a:t>Altera</a:t>
            </a:r>
            <a:r>
              <a:rPr lang="en-IN" dirty="0" smtClean="0"/>
              <a:t> DE2-70)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Results / Proto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Elevator (Lift) Hardware control design</a:t>
            </a:r>
            <a:endParaRPr lang="en-IN" sz="3200" dirty="0"/>
          </a:p>
        </p:txBody>
      </p:sp>
      <p:pic>
        <p:nvPicPr>
          <p:cNvPr id="4" name="Picture 3" descr="li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2241550" cy="908050"/>
          </a:xfrm>
          <a:prstGeom prst="rect">
            <a:avLst/>
          </a:prstGeom>
        </p:spPr>
      </p:pic>
      <p:pic>
        <p:nvPicPr>
          <p:cNvPr id="5" name="Picture 4" descr="Baldwin cartoon 00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4929016"/>
            <a:ext cx="3631952" cy="1713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Requirements / Features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3 floor design (can be extended to more floors)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External switches to call the Lift (up or down)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Internal switches to select which floor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All </a:t>
            </a:r>
            <a:r>
              <a:rPr lang="en-IN" sz="2400" dirty="0"/>
              <a:t>inputs </a:t>
            </a:r>
            <a:r>
              <a:rPr lang="en-IN" sz="2400" dirty="0" err="1" smtClean="0"/>
              <a:t>debounced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External and internal lift calls are indicated by LED’s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Direction display </a:t>
            </a:r>
            <a:r>
              <a:rPr lang="en-IN" sz="2400" dirty="0" smtClean="0"/>
              <a:t>(Up/Down)on </a:t>
            </a:r>
            <a:r>
              <a:rPr lang="en-IN" sz="2400" dirty="0"/>
              <a:t>2 Seven-Segment displays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Floor number display on 1 Seven-Segment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Assumptions / Limitations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Due to less push buttons on the FPGA</a:t>
            </a:r>
          </a:p>
          <a:p>
            <a:pPr lvl="1">
              <a:buFontTx/>
              <a:buChar char="‒"/>
            </a:pPr>
            <a:r>
              <a:rPr lang="en-IN" sz="2200" dirty="0"/>
              <a:t>UP and DOWN external requests are done using only one push button</a:t>
            </a:r>
          </a:p>
          <a:p>
            <a:pPr lvl="1">
              <a:buFontTx/>
              <a:buChar char="‒"/>
            </a:pPr>
            <a:r>
              <a:rPr lang="en-IN" sz="2200" dirty="0"/>
              <a:t>One transition of the toggle switch is taken as one signal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To decide priority of the level calls, if the lift is moving up then it ignores the calls from the lower levels and vice versa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Design Overview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This simple lift control system controls a lift which moves for 3 floors which are ground, first and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3 push buttons are used to decide the external call for the direction of the lift</a:t>
            </a:r>
          </a:p>
          <a:p>
            <a:pPr lvl="1">
              <a:buFontTx/>
              <a:buChar char="‒"/>
            </a:pPr>
            <a:r>
              <a:rPr lang="en-IN" sz="2200" dirty="0"/>
              <a:t>For the 1st floor external call, 1 click-&gt; UP, 2 clicks-&gt; DOWN and 3 clicks-&gt; BOTH</a:t>
            </a:r>
          </a:p>
          <a:p>
            <a:pPr lvl="1">
              <a:buFontTx/>
              <a:buChar char="‒"/>
            </a:pPr>
            <a:r>
              <a:rPr lang="en-IN" sz="2200" dirty="0"/>
              <a:t>Ground floor button is for UP and 2nd floor click is for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1 push button used to reset the system (active low reset)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3 switches are used to select the floor number which is the internal panel of the lift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All the inputs (switch and push-buttons) are debounced to prevent the glitches that generally occur when manual switches are pressed/toggled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1177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Project Overview  - Digital Logic Design - Hardware design using Verilog - Hardware Design for Elevator Control</vt:lpstr>
      <vt:lpstr>Digital Logic Design</vt:lpstr>
      <vt:lpstr>Basic Digital Design Elements / Function</vt:lpstr>
      <vt:lpstr>Digital Design fundamentals</vt:lpstr>
      <vt:lpstr>Digital Chip Implementation</vt:lpstr>
      <vt:lpstr>Elevator (Lift) Hardware control design</vt:lpstr>
      <vt:lpstr>Requirements / Features</vt:lpstr>
      <vt:lpstr>Assumptions / Limitations</vt:lpstr>
      <vt:lpstr>Design Overview</vt:lpstr>
      <vt:lpstr>Design Overview</vt:lpstr>
      <vt:lpstr>Design Details</vt:lpstr>
      <vt:lpstr>State Machine Diagram</vt:lpstr>
      <vt:lpstr>Design Verification</vt:lpstr>
      <vt:lpstr>Design Verification</vt:lpstr>
      <vt:lpstr>Design Verification</vt:lpstr>
      <vt:lpstr>Design Verification</vt:lpstr>
      <vt:lpstr>Design Verification</vt:lpstr>
      <vt:lpstr>Design Verification</vt:lpstr>
      <vt:lpstr>Hardware Implementation using FPGA Platform (Altera DE2-70 board)</vt:lpstr>
      <vt:lpstr>Hardware Implementation using FPGA Platform (Altera DE2-70 board)</vt:lpstr>
      <vt:lpstr>Hardware Implementation using FPGA Platform (Altera DE2-70 board)</vt:lpstr>
      <vt:lpstr>Result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Suraj</dc:creator>
  <cp:lastModifiedBy>Suraj</cp:lastModifiedBy>
  <cp:revision>607</cp:revision>
  <dcterms:created xsi:type="dcterms:W3CDTF">2018-08-05T04:59:11Z</dcterms:created>
  <dcterms:modified xsi:type="dcterms:W3CDTF">2018-08-15T06:58:38Z</dcterms:modified>
</cp:coreProperties>
</file>