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dnu\Documents\PDC_Proj\pdc_mergesort\Plot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Merge-Sort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Par_time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Sheet1!$A$14:$A$22</c:f>
              <c:numCache>
                <c:formatCode>General</c:formatCode>
                <c:ptCount val="9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  <c:pt idx="7">
                  <c:v>50000000</c:v>
                </c:pt>
                <c:pt idx="8">
                  <c:v>100000000</c:v>
                </c:pt>
              </c:numCache>
            </c:numRef>
          </c:cat>
          <c:val>
            <c:numRef>
              <c:f>Sheet1!$B$14:$B$22</c:f>
              <c:numCache>
                <c:formatCode>General</c:formatCode>
                <c:ptCount val="9"/>
                <c:pt idx="0">
                  <c:v>1.03699E-2</c:v>
                </c:pt>
                <c:pt idx="1">
                  <c:v>2.0972600000000001E-2</c:v>
                </c:pt>
                <c:pt idx="2">
                  <c:v>3.5286900000000003E-2</c:v>
                </c:pt>
                <c:pt idx="3">
                  <c:v>7.5545500000000002E-2</c:v>
                </c:pt>
                <c:pt idx="4">
                  <c:v>0.17379310000000001</c:v>
                </c:pt>
                <c:pt idx="5">
                  <c:v>1.3185083</c:v>
                </c:pt>
                <c:pt idx="6">
                  <c:v>2.1365495999999999</c:v>
                </c:pt>
                <c:pt idx="7">
                  <c:v>8.0732245999999996</c:v>
                </c:pt>
                <c:pt idx="8">
                  <c:v>27.5570044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1-4AC8-8585-068A900F052D}"/>
            </c:ext>
          </c:extLst>
        </c:ser>
        <c:ser>
          <c:idx val="1"/>
          <c:order val="1"/>
          <c:tx>
            <c:strRef>
              <c:f>Sheet1!$C$13</c:f>
              <c:strCache>
                <c:ptCount val="1"/>
                <c:pt idx="0">
                  <c:v>Ser_time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Sheet1!$A$14:$A$22</c:f>
              <c:numCache>
                <c:formatCode>General</c:formatCode>
                <c:ptCount val="9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  <c:pt idx="7">
                  <c:v>50000000</c:v>
                </c:pt>
                <c:pt idx="8">
                  <c:v>100000000</c:v>
                </c:pt>
              </c:numCache>
            </c:numRef>
          </c:cat>
          <c:val>
            <c:numRef>
              <c:f>Sheet1!$C$14:$C$22</c:f>
              <c:numCache>
                <c:formatCode>General</c:formatCode>
                <c:ptCount val="9"/>
                <c:pt idx="0">
                  <c:v>6.6008999999999998E-3</c:v>
                </c:pt>
                <c:pt idx="1">
                  <c:v>2.1575500000000001E-2</c:v>
                </c:pt>
                <c:pt idx="2">
                  <c:v>2.9768200000000002E-2</c:v>
                </c:pt>
                <c:pt idx="3">
                  <c:v>0.116892</c:v>
                </c:pt>
                <c:pt idx="4">
                  <c:v>0.40381889999999998</c:v>
                </c:pt>
                <c:pt idx="5">
                  <c:v>1.5385519999999999</c:v>
                </c:pt>
                <c:pt idx="6">
                  <c:v>4.1017828999999999</c:v>
                </c:pt>
                <c:pt idx="7">
                  <c:v>18.7065625</c:v>
                </c:pt>
                <c:pt idx="8">
                  <c:v>36.764946100000003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51-4AC8-8585-068A900F05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30816040"/>
        <c:axId val="430817352"/>
      </c:barChart>
      <c:catAx>
        <c:axId val="430816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17352"/>
        <c:crosses val="autoZero"/>
        <c:auto val="1"/>
        <c:lblAlgn val="ctr"/>
        <c:lblOffset val="100"/>
        <c:noMultiLvlLbl val="0"/>
      </c:catAx>
      <c:valAx>
        <c:axId val="430817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1604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0350-7212-4A9D-AEB0-C02765C62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EE2B7-146A-409D-81FA-A799952D3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10997-0E26-47D1-A64E-D8229EB6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F2E4-ED5C-4E57-B2DE-943BD437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5976-6B9A-45AC-8D8F-92C62BA8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3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FF72-7495-4E27-9DEF-65FC17C2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55A01-BEAE-44A4-A2F7-F9F7D0719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910A-1BF1-49F9-97AA-6EE79373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97FE-70B6-447F-B411-4A438600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A223-FAF6-4CE5-B5B3-75C7A5B9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9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7030A-9F1B-4D34-AE4D-0D8EB2738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BB0BA-77D9-421F-AF06-F43A7239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3A3F-532A-444D-8083-02889C42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EE8A3-6F4F-44E6-A305-AB1607B0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7CB9D-BE64-42CE-A519-932C2234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2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0CD9-18BC-4652-8B2C-C0B9AE5A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ECB0-E6B8-4ABD-BC00-3CCE2E99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5C07F-FB89-4C2D-A83A-944F411C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9039-AAC0-4C67-B0A9-D755D50B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0FD3-D018-492D-A4E3-4BC1F49B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03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6995-6156-4E4F-B49B-F3742D8B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A3DF-06EC-4519-805D-C3001B39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B23B-BED1-49DE-B97A-CD784517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5DC6-7D26-4328-9539-062EA8E6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FD41-E52D-4644-8713-45A01B84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0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D38D-E875-4F13-A104-2D2D7AEF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0A55-0F4C-4942-9FFC-F7513FD1C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53556-7E4B-42E8-B308-841C8A0B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87CBB-C8CD-4C00-A262-6EA3F776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5D87A-05F9-41E8-B048-07D3FD1D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82B8A-D9AC-4027-A16F-A46A3B37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526D-4DA6-47DC-A62B-34CEA099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46A68-AF01-4FAD-934C-8FED6343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417EC-D537-47DE-8CCC-D21D96BC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D8988-EEEA-4254-BBE9-F5467DFBA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9B94D-7F76-4E60-A95E-08DE8B04D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39D60-DA39-4991-8DEE-B6745AC5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C3551-5045-4D47-900B-E5442E05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4E2A4-1DF3-46CB-B1D0-A953D2DF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4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4145-952F-4507-B14E-1395C45F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CB6E1-CEA7-45D4-9FC6-5266272C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61474-E422-434C-AC3E-EB26E60A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D91E9-C2EC-4F6A-86A7-D5DA11AD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6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D0DB9-02B7-4EB3-AE79-0E7261F9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01F0D-5AF3-4AD7-95E5-D650D6DF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8095-5EEF-4D1F-AC84-500D006A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678A-EF45-478E-9F55-DEF9AB27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669C-66C4-443B-B488-11F1832C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6EF8-3486-4D47-9DD8-06A813CB8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FA7E0-930F-4472-944C-6B670903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A7AA8-122D-47AE-95A8-4DDD9BE4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B472-DE14-414C-AF70-E28F7F18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8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77FD-D22C-48DA-B1D9-E7ED364B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BF673-EAC9-4D60-9009-7E71E5093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01F2C-0B27-425A-99FF-C9221CE4C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6458-6962-45F8-B15C-E5101884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F9CA-A8E7-479F-A962-3E57D8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A052D-F4AB-40FD-B2CE-B1549454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5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EFF66-03ED-40FC-92DA-EE997949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B81F-5A16-4A88-ABF8-E8B92074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AAFF5-6ED1-48CC-8C0E-EC11487CF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CE5A-19BE-4CEA-961F-832239958A6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4F259-B48E-4F1B-A83D-4941DA96F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DE5F-B5AF-48DC-B458-70CD9948B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7CE7-218F-47B6-9830-93CE0E8D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960A-A095-4675-9923-88A174CB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751"/>
            <a:ext cx="9144000" cy="3143250"/>
          </a:xfrm>
        </p:spPr>
        <p:txBody>
          <a:bodyPr>
            <a:normAutofit/>
          </a:bodyPr>
          <a:lstStyle/>
          <a:p>
            <a:r>
              <a:rPr lang="en-IN" dirty="0"/>
              <a:t>Parallel and Distributed Computing</a:t>
            </a:r>
            <a:br>
              <a:rPr lang="en-IN" dirty="0"/>
            </a:br>
            <a:r>
              <a:rPr lang="en-IN" sz="4000" dirty="0"/>
              <a:t>UE17EC413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30A30-E1EF-4A6B-82C0-E8D4EBBB7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1113"/>
            <a:ext cx="9144000" cy="2017712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Parallel Merge-Sort</a:t>
            </a:r>
          </a:p>
          <a:p>
            <a:endParaRPr lang="en-IN" sz="3600" dirty="0"/>
          </a:p>
          <a:p>
            <a:r>
              <a:rPr lang="en-IN" dirty="0"/>
              <a:t>Suraj Bidnur – PES1201700145</a:t>
            </a:r>
          </a:p>
          <a:p>
            <a:r>
              <a:rPr lang="en-IN" dirty="0"/>
              <a:t>7</a:t>
            </a:r>
            <a:r>
              <a:rPr lang="en-IN" baseline="30000" dirty="0"/>
              <a:t>th</a:t>
            </a:r>
            <a:r>
              <a:rPr lang="en-IN" dirty="0"/>
              <a:t> Sem, ECE, PES University</a:t>
            </a:r>
          </a:p>
        </p:txBody>
      </p:sp>
    </p:spTree>
    <p:extLst>
      <p:ext uri="{BB962C8B-B14F-4D97-AF65-F5344CB8AC3E}">
        <p14:creationId xmlns:p14="http://schemas.microsoft.com/office/powerpoint/2010/main" val="269531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3552-D1DA-491F-A820-5BDB1EF49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96104-8785-46D4-B83F-0E7728410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9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9184-6CFF-4CCC-B514-B85CF151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7F09-8732-4B77-933F-348A1782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Merge Sort (Serial)</a:t>
            </a:r>
          </a:p>
          <a:p>
            <a:pPr marL="514350" indent="-514350">
              <a:buAutoNum type="arabicPeriod"/>
            </a:pPr>
            <a:r>
              <a:rPr lang="en-IN" dirty="0"/>
              <a:t>Merge Sort (Parallel)</a:t>
            </a:r>
          </a:p>
          <a:p>
            <a:pPr marL="514350" indent="-514350">
              <a:buAutoNum type="arabicPeriod"/>
            </a:pPr>
            <a:r>
              <a:rPr lang="en-IN" dirty="0"/>
              <a:t>System Details</a:t>
            </a:r>
          </a:p>
          <a:p>
            <a:pPr marL="514350" indent="-514350">
              <a:buAutoNum type="arabicPeriod"/>
            </a:pPr>
            <a:r>
              <a:rPr lang="en-IN" dirty="0"/>
              <a:t>Performance Comparison – Table</a:t>
            </a:r>
          </a:p>
          <a:p>
            <a:pPr marL="514350" indent="-514350">
              <a:buAutoNum type="arabicPeriod"/>
            </a:pPr>
            <a:r>
              <a:rPr lang="en-IN" dirty="0"/>
              <a:t>Performance Comparison – Graph</a:t>
            </a:r>
          </a:p>
          <a:p>
            <a:pPr marL="514350" indent="-514350">
              <a:buAutoNum type="arabicPeriod"/>
            </a:pPr>
            <a:r>
              <a:rPr lang="en-IN" dirty="0"/>
              <a:t>Observations</a:t>
            </a:r>
          </a:p>
          <a:p>
            <a:pPr marL="514350" indent="-514350">
              <a:buAutoNum type="arabicPeriod"/>
            </a:pPr>
            <a:r>
              <a:rPr lang="en-IN" dirty="0"/>
              <a:t>Thank You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30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1F03-758C-4002-AC64-684E9A5F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 (Serial)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453F-C381-427D-B678-55F4723E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Divide and Conquer algorithm</a:t>
            </a:r>
          </a:p>
          <a:p>
            <a:r>
              <a:rPr lang="en-IN" dirty="0"/>
              <a:t>Time complexity O(n*</a:t>
            </a:r>
            <a:r>
              <a:rPr lang="en-IN" dirty="0" err="1"/>
              <a:t>logn</a:t>
            </a:r>
            <a:r>
              <a:rPr lang="en-IN" dirty="0"/>
              <a:t>)</a:t>
            </a:r>
          </a:p>
          <a:p>
            <a:r>
              <a:rPr lang="en-IN" dirty="0"/>
              <a:t>Can be coded using recursion</a:t>
            </a:r>
          </a:p>
          <a:p>
            <a:endParaRPr lang="en-IN" dirty="0"/>
          </a:p>
        </p:txBody>
      </p:sp>
      <p:pic>
        <p:nvPicPr>
          <p:cNvPr id="1026" name="Picture 2" descr="Merge sort - Wikipedia">
            <a:extLst>
              <a:ext uri="{FF2B5EF4-FFF2-40B4-BE49-F238E27FC236}">
                <a16:creationId xmlns:a16="http://schemas.microsoft.com/office/drawing/2014/main" id="{CC52FD97-16E4-4FA0-BEF2-9101B6DD6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690688"/>
            <a:ext cx="4657033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3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2352-1B1C-492A-9CF4-4B286C36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DCEC-2CBF-4BDF-B18A-2B8A90C0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Implemented using C++ and OpenMP</a:t>
            </a:r>
          </a:p>
          <a:p>
            <a:r>
              <a:rPr lang="en-IN" dirty="0"/>
              <a:t>The splitting of the input array is done in parallel</a:t>
            </a:r>
          </a:p>
          <a:p>
            <a:r>
              <a:rPr lang="en-IN" dirty="0"/>
              <a:t>The input array is shared by all threads as it is passed by reference</a:t>
            </a:r>
          </a:p>
          <a:p>
            <a:r>
              <a:rPr lang="en-IN" dirty="0"/>
              <a:t>Threads are synchronised with the “</a:t>
            </a:r>
            <a:r>
              <a:rPr lang="en-IN" dirty="0" err="1"/>
              <a:t>taskwait</a:t>
            </a:r>
            <a:r>
              <a:rPr lang="en-IN" dirty="0"/>
              <a:t>” OpenMP pragma</a:t>
            </a:r>
          </a:p>
          <a:p>
            <a:r>
              <a:rPr lang="en-IN" dirty="0"/>
              <a:t>If the array size is less than 10,000, then serial merge-sort will run</a:t>
            </a:r>
          </a:p>
        </p:txBody>
      </p:sp>
    </p:spTree>
    <p:extLst>
      <p:ext uri="{BB962C8B-B14F-4D97-AF65-F5344CB8AC3E}">
        <p14:creationId xmlns:p14="http://schemas.microsoft.com/office/powerpoint/2010/main" val="40018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E6AD-C48B-495E-8742-5E0E5C88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A122-8633-46D3-8E81-7AAB47BE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4GB RAM</a:t>
            </a:r>
          </a:p>
          <a:p>
            <a:pPr lvl="2"/>
            <a:r>
              <a:rPr lang="en-IN" dirty="0"/>
              <a:t>Max array size used – 100M elements</a:t>
            </a:r>
          </a:p>
          <a:p>
            <a:pPr lvl="2"/>
            <a:r>
              <a:rPr lang="en-IN" dirty="0"/>
              <a:t>All array elements randomly generated</a:t>
            </a:r>
          </a:p>
          <a:p>
            <a:r>
              <a:rPr lang="en-IN" dirty="0"/>
              <a:t>Dual Core Intel i3 processor</a:t>
            </a:r>
          </a:p>
          <a:p>
            <a:pPr lvl="2"/>
            <a:r>
              <a:rPr lang="en-IN" dirty="0"/>
              <a:t>Max number of threads - 2</a:t>
            </a:r>
          </a:p>
          <a:p>
            <a:r>
              <a:rPr lang="en-IN" dirty="0"/>
              <a:t>Using Windows Subsystem for Linux (WSL) and g++ compiler</a:t>
            </a:r>
          </a:p>
          <a:p>
            <a:r>
              <a:rPr lang="en-IN" dirty="0"/>
              <a:t>“Perf stat” command to get program runtime for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09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16C4-97D3-4FCD-8C31-1076A9E9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Comparison -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60E483-B339-46E6-84C7-5CA1A00FF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615542"/>
              </p:ext>
            </p:extLst>
          </p:nvPr>
        </p:nvGraphicFramePr>
        <p:xfrm>
          <a:off x="838201" y="1825624"/>
          <a:ext cx="7962900" cy="395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0">
                  <a:extLst>
                    <a:ext uri="{9D8B030D-6E8A-4147-A177-3AD203B41FA5}">
                      <a16:colId xmlns:a16="http://schemas.microsoft.com/office/drawing/2014/main" val="2241304242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4136123791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1899368669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r>
                        <a:rPr lang="en-IN" dirty="0"/>
                        <a:t>Array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Parallel Run Time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Serial Run Time 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09125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r>
                        <a:rPr lang="en-IN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0.0103699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0.0066009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252427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r>
                        <a:rPr lang="en-IN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0.0209726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0.0215755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2483574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r>
                        <a:rPr lang="en-IN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0.0352869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0.0297682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1618478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r>
                        <a:rPr lang="en-IN" dirty="0"/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0.0755455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0.116892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4042054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r>
                        <a:rPr lang="en-IN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0.1737931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0.4038189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2014659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r>
                        <a:rPr lang="en-IN" dirty="0"/>
                        <a:t>5,000,000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1.3185083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1.538552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4234228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r>
                        <a:rPr lang="en-IN" dirty="0"/>
                        <a:t>10,000,000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2.1365496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4.1017829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0309164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r>
                        <a:rPr lang="en-IN" dirty="0"/>
                        <a:t>50,000,000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8.0732246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18.7065625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71283935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r>
                        <a:rPr lang="en-IN" dirty="0"/>
                        <a:t>100,000,000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27.5570044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36.7649461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17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30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351E-6CB9-44F9-B4D2-BA5B2AEC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Comparison -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33CDCE-58A4-4AEA-B79C-9E92A6900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501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679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42FA-D09B-4168-8FF1-6457DE71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0FFF-0367-4635-942A-D17166CE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array sizes up to 100,000 we see that the times for both the serial and parallel execution are comparable</a:t>
            </a:r>
          </a:p>
          <a:p>
            <a:r>
              <a:rPr lang="en-IN" dirty="0"/>
              <a:t>For these the overhead involved in parallel computing is hindering the speed up</a:t>
            </a:r>
          </a:p>
          <a:p>
            <a:r>
              <a:rPr lang="en-IN" dirty="0"/>
              <a:t>For sizes of 500,00 and above the parallel algorithm runs faster than the serial algorithm</a:t>
            </a:r>
          </a:p>
          <a:p>
            <a:r>
              <a:rPr lang="en-IN" dirty="0"/>
              <a:t>Now the overhead is significantly less, so there is speedup achieved</a:t>
            </a:r>
          </a:p>
        </p:txBody>
      </p:sp>
    </p:spTree>
    <p:extLst>
      <p:ext uri="{BB962C8B-B14F-4D97-AF65-F5344CB8AC3E}">
        <p14:creationId xmlns:p14="http://schemas.microsoft.com/office/powerpoint/2010/main" val="12260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EBF-1215-4431-9553-B02FF14D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40C3-21D1-438A-B936-E2F566D2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complexity of the parallel algorithm is now O(</a:t>
            </a:r>
            <a:r>
              <a:rPr lang="en-IN" dirty="0" err="1"/>
              <a:t>nlogn</a:t>
            </a:r>
            <a:r>
              <a:rPr lang="en-IN" dirty="0"/>
              <a:t> / p)</a:t>
            </a:r>
          </a:p>
          <a:p>
            <a:r>
              <a:rPr lang="en-IN" dirty="0"/>
              <a:t>P is the number of threads available</a:t>
            </a:r>
          </a:p>
          <a:p>
            <a:r>
              <a:rPr lang="en-IN" dirty="0"/>
              <a:t>Since I have only 2 threads, p is 2 and the speedup is 2x</a:t>
            </a:r>
          </a:p>
        </p:txBody>
      </p:sp>
    </p:spTree>
    <p:extLst>
      <p:ext uri="{BB962C8B-B14F-4D97-AF65-F5344CB8AC3E}">
        <p14:creationId xmlns:p14="http://schemas.microsoft.com/office/powerpoint/2010/main" val="301617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333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Parallel and Distributed Computing UE17EC413</vt:lpstr>
      <vt:lpstr>Contents</vt:lpstr>
      <vt:lpstr>Merge Sort (Serial)</vt:lpstr>
      <vt:lpstr>Merge Sort (Parallel)</vt:lpstr>
      <vt:lpstr>System Details</vt:lpstr>
      <vt:lpstr>Performance Comparison - Table</vt:lpstr>
      <vt:lpstr>Performance Comparison - Graph</vt:lpstr>
      <vt:lpstr>Observations</vt:lpstr>
      <vt:lpstr>Observations (cont.)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Suraj Bidnur</dc:creator>
  <cp:lastModifiedBy>Suraj Bidnur</cp:lastModifiedBy>
  <cp:revision>6</cp:revision>
  <dcterms:created xsi:type="dcterms:W3CDTF">2020-11-26T13:24:26Z</dcterms:created>
  <dcterms:modified xsi:type="dcterms:W3CDTF">2020-11-26T14:20:39Z</dcterms:modified>
</cp:coreProperties>
</file>