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92" r:id="rId3"/>
    <p:sldId id="265" r:id="rId4"/>
    <p:sldId id="291" r:id="rId5"/>
    <p:sldId id="257" r:id="rId6"/>
    <p:sldId id="293" r:id="rId7"/>
    <p:sldId id="294" r:id="rId8"/>
    <p:sldId id="295" r:id="rId9"/>
    <p:sldId id="296" r:id="rId10"/>
    <p:sldId id="297" r:id="rId11"/>
    <p:sldId id="298" r:id="rId12"/>
    <p:sldId id="299" r:id="rId13"/>
    <p:sldId id="320" r:id="rId14"/>
    <p:sldId id="312" r:id="rId15"/>
    <p:sldId id="315" r:id="rId16"/>
    <p:sldId id="313" r:id="rId17"/>
    <p:sldId id="314" r:id="rId18"/>
    <p:sldId id="316" r:id="rId19"/>
    <p:sldId id="317" r:id="rId20"/>
    <p:sldId id="318" r:id="rId21"/>
    <p:sldId id="321" r:id="rId22"/>
  </p:sldIdLst>
  <p:sldSz cx="9144000" cy="5143500" type="screen16x9"/>
  <p:notesSz cx="6858000" cy="9144000"/>
  <p:embeddedFontLst>
    <p:embeddedFont>
      <p:font typeface="Roboto" charset="0"/>
      <p:regular r:id="rId24"/>
      <p:bold r:id="rId25"/>
      <p:italic r:id="rId26"/>
      <p:boldItalic r:id="rId27"/>
    </p:embeddedFont>
    <p:embeddedFont>
      <p:font typeface="Arial Narrow" pitchFamily="34" charset="0"/>
      <p:regular r:id="rId28"/>
      <p:bold r:id="rId29"/>
      <p:italic r:id="rId30"/>
      <p:boldItalic r:id="rId31"/>
    </p:embeddedFont>
    <p:embeddedFont>
      <p:font typeface="Fira Sans Extra Condensed Medium"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C1D4783-5F6B-48E2-8DB0-E77EC40B58AC}">
          <p14:sldIdLst>
            <p14:sldId id="256"/>
          </p14:sldIdLst>
        </p14:section>
        <p14:section name="Untitled Section" id="{54BF5A5D-4123-49E7-BCE7-5C5C835291E1}">
          <p14:sldIdLst>
            <p14:sldId id="292"/>
            <p14:sldId id="265"/>
            <p14:sldId id="291"/>
            <p14:sldId id="257"/>
            <p14:sldId id="293"/>
            <p14:sldId id="294"/>
            <p14:sldId id="295"/>
            <p14:sldId id="296"/>
            <p14:sldId id="297"/>
            <p14:sldId id="298"/>
            <p14:sldId id="299"/>
            <p14:sldId id="320"/>
            <p14:sldId id="312"/>
            <p14:sldId id="315"/>
            <p14:sldId id="313"/>
            <p14:sldId id="314"/>
            <p14:sldId id="316"/>
            <p14:sldId id="317"/>
            <p14:sldId id="318"/>
            <p14:sldId id="32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6B5"/>
    <a:srgbClr val="957FCA"/>
    <a:srgbClr val="B878C2"/>
    <a:srgbClr val="627BB2"/>
    <a:srgbClr val="0066FF"/>
    <a:srgbClr val="C0C5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8" autoAdjust="0"/>
    <p:restoredTop sz="94660"/>
  </p:normalViewPr>
  <p:slideViewPr>
    <p:cSldViewPr snapToGrid="0">
      <p:cViewPr>
        <p:scale>
          <a:sx n="143" d="100"/>
          <a:sy n="143" d="100"/>
        </p:scale>
        <p:origin x="-15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781931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9765d7774d_3_2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9765d7774d_3_2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313699" y="706477"/>
            <a:ext cx="3203737" cy="2657331"/>
          </a:xfrm>
          <a:prstGeom prst="rect">
            <a:avLst/>
          </a:prstGeom>
        </p:spPr>
        <p:txBody>
          <a:bodyPr spcFirstLastPara="1" wrap="square" lIns="91425" tIns="91425" rIns="91425" bIns="91425" anchor="ctr" anchorCtr="0">
            <a:noAutofit/>
          </a:bodyPr>
          <a:lstStyle/>
          <a:p>
            <a:pPr lvl="0"/>
            <a:r>
              <a:rPr lang="en-US" dirty="0"/>
              <a:t>Capstone Project on     Insurance Claims</a:t>
            </a:r>
            <a:endParaRPr dirty="0"/>
          </a:p>
        </p:txBody>
      </p:sp>
      <p:sp>
        <p:nvSpPr>
          <p:cNvPr id="57" name="Google Shape;57;p15"/>
          <p:cNvSpPr/>
          <p:nvPr/>
        </p:nvSpPr>
        <p:spPr>
          <a:xfrm>
            <a:off x="5429232" y="2833908"/>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10800000" flipH="1">
            <a:off x="5990725" y="357768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499858" y="411129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552274" y="343079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572025" y="88337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617028" y="1504402"/>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5782472" y="1881888"/>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828961" y="1928377"/>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875450" y="1976705"/>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847579" y="2289084"/>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06882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550435" y="1900506"/>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0868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617028" y="2649848"/>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6899995" y="1788910"/>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950219" y="1770348"/>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996708" y="1816781"/>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617028" y="2103128"/>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950219" y="2343043"/>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978090" y="2376488"/>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617028" y="1575083"/>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561230" y="1504402"/>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052098" y="1242246"/>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6037221" y="1231098"/>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429232" y="1770348"/>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372301" y="1770348"/>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143590" y="1770348"/>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914879" y="1770348"/>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6686168" y="1770348"/>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388670" y="1770348"/>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068820" y="1770348"/>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5749026" y="1770348"/>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429232" y="1770348"/>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427337" y="2030664"/>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589101"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5749026"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5908951" y="2030664"/>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068820" y="2030664"/>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6228745" y="2030664"/>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388670" y="2030664"/>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550435"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710360" y="2030664"/>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6870229"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030154" y="2030664"/>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190079" y="2030664"/>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349948" y="2030664"/>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511768" y="2030664"/>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7671638"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7943103" y="2748344"/>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6037164" y="1242309"/>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rPr>
              <a:t>SHOP</a:t>
            </a:r>
            <a:endParaRPr sz="2500" dirty="0">
              <a:solidFill>
                <a:schemeClr val="accent2"/>
              </a:solidFill>
            </a:endParaRPr>
          </a:p>
        </p:txBody>
      </p:sp>
      <p:sp>
        <p:nvSpPr>
          <p:cNvPr id="2" name="TextBox 1">
            <a:extLst>
              <a:ext uri="{FF2B5EF4-FFF2-40B4-BE49-F238E27FC236}">
                <a16:creationId xmlns:a16="http://schemas.microsoft.com/office/drawing/2014/main" xmlns="" id="{ABC1534C-6C93-1AFC-81EF-E30466318FBD}"/>
              </a:ext>
            </a:extLst>
          </p:cNvPr>
          <p:cNvSpPr txBox="1"/>
          <p:nvPr/>
        </p:nvSpPr>
        <p:spPr>
          <a:xfrm>
            <a:off x="426765" y="3944189"/>
            <a:ext cx="2885630" cy="646331"/>
          </a:xfrm>
          <a:prstGeom prst="rect">
            <a:avLst/>
          </a:prstGeom>
          <a:noFill/>
        </p:spPr>
        <p:txBody>
          <a:bodyPr wrap="square" rtlCol="0">
            <a:spAutoFit/>
          </a:bodyPr>
          <a:lstStyle/>
          <a:p>
            <a:r>
              <a:rPr lang="en-US" sz="1200" dirty="0">
                <a:latin typeface="Arial Narrow" panose="020B0606020202030204" pitchFamily="34" charset="0"/>
              </a:rPr>
              <a:t>Submitted By-</a:t>
            </a:r>
          </a:p>
          <a:p>
            <a:pPr marL="171450" indent="-171450">
              <a:buFont typeface="Arial" panose="020B0604020202020204" pitchFamily="34" charset="0"/>
              <a:buChar char="•"/>
            </a:pPr>
            <a:r>
              <a:rPr lang="en-US" sz="1200" dirty="0" err="1" smtClean="0">
                <a:latin typeface="Arial Narrow" panose="020B0606020202030204" pitchFamily="34" charset="0"/>
              </a:rPr>
              <a:t>Manoj</a:t>
            </a:r>
            <a:r>
              <a:rPr lang="en-US" sz="1200" dirty="0" smtClean="0">
                <a:latin typeface="Arial Narrow" panose="020B0606020202030204" pitchFamily="34" charset="0"/>
              </a:rPr>
              <a:t> </a:t>
            </a:r>
            <a:r>
              <a:rPr lang="en-US" sz="1200" dirty="0" err="1" smtClean="0">
                <a:latin typeface="Arial Narrow" panose="020B0606020202030204" pitchFamily="34" charset="0"/>
              </a:rPr>
              <a:t>Gaikwad</a:t>
            </a:r>
            <a:endParaRPr lang="en-US" sz="1200" dirty="0">
              <a:latin typeface="Arial Narrow" panose="020B0606020202030204" pitchFamily="34" charset="0"/>
            </a:endParaRPr>
          </a:p>
          <a:p>
            <a:pPr marL="171450" indent="-171450">
              <a:buFont typeface="Arial" panose="020B0604020202020204" pitchFamily="34" charset="0"/>
              <a:buChar char="•"/>
            </a:pPr>
            <a:r>
              <a:rPr lang="en-US" sz="1200" dirty="0" smtClean="0">
                <a:latin typeface="Arial Narrow" panose="020B0606020202030204" pitchFamily="34" charset="0"/>
              </a:rPr>
              <a:t>Suraj Singh </a:t>
            </a:r>
            <a:r>
              <a:rPr lang="en-US" sz="1200" dirty="0">
                <a:latin typeface="Arial Narrow" panose="020B0606020202030204" pitchFamily="34" charset="0"/>
              </a:rPr>
              <a:t>B</a:t>
            </a:r>
            <a:r>
              <a:rPr lang="en-US" sz="1200" dirty="0" smtClean="0">
                <a:latin typeface="Arial Narrow" panose="020B0606020202030204" pitchFamily="34" charset="0"/>
              </a:rPr>
              <a:t>isht </a:t>
            </a:r>
            <a:endParaRPr lang="en-US" sz="1200" dirty="0">
              <a:latin typeface="Arial Narrow" panose="020B0606020202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763" y="706477"/>
            <a:ext cx="4800237" cy="35388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5F986F1-F083-0DBB-F038-88144F55AF63}"/>
              </a:ext>
            </a:extLst>
          </p:cNvPr>
          <p:cNvSpPr>
            <a:spLocks noGrp="1"/>
          </p:cNvSpPr>
          <p:nvPr>
            <p:ph type="title"/>
          </p:nvPr>
        </p:nvSpPr>
        <p:spPr>
          <a:xfrm>
            <a:off x="0" y="189237"/>
            <a:ext cx="5340452" cy="537877"/>
          </a:xfrm>
        </p:spPr>
        <p:txBody>
          <a:bodyPr/>
          <a:lstStyle/>
          <a:p>
            <a:r>
              <a:rPr lang="en-US" dirty="0">
                <a:solidFill>
                  <a:srgbClr val="39B6B5"/>
                </a:solidFill>
              </a:rPr>
              <a:t>Exploratory Data Analysis (EDA)</a:t>
            </a:r>
          </a:p>
        </p:txBody>
      </p:sp>
      <p:sp>
        <p:nvSpPr>
          <p:cNvPr id="5" name="TextBox 4">
            <a:extLst>
              <a:ext uri="{FF2B5EF4-FFF2-40B4-BE49-F238E27FC236}">
                <a16:creationId xmlns:a16="http://schemas.microsoft.com/office/drawing/2014/main" xmlns="" id="{5F8574C7-2C3A-0CB7-B0D8-F8F1EBB8811E}"/>
              </a:ext>
            </a:extLst>
          </p:cNvPr>
          <p:cNvSpPr txBox="1"/>
          <p:nvPr/>
        </p:nvSpPr>
        <p:spPr>
          <a:xfrm>
            <a:off x="512284" y="865172"/>
            <a:ext cx="4572000" cy="584775"/>
          </a:xfrm>
          <a:prstGeom prst="rect">
            <a:avLst/>
          </a:prstGeom>
          <a:noFill/>
        </p:spPr>
        <p:txBody>
          <a:bodyPr wrap="square">
            <a:spAutoFit/>
          </a:bodyPr>
          <a:lstStyle/>
          <a:p>
            <a:r>
              <a:rPr lang="en-US" sz="1600" dirty="0" smtClean="0">
                <a:latin typeface="Arial Narrow" panose="020B0606020202030204" pitchFamily="34" charset="0"/>
              </a:rPr>
              <a:t>Before checking for outliers ,we first for the distribution of the Numerical data in the data set.</a:t>
            </a:r>
            <a:endParaRPr lang="en-US" sz="1600" dirty="0">
              <a:latin typeface="Arial Narrow" panose="020B060602020203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262" y="754213"/>
            <a:ext cx="3143668" cy="219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80" y="1576236"/>
            <a:ext cx="2379304" cy="336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1912" y="1576236"/>
            <a:ext cx="2608023" cy="336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329" y="3205469"/>
            <a:ext cx="2589689" cy="172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700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2ACB53C-D732-96C5-37F8-A58243834914}"/>
              </a:ext>
            </a:extLst>
          </p:cNvPr>
          <p:cNvSpPr>
            <a:spLocks noGrp="1"/>
          </p:cNvSpPr>
          <p:nvPr>
            <p:ph type="title"/>
          </p:nvPr>
        </p:nvSpPr>
        <p:spPr>
          <a:xfrm>
            <a:off x="0" y="189237"/>
            <a:ext cx="5340452" cy="537877"/>
          </a:xfrm>
        </p:spPr>
        <p:txBody>
          <a:bodyPr/>
          <a:lstStyle/>
          <a:p>
            <a:r>
              <a:rPr lang="en-US" dirty="0">
                <a:solidFill>
                  <a:srgbClr val="39B6B5"/>
                </a:solidFill>
              </a:rPr>
              <a:t>Exploratory Data Analysis (EDA)</a:t>
            </a:r>
          </a:p>
        </p:txBody>
      </p:sp>
      <p:sp>
        <p:nvSpPr>
          <p:cNvPr id="14" name="TextBox 13">
            <a:extLst>
              <a:ext uri="{FF2B5EF4-FFF2-40B4-BE49-F238E27FC236}">
                <a16:creationId xmlns:a16="http://schemas.microsoft.com/office/drawing/2014/main" xmlns="" id="{9D2C0618-49A9-47EF-ECDA-F77FDA704F99}"/>
              </a:ext>
            </a:extLst>
          </p:cNvPr>
          <p:cNvSpPr txBox="1"/>
          <p:nvPr/>
        </p:nvSpPr>
        <p:spPr>
          <a:xfrm>
            <a:off x="501268" y="885297"/>
            <a:ext cx="4572000" cy="1384995"/>
          </a:xfrm>
          <a:prstGeom prst="rect">
            <a:avLst/>
          </a:prstGeom>
          <a:noFill/>
        </p:spPr>
        <p:txBody>
          <a:bodyPr wrap="square">
            <a:spAutoFit/>
          </a:bodyPr>
          <a:lstStyle/>
          <a:p>
            <a:r>
              <a:rPr lang="en-US" dirty="0">
                <a:latin typeface="Arial Narrow" panose="020B0606020202030204" pitchFamily="34" charset="0"/>
              </a:rPr>
              <a:t>We have check for the outliers in our dataset using </a:t>
            </a:r>
            <a:r>
              <a:rPr lang="en-US" dirty="0" err="1">
                <a:latin typeface="Arial Narrow" panose="020B0606020202030204" pitchFamily="34" charset="0"/>
              </a:rPr>
              <a:t>seaborn</a:t>
            </a:r>
            <a:r>
              <a:rPr lang="en-US" dirty="0">
                <a:latin typeface="Arial Narrow" panose="020B0606020202030204" pitchFamily="34" charset="0"/>
              </a:rPr>
              <a:t> </a:t>
            </a:r>
            <a:r>
              <a:rPr lang="en-US" dirty="0" smtClean="0">
                <a:latin typeface="Arial Narrow" panose="020B0606020202030204" pitchFamily="34" charset="0"/>
              </a:rPr>
              <a:t>boxplot and </a:t>
            </a:r>
            <a:r>
              <a:rPr lang="en-US" dirty="0">
                <a:latin typeface="Arial Narrow" panose="020B0606020202030204" pitchFamily="34" charset="0"/>
              </a:rPr>
              <a:t>we have </a:t>
            </a:r>
            <a:r>
              <a:rPr lang="en-US" dirty="0" smtClean="0">
                <a:latin typeface="Arial Narrow" panose="020B0606020202030204" pitchFamily="34" charset="0"/>
              </a:rPr>
              <a:t>detected </a:t>
            </a:r>
            <a:r>
              <a:rPr lang="en-US" dirty="0">
                <a:latin typeface="Arial Narrow" panose="020B0606020202030204" pitchFamily="34" charset="0"/>
              </a:rPr>
              <a:t>some outliers in </a:t>
            </a:r>
            <a:r>
              <a:rPr lang="en-US" dirty="0" smtClean="0">
                <a:latin typeface="Arial Narrow" panose="020B0606020202030204" pitchFamily="34" charset="0"/>
              </a:rPr>
              <a:t>1 column </a:t>
            </a:r>
            <a:r>
              <a:rPr lang="en-US" dirty="0" smtClean="0">
                <a:latin typeface="Arial Narrow" panose="020B0606020202030204" pitchFamily="34" charset="0"/>
              </a:rPr>
              <a:t>i.e. </a:t>
            </a:r>
            <a:r>
              <a:rPr lang="en-US" dirty="0" smtClean="0">
                <a:latin typeface="Arial Narrow" panose="020B0606020202030204" pitchFamily="34" charset="0"/>
              </a:rPr>
              <a:t>“</a:t>
            </a:r>
            <a:r>
              <a:rPr lang="en-US" dirty="0" err="1" smtClean="0">
                <a:latin typeface="Arial Narrow" panose="020B0606020202030204" pitchFamily="34" charset="0"/>
              </a:rPr>
              <a:t>total_policy_claims</a:t>
            </a:r>
            <a:r>
              <a:rPr lang="en-US" dirty="0" smtClean="0">
                <a:latin typeface="Arial Narrow" panose="020B0606020202030204" pitchFamily="34" charset="0"/>
              </a:rPr>
              <a:t>” and </a:t>
            </a:r>
            <a:r>
              <a:rPr lang="en-US" dirty="0">
                <a:latin typeface="Arial Narrow" panose="020B0606020202030204" pitchFamily="34" charset="0"/>
              </a:rPr>
              <a:t>treated them using clip </a:t>
            </a:r>
            <a:r>
              <a:rPr lang="en-US" dirty="0" smtClean="0">
                <a:latin typeface="Arial Narrow" panose="020B0606020202030204" pitchFamily="34" charset="0"/>
              </a:rPr>
              <a:t>method. </a:t>
            </a:r>
            <a:r>
              <a:rPr lang="en-US" dirty="0">
                <a:latin typeface="Arial Narrow" panose="020B0606020202030204" pitchFamily="34" charset="0"/>
              </a:rPr>
              <a:t>W</a:t>
            </a:r>
            <a:r>
              <a:rPr lang="en-US" dirty="0" smtClean="0">
                <a:latin typeface="Arial Narrow" panose="020B0606020202030204" pitchFamily="34" charset="0"/>
              </a:rPr>
              <a:t>e </a:t>
            </a:r>
            <a:r>
              <a:rPr lang="en-US" dirty="0">
                <a:latin typeface="Arial Narrow" panose="020B0606020202030204" pitchFamily="34" charset="0"/>
              </a:rPr>
              <a:t>clipped them with upper bound and lower bound.</a:t>
            </a:r>
          </a:p>
          <a:p>
            <a:r>
              <a:rPr lang="en-US" dirty="0">
                <a:latin typeface="Arial Narrow" panose="020B0606020202030204" pitchFamily="34" charset="0"/>
              </a:rPr>
              <a:t>And we have found lower bound and upper bound using </a:t>
            </a:r>
            <a:r>
              <a:rPr lang="en-US" dirty="0" smtClean="0">
                <a:latin typeface="Arial Narrow" panose="020B0606020202030204" pitchFamily="34" charset="0"/>
              </a:rPr>
              <a:t>the </a:t>
            </a:r>
            <a:r>
              <a:rPr lang="en-US" dirty="0">
                <a:latin typeface="Arial Narrow" panose="020B0606020202030204" pitchFamily="34" charset="0"/>
              </a:rPr>
              <a:t>UDF </a:t>
            </a:r>
            <a:r>
              <a:rPr lang="en-US" dirty="0" smtClean="0">
                <a:latin typeface="Arial Narrow" panose="020B0606020202030204" pitchFamily="34" charset="0"/>
              </a:rPr>
              <a:t>function.</a:t>
            </a:r>
            <a:endParaRPr lang="en-US" dirty="0">
              <a:latin typeface="Arial Narrow" panose="020B060602020203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679" y="885296"/>
            <a:ext cx="3557536" cy="416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74" y="2270292"/>
            <a:ext cx="2437069"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74" y="4315718"/>
            <a:ext cx="4718839"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94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DA76E5B-6401-3551-F26D-E448A76362A3}"/>
              </a:ext>
            </a:extLst>
          </p:cNvPr>
          <p:cNvSpPr>
            <a:spLocks noGrp="1"/>
          </p:cNvSpPr>
          <p:nvPr>
            <p:ph type="title"/>
          </p:nvPr>
        </p:nvSpPr>
        <p:spPr>
          <a:xfrm>
            <a:off x="0" y="189237"/>
            <a:ext cx="5340452" cy="537877"/>
          </a:xfrm>
        </p:spPr>
        <p:txBody>
          <a:bodyPr/>
          <a:lstStyle/>
          <a:p>
            <a:r>
              <a:rPr lang="en-US" dirty="0">
                <a:solidFill>
                  <a:srgbClr val="39B6B5"/>
                </a:solidFill>
              </a:rPr>
              <a:t>Exploratory Data Analysis (EDA)</a:t>
            </a:r>
          </a:p>
        </p:txBody>
      </p:sp>
      <p:sp>
        <p:nvSpPr>
          <p:cNvPr id="9" name="TextBox 8">
            <a:extLst>
              <a:ext uri="{FF2B5EF4-FFF2-40B4-BE49-F238E27FC236}">
                <a16:creationId xmlns:a16="http://schemas.microsoft.com/office/drawing/2014/main" xmlns="" id="{2337ACC3-D495-A8DB-5498-9232B9FED275}"/>
              </a:ext>
            </a:extLst>
          </p:cNvPr>
          <p:cNvSpPr txBox="1"/>
          <p:nvPr/>
        </p:nvSpPr>
        <p:spPr>
          <a:xfrm>
            <a:off x="493464" y="795214"/>
            <a:ext cx="7174276" cy="769441"/>
          </a:xfrm>
          <a:prstGeom prst="rect">
            <a:avLst/>
          </a:prstGeom>
          <a:noFill/>
        </p:spPr>
        <p:txBody>
          <a:bodyPr wrap="square">
            <a:spAutoFit/>
          </a:bodyPr>
          <a:lstStyle/>
          <a:p>
            <a:r>
              <a:rPr lang="en-US" sz="1600" b="1" dirty="0">
                <a:solidFill>
                  <a:schemeClr val="accent2">
                    <a:lumMod val="60000"/>
                    <a:lumOff val="40000"/>
                  </a:schemeClr>
                </a:solidFill>
                <a:latin typeface="Arial Narrow" panose="020B0606020202030204" pitchFamily="34" charset="0"/>
              </a:rPr>
              <a:t>Feature Engineering : </a:t>
            </a:r>
            <a:r>
              <a:rPr lang="en-US" dirty="0">
                <a:solidFill>
                  <a:schemeClr val="tx1"/>
                </a:solidFill>
                <a:latin typeface="Arial Narrow" panose="020B0606020202030204" pitchFamily="34" charset="0"/>
              </a:rPr>
              <a:t>Right here we used heat map for plot the correlation  with our target variable </a:t>
            </a:r>
            <a:r>
              <a:rPr lang="en-US" dirty="0" smtClean="0">
                <a:solidFill>
                  <a:schemeClr val="tx1"/>
                </a:solidFill>
                <a:latin typeface="Arial Narrow" panose="020B0606020202030204" pitchFamily="34" charset="0"/>
              </a:rPr>
              <a:t>“</a:t>
            </a:r>
            <a:r>
              <a:rPr lang="en-US" dirty="0" err="1" smtClean="0">
                <a:solidFill>
                  <a:schemeClr val="tx1"/>
                </a:solidFill>
                <a:latin typeface="Arial Narrow" panose="020B0606020202030204" pitchFamily="34" charset="0"/>
              </a:rPr>
              <a:t>fraudulant</a:t>
            </a:r>
            <a:r>
              <a:rPr lang="en-US" dirty="0" smtClean="0">
                <a:solidFill>
                  <a:schemeClr val="tx1"/>
                </a:solidFill>
                <a:latin typeface="Arial Narrow" panose="020B0606020202030204" pitchFamily="34" charset="0"/>
              </a:rPr>
              <a:t>”. </a:t>
            </a:r>
            <a:r>
              <a:rPr lang="en-US" dirty="0">
                <a:solidFill>
                  <a:schemeClr val="tx1"/>
                </a:solidFill>
                <a:latin typeface="Arial Narrow" panose="020B0606020202030204" pitchFamily="34" charset="0"/>
              </a:rPr>
              <a:t>And very less amount of variables having good relation with target variable Like – </a:t>
            </a:r>
            <a:r>
              <a:rPr lang="en-US" dirty="0" smtClean="0">
                <a:solidFill>
                  <a:schemeClr val="tx1"/>
                </a:solidFill>
                <a:latin typeface="Arial Narrow" panose="020B0606020202030204" pitchFamily="34" charset="0"/>
              </a:rPr>
              <a:t>“</a:t>
            </a:r>
            <a:r>
              <a:rPr lang="en-US" dirty="0" err="1" smtClean="0">
                <a:solidFill>
                  <a:schemeClr val="tx1"/>
                </a:solidFill>
                <a:latin typeface="Arial Narrow" panose="020B0606020202030204" pitchFamily="34" charset="0"/>
              </a:rPr>
              <a:t>claim_type</a:t>
            </a:r>
            <a:r>
              <a:rPr lang="en-US" dirty="0" smtClean="0">
                <a:solidFill>
                  <a:schemeClr val="tx1"/>
                </a:solidFill>
                <a:latin typeface="Arial Narrow" panose="020B0606020202030204" pitchFamily="34" charset="0"/>
              </a:rPr>
              <a:t>,      and “</a:t>
            </a:r>
            <a:r>
              <a:rPr lang="en-US" dirty="0" err="1" smtClean="0">
                <a:solidFill>
                  <a:schemeClr val="tx1"/>
                </a:solidFill>
                <a:latin typeface="Arial Narrow" panose="020B0606020202030204" pitchFamily="34" charset="0"/>
              </a:rPr>
              <a:t>claim_amount</a:t>
            </a:r>
            <a:r>
              <a:rPr lang="en-US" dirty="0" smtClean="0">
                <a:solidFill>
                  <a:schemeClr val="tx1"/>
                </a:solidFill>
                <a:latin typeface="Arial Narrow" panose="020B0606020202030204" pitchFamily="34" charset="0"/>
              </a:rPr>
              <a:t>”. </a:t>
            </a:r>
            <a:r>
              <a:rPr lang="en-US" dirty="0">
                <a:solidFill>
                  <a:schemeClr val="tx1"/>
                </a:solidFill>
                <a:latin typeface="Arial Narrow" panose="020B0606020202030204" pitchFamily="34" charset="0"/>
              </a:rPr>
              <a:t>So we decided that we are going to keep all the variables for next ML models.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77" y="2120859"/>
            <a:ext cx="7587129" cy="298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78" y="1511259"/>
            <a:ext cx="2933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505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E5BD756-672D-F8BF-1918-E9B75BDC2508}"/>
              </a:ext>
            </a:extLst>
          </p:cNvPr>
          <p:cNvSpPr>
            <a:spLocks noGrp="1"/>
          </p:cNvSpPr>
          <p:nvPr>
            <p:ph type="title"/>
          </p:nvPr>
        </p:nvSpPr>
        <p:spPr>
          <a:xfrm>
            <a:off x="0" y="189237"/>
            <a:ext cx="5340452" cy="537877"/>
          </a:xfrm>
        </p:spPr>
        <p:txBody>
          <a:bodyPr/>
          <a:lstStyle/>
          <a:p>
            <a:r>
              <a:rPr lang="en-US" dirty="0">
                <a:solidFill>
                  <a:srgbClr val="39B6B5"/>
                </a:solidFill>
              </a:rPr>
              <a:t>Exploratory Data Analysis (EDA)</a:t>
            </a:r>
          </a:p>
        </p:txBody>
      </p:sp>
      <p:sp>
        <p:nvSpPr>
          <p:cNvPr id="7" name="TextBox 6">
            <a:extLst>
              <a:ext uri="{FF2B5EF4-FFF2-40B4-BE49-F238E27FC236}">
                <a16:creationId xmlns:a16="http://schemas.microsoft.com/office/drawing/2014/main" xmlns="" id="{A7FCE755-ADF5-12D7-52D3-DB76A91FFC44}"/>
              </a:ext>
            </a:extLst>
          </p:cNvPr>
          <p:cNvSpPr txBox="1"/>
          <p:nvPr/>
        </p:nvSpPr>
        <p:spPr>
          <a:xfrm>
            <a:off x="479234" y="727114"/>
            <a:ext cx="4572000" cy="738664"/>
          </a:xfrm>
          <a:prstGeom prst="rect">
            <a:avLst/>
          </a:prstGeom>
          <a:noFill/>
        </p:spPr>
        <p:txBody>
          <a:bodyPr wrap="square">
            <a:spAutoFit/>
          </a:bodyPr>
          <a:lstStyle/>
          <a:p>
            <a:r>
              <a:rPr lang="en-US" dirty="0" smtClean="0">
                <a:latin typeface="Arial Narrow" panose="020B0606020202030204" pitchFamily="34" charset="0"/>
              </a:rPr>
              <a:t>We plotted our target variable to find out the balance of the data by using the bar graph but we found out that  our data was highly unbalance so ,we have done over samplin</a:t>
            </a:r>
            <a:r>
              <a:rPr lang="en-US" dirty="0">
                <a:latin typeface="Arial Narrow" panose="020B0606020202030204" pitchFamily="34" charset="0"/>
              </a:rPr>
              <a:t>g</a:t>
            </a:r>
            <a:endParaRPr lang="en-US" dirty="0">
              <a:latin typeface="Arial Narrow" panose="020B0606020202030204" pitchFamily="34" charset="0"/>
            </a:endParaRPr>
          </a:p>
        </p:txBody>
      </p:sp>
      <p:sp>
        <p:nvSpPr>
          <p:cNvPr id="15" name="TextBox 14">
            <a:extLst>
              <a:ext uri="{FF2B5EF4-FFF2-40B4-BE49-F238E27FC236}">
                <a16:creationId xmlns:a16="http://schemas.microsoft.com/office/drawing/2014/main" xmlns="" id="{D83AB555-F74A-466D-F4E8-125045AB6A9D}"/>
              </a:ext>
            </a:extLst>
          </p:cNvPr>
          <p:cNvSpPr txBox="1"/>
          <p:nvPr/>
        </p:nvSpPr>
        <p:spPr>
          <a:xfrm>
            <a:off x="1522197" y="2004762"/>
            <a:ext cx="1647021" cy="307777"/>
          </a:xfrm>
          <a:prstGeom prst="rect">
            <a:avLst/>
          </a:prstGeom>
          <a:noFill/>
        </p:spPr>
        <p:txBody>
          <a:bodyPr wrap="square">
            <a:spAutoFit/>
          </a:bodyPr>
          <a:lstStyle/>
          <a:p>
            <a:pPr algn="ctr"/>
            <a:r>
              <a:rPr lang="en-US" b="1" dirty="0">
                <a:solidFill>
                  <a:srgbClr val="00B050"/>
                </a:solidFill>
                <a:latin typeface="Arial Narrow" panose="020B0606020202030204" pitchFamily="34" charset="0"/>
              </a:rPr>
              <a:t>Before Over Sample</a:t>
            </a:r>
          </a:p>
        </p:txBody>
      </p:sp>
      <p:sp>
        <p:nvSpPr>
          <p:cNvPr id="16" name="TextBox 15">
            <a:extLst>
              <a:ext uri="{FF2B5EF4-FFF2-40B4-BE49-F238E27FC236}">
                <a16:creationId xmlns:a16="http://schemas.microsoft.com/office/drawing/2014/main" xmlns="" id="{F513FB39-B16F-50FA-54E2-DC4A855B08D1}"/>
              </a:ext>
            </a:extLst>
          </p:cNvPr>
          <p:cNvSpPr txBox="1"/>
          <p:nvPr/>
        </p:nvSpPr>
        <p:spPr>
          <a:xfrm>
            <a:off x="5590660" y="1921794"/>
            <a:ext cx="1647021" cy="307777"/>
          </a:xfrm>
          <a:prstGeom prst="rect">
            <a:avLst/>
          </a:prstGeom>
          <a:noFill/>
        </p:spPr>
        <p:txBody>
          <a:bodyPr wrap="square">
            <a:spAutoFit/>
          </a:bodyPr>
          <a:lstStyle/>
          <a:p>
            <a:pPr algn="ctr"/>
            <a:r>
              <a:rPr lang="en-US" b="1" dirty="0">
                <a:solidFill>
                  <a:srgbClr val="00B050"/>
                </a:solidFill>
                <a:latin typeface="Arial Narrow" panose="020B0606020202030204" pitchFamily="34" charset="0"/>
              </a:rPr>
              <a:t>After Over Sample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75" y="2312539"/>
            <a:ext cx="3303854" cy="247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316" y="2312539"/>
            <a:ext cx="3230399" cy="252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615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BD78B-AC31-288B-228F-033FAF9B5F12}"/>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Arial" panose="020B0604020202020204" pitchFamily="34" charset="0"/>
                <a:ea typeface="Arial" panose="020B0604020202020204" pitchFamily="34" charset="0"/>
                <a:cs typeface="Arial" panose="020B0604020202020204" pitchFamily="34" charset="0"/>
              </a:rPr>
              <a:t>Machine Learning (Python)</a:t>
            </a:r>
            <a:endParaRPr lang="en-US" sz="3600" dirty="0">
              <a:solidFill>
                <a:srgbClr val="39B6B5"/>
              </a:solidFill>
            </a:endParaRPr>
          </a:p>
        </p:txBody>
      </p:sp>
      <p:sp>
        <p:nvSpPr>
          <p:cNvPr id="8" name="TextBox 7">
            <a:extLst>
              <a:ext uri="{FF2B5EF4-FFF2-40B4-BE49-F238E27FC236}">
                <a16:creationId xmlns:a16="http://schemas.microsoft.com/office/drawing/2014/main" xmlns="" id="{1F656FBA-C7B3-2BE5-DFED-B6A04398A9BC}"/>
              </a:ext>
            </a:extLst>
          </p:cNvPr>
          <p:cNvSpPr txBox="1"/>
          <p:nvPr/>
        </p:nvSpPr>
        <p:spPr>
          <a:xfrm>
            <a:off x="0" y="1247454"/>
            <a:ext cx="4572000" cy="1384995"/>
          </a:xfrm>
          <a:prstGeom prst="rect">
            <a:avLst/>
          </a:prstGeom>
          <a:noFill/>
        </p:spPr>
        <p:txBody>
          <a:bodyPr wrap="square">
            <a:spAutoFit/>
          </a:bodyPr>
          <a:lstStyle/>
          <a:p>
            <a:pPr marL="285750" indent="-285750">
              <a:buFont typeface="Arial" pitchFamily="34" charset="0"/>
              <a:buChar char="•"/>
            </a:pPr>
            <a:r>
              <a:rPr lang="en-US" dirty="0">
                <a:latin typeface="Arial Narrow" panose="020B0606020202030204" pitchFamily="34" charset="0"/>
              </a:rPr>
              <a:t>We have applied classifications models to predict the status of the </a:t>
            </a:r>
            <a:r>
              <a:rPr lang="en-US" dirty="0" smtClean="0">
                <a:latin typeface="Arial Narrow" panose="020B0606020202030204" pitchFamily="34" charset="0"/>
              </a:rPr>
              <a:t>claim</a:t>
            </a:r>
            <a:r>
              <a:rPr lang="en-US" dirty="0" smtClean="0">
                <a:latin typeface="Arial Narrow" panose="020B0606020202030204" pitchFamily="34" charset="0"/>
              </a:rPr>
              <a:t> “</a:t>
            </a:r>
            <a:r>
              <a:rPr lang="en-US" dirty="0" smtClean="0">
                <a:latin typeface="Arial Narrow" panose="020B0606020202030204" pitchFamily="34" charset="0"/>
              </a:rPr>
              <a:t>yes</a:t>
            </a:r>
            <a:r>
              <a:rPr lang="en-US" dirty="0" smtClean="0">
                <a:latin typeface="Arial Narrow" panose="020B0606020202030204" pitchFamily="34" charset="0"/>
              </a:rPr>
              <a:t>” </a:t>
            </a:r>
            <a:r>
              <a:rPr lang="en-US" dirty="0">
                <a:latin typeface="Arial Narrow" panose="020B0606020202030204" pitchFamily="34" charset="0"/>
              </a:rPr>
              <a:t>or </a:t>
            </a:r>
            <a:r>
              <a:rPr lang="en-US" dirty="0" smtClean="0">
                <a:latin typeface="Arial Narrow" panose="020B0606020202030204" pitchFamily="34" charset="0"/>
              </a:rPr>
              <a:t>“</a:t>
            </a:r>
            <a:r>
              <a:rPr lang="en-US" dirty="0" smtClean="0">
                <a:latin typeface="Arial Narrow" panose="020B0606020202030204" pitchFamily="34" charset="0"/>
              </a:rPr>
              <a:t>No</a:t>
            </a:r>
            <a:r>
              <a:rPr lang="en-US" dirty="0" smtClean="0">
                <a:latin typeface="Arial Narrow" panose="020B0606020202030204" pitchFamily="34" charset="0"/>
              </a:rPr>
              <a:t>”. </a:t>
            </a:r>
          </a:p>
          <a:p>
            <a:pPr marL="285750" indent="-285750">
              <a:buFont typeface="Arial" pitchFamily="34" charset="0"/>
              <a:buChar char="•"/>
            </a:pPr>
            <a:endParaRPr lang="en-US" dirty="0">
              <a:latin typeface="Arial Narrow" panose="020B0606020202030204" pitchFamily="34" charset="0"/>
            </a:endParaRPr>
          </a:p>
          <a:p>
            <a:pPr marL="285750" indent="-285750">
              <a:buFont typeface="Arial" pitchFamily="34" charset="0"/>
              <a:buChar char="•"/>
            </a:pPr>
            <a:r>
              <a:rPr lang="en-US" dirty="0" smtClean="0">
                <a:latin typeface="Arial Narrow" panose="020B0606020202030204" pitchFamily="34" charset="0"/>
              </a:rPr>
              <a:t>And </a:t>
            </a:r>
            <a:r>
              <a:rPr lang="en-US" dirty="0">
                <a:latin typeface="Arial Narrow" panose="020B0606020202030204" pitchFamily="34" charset="0"/>
              </a:rPr>
              <a:t>we split the data into test data and training data. Test having 20% of the dataset and training having 80% of the data.</a:t>
            </a:r>
          </a:p>
          <a:p>
            <a:endParaRPr lang="en-US" dirty="0">
              <a:latin typeface="Arial Narrow" panose="020B0606020202030204" pitchFamily="34" charset="0"/>
            </a:endParaRPr>
          </a:p>
        </p:txBody>
      </p:sp>
      <p:sp>
        <p:nvSpPr>
          <p:cNvPr id="10" name="TextBox 9">
            <a:extLst>
              <a:ext uri="{FF2B5EF4-FFF2-40B4-BE49-F238E27FC236}">
                <a16:creationId xmlns:a16="http://schemas.microsoft.com/office/drawing/2014/main" xmlns="" id="{CB3D32A8-5423-B0F4-F93A-0223CECD05BF}"/>
              </a:ext>
            </a:extLst>
          </p:cNvPr>
          <p:cNvSpPr txBox="1"/>
          <p:nvPr/>
        </p:nvSpPr>
        <p:spPr>
          <a:xfrm>
            <a:off x="0" y="635408"/>
            <a:ext cx="4572000" cy="523220"/>
          </a:xfrm>
          <a:prstGeom prst="rect">
            <a:avLst/>
          </a:prstGeom>
          <a:noFill/>
        </p:spPr>
        <p:txBody>
          <a:bodyPr wrap="square">
            <a:spAutoFit/>
          </a:bodyPr>
          <a:lstStyle/>
          <a:p>
            <a:pPr marL="285750" lvl="0" indent="-285750" rtl="0">
              <a:lnSpc>
                <a:spcPct val="100000"/>
              </a:lnSpc>
              <a:spcBef>
                <a:spcPts val="0"/>
              </a:spcBef>
              <a:spcAft>
                <a:spcPts val="0"/>
              </a:spcAft>
              <a:buFont typeface="Arial" pitchFamily="34" charset="0"/>
              <a:buChar char="•"/>
            </a:pPr>
            <a:r>
              <a:rPr lang="en-US" b="0" i="0" dirty="0" smtClean="0">
                <a:solidFill>
                  <a:srgbClr val="0D0D0D"/>
                </a:solidFill>
                <a:effectLst/>
                <a:highlight>
                  <a:srgbClr val="FFFFFF"/>
                </a:highlight>
                <a:latin typeface="Arial Narrow" panose="020B0606020202030204" pitchFamily="34" charset="0"/>
              </a:rPr>
              <a:t>Applying machine learning techniques to predict </a:t>
            </a:r>
            <a:r>
              <a:rPr lang="en-US" dirty="0" smtClean="0">
                <a:solidFill>
                  <a:srgbClr val="0D0D0D"/>
                </a:solidFill>
                <a:highlight>
                  <a:srgbClr val="FFFFFF"/>
                </a:highlight>
                <a:latin typeface="Arial Narrow" panose="020B0606020202030204" pitchFamily="34" charset="0"/>
              </a:rPr>
              <a:t>whether the claim</a:t>
            </a:r>
            <a:r>
              <a:rPr lang="en-US" b="0" i="0" dirty="0" smtClean="0">
                <a:solidFill>
                  <a:srgbClr val="0D0D0D"/>
                </a:solidFill>
                <a:effectLst/>
                <a:highlight>
                  <a:srgbClr val="FFFFFF"/>
                </a:highlight>
                <a:latin typeface="Arial Narrow" panose="020B0606020202030204" pitchFamily="34" charset="0"/>
              </a:rPr>
              <a:t> has been </a:t>
            </a:r>
            <a:r>
              <a:rPr lang="en-US" dirty="0" smtClean="0">
                <a:solidFill>
                  <a:srgbClr val="0D0D0D"/>
                </a:solidFill>
                <a:highlight>
                  <a:srgbClr val="FFFFFF"/>
                </a:highlight>
                <a:latin typeface="Arial Narrow" panose="020B0606020202030204" pitchFamily="34" charset="0"/>
              </a:rPr>
              <a:t>granted </a:t>
            </a:r>
            <a:r>
              <a:rPr lang="en-US" b="0" i="0" dirty="0" smtClean="0">
                <a:solidFill>
                  <a:srgbClr val="0D0D0D"/>
                </a:solidFill>
                <a:effectLst/>
                <a:highlight>
                  <a:srgbClr val="FFFFFF"/>
                </a:highlight>
                <a:latin typeface="Arial Narrow" panose="020B0606020202030204" pitchFamily="34" charset="0"/>
              </a:rPr>
              <a:t>or rejected.</a:t>
            </a:r>
            <a:endParaRPr lang="en-US" dirty="0">
              <a:latin typeface="Arial Narrow" panose="020B0606020202030204" pitchFamily="34" charset="0"/>
              <a:ea typeface="Roboto"/>
              <a:cs typeface="Roboto"/>
              <a:sym typeface="Roboto"/>
            </a:endParaRPr>
          </a:p>
        </p:txBody>
      </p:sp>
      <p:sp>
        <p:nvSpPr>
          <p:cNvPr id="15" name="TextBox 14">
            <a:extLst>
              <a:ext uri="{FF2B5EF4-FFF2-40B4-BE49-F238E27FC236}">
                <a16:creationId xmlns:a16="http://schemas.microsoft.com/office/drawing/2014/main" xmlns="" id="{70B28E48-7060-08B0-68D3-E16E7B84C2B2}"/>
              </a:ext>
            </a:extLst>
          </p:cNvPr>
          <p:cNvSpPr txBox="1"/>
          <p:nvPr/>
        </p:nvSpPr>
        <p:spPr>
          <a:xfrm>
            <a:off x="6476310" y="635408"/>
            <a:ext cx="2218107" cy="523220"/>
          </a:xfrm>
          <a:prstGeom prst="rect">
            <a:avLst/>
          </a:prstGeom>
          <a:noFill/>
        </p:spPr>
        <p:txBody>
          <a:bodyPr wrap="square" rtlCol="0">
            <a:spAutoFit/>
          </a:bodyPr>
          <a:lstStyle/>
          <a:p>
            <a:r>
              <a:rPr lang="en-US" dirty="0">
                <a:latin typeface="Arial Narrow" panose="020B0606020202030204" pitchFamily="34" charset="0"/>
              </a:rPr>
              <a:t>These are the shape of our </a:t>
            </a:r>
            <a:r>
              <a:rPr lang="en-US" dirty="0" smtClean="0">
                <a:latin typeface="Arial Narrow" panose="020B0606020202030204" pitchFamily="34" charset="0"/>
              </a:rPr>
              <a:t>split </a:t>
            </a:r>
            <a:r>
              <a:rPr lang="en-US" dirty="0">
                <a:latin typeface="Arial Narrow" panose="020B0606020202030204" pitchFamily="34" charset="0"/>
              </a:rPr>
              <a:t>data.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47" y="2849805"/>
            <a:ext cx="6354763"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223" y="1295032"/>
            <a:ext cx="1247775" cy="329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2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36E5944-6B77-654E-3266-B57B2F242B44}"/>
              </a:ext>
            </a:extLst>
          </p:cNvPr>
          <p:cNvSpPr txBox="1"/>
          <p:nvPr/>
        </p:nvSpPr>
        <p:spPr>
          <a:xfrm>
            <a:off x="115677" y="589750"/>
            <a:ext cx="4572000" cy="2246769"/>
          </a:xfrm>
          <a:prstGeom prst="rect">
            <a:avLst/>
          </a:prstGeom>
          <a:noFill/>
        </p:spPr>
        <p:txBody>
          <a:bodyPr wrap="square">
            <a:spAutoFit/>
          </a:bodyPr>
          <a:lstStyle/>
          <a:p>
            <a:r>
              <a:rPr lang="en-US" b="1" i="0" dirty="0">
                <a:solidFill>
                  <a:srgbClr val="39B6B5"/>
                </a:solidFill>
                <a:effectLst/>
                <a:highlight>
                  <a:srgbClr val="FFFFFF"/>
                </a:highlight>
                <a:latin typeface="Arial Narrow" panose="020B0606020202030204" pitchFamily="34" charset="0"/>
              </a:rPr>
              <a:t>Logistic regression model:</a:t>
            </a:r>
          </a:p>
          <a:p>
            <a:pPr marL="285750" indent="-285750">
              <a:buFont typeface="Arial" panose="020B0604020202020204" pitchFamily="34" charset="0"/>
              <a:buChar char="•"/>
            </a:pPr>
            <a:r>
              <a:rPr lang="en-US" altLang="en-US" dirty="0">
                <a:latin typeface="Arial Narrow" panose="020B0606020202030204" pitchFamily="34" charset="0"/>
              </a:rPr>
              <a:t>We initialize the Logistic Regression model with </a:t>
            </a:r>
            <a:r>
              <a:rPr lang="en-US" altLang="en-US" dirty="0" err="1">
                <a:latin typeface="Arial Narrow" panose="020B0606020202030204" pitchFamily="34" charset="0"/>
              </a:rPr>
              <a:t>LogisticRegression</a:t>
            </a:r>
            <a:r>
              <a:rPr lang="en-US" altLang="en-US" dirty="0">
                <a:latin typeface="Arial Narrow" panose="020B0606020202030204" pitchFamily="34" charset="0"/>
              </a:rPr>
              <a:t>() </a:t>
            </a:r>
            <a:r>
              <a:rPr lang="en-US" altLang="en-US" dirty="0" smtClean="0">
                <a:latin typeface="Arial Narrow" panose="020B0606020202030204" pitchFamily="34" charset="0"/>
              </a:rPr>
              <a:t>constructor. </a:t>
            </a:r>
            <a:endParaRPr lang="en-US" altLang="en-US" dirty="0">
              <a:latin typeface="Arial Narrow" panose="020B0606020202030204" pitchFamily="34" charset="0"/>
            </a:endParaRPr>
          </a:p>
          <a:p>
            <a:pPr marL="285750" indent="-285750">
              <a:buFont typeface="Arial" panose="020B0604020202020204" pitchFamily="34" charset="0"/>
              <a:buChar char="•"/>
            </a:pPr>
            <a:r>
              <a:rPr lang="en-US" altLang="en-US" dirty="0">
                <a:latin typeface="Arial Narrow" panose="020B0606020202030204" pitchFamily="34" charset="0"/>
              </a:rPr>
              <a:t>We train the Logistic Regression model using the fit() method on the training data. </a:t>
            </a:r>
          </a:p>
          <a:p>
            <a:pPr marL="285750" indent="-285750">
              <a:buFont typeface="Arial" panose="020B0604020202020204" pitchFamily="34" charset="0"/>
              <a:buChar char="•"/>
            </a:pPr>
            <a:r>
              <a:rPr lang="en-US" altLang="en-US" dirty="0">
                <a:latin typeface="Arial Narrow" panose="020B0606020202030204" pitchFamily="34" charset="0"/>
              </a:rPr>
              <a:t>We use the trained model to make predictions on the test set using the predict() method. </a:t>
            </a:r>
          </a:p>
          <a:p>
            <a:pPr marL="285750" indent="-285750">
              <a:buFont typeface="Arial" panose="020B0604020202020204" pitchFamily="34" charset="0"/>
              <a:buChar char="•"/>
            </a:pPr>
            <a:r>
              <a:rPr lang="en-US" altLang="en-US" dirty="0">
                <a:latin typeface="Arial Narrow" panose="020B0606020202030204" pitchFamily="34" charset="0"/>
              </a:rPr>
              <a:t>We calculate the accuracy of the model by comparing the predicted </a:t>
            </a:r>
            <a:r>
              <a:rPr lang="en-US" altLang="en-US" dirty="0" smtClean="0">
                <a:latin typeface="Arial Narrow" panose="020B0606020202030204" pitchFamily="34" charset="0"/>
              </a:rPr>
              <a:t>values</a:t>
            </a:r>
            <a:r>
              <a:rPr lang="en-US" altLang="en-US" dirty="0" smtClean="0">
                <a:latin typeface="Arial Narrow" panose="020B0606020202030204" pitchFamily="34" charset="0"/>
              </a:rPr>
              <a:t> </a:t>
            </a:r>
            <a:r>
              <a:rPr lang="en-US" altLang="en-US" dirty="0">
                <a:latin typeface="Arial Narrow" panose="020B0606020202030204" pitchFamily="34" charset="0"/>
              </a:rPr>
              <a:t>with the actual </a:t>
            </a:r>
            <a:r>
              <a:rPr lang="en-US" altLang="en-US" dirty="0" smtClean="0">
                <a:latin typeface="Arial Narrow" panose="020B0606020202030204" pitchFamily="34" charset="0"/>
              </a:rPr>
              <a:t>values </a:t>
            </a:r>
            <a:r>
              <a:rPr lang="en-US" altLang="en-US" dirty="0">
                <a:latin typeface="Arial Narrow" panose="020B0606020202030204" pitchFamily="34" charset="0"/>
              </a:rPr>
              <a:t>in the test set using the </a:t>
            </a:r>
            <a:r>
              <a:rPr lang="en-US" altLang="en-US" dirty="0" err="1">
                <a:latin typeface="Arial Narrow" panose="020B0606020202030204" pitchFamily="34" charset="0"/>
              </a:rPr>
              <a:t>accuracy_score</a:t>
            </a:r>
            <a:r>
              <a:rPr lang="en-US" altLang="en-US" dirty="0">
                <a:latin typeface="Arial Narrow" panose="020B0606020202030204" pitchFamily="34" charset="0"/>
              </a:rPr>
              <a:t>() function. </a:t>
            </a:r>
            <a:r>
              <a:rPr lang="en-US" b="1" i="0" dirty="0">
                <a:solidFill>
                  <a:srgbClr val="39B6B5"/>
                </a:solidFill>
                <a:effectLst/>
                <a:highlight>
                  <a:srgbClr val="FFFFFF"/>
                </a:highlight>
                <a:latin typeface="Arial Narrow" panose="020B0606020202030204" pitchFamily="34" charset="0"/>
              </a:rPr>
              <a:t>  </a:t>
            </a:r>
          </a:p>
        </p:txBody>
      </p:sp>
      <p:sp>
        <p:nvSpPr>
          <p:cNvPr id="5" name="Title 1">
            <a:extLst>
              <a:ext uri="{FF2B5EF4-FFF2-40B4-BE49-F238E27FC236}">
                <a16:creationId xmlns:a16="http://schemas.microsoft.com/office/drawing/2014/main" xmlns="" id="{DB36F240-78DD-A750-A772-D421DA967D96}"/>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Arial" panose="020B0604020202020204" pitchFamily="34" charset="0"/>
                <a:ea typeface="Arial" panose="020B0604020202020204" pitchFamily="34" charset="0"/>
                <a:cs typeface="Arial" panose="020B0604020202020204" pitchFamily="34" charset="0"/>
              </a:rPr>
              <a:t>Machine Learning (Python)</a:t>
            </a:r>
            <a:endParaRPr lang="en-US" sz="3600" dirty="0">
              <a:solidFill>
                <a:srgbClr val="39B6B5"/>
              </a:solidFill>
            </a:endParaRPr>
          </a:p>
        </p:txBody>
      </p:sp>
      <p:pic>
        <p:nvPicPr>
          <p:cNvPr id="10" name="Picture 9">
            <a:extLst>
              <a:ext uri="{FF2B5EF4-FFF2-40B4-BE49-F238E27FC236}">
                <a16:creationId xmlns:a16="http://schemas.microsoft.com/office/drawing/2014/main" xmlns="" id="{0AB23F69-352F-68DE-B969-82C5AD3818AD}"/>
              </a:ext>
            </a:extLst>
          </p:cNvPr>
          <p:cNvPicPr>
            <a:picLocks noChangeAspect="1"/>
          </p:cNvPicPr>
          <p:nvPr/>
        </p:nvPicPr>
        <p:blipFill>
          <a:blip r:embed="rId2"/>
          <a:stretch>
            <a:fillRect/>
          </a:stretch>
        </p:blipFill>
        <p:spPr>
          <a:xfrm>
            <a:off x="5950361" y="932876"/>
            <a:ext cx="1914792" cy="990738"/>
          </a:xfrm>
          <a:prstGeom prst="rect">
            <a:avLst/>
          </a:prstGeom>
        </p:spPr>
      </p:pic>
      <p:sp>
        <p:nvSpPr>
          <p:cNvPr id="17" name="TextBox 16">
            <a:extLst>
              <a:ext uri="{FF2B5EF4-FFF2-40B4-BE49-F238E27FC236}">
                <a16:creationId xmlns:a16="http://schemas.microsoft.com/office/drawing/2014/main" xmlns="" id="{75186C7E-E90B-52A3-829D-FC61B0939F23}"/>
              </a:ext>
            </a:extLst>
          </p:cNvPr>
          <p:cNvSpPr txBox="1"/>
          <p:nvPr/>
        </p:nvSpPr>
        <p:spPr>
          <a:xfrm>
            <a:off x="1584425" y="3403436"/>
            <a:ext cx="1545146" cy="307777"/>
          </a:xfrm>
          <a:prstGeom prst="rect">
            <a:avLst/>
          </a:prstGeom>
          <a:noFill/>
        </p:spPr>
        <p:txBody>
          <a:bodyPr wrap="square" rtlCol="0">
            <a:spAutoFit/>
          </a:bodyPr>
          <a:lstStyle/>
          <a:p>
            <a:pPr algn="ctr"/>
            <a:r>
              <a:rPr lang="en-US" b="1" dirty="0">
                <a:solidFill>
                  <a:srgbClr val="39B6B5"/>
                </a:solidFill>
                <a:latin typeface="Arial Narrow" panose="020B0606020202030204" pitchFamily="34" charset="0"/>
              </a:rPr>
              <a:t>Accuracy</a:t>
            </a:r>
          </a:p>
        </p:txBody>
      </p:sp>
      <p:sp>
        <p:nvSpPr>
          <p:cNvPr id="18" name="TextBox 17">
            <a:extLst>
              <a:ext uri="{FF2B5EF4-FFF2-40B4-BE49-F238E27FC236}">
                <a16:creationId xmlns:a16="http://schemas.microsoft.com/office/drawing/2014/main" xmlns="" id="{468DA40E-DF8B-5E5E-6FB4-6B530BDF3E80}"/>
              </a:ext>
            </a:extLst>
          </p:cNvPr>
          <p:cNvSpPr txBox="1"/>
          <p:nvPr/>
        </p:nvSpPr>
        <p:spPr>
          <a:xfrm>
            <a:off x="6066590" y="2433623"/>
            <a:ext cx="1798563" cy="307777"/>
          </a:xfrm>
          <a:prstGeom prst="rect">
            <a:avLst/>
          </a:prstGeom>
          <a:noFill/>
        </p:spPr>
        <p:txBody>
          <a:bodyPr wrap="square" rtlCol="0">
            <a:spAutoFit/>
          </a:bodyPr>
          <a:lstStyle/>
          <a:p>
            <a:r>
              <a:rPr lang="en-US" b="1" dirty="0">
                <a:solidFill>
                  <a:srgbClr val="39B6B5"/>
                </a:solidFill>
                <a:latin typeface="Arial Narrow" panose="020B0606020202030204" pitchFamily="34" charset="0"/>
              </a:rPr>
              <a:t>Classification Report </a:t>
            </a:r>
          </a:p>
        </p:txBody>
      </p:sp>
      <p:pic>
        <p:nvPicPr>
          <p:cNvPr id="20" name="Picture 19">
            <a:extLst>
              <a:ext uri="{FF2B5EF4-FFF2-40B4-BE49-F238E27FC236}">
                <a16:creationId xmlns:a16="http://schemas.microsoft.com/office/drawing/2014/main" xmlns="" id="{418735FC-ACD2-59DE-D993-5B68E18D38B0}"/>
              </a:ext>
            </a:extLst>
          </p:cNvPr>
          <p:cNvPicPr>
            <a:picLocks noChangeAspect="1"/>
          </p:cNvPicPr>
          <p:nvPr/>
        </p:nvPicPr>
        <p:blipFill>
          <a:blip r:embed="rId3"/>
          <a:stretch>
            <a:fillRect/>
          </a:stretch>
        </p:blipFill>
        <p:spPr>
          <a:xfrm>
            <a:off x="5950361" y="547605"/>
            <a:ext cx="1676400" cy="390525"/>
          </a:xfrm>
          <a:prstGeom prst="rect">
            <a:avLst/>
          </a:prstGeom>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41400"/>
            <a:ext cx="43053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114" y="3922500"/>
            <a:ext cx="3941126" cy="82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30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3885349-B7DE-C507-B234-4025C12FEFD7}"/>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Arial" panose="020B0604020202020204" pitchFamily="34" charset="0"/>
                <a:ea typeface="Arial" panose="020B0604020202020204" pitchFamily="34" charset="0"/>
                <a:cs typeface="Arial" panose="020B0604020202020204" pitchFamily="34" charset="0"/>
              </a:rPr>
              <a:t>Machine Learning (Python)</a:t>
            </a:r>
            <a:endParaRPr lang="en-US" sz="3600" dirty="0">
              <a:solidFill>
                <a:srgbClr val="39B6B5"/>
              </a:solidFill>
            </a:endParaRPr>
          </a:p>
        </p:txBody>
      </p:sp>
      <p:sp>
        <p:nvSpPr>
          <p:cNvPr id="5" name="TextBox 4">
            <a:extLst>
              <a:ext uri="{FF2B5EF4-FFF2-40B4-BE49-F238E27FC236}">
                <a16:creationId xmlns:a16="http://schemas.microsoft.com/office/drawing/2014/main" xmlns="" id="{C28F4699-9BD9-5050-6DF5-FBBEAFEF79F8}"/>
              </a:ext>
            </a:extLst>
          </p:cNvPr>
          <p:cNvSpPr txBox="1"/>
          <p:nvPr/>
        </p:nvSpPr>
        <p:spPr>
          <a:xfrm>
            <a:off x="114300" y="557889"/>
            <a:ext cx="4572000" cy="2031325"/>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39B6B5"/>
                </a:solidFill>
                <a:latin typeface="Arial Narrow" panose="020B0606020202030204" pitchFamily="34" charset="0"/>
              </a:rPr>
              <a:t>Decision Tree: </a:t>
            </a:r>
            <a:r>
              <a:rPr lang="en-US" altLang="en-US" dirty="0">
                <a:latin typeface="Arial Narrow" panose="020B0606020202030204" pitchFamily="34" charset="0"/>
              </a:rPr>
              <a:t>We initialize the Logistic Regression model with </a:t>
            </a:r>
            <a:r>
              <a:rPr lang="en-US" altLang="en-US" dirty="0" err="1" smtClean="0">
                <a:latin typeface="Arial Narrow" panose="020B0606020202030204" pitchFamily="34" charset="0"/>
              </a:rPr>
              <a:t>DecisionTreeClassifier</a:t>
            </a:r>
            <a:r>
              <a:rPr lang="en-US" altLang="en-US" dirty="0" smtClean="0">
                <a:latin typeface="Arial Narrow" panose="020B0606020202030204" pitchFamily="34" charset="0"/>
              </a:rPr>
              <a:t>() </a:t>
            </a:r>
            <a:r>
              <a:rPr lang="en-US" altLang="en-US" dirty="0">
                <a:latin typeface="Arial Narrow" panose="020B0606020202030204" pitchFamily="34" charset="0"/>
              </a:rPr>
              <a:t>constructor. </a:t>
            </a:r>
          </a:p>
          <a:p>
            <a:pPr marL="285750" indent="-285750">
              <a:buFont typeface="Arial" panose="020B0604020202020204" pitchFamily="34" charset="0"/>
              <a:buChar char="•"/>
            </a:pPr>
            <a:r>
              <a:rPr lang="en-US" altLang="en-US" dirty="0">
                <a:latin typeface="Arial Narrow" panose="020B0606020202030204" pitchFamily="34" charset="0"/>
              </a:rPr>
              <a:t>We train the </a:t>
            </a:r>
            <a:r>
              <a:rPr lang="en-US" altLang="en-US" dirty="0" smtClean="0">
                <a:latin typeface="Arial Narrow" panose="020B0606020202030204" pitchFamily="34" charset="0"/>
              </a:rPr>
              <a:t>Decision Tree model </a:t>
            </a:r>
            <a:r>
              <a:rPr lang="en-US" altLang="en-US" dirty="0">
                <a:latin typeface="Arial Narrow" panose="020B0606020202030204" pitchFamily="34" charset="0"/>
              </a:rPr>
              <a:t>using the fit() method on the training data. </a:t>
            </a:r>
          </a:p>
          <a:p>
            <a:pPr marL="285750" indent="-285750">
              <a:buFont typeface="Arial" panose="020B0604020202020204" pitchFamily="34" charset="0"/>
              <a:buChar char="•"/>
            </a:pPr>
            <a:r>
              <a:rPr lang="en-US" altLang="en-US" dirty="0">
                <a:latin typeface="Arial Narrow" panose="020B0606020202030204" pitchFamily="34" charset="0"/>
              </a:rPr>
              <a:t>We use the trained model to make predictions on the test set using the predict() method. </a:t>
            </a:r>
          </a:p>
          <a:p>
            <a:pPr marL="285750" indent="-285750">
              <a:buFont typeface="Arial" panose="020B0604020202020204" pitchFamily="34" charset="0"/>
              <a:buChar char="•"/>
            </a:pPr>
            <a:r>
              <a:rPr lang="en-US" altLang="en-US" dirty="0">
                <a:latin typeface="Arial Narrow" panose="020B0606020202030204" pitchFamily="34" charset="0"/>
              </a:rPr>
              <a:t>We calculate the accuracy of the model by comparing the predicted values with the actual values in the test set using the </a:t>
            </a:r>
            <a:r>
              <a:rPr lang="en-US" altLang="en-US" dirty="0" err="1">
                <a:latin typeface="Arial Narrow" panose="020B0606020202030204" pitchFamily="34" charset="0"/>
              </a:rPr>
              <a:t>accuracy_score</a:t>
            </a:r>
            <a:r>
              <a:rPr lang="en-US" altLang="en-US" dirty="0">
                <a:latin typeface="Arial Narrow" panose="020B0606020202030204" pitchFamily="34" charset="0"/>
              </a:rPr>
              <a:t>() function. </a:t>
            </a:r>
            <a:r>
              <a:rPr lang="en-US" b="1" dirty="0">
                <a:solidFill>
                  <a:srgbClr val="39B6B5"/>
                </a:solidFill>
                <a:highlight>
                  <a:srgbClr val="FFFFFF"/>
                </a:highlight>
                <a:latin typeface="Arial Narrow" panose="020B0606020202030204" pitchFamily="34" charset="0"/>
              </a:rPr>
              <a:t>  </a:t>
            </a:r>
            <a:endParaRPr lang="en-US" b="1" dirty="0">
              <a:solidFill>
                <a:srgbClr val="39B6B5"/>
              </a:solidFill>
              <a:highlight>
                <a:srgbClr val="FFFFFF"/>
              </a:highlight>
              <a:latin typeface="Arial Narrow" panose="020B0606020202030204" pitchFamily="34" charset="0"/>
            </a:endParaRPr>
          </a:p>
        </p:txBody>
      </p:sp>
      <p:pic>
        <p:nvPicPr>
          <p:cNvPr id="4" name="Picture 3">
            <a:extLst>
              <a:ext uri="{FF2B5EF4-FFF2-40B4-BE49-F238E27FC236}">
                <a16:creationId xmlns:a16="http://schemas.microsoft.com/office/drawing/2014/main" xmlns="" id="{220D4E7B-E2D8-532C-8E79-E8DD1CA43CFE}"/>
              </a:ext>
            </a:extLst>
          </p:cNvPr>
          <p:cNvPicPr>
            <a:picLocks noChangeAspect="1"/>
          </p:cNvPicPr>
          <p:nvPr/>
        </p:nvPicPr>
        <p:blipFill>
          <a:blip r:embed="rId2"/>
          <a:stretch>
            <a:fillRect/>
          </a:stretch>
        </p:blipFill>
        <p:spPr>
          <a:xfrm>
            <a:off x="1401918" y="3299155"/>
            <a:ext cx="1543050" cy="390525"/>
          </a:xfrm>
          <a:prstGeom prst="rect">
            <a:avLst/>
          </a:prstGeom>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44367"/>
            <a:ext cx="4936244" cy="97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0879" y="1029457"/>
            <a:ext cx="3683121" cy="368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49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650D8D6-594B-2639-9440-87F21E9CAA99}"/>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Arial" panose="020B0604020202020204" pitchFamily="34" charset="0"/>
                <a:ea typeface="Arial" panose="020B0604020202020204" pitchFamily="34" charset="0"/>
                <a:cs typeface="Arial" panose="020B0604020202020204" pitchFamily="34" charset="0"/>
              </a:rPr>
              <a:t>Machine Learning (Python)</a:t>
            </a:r>
            <a:endParaRPr lang="en-US" sz="3600" dirty="0">
              <a:solidFill>
                <a:srgbClr val="39B6B5"/>
              </a:solidFill>
            </a:endParaRPr>
          </a:p>
        </p:txBody>
      </p:sp>
      <p:sp>
        <p:nvSpPr>
          <p:cNvPr id="5" name="TextBox 4">
            <a:extLst>
              <a:ext uri="{FF2B5EF4-FFF2-40B4-BE49-F238E27FC236}">
                <a16:creationId xmlns:a16="http://schemas.microsoft.com/office/drawing/2014/main" xmlns="" id="{8196EE32-CC43-FD6B-D919-6E9A0A362122}"/>
              </a:ext>
            </a:extLst>
          </p:cNvPr>
          <p:cNvSpPr txBox="1"/>
          <p:nvPr/>
        </p:nvSpPr>
        <p:spPr>
          <a:xfrm>
            <a:off x="135082" y="568280"/>
            <a:ext cx="5469652" cy="2246769"/>
          </a:xfrm>
          <a:prstGeom prst="rect">
            <a:avLst/>
          </a:prstGeom>
          <a:noFill/>
        </p:spPr>
        <p:txBody>
          <a:bodyPr wrap="square">
            <a:spAutoFit/>
          </a:bodyPr>
          <a:lstStyle/>
          <a:p>
            <a:r>
              <a:rPr lang="en-US" b="1" dirty="0">
                <a:solidFill>
                  <a:srgbClr val="39B6B5"/>
                </a:solidFill>
                <a:latin typeface="Arial Narrow" panose="020B0606020202030204" pitchFamily="34" charset="0"/>
              </a:rPr>
              <a:t>Random Forest classifier Model: </a:t>
            </a:r>
          </a:p>
          <a:p>
            <a:pPr marL="285750" indent="-285750">
              <a:buFont typeface="Arial" panose="020B0604020202020204" pitchFamily="34" charset="0"/>
              <a:buChar char="•"/>
            </a:pPr>
            <a:r>
              <a:rPr lang="en-US" altLang="en-US" dirty="0">
                <a:latin typeface="Arial Narrow" panose="020B0606020202030204" pitchFamily="34" charset="0"/>
              </a:rPr>
              <a:t>We initialize the Random Forest Classifier with </a:t>
            </a:r>
            <a:r>
              <a:rPr lang="en-US" altLang="en-US" dirty="0" err="1">
                <a:latin typeface="Arial Narrow" panose="020B0606020202030204" pitchFamily="34" charset="0"/>
              </a:rPr>
              <a:t>RandomForestClassifier</a:t>
            </a:r>
            <a:r>
              <a:rPr lang="en-US" altLang="en-US" dirty="0">
                <a:latin typeface="Arial Narrow" panose="020B0606020202030204" pitchFamily="34" charset="0"/>
              </a:rPr>
              <a:t>() constructor. We specify the number of trees (</a:t>
            </a:r>
            <a:r>
              <a:rPr lang="en-US" altLang="en-US" dirty="0" err="1">
                <a:latin typeface="Arial Narrow" panose="020B0606020202030204" pitchFamily="34" charset="0"/>
              </a:rPr>
              <a:t>n_estimators</a:t>
            </a:r>
            <a:r>
              <a:rPr lang="en-US" altLang="en-US" dirty="0">
                <a:latin typeface="Arial Narrow" panose="020B0606020202030204" pitchFamily="34" charset="0"/>
              </a:rPr>
              <a:t>) in the forest. </a:t>
            </a:r>
            <a:r>
              <a:rPr lang="en-US" altLang="en-US" dirty="0" err="1">
                <a:latin typeface="Arial Narrow" panose="020B0606020202030204" pitchFamily="34" charset="0"/>
              </a:rPr>
              <a:t>random_state</a:t>
            </a:r>
            <a:r>
              <a:rPr lang="en-US" altLang="en-US" dirty="0">
                <a:latin typeface="Arial Narrow" panose="020B0606020202030204" pitchFamily="34" charset="0"/>
              </a:rPr>
              <a:t> is used for reproducibility. </a:t>
            </a:r>
          </a:p>
          <a:p>
            <a:pPr marL="285750" indent="-285750">
              <a:buFont typeface="Arial" panose="020B0604020202020204" pitchFamily="34" charset="0"/>
              <a:buChar char="•"/>
            </a:pPr>
            <a:r>
              <a:rPr lang="en-US" altLang="en-US" dirty="0">
                <a:latin typeface="Arial Narrow" panose="020B0606020202030204" pitchFamily="34" charset="0"/>
              </a:rPr>
              <a:t>We train the Random Forest Classifier model using the fit() method on the training data. </a:t>
            </a:r>
          </a:p>
          <a:p>
            <a:pPr marL="285750" indent="-285750">
              <a:buFont typeface="Arial" panose="020B0604020202020204" pitchFamily="34" charset="0"/>
              <a:buChar char="•"/>
            </a:pPr>
            <a:r>
              <a:rPr lang="en-US" altLang="en-US" dirty="0">
                <a:latin typeface="Arial Narrow" panose="020B0606020202030204" pitchFamily="34" charset="0"/>
              </a:rPr>
              <a:t>We use the trained model to make predictions on the test set using the predict() method. </a:t>
            </a:r>
          </a:p>
          <a:p>
            <a:pPr marL="285750" indent="-285750">
              <a:buFont typeface="Arial" panose="020B0604020202020204" pitchFamily="34" charset="0"/>
              <a:buChar char="•"/>
            </a:pPr>
            <a:r>
              <a:rPr lang="en-US" altLang="en-US" dirty="0" smtClean="0">
                <a:latin typeface="Arial Narrow" panose="020B0606020202030204" pitchFamily="34" charset="0"/>
              </a:rPr>
              <a:t>We </a:t>
            </a:r>
            <a:r>
              <a:rPr lang="en-US" altLang="en-US" dirty="0">
                <a:latin typeface="Arial Narrow" panose="020B0606020202030204" pitchFamily="34" charset="0"/>
              </a:rPr>
              <a:t>calculate the accuracy of the model by comparing the predicted </a:t>
            </a:r>
            <a:r>
              <a:rPr lang="en-US" altLang="en-US" dirty="0" smtClean="0">
                <a:latin typeface="Arial Narrow" panose="020B0606020202030204" pitchFamily="34" charset="0"/>
              </a:rPr>
              <a:t>values with </a:t>
            </a:r>
            <a:r>
              <a:rPr lang="en-US" altLang="en-US" dirty="0">
                <a:latin typeface="Arial Narrow" panose="020B0606020202030204" pitchFamily="34" charset="0"/>
              </a:rPr>
              <a:t>the actual </a:t>
            </a:r>
            <a:r>
              <a:rPr lang="en-US" altLang="en-US" dirty="0" smtClean="0">
                <a:latin typeface="Arial Narrow" panose="020B0606020202030204" pitchFamily="34" charset="0"/>
              </a:rPr>
              <a:t>values </a:t>
            </a:r>
            <a:r>
              <a:rPr lang="en-US" altLang="en-US" dirty="0">
                <a:latin typeface="Arial Narrow" panose="020B0606020202030204" pitchFamily="34" charset="0"/>
              </a:rPr>
              <a:t>in the test set using the </a:t>
            </a:r>
            <a:r>
              <a:rPr lang="en-US" altLang="en-US" dirty="0" err="1">
                <a:latin typeface="Arial Narrow" panose="020B0606020202030204" pitchFamily="34" charset="0"/>
              </a:rPr>
              <a:t>accuracy_score</a:t>
            </a:r>
            <a:r>
              <a:rPr lang="en-US" altLang="en-US" dirty="0">
                <a:latin typeface="Arial Narrow" panose="020B0606020202030204" pitchFamily="34" charset="0"/>
              </a:rPr>
              <a:t>() function. </a:t>
            </a:r>
          </a:p>
        </p:txBody>
      </p:sp>
      <p:sp>
        <p:nvSpPr>
          <p:cNvPr id="14" name="TextBox 13">
            <a:extLst>
              <a:ext uri="{FF2B5EF4-FFF2-40B4-BE49-F238E27FC236}">
                <a16:creationId xmlns:a16="http://schemas.microsoft.com/office/drawing/2014/main" xmlns="" id="{02A1F0CC-5D9A-FA7D-5F06-A93DB1E91CC3}"/>
              </a:ext>
            </a:extLst>
          </p:cNvPr>
          <p:cNvSpPr txBox="1"/>
          <p:nvPr/>
        </p:nvSpPr>
        <p:spPr>
          <a:xfrm>
            <a:off x="1825103" y="2881244"/>
            <a:ext cx="1678438" cy="307777"/>
          </a:xfrm>
          <a:prstGeom prst="rect">
            <a:avLst/>
          </a:prstGeom>
          <a:noFill/>
        </p:spPr>
        <p:txBody>
          <a:bodyPr wrap="square">
            <a:spAutoFit/>
          </a:bodyPr>
          <a:lstStyle/>
          <a:p>
            <a:pPr algn="ctr"/>
            <a:r>
              <a:rPr lang="en-US" b="1" dirty="0">
                <a:solidFill>
                  <a:srgbClr val="39B6B5"/>
                </a:solidFill>
                <a:latin typeface="Arial Narrow" panose="020B0606020202030204" pitchFamily="34" charset="0"/>
              </a:rPr>
              <a:t>Model Training</a:t>
            </a:r>
          </a:p>
        </p:txBody>
      </p:sp>
      <p:pic>
        <p:nvPicPr>
          <p:cNvPr id="4" name="Picture 3">
            <a:extLst>
              <a:ext uri="{FF2B5EF4-FFF2-40B4-BE49-F238E27FC236}">
                <a16:creationId xmlns:a16="http://schemas.microsoft.com/office/drawing/2014/main" xmlns="" id="{54B595C0-AC5C-5901-D60F-BC08058A65A2}"/>
              </a:ext>
            </a:extLst>
          </p:cNvPr>
          <p:cNvPicPr>
            <a:picLocks noChangeAspect="1"/>
          </p:cNvPicPr>
          <p:nvPr/>
        </p:nvPicPr>
        <p:blipFill>
          <a:blip r:embed="rId2"/>
          <a:stretch>
            <a:fillRect/>
          </a:stretch>
        </p:blipFill>
        <p:spPr>
          <a:xfrm>
            <a:off x="6062978" y="3760112"/>
            <a:ext cx="1543050" cy="390525"/>
          </a:xfrm>
          <a:prstGeom prst="rect">
            <a:avLst/>
          </a:prstGeom>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93374"/>
            <a:ext cx="4912397" cy="69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6073" y="4094696"/>
            <a:ext cx="4687273" cy="84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557" y="819695"/>
            <a:ext cx="2942496" cy="256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52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FEC047B-68D1-24C1-79AC-E5C509B8DCF1}"/>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Arial" panose="020B0604020202020204" pitchFamily="34" charset="0"/>
                <a:ea typeface="Arial" panose="020B0604020202020204" pitchFamily="34" charset="0"/>
                <a:cs typeface="Arial" panose="020B0604020202020204" pitchFamily="34" charset="0"/>
              </a:rPr>
              <a:t>Machine Learning (Python)</a:t>
            </a:r>
            <a:endParaRPr lang="en-US" sz="3600" dirty="0">
              <a:solidFill>
                <a:srgbClr val="39B6B5"/>
              </a:solidFill>
            </a:endParaRPr>
          </a:p>
        </p:txBody>
      </p:sp>
      <p:sp>
        <p:nvSpPr>
          <p:cNvPr id="5" name="TextBox 4">
            <a:extLst>
              <a:ext uri="{FF2B5EF4-FFF2-40B4-BE49-F238E27FC236}">
                <a16:creationId xmlns:a16="http://schemas.microsoft.com/office/drawing/2014/main" xmlns="" id="{2474A886-1E0A-C66F-0326-D611C08CB417}"/>
              </a:ext>
            </a:extLst>
          </p:cNvPr>
          <p:cNvSpPr txBox="1"/>
          <p:nvPr/>
        </p:nvSpPr>
        <p:spPr>
          <a:xfrm>
            <a:off x="126694" y="567717"/>
            <a:ext cx="4572000" cy="2462213"/>
          </a:xfrm>
          <a:prstGeom prst="rect">
            <a:avLst/>
          </a:prstGeom>
          <a:noFill/>
        </p:spPr>
        <p:txBody>
          <a:bodyPr wrap="square">
            <a:spAutoFit/>
          </a:bodyPr>
          <a:lstStyle/>
          <a:p>
            <a:pPr algn="l"/>
            <a:r>
              <a:rPr lang="en-US" b="1" i="0" dirty="0">
                <a:solidFill>
                  <a:srgbClr val="39B6B5"/>
                </a:solidFill>
                <a:effectLst/>
                <a:highlight>
                  <a:srgbClr val="FFFFFF"/>
                </a:highlight>
                <a:latin typeface="Arial Narrow" panose="020B0606020202030204" pitchFamily="34" charset="0"/>
              </a:rPr>
              <a:t>K-Nearest Neighbors (KNN) </a:t>
            </a:r>
            <a:r>
              <a:rPr lang="en-US" b="1" dirty="0">
                <a:solidFill>
                  <a:srgbClr val="39B6B5"/>
                </a:solidFill>
                <a:highlight>
                  <a:srgbClr val="FFFFFF"/>
                </a:highlight>
                <a:latin typeface="Arial Narrow" panose="020B0606020202030204" pitchFamily="34" charset="0"/>
              </a:rPr>
              <a:t>M</a:t>
            </a:r>
            <a:r>
              <a:rPr lang="en-US" b="1" i="0" dirty="0">
                <a:solidFill>
                  <a:srgbClr val="39B6B5"/>
                </a:solidFill>
                <a:effectLst/>
                <a:highlight>
                  <a:srgbClr val="FFFFFF"/>
                </a:highlight>
                <a:latin typeface="Arial Narrow" panose="020B0606020202030204" pitchFamily="34" charset="0"/>
              </a:rPr>
              <a:t>odel</a:t>
            </a:r>
            <a:r>
              <a:rPr lang="en-US" i="0" dirty="0">
                <a:solidFill>
                  <a:schemeClr val="tx1"/>
                </a:solidFill>
                <a:effectLst/>
                <a:highlight>
                  <a:srgbClr val="FFFFFF"/>
                </a:highlight>
                <a:latin typeface="Arial Narrow" panose="020B0606020202030204" pitchFamily="34" charset="0"/>
              </a:rPr>
              <a:t>: </a:t>
            </a:r>
          </a:p>
          <a:p>
            <a:pPr marL="285750" indent="-285750" algn="l">
              <a:buFont typeface="Arial" panose="020B0604020202020204" pitchFamily="34" charset="0"/>
              <a:buChar char="•"/>
            </a:pPr>
            <a:r>
              <a:rPr lang="en-US" i="0" dirty="0">
                <a:solidFill>
                  <a:schemeClr val="tx1"/>
                </a:solidFill>
                <a:effectLst/>
                <a:highlight>
                  <a:srgbClr val="FFFFFF"/>
                </a:highlight>
                <a:latin typeface="Arial Narrow" panose="020B0606020202030204" pitchFamily="34" charset="0"/>
              </a:rPr>
              <a:t>We initialize the KNN model with </a:t>
            </a:r>
            <a:r>
              <a:rPr lang="en-US" i="0" dirty="0" err="1">
                <a:solidFill>
                  <a:schemeClr val="tx1"/>
                </a:solidFill>
                <a:effectLst/>
                <a:highlight>
                  <a:srgbClr val="FFFFFF"/>
                </a:highlight>
                <a:latin typeface="Arial Narrow" panose="020B0606020202030204" pitchFamily="34" charset="0"/>
              </a:rPr>
              <a:t>KNeighborsClassifier</a:t>
            </a:r>
            <a:r>
              <a:rPr lang="en-US" i="0" dirty="0">
                <a:solidFill>
                  <a:schemeClr val="tx1"/>
                </a:solidFill>
                <a:effectLst/>
                <a:highlight>
                  <a:srgbClr val="FFFFFF"/>
                </a:highlight>
                <a:latin typeface="Arial Narrow" panose="020B0606020202030204" pitchFamily="34" charset="0"/>
              </a:rPr>
              <a:t>() constructor. </a:t>
            </a:r>
            <a:r>
              <a:rPr lang="en-US" i="0" dirty="0" err="1">
                <a:solidFill>
                  <a:schemeClr val="tx1"/>
                </a:solidFill>
                <a:effectLst/>
                <a:highlight>
                  <a:srgbClr val="FFFFFF"/>
                </a:highlight>
                <a:latin typeface="Arial Narrow" panose="020B0606020202030204" pitchFamily="34" charset="0"/>
              </a:rPr>
              <a:t>n_neighbors</a:t>
            </a:r>
            <a:r>
              <a:rPr lang="en-US" i="0" dirty="0">
                <a:solidFill>
                  <a:schemeClr val="tx1"/>
                </a:solidFill>
                <a:effectLst/>
                <a:highlight>
                  <a:srgbClr val="FFFFFF"/>
                </a:highlight>
                <a:latin typeface="Arial Narrow" panose="020B0606020202030204" pitchFamily="34" charset="0"/>
              </a:rPr>
              <a:t> specifies the number of neighbors to consider.</a:t>
            </a:r>
          </a:p>
          <a:p>
            <a:pPr marL="285750" indent="-285750" algn="l">
              <a:buFont typeface="Arial" panose="020B0604020202020204" pitchFamily="34" charset="0"/>
              <a:buChar char="•"/>
            </a:pPr>
            <a:r>
              <a:rPr lang="en-US" i="0" dirty="0">
                <a:solidFill>
                  <a:schemeClr val="tx1"/>
                </a:solidFill>
                <a:effectLst/>
                <a:highlight>
                  <a:srgbClr val="FFFFFF"/>
                </a:highlight>
                <a:latin typeface="Arial Narrow" panose="020B0606020202030204" pitchFamily="34" charset="0"/>
              </a:rPr>
              <a:t>We train the KNN model using the fit() method on the training data.</a:t>
            </a:r>
          </a:p>
          <a:p>
            <a:pPr marL="285750" indent="-285750" algn="l">
              <a:buFont typeface="Arial" panose="020B0604020202020204" pitchFamily="34" charset="0"/>
              <a:buChar char="•"/>
            </a:pPr>
            <a:r>
              <a:rPr lang="en-US" i="0" dirty="0">
                <a:solidFill>
                  <a:schemeClr val="tx1"/>
                </a:solidFill>
                <a:effectLst/>
                <a:highlight>
                  <a:srgbClr val="FFFFFF"/>
                </a:highlight>
                <a:latin typeface="Arial Narrow" panose="020B0606020202030204" pitchFamily="34" charset="0"/>
              </a:rPr>
              <a:t>Making Predictions: We use the trained model to make predictions on the test set using the predict() method.</a:t>
            </a:r>
          </a:p>
          <a:p>
            <a:pPr marL="285750" indent="-285750" algn="l">
              <a:buFont typeface="Arial" panose="020B0604020202020204" pitchFamily="34" charset="0"/>
              <a:buChar char="•"/>
            </a:pPr>
            <a:r>
              <a:rPr lang="en-US" i="0" dirty="0">
                <a:solidFill>
                  <a:schemeClr val="tx1"/>
                </a:solidFill>
                <a:effectLst/>
                <a:highlight>
                  <a:srgbClr val="FFFFFF"/>
                </a:highlight>
                <a:latin typeface="Arial Narrow" panose="020B0606020202030204" pitchFamily="34" charset="0"/>
              </a:rPr>
              <a:t>Model Evaluation: We calculate the accuracy of the model by comparing the predicted </a:t>
            </a:r>
            <a:r>
              <a:rPr lang="en-US" i="0" dirty="0" smtClean="0">
                <a:solidFill>
                  <a:schemeClr val="tx1"/>
                </a:solidFill>
                <a:effectLst/>
                <a:highlight>
                  <a:srgbClr val="FFFFFF"/>
                </a:highlight>
                <a:latin typeface="Arial Narrow" panose="020B0606020202030204" pitchFamily="34" charset="0"/>
              </a:rPr>
              <a:t>values </a:t>
            </a:r>
            <a:r>
              <a:rPr lang="en-US" i="0" dirty="0">
                <a:solidFill>
                  <a:schemeClr val="tx1"/>
                </a:solidFill>
                <a:effectLst/>
                <a:highlight>
                  <a:srgbClr val="FFFFFF"/>
                </a:highlight>
                <a:latin typeface="Arial Narrow" panose="020B0606020202030204" pitchFamily="34" charset="0"/>
              </a:rPr>
              <a:t>with the actual </a:t>
            </a:r>
            <a:r>
              <a:rPr lang="en-US" i="0" dirty="0" smtClean="0">
                <a:solidFill>
                  <a:schemeClr val="tx1"/>
                </a:solidFill>
                <a:effectLst/>
                <a:highlight>
                  <a:srgbClr val="FFFFFF"/>
                </a:highlight>
                <a:latin typeface="Arial Narrow" panose="020B0606020202030204" pitchFamily="34" charset="0"/>
              </a:rPr>
              <a:t>values </a:t>
            </a:r>
            <a:r>
              <a:rPr lang="en-US" i="0" dirty="0">
                <a:solidFill>
                  <a:schemeClr val="tx1"/>
                </a:solidFill>
                <a:effectLst/>
                <a:highlight>
                  <a:srgbClr val="FFFFFF"/>
                </a:highlight>
                <a:latin typeface="Arial Narrow" panose="020B0606020202030204" pitchFamily="34" charset="0"/>
              </a:rPr>
              <a:t>in the test set using the </a:t>
            </a:r>
            <a:r>
              <a:rPr lang="en-US" i="0" dirty="0" err="1">
                <a:solidFill>
                  <a:schemeClr val="tx1"/>
                </a:solidFill>
                <a:effectLst/>
                <a:highlight>
                  <a:srgbClr val="FFFFFF"/>
                </a:highlight>
                <a:latin typeface="Arial Narrow" panose="020B0606020202030204" pitchFamily="34" charset="0"/>
              </a:rPr>
              <a:t>accuracy_score</a:t>
            </a:r>
            <a:r>
              <a:rPr lang="en-US" i="0" dirty="0">
                <a:solidFill>
                  <a:schemeClr val="tx1"/>
                </a:solidFill>
                <a:effectLst/>
                <a:highlight>
                  <a:srgbClr val="FFFFFF"/>
                </a:highlight>
                <a:latin typeface="Arial Narrow" panose="020B0606020202030204" pitchFamily="34" charset="0"/>
              </a:rPr>
              <a:t>()</a:t>
            </a:r>
          </a:p>
        </p:txBody>
      </p:sp>
      <p:sp>
        <p:nvSpPr>
          <p:cNvPr id="22" name="TextBox 21">
            <a:extLst>
              <a:ext uri="{FF2B5EF4-FFF2-40B4-BE49-F238E27FC236}">
                <a16:creationId xmlns:a16="http://schemas.microsoft.com/office/drawing/2014/main" xmlns="" id="{3B23BB9D-93E6-1ACB-6AC7-7C25A7ABF590}"/>
              </a:ext>
            </a:extLst>
          </p:cNvPr>
          <p:cNvSpPr txBox="1"/>
          <p:nvPr/>
        </p:nvSpPr>
        <p:spPr>
          <a:xfrm>
            <a:off x="4918733" y="3395359"/>
            <a:ext cx="1545146" cy="307777"/>
          </a:xfrm>
          <a:prstGeom prst="rect">
            <a:avLst/>
          </a:prstGeom>
          <a:noFill/>
        </p:spPr>
        <p:txBody>
          <a:bodyPr wrap="square" rtlCol="0">
            <a:spAutoFit/>
          </a:bodyPr>
          <a:lstStyle/>
          <a:p>
            <a:pPr algn="ctr"/>
            <a:r>
              <a:rPr lang="en-US" b="1" dirty="0">
                <a:solidFill>
                  <a:srgbClr val="39B6B5"/>
                </a:solidFill>
                <a:latin typeface="Arial Narrow" panose="020B0606020202030204" pitchFamily="34" charset="0"/>
              </a:rPr>
              <a:t>Accuracy</a:t>
            </a:r>
          </a:p>
        </p:txBody>
      </p:sp>
      <p:sp>
        <p:nvSpPr>
          <p:cNvPr id="23" name="TextBox 22">
            <a:extLst>
              <a:ext uri="{FF2B5EF4-FFF2-40B4-BE49-F238E27FC236}">
                <a16:creationId xmlns:a16="http://schemas.microsoft.com/office/drawing/2014/main" xmlns="" id="{3BD8B13E-7176-F7A5-D548-B51120E9C0EB}"/>
              </a:ext>
            </a:extLst>
          </p:cNvPr>
          <p:cNvSpPr txBox="1"/>
          <p:nvPr/>
        </p:nvSpPr>
        <p:spPr>
          <a:xfrm>
            <a:off x="867439" y="3164075"/>
            <a:ext cx="1678438" cy="307777"/>
          </a:xfrm>
          <a:prstGeom prst="rect">
            <a:avLst/>
          </a:prstGeom>
          <a:noFill/>
        </p:spPr>
        <p:txBody>
          <a:bodyPr wrap="square">
            <a:spAutoFit/>
          </a:bodyPr>
          <a:lstStyle/>
          <a:p>
            <a:pPr algn="ctr"/>
            <a:r>
              <a:rPr lang="en-US" b="1" dirty="0">
                <a:solidFill>
                  <a:srgbClr val="39B6B5"/>
                </a:solidFill>
                <a:latin typeface="Arial Narrow" panose="020B0606020202030204" pitchFamily="34" charset="0"/>
              </a:rPr>
              <a:t>Model Training</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94" y="3474925"/>
            <a:ext cx="3644372" cy="151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458" y="434424"/>
            <a:ext cx="3054032" cy="272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1136" y="3740012"/>
            <a:ext cx="4867241" cy="83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696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CB7BA54-F9D1-D06E-A796-49CEDE0E1014}"/>
              </a:ext>
            </a:extLst>
          </p:cNvPr>
          <p:cNvSpPr txBox="1"/>
          <p:nvPr/>
        </p:nvSpPr>
        <p:spPr>
          <a:xfrm>
            <a:off x="110169" y="470804"/>
            <a:ext cx="4572000" cy="24622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i="0" dirty="0">
                <a:solidFill>
                  <a:srgbClr val="39B6B5"/>
                </a:solidFill>
                <a:effectLst/>
                <a:highlight>
                  <a:srgbClr val="FFFFFF"/>
                </a:highlight>
                <a:latin typeface="-apple-system"/>
              </a:rPr>
              <a:t>Naive Bayes Model: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Arial Narrow" panose="020B0606020202030204" pitchFamily="34" charset="0"/>
              </a:rPr>
              <a:t>We train the Naive Bayes model using the fit() method on the training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Arial Narrow" panose="020B0606020202030204" pitchFamily="34" charset="0"/>
              </a:rPr>
              <a:t>We use the trained model to make predictions on the test set using the predict() method.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Arial Narrow" panose="020B0606020202030204" pitchFamily="34" charset="0"/>
              </a:rPr>
              <a:t>We calculate the accuracy of the model by comparing the predicted </a:t>
            </a:r>
            <a:r>
              <a:rPr lang="en-US" altLang="en-US" dirty="0" smtClean="0">
                <a:solidFill>
                  <a:schemeClr val="tx1"/>
                </a:solidFill>
                <a:latin typeface="Arial Narrow" panose="020B0606020202030204" pitchFamily="34" charset="0"/>
              </a:rPr>
              <a:t>values </a:t>
            </a:r>
            <a:r>
              <a:rPr lang="en-US" altLang="en-US" dirty="0">
                <a:solidFill>
                  <a:schemeClr val="tx1"/>
                </a:solidFill>
                <a:latin typeface="Arial Narrow" panose="020B0606020202030204" pitchFamily="34" charset="0"/>
              </a:rPr>
              <a:t>with the actual </a:t>
            </a:r>
            <a:r>
              <a:rPr lang="en-US" altLang="en-US" dirty="0" smtClean="0">
                <a:solidFill>
                  <a:schemeClr val="tx1"/>
                </a:solidFill>
                <a:latin typeface="Arial Narrow" panose="020B0606020202030204" pitchFamily="34" charset="0"/>
              </a:rPr>
              <a:t>values in </a:t>
            </a:r>
            <a:r>
              <a:rPr lang="en-US" altLang="en-US" dirty="0">
                <a:solidFill>
                  <a:schemeClr val="tx1"/>
                </a:solidFill>
                <a:latin typeface="Arial Narrow" panose="020B0606020202030204" pitchFamily="34" charset="0"/>
              </a:rPr>
              <a:t>the test set using the </a:t>
            </a:r>
            <a:r>
              <a:rPr lang="en-US" altLang="en-US" dirty="0" err="1">
                <a:solidFill>
                  <a:schemeClr val="tx1"/>
                </a:solidFill>
                <a:latin typeface="Arial Narrow" panose="020B0606020202030204" pitchFamily="34" charset="0"/>
              </a:rPr>
              <a:t>accuracy_score</a:t>
            </a:r>
            <a:r>
              <a:rPr lang="en-US" altLang="en-US" dirty="0">
                <a:solidFill>
                  <a:schemeClr val="tx1"/>
                </a:solidFill>
                <a:latin typeface="Arial Narrow" panose="020B0606020202030204" pitchFamily="34" charset="0"/>
              </a:rPr>
              <a:t>() function. We also generate a classification report using </a:t>
            </a:r>
            <a:r>
              <a:rPr lang="en-US" altLang="en-US" dirty="0" err="1">
                <a:solidFill>
                  <a:schemeClr val="tx1"/>
                </a:solidFill>
                <a:latin typeface="Arial Narrow" panose="020B0606020202030204" pitchFamily="34" charset="0"/>
              </a:rPr>
              <a:t>classification_report</a:t>
            </a:r>
            <a:r>
              <a:rPr lang="en-US" altLang="en-US" dirty="0">
                <a:solidFill>
                  <a:schemeClr val="tx1"/>
                </a:solidFill>
                <a:latin typeface="Arial Narrow" panose="020B0606020202030204" pitchFamily="34" charset="0"/>
              </a:rPr>
              <a:t>() to get more detailed metrics like precision, recall, and F1-score.</a:t>
            </a:r>
          </a:p>
          <a:p>
            <a:pPr algn="l"/>
            <a:r>
              <a:rPr lang="en-US" b="1" i="0" dirty="0">
                <a:solidFill>
                  <a:srgbClr val="39B6B5"/>
                </a:solidFill>
                <a:effectLst/>
                <a:highlight>
                  <a:srgbClr val="FFFFFF"/>
                </a:highlight>
                <a:latin typeface="-apple-system"/>
              </a:rPr>
              <a:t> </a:t>
            </a:r>
          </a:p>
        </p:txBody>
      </p:sp>
      <p:sp>
        <p:nvSpPr>
          <p:cNvPr id="5" name="Title 1">
            <a:extLst>
              <a:ext uri="{FF2B5EF4-FFF2-40B4-BE49-F238E27FC236}">
                <a16:creationId xmlns:a16="http://schemas.microsoft.com/office/drawing/2014/main" xmlns="" id="{5CBE496D-F6C1-CC97-B01A-B4FDDF423CFA}"/>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Arial" panose="020B0604020202020204" pitchFamily="34" charset="0"/>
                <a:ea typeface="Arial" panose="020B0604020202020204" pitchFamily="34" charset="0"/>
                <a:cs typeface="Arial" panose="020B0604020202020204" pitchFamily="34" charset="0"/>
              </a:rPr>
              <a:t>Machine Learning (Python)</a:t>
            </a:r>
            <a:endParaRPr lang="en-US" sz="3600" dirty="0">
              <a:solidFill>
                <a:srgbClr val="39B6B5"/>
              </a:solidFill>
            </a:endParaRPr>
          </a:p>
        </p:txBody>
      </p:sp>
      <p:sp>
        <p:nvSpPr>
          <p:cNvPr id="11" name="TextBox 10">
            <a:extLst>
              <a:ext uri="{FF2B5EF4-FFF2-40B4-BE49-F238E27FC236}">
                <a16:creationId xmlns:a16="http://schemas.microsoft.com/office/drawing/2014/main" xmlns="" id="{02B19C4F-AB6F-BE5D-03C9-5103F8BA2F42}"/>
              </a:ext>
            </a:extLst>
          </p:cNvPr>
          <p:cNvSpPr txBox="1"/>
          <p:nvPr/>
        </p:nvSpPr>
        <p:spPr>
          <a:xfrm>
            <a:off x="6249409" y="142635"/>
            <a:ext cx="1545146" cy="307777"/>
          </a:xfrm>
          <a:prstGeom prst="rect">
            <a:avLst/>
          </a:prstGeom>
          <a:noFill/>
        </p:spPr>
        <p:txBody>
          <a:bodyPr wrap="square" rtlCol="0">
            <a:spAutoFit/>
          </a:bodyPr>
          <a:lstStyle/>
          <a:p>
            <a:r>
              <a:rPr lang="en-US" b="1" dirty="0">
                <a:solidFill>
                  <a:srgbClr val="39B6B5"/>
                </a:solidFill>
                <a:latin typeface="Arial Narrow" panose="020B0606020202030204" pitchFamily="34" charset="0"/>
              </a:rPr>
              <a:t>Confusion Matrix</a:t>
            </a:r>
          </a:p>
        </p:txBody>
      </p:sp>
      <p:sp>
        <p:nvSpPr>
          <p:cNvPr id="16" name="TextBox 15">
            <a:extLst>
              <a:ext uri="{FF2B5EF4-FFF2-40B4-BE49-F238E27FC236}">
                <a16:creationId xmlns:a16="http://schemas.microsoft.com/office/drawing/2014/main" xmlns="" id="{271D4106-D1BA-4A98-4249-D59118591FCC}"/>
              </a:ext>
            </a:extLst>
          </p:cNvPr>
          <p:cNvSpPr txBox="1"/>
          <p:nvPr/>
        </p:nvSpPr>
        <p:spPr>
          <a:xfrm>
            <a:off x="5512005" y="2942624"/>
            <a:ext cx="1798563" cy="307777"/>
          </a:xfrm>
          <a:prstGeom prst="rect">
            <a:avLst/>
          </a:prstGeom>
          <a:noFill/>
        </p:spPr>
        <p:txBody>
          <a:bodyPr wrap="square" rtlCol="0">
            <a:spAutoFit/>
          </a:bodyPr>
          <a:lstStyle/>
          <a:p>
            <a:r>
              <a:rPr lang="en-US" b="1" dirty="0">
                <a:solidFill>
                  <a:srgbClr val="39B6B5"/>
                </a:solidFill>
                <a:latin typeface="Arial Narrow" panose="020B0606020202030204" pitchFamily="34" charset="0"/>
              </a:rPr>
              <a:t>Classification Report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9" y="3350785"/>
            <a:ext cx="3360546" cy="147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347" y="3350785"/>
            <a:ext cx="4605372" cy="1635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6" y="470805"/>
            <a:ext cx="3286680" cy="2285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16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82ACF-0A36-0A84-F396-73FDF928D0ED}"/>
              </a:ext>
            </a:extLst>
          </p:cNvPr>
          <p:cNvSpPr>
            <a:spLocks noGrp="1"/>
          </p:cNvSpPr>
          <p:nvPr>
            <p:ph type="title"/>
          </p:nvPr>
        </p:nvSpPr>
        <p:spPr/>
        <p:txBody>
          <a:bodyPr/>
          <a:lstStyle/>
          <a:p>
            <a:r>
              <a:rPr lang="en-US" dirty="0">
                <a:solidFill>
                  <a:srgbClr val="957FCA"/>
                </a:solidFill>
              </a:rPr>
              <a:t>Introduction</a:t>
            </a:r>
          </a:p>
        </p:txBody>
      </p:sp>
      <p:sp>
        <p:nvSpPr>
          <p:cNvPr id="8" name="TextBox 7">
            <a:extLst>
              <a:ext uri="{FF2B5EF4-FFF2-40B4-BE49-F238E27FC236}">
                <a16:creationId xmlns:a16="http://schemas.microsoft.com/office/drawing/2014/main" xmlns="" id="{3CBF4CBA-364A-1C7B-A82F-93CCFC6D5EA0}"/>
              </a:ext>
            </a:extLst>
          </p:cNvPr>
          <p:cNvSpPr txBox="1"/>
          <p:nvPr/>
        </p:nvSpPr>
        <p:spPr>
          <a:xfrm>
            <a:off x="1663547" y="1221375"/>
            <a:ext cx="6318173" cy="2308324"/>
          </a:xfrm>
          <a:prstGeom prst="rect">
            <a:avLst/>
          </a:prstGeom>
          <a:noFill/>
        </p:spPr>
        <p:txBody>
          <a:bodyPr wrap="square">
            <a:spAutoFit/>
          </a:bodyPr>
          <a:lstStyle/>
          <a:p>
            <a:pPr marL="285750" indent="-285750">
              <a:buFont typeface="Arial" panose="020B0604020202020204" pitchFamily="34" charset="0"/>
              <a:buChar char="•"/>
            </a:pPr>
            <a:r>
              <a:rPr lang="en-US" sz="1600" dirty="0"/>
              <a:t>Insurance fraud is a significant concern for insurance companies worldwide, leading to substantial financial losses and undermining the integrity of the insurance system</a:t>
            </a:r>
            <a:r>
              <a:rPr lang="en-US" sz="1600" dirty="0" smtClean="0"/>
              <a:t>.</a:t>
            </a:r>
          </a:p>
          <a:p>
            <a:pPr marL="285750" indent="-285750">
              <a:buFont typeface="Arial" panose="020B0604020202020204" pitchFamily="34" charset="0"/>
              <a:buChar char="•"/>
            </a:pPr>
            <a:r>
              <a:rPr lang="en-US" sz="1600" dirty="0" smtClean="0"/>
              <a:t> </a:t>
            </a:r>
            <a:r>
              <a:rPr lang="en-US" sz="1600" dirty="0"/>
              <a:t>Detecting fraudulent activities efficiently is crucial for maintaining trust, reducing costs, and ensuring fair premiums for policyholders. </a:t>
            </a:r>
            <a:endParaRPr lang="en-US" sz="1600" dirty="0" smtClean="0"/>
          </a:p>
          <a:p>
            <a:pPr marL="285750" indent="-285750">
              <a:buFont typeface="Arial" panose="020B0604020202020204" pitchFamily="34" charset="0"/>
              <a:buChar char="•"/>
            </a:pPr>
            <a:r>
              <a:rPr lang="en-US" sz="1600" dirty="0" smtClean="0"/>
              <a:t>Machine </a:t>
            </a:r>
            <a:r>
              <a:rPr lang="en-US" sz="1600" dirty="0"/>
              <a:t>learning (ML) techniques have emerged as powerful tools in combating insurance fraud due to their ability to analyze vast amounts of data and identify suspicious patterns that might</a:t>
            </a:r>
            <a:r>
              <a:rPr lang="en-US" sz="1600" i="0" dirty="0" smtClean="0">
                <a:solidFill>
                  <a:srgbClr val="0D0D0D"/>
                </a:solidFill>
                <a:effectLst/>
                <a:highlight>
                  <a:srgbClr val="FFFFFF"/>
                </a:highlight>
                <a:latin typeface="Arial Narrow" panose="020B0606020202030204" pitchFamily="34" charset="0"/>
              </a:rPr>
              <a:t>.</a:t>
            </a:r>
            <a:endParaRPr lang="en-US" sz="1600" dirty="0">
              <a:latin typeface="Arial Narrow" panose="020B0606020202030204" pitchFamily="34" charset="0"/>
            </a:endParaRPr>
          </a:p>
        </p:txBody>
      </p:sp>
      <p:pic>
        <p:nvPicPr>
          <p:cNvPr id="10" name="Picture 9">
            <a:extLst>
              <a:ext uri="{FF2B5EF4-FFF2-40B4-BE49-F238E27FC236}">
                <a16:creationId xmlns:a16="http://schemas.microsoft.com/office/drawing/2014/main" xmlns="" id="{2C08423D-D97B-DD7F-DE81-817AB54BB542}"/>
              </a:ext>
            </a:extLst>
          </p:cNvPr>
          <p:cNvPicPr>
            <a:picLocks noChangeAspect="1"/>
          </p:cNvPicPr>
          <p:nvPr/>
        </p:nvPicPr>
        <p:blipFill>
          <a:blip r:embed="rId2"/>
          <a:stretch>
            <a:fillRect/>
          </a:stretch>
        </p:blipFill>
        <p:spPr>
          <a:xfrm>
            <a:off x="5538083" y="30138"/>
            <a:ext cx="639467" cy="630558"/>
          </a:xfrm>
          <a:prstGeom prst="rect">
            <a:avLst/>
          </a:prstGeom>
        </p:spPr>
      </p:pic>
      <p:pic>
        <p:nvPicPr>
          <p:cNvPr id="4" name="Picture 3">
            <a:extLst>
              <a:ext uri="{FF2B5EF4-FFF2-40B4-BE49-F238E27FC236}">
                <a16:creationId xmlns:a16="http://schemas.microsoft.com/office/drawing/2014/main" xmlns="" id="{CB0E67E0-DA99-CD14-5E1B-AE831384981E}"/>
              </a:ext>
            </a:extLst>
          </p:cNvPr>
          <p:cNvPicPr>
            <a:picLocks noChangeAspect="1"/>
          </p:cNvPicPr>
          <p:nvPr/>
        </p:nvPicPr>
        <p:blipFill>
          <a:blip r:embed="rId3"/>
          <a:stretch>
            <a:fillRect/>
          </a:stretch>
        </p:blipFill>
        <p:spPr>
          <a:xfrm>
            <a:off x="0" y="3925845"/>
            <a:ext cx="1253514" cy="1253514"/>
          </a:xfrm>
          <a:prstGeom prst="rect">
            <a:avLst/>
          </a:prstGeom>
        </p:spPr>
      </p:pic>
      <p:pic>
        <p:nvPicPr>
          <p:cNvPr id="6" name="Picture 5">
            <a:extLst>
              <a:ext uri="{FF2B5EF4-FFF2-40B4-BE49-F238E27FC236}">
                <a16:creationId xmlns:a16="http://schemas.microsoft.com/office/drawing/2014/main" xmlns="" id="{2328536E-4274-0AE9-4042-CB0079B9DC92}"/>
              </a:ext>
            </a:extLst>
          </p:cNvPr>
          <p:cNvPicPr>
            <a:picLocks noChangeAspect="1"/>
          </p:cNvPicPr>
          <p:nvPr/>
        </p:nvPicPr>
        <p:blipFill>
          <a:blip r:embed="rId4"/>
          <a:stretch>
            <a:fillRect/>
          </a:stretch>
        </p:blipFill>
        <p:spPr>
          <a:xfrm>
            <a:off x="7786827" y="3819780"/>
            <a:ext cx="1335140" cy="1298561"/>
          </a:xfrm>
          <a:prstGeom prst="rect">
            <a:avLst/>
          </a:prstGeom>
        </p:spPr>
      </p:pic>
      <p:pic>
        <p:nvPicPr>
          <p:cNvPr id="9" name="Picture 8">
            <a:extLst>
              <a:ext uri="{FF2B5EF4-FFF2-40B4-BE49-F238E27FC236}">
                <a16:creationId xmlns:a16="http://schemas.microsoft.com/office/drawing/2014/main" xmlns="" id="{E0B18C8F-A684-BEE4-3AB7-C88952642CA5}"/>
              </a:ext>
            </a:extLst>
          </p:cNvPr>
          <p:cNvPicPr>
            <a:picLocks noChangeAspect="1"/>
          </p:cNvPicPr>
          <p:nvPr/>
        </p:nvPicPr>
        <p:blipFill>
          <a:blip r:embed="rId5"/>
          <a:stretch>
            <a:fillRect/>
          </a:stretch>
        </p:blipFill>
        <p:spPr>
          <a:xfrm>
            <a:off x="1588520" y="3871182"/>
            <a:ext cx="1067912" cy="1239650"/>
          </a:xfrm>
          <a:prstGeom prst="rect">
            <a:avLst/>
          </a:prstGeom>
        </p:spPr>
      </p:pic>
      <p:pic>
        <p:nvPicPr>
          <p:cNvPr id="13" name="Picture 12">
            <a:extLst>
              <a:ext uri="{FF2B5EF4-FFF2-40B4-BE49-F238E27FC236}">
                <a16:creationId xmlns:a16="http://schemas.microsoft.com/office/drawing/2014/main" xmlns="" id="{86FD28DA-694A-77E9-9C0D-BED44074088C}"/>
              </a:ext>
            </a:extLst>
          </p:cNvPr>
          <p:cNvPicPr>
            <a:picLocks noChangeAspect="1"/>
          </p:cNvPicPr>
          <p:nvPr/>
        </p:nvPicPr>
        <p:blipFill>
          <a:blip r:embed="rId6"/>
          <a:stretch>
            <a:fillRect/>
          </a:stretch>
        </p:blipFill>
        <p:spPr>
          <a:xfrm>
            <a:off x="6177550" y="3871182"/>
            <a:ext cx="1231092" cy="1247159"/>
          </a:xfrm>
          <a:prstGeom prst="rect">
            <a:avLst/>
          </a:prstGeom>
        </p:spPr>
      </p:pic>
      <p:pic>
        <p:nvPicPr>
          <p:cNvPr id="15" name="Picture 14">
            <a:extLst>
              <a:ext uri="{FF2B5EF4-FFF2-40B4-BE49-F238E27FC236}">
                <a16:creationId xmlns:a16="http://schemas.microsoft.com/office/drawing/2014/main" xmlns="" id="{01B07ED8-0659-0474-6739-8D81D8B48910}"/>
              </a:ext>
            </a:extLst>
          </p:cNvPr>
          <p:cNvPicPr>
            <a:picLocks noChangeAspect="1"/>
          </p:cNvPicPr>
          <p:nvPr/>
        </p:nvPicPr>
        <p:blipFill>
          <a:blip r:embed="rId7"/>
          <a:stretch>
            <a:fillRect/>
          </a:stretch>
        </p:blipFill>
        <p:spPr>
          <a:xfrm rot="10800000">
            <a:off x="-414338" y="-836745"/>
            <a:ext cx="2364323" cy="2364323"/>
          </a:xfrm>
          <a:prstGeom prst="rect">
            <a:avLst/>
          </a:prstGeom>
        </p:spPr>
      </p:pic>
      <p:pic>
        <p:nvPicPr>
          <p:cNvPr id="1026" name="Picture 2" descr="Machine Learning | Informate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6876" y="3871182"/>
            <a:ext cx="2669781" cy="123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6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8C15239-7461-D3D8-8CB1-CC262B45C6CC}"/>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Arial" panose="020B0604020202020204" pitchFamily="34" charset="0"/>
                <a:ea typeface="Arial" panose="020B0604020202020204" pitchFamily="34" charset="0"/>
                <a:cs typeface="Arial" panose="020B0604020202020204" pitchFamily="34" charset="0"/>
              </a:rPr>
              <a:t>Machine Learning (Python)</a:t>
            </a:r>
            <a:endParaRPr lang="en-US" sz="3600" dirty="0">
              <a:solidFill>
                <a:srgbClr val="39B6B5"/>
              </a:solidFill>
            </a:endParaRPr>
          </a:p>
        </p:txBody>
      </p:sp>
      <p:sp>
        <p:nvSpPr>
          <p:cNvPr id="9" name="TextBox 8">
            <a:extLst>
              <a:ext uri="{FF2B5EF4-FFF2-40B4-BE49-F238E27FC236}">
                <a16:creationId xmlns:a16="http://schemas.microsoft.com/office/drawing/2014/main" xmlns="" id="{F5E8DAEB-C8EF-880A-92DC-FCFA8442E658}"/>
              </a:ext>
            </a:extLst>
          </p:cNvPr>
          <p:cNvSpPr txBox="1"/>
          <p:nvPr/>
        </p:nvSpPr>
        <p:spPr>
          <a:xfrm>
            <a:off x="2374135" y="591991"/>
            <a:ext cx="4572000" cy="307777"/>
          </a:xfrm>
          <a:prstGeom prst="rect">
            <a:avLst/>
          </a:prstGeom>
          <a:noFill/>
        </p:spPr>
        <p:txBody>
          <a:bodyPr wrap="square">
            <a:spAutoFit/>
          </a:bodyPr>
          <a:lstStyle/>
          <a:p>
            <a:pPr algn="ctr"/>
            <a:r>
              <a:rPr lang="en-US" b="1" dirty="0">
                <a:solidFill>
                  <a:srgbClr val="39B6B5"/>
                </a:solidFill>
              </a:rPr>
              <a:t>Accuracy Comparison for Different Models</a:t>
            </a:r>
          </a:p>
        </p:txBody>
      </p:sp>
      <p:sp>
        <p:nvSpPr>
          <p:cNvPr id="10" name="TextBox 9">
            <a:extLst>
              <a:ext uri="{FF2B5EF4-FFF2-40B4-BE49-F238E27FC236}">
                <a16:creationId xmlns:a16="http://schemas.microsoft.com/office/drawing/2014/main" xmlns="" id="{309C009A-D287-5DB0-9553-5EF6EC2CDF84}"/>
              </a:ext>
            </a:extLst>
          </p:cNvPr>
          <p:cNvSpPr txBox="1"/>
          <p:nvPr/>
        </p:nvSpPr>
        <p:spPr>
          <a:xfrm>
            <a:off x="523301" y="4565329"/>
            <a:ext cx="8273667" cy="5232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Arial Narrow" panose="020B0606020202030204" pitchFamily="34" charset="0"/>
              </a:rPr>
              <a:t>From the above </a:t>
            </a:r>
            <a:r>
              <a:rPr lang="en-US" dirty="0" err="1" smtClean="0">
                <a:latin typeface="Arial Narrow" panose="020B0606020202030204" pitchFamily="34" charset="0"/>
              </a:rPr>
              <a:t>comparsion</a:t>
            </a:r>
            <a:r>
              <a:rPr lang="en-US" dirty="0" smtClean="0">
                <a:latin typeface="Arial Narrow" panose="020B0606020202030204" pitchFamily="34" charset="0"/>
              </a:rPr>
              <a:t> we can conclude that </a:t>
            </a:r>
            <a:r>
              <a:rPr lang="en-US" dirty="0" err="1" smtClean="0">
                <a:latin typeface="Arial Narrow" panose="020B0606020202030204" pitchFamily="34" charset="0"/>
              </a:rPr>
              <a:t>RandomForestClassifier</a:t>
            </a:r>
            <a:r>
              <a:rPr lang="en-US" dirty="0" smtClean="0">
                <a:latin typeface="Arial Narrow" panose="020B0606020202030204" pitchFamily="34" charset="0"/>
              </a:rPr>
              <a:t> and </a:t>
            </a:r>
            <a:r>
              <a:rPr lang="en-US" dirty="0" err="1" smtClean="0">
                <a:latin typeface="Arial Narrow" panose="020B0606020202030204" pitchFamily="34" charset="0"/>
              </a:rPr>
              <a:t>KNeighborsClassifier</a:t>
            </a:r>
            <a:r>
              <a:rPr lang="en-US" dirty="0" smtClean="0">
                <a:latin typeface="Arial Narrow" panose="020B0606020202030204" pitchFamily="34" charset="0"/>
              </a:rPr>
              <a:t> has the highest accuracy. </a:t>
            </a:r>
            <a:endParaRPr lang="en-US" dirty="0">
              <a:latin typeface="Arial Narrow" panose="020B0606020202030204" pitchFamily="34"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65" y="899768"/>
            <a:ext cx="8843649" cy="343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723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959" y="409574"/>
            <a:ext cx="6661104" cy="3508330"/>
          </a:xfrm>
        </p:spPr>
        <p:txBody>
          <a:bodyPr/>
          <a:lstStyle/>
          <a:p>
            <a:r>
              <a:rPr lang="en-US" sz="8800" dirty="0" smtClean="0"/>
              <a:t>Thank You </a:t>
            </a:r>
            <a:endParaRPr lang="en-US" sz="8800" dirty="0"/>
          </a:p>
        </p:txBody>
      </p:sp>
    </p:spTree>
    <p:extLst>
      <p:ext uri="{BB962C8B-B14F-4D97-AF65-F5344CB8AC3E}">
        <p14:creationId xmlns:p14="http://schemas.microsoft.com/office/powerpoint/2010/main" val="340573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4"/>
          <p:cNvSpPr txBox="1">
            <a:spLocks noGrp="1"/>
          </p:cNvSpPr>
          <p:nvPr>
            <p:ph type="title"/>
          </p:nvPr>
        </p:nvSpPr>
        <p:spPr>
          <a:xfrm>
            <a:off x="1976442" y="265229"/>
            <a:ext cx="5197232"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Insurance Calims </a:t>
            </a:r>
            <a:r>
              <a:rPr lang="en" dirty="0"/>
              <a:t>DATA ANALYSIS </a:t>
            </a:r>
            <a:endParaRPr dirty="0"/>
          </a:p>
        </p:txBody>
      </p:sp>
      <p:sp>
        <p:nvSpPr>
          <p:cNvPr id="486" name="Google Shape;486;p24"/>
          <p:cNvSpPr/>
          <p:nvPr/>
        </p:nvSpPr>
        <p:spPr>
          <a:xfrm>
            <a:off x="44068" y="1170866"/>
            <a:ext cx="2222593" cy="1267066"/>
          </a:xfrm>
          <a:custGeom>
            <a:avLst/>
            <a:gdLst/>
            <a:ahLst/>
            <a:cxnLst/>
            <a:rect l="l" t="t" r="r" b="b"/>
            <a:pathLst>
              <a:path w="32311" h="18420" extrusionOk="0">
                <a:moveTo>
                  <a:pt x="0" y="0"/>
                </a:moveTo>
                <a:lnTo>
                  <a:pt x="7964" y="9210"/>
                </a:lnTo>
                <a:lnTo>
                  <a:pt x="0" y="18420"/>
                </a:lnTo>
                <a:lnTo>
                  <a:pt x="24347" y="18420"/>
                </a:lnTo>
                <a:lnTo>
                  <a:pt x="32311" y="9210"/>
                </a:lnTo>
                <a:lnTo>
                  <a:pt x="24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24"/>
          <p:cNvSpPr/>
          <p:nvPr/>
        </p:nvSpPr>
        <p:spPr>
          <a:xfrm>
            <a:off x="1243503" y="2448467"/>
            <a:ext cx="69" cy="499810"/>
          </a:xfrm>
          <a:custGeom>
            <a:avLst/>
            <a:gdLst/>
            <a:ahLst/>
            <a:cxnLst/>
            <a:rect l="l" t="t" r="r" b="b"/>
            <a:pathLst>
              <a:path w="1" h="7266" fill="none" extrusionOk="0">
                <a:moveTo>
                  <a:pt x="0" y="1"/>
                </a:moveTo>
                <a:lnTo>
                  <a:pt x="0" y="7265"/>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txBox="1"/>
          <p:nvPr/>
        </p:nvSpPr>
        <p:spPr>
          <a:xfrm>
            <a:off x="354188" y="3030041"/>
            <a:ext cx="1733100" cy="122158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100" b="0" i="0" dirty="0">
                <a:solidFill>
                  <a:srgbClr val="0D0D0D"/>
                </a:solidFill>
                <a:effectLst/>
                <a:highlight>
                  <a:srgbClr val="FFFFFF"/>
                </a:highlight>
                <a:latin typeface="Söhne"/>
              </a:rPr>
              <a:t>Ensure data integrity by collecting sales data from various sources (e.g., Kaggle, CSV files)</a:t>
            </a:r>
            <a:endParaRPr sz="1100" dirty="0">
              <a:solidFill>
                <a:srgbClr val="000000"/>
              </a:solidFill>
              <a:latin typeface="Roboto"/>
              <a:ea typeface="Roboto"/>
              <a:cs typeface="Roboto"/>
              <a:sym typeface="Roboto"/>
            </a:endParaRPr>
          </a:p>
        </p:txBody>
      </p:sp>
      <p:sp>
        <p:nvSpPr>
          <p:cNvPr id="489" name="Google Shape;489;p24"/>
          <p:cNvSpPr txBox="1"/>
          <p:nvPr/>
        </p:nvSpPr>
        <p:spPr>
          <a:xfrm>
            <a:off x="376953" y="3130655"/>
            <a:ext cx="1733100" cy="2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490" name="Google Shape;490;p24"/>
          <p:cNvSpPr/>
          <p:nvPr/>
        </p:nvSpPr>
        <p:spPr>
          <a:xfrm>
            <a:off x="3464794" y="1164978"/>
            <a:ext cx="2220529" cy="1267066"/>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solidFill>
                <a:srgbClr val="B878C2"/>
              </a:solidFill>
            </a:endParaRPr>
          </a:p>
        </p:txBody>
      </p:sp>
      <p:sp>
        <p:nvSpPr>
          <p:cNvPr id="491" name="Google Shape;491;p24"/>
          <p:cNvSpPr/>
          <p:nvPr/>
        </p:nvSpPr>
        <p:spPr>
          <a:xfrm>
            <a:off x="4452549" y="2445701"/>
            <a:ext cx="69" cy="499810"/>
          </a:xfrm>
          <a:custGeom>
            <a:avLst/>
            <a:gdLst/>
            <a:ahLst/>
            <a:cxnLst/>
            <a:rect l="l" t="t" r="r" b="b"/>
            <a:pathLst>
              <a:path w="1" h="7266" fill="none" extrusionOk="0">
                <a:moveTo>
                  <a:pt x="1" y="1"/>
                </a:moveTo>
                <a:lnTo>
                  <a:pt x="1" y="7265"/>
                </a:lnTo>
              </a:path>
            </a:pathLst>
          </a:custGeom>
          <a:noFill/>
          <a:ln w="285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4"/>
          <p:cNvSpPr txBox="1"/>
          <p:nvPr/>
        </p:nvSpPr>
        <p:spPr>
          <a:xfrm>
            <a:off x="3758611" y="3089104"/>
            <a:ext cx="1538696" cy="1042382"/>
          </a:xfrm>
          <a:prstGeom prst="rect">
            <a:avLst/>
          </a:prstGeom>
          <a:noFill/>
          <a:ln>
            <a:noFill/>
          </a:ln>
        </p:spPr>
        <p:txBody>
          <a:bodyPr spcFirstLastPara="1" wrap="square" lIns="91425" tIns="91425" rIns="91425" bIns="91425" anchor="ctr" anchorCtr="0">
            <a:noAutofit/>
          </a:bodyPr>
          <a:lstStyle/>
          <a:p>
            <a:pPr algn="l"/>
            <a:r>
              <a:rPr lang="en-US" sz="1100" b="0" i="0" dirty="0">
                <a:solidFill>
                  <a:srgbClr val="0D0D0D"/>
                </a:solidFill>
                <a:effectLst/>
                <a:highlight>
                  <a:srgbClr val="FFFFFF"/>
                </a:highlight>
                <a:latin typeface="Söhne"/>
              </a:rPr>
              <a:t>Write SQL queries to extract relevant data from the MySQL database.</a:t>
            </a:r>
          </a:p>
        </p:txBody>
      </p:sp>
      <p:sp>
        <p:nvSpPr>
          <p:cNvPr id="494" name="Google Shape;494;p24"/>
          <p:cNvSpPr/>
          <p:nvPr/>
        </p:nvSpPr>
        <p:spPr>
          <a:xfrm>
            <a:off x="1758447" y="1171348"/>
            <a:ext cx="2222662" cy="1267066"/>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9B6B5"/>
              </a:solidFill>
            </a:endParaRPr>
          </a:p>
        </p:txBody>
      </p:sp>
      <p:sp>
        <p:nvSpPr>
          <p:cNvPr id="495" name="Google Shape;495;p24"/>
          <p:cNvSpPr/>
          <p:nvPr/>
        </p:nvSpPr>
        <p:spPr>
          <a:xfrm>
            <a:off x="2852495" y="2443097"/>
            <a:ext cx="78543" cy="472424"/>
          </a:xfrm>
          <a:custGeom>
            <a:avLst/>
            <a:gdLst/>
            <a:ahLst/>
            <a:cxnLst/>
            <a:rect l="l" t="t" r="r" b="b"/>
            <a:pathLst>
              <a:path w="1" h="7266" fill="none" extrusionOk="0">
                <a:moveTo>
                  <a:pt x="1" y="1"/>
                </a:moveTo>
                <a:lnTo>
                  <a:pt x="1" y="7265"/>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txBox="1"/>
          <p:nvPr/>
        </p:nvSpPr>
        <p:spPr>
          <a:xfrm>
            <a:off x="2122710" y="3119095"/>
            <a:ext cx="1687500" cy="1065788"/>
          </a:xfrm>
          <a:prstGeom prst="rect">
            <a:avLst/>
          </a:prstGeom>
          <a:noFill/>
          <a:ln>
            <a:noFill/>
          </a:ln>
        </p:spPr>
        <p:txBody>
          <a:bodyPr spcFirstLastPara="1" wrap="square" lIns="91425" tIns="91425" rIns="91425" bIns="91425" anchor="ctr" anchorCtr="0">
            <a:noAutofit/>
          </a:bodyPr>
          <a:lstStyle/>
          <a:p>
            <a:pPr algn="l"/>
            <a:r>
              <a:rPr lang="en-US" sz="1100" b="0" i="0" dirty="0">
                <a:solidFill>
                  <a:srgbClr val="0D0D0D"/>
                </a:solidFill>
                <a:effectLst/>
                <a:highlight>
                  <a:srgbClr val="FFFFFF"/>
                </a:highlight>
                <a:latin typeface="Söhne"/>
              </a:rPr>
              <a:t>Explore the sales data using Python libraries like Pandas, NumPy, and Matplotlib/Seaborn.</a:t>
            </a:r>
          </a:p>
        </p:txBody>
      </p:sp>
      <p:sp>
        <p:nvSpPr>
          <p:cNvPr id="497" name="Google Shape;497;p24"/>
          <p:cNvSpPr txBox="1"/>
          <p:nvPr/>
        </p:nvSpPr>
        <p:spPr>
          <a:xfrm>
            <a:off x="764556" y="3791089"/>
            <a:ext cx="1687500" cy="137477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0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498" name="Google Shape;498;p24"/>
          <p:cNvSpPr/>
          <p:nvPr/>
        </p:nvSpPr>
        <p:spPr>
          <a:xfrm>
            <a:off x="5173052" y="1169625"/>
            <a:ext cx="2222593" cy="1267066"/>
          </a:xfrm>
          <a:custGeom>
            <a:avLst/>
            <a:gdLst/>
            <a:ahLst/>
            <a:cxnLst/>
            <a:rect l="l" t="t" r="r" b="b"/>
            <a:pathLst>
              <a:path w="32311" h="18420" extrusionOk="0">
                <a:moveTo>
                  <a:pt x="0" y="0"/>
                </a:moveTo>
                <a:lnTo>
                  <a:pt x="7933" y="9210"/>
                </a:lnTo>
                <a:lnTo>
                  <a:pt x="0" y="18420"/>
                </a:lnTo>
                <a:lnTo>
                  <a:pt x="24347" y="18420"/>
                </a:lnTo>
                <a:lnTo>
                  <a:pt x="32311" y="9210"/>
                </a:lnTo>
                <a:lnTo>
                  <a:pt x="243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57FCA"/>
              </a:solidFill>
            </a:endParaRPr>
          </a:p>
        </p:txBody>
      </p:sp>
      <p:sp>
        <p:nvSpPr>
          <p:cNvPr id="499" name="Google Shape;499;p24"/>
          <p:cNvSpPr/>
          <p:nvPr/>
        </p:nvSpPr>
        <p:spPr>
          <a:xfrm>
            <a:off x="6102797" y="2442720"/>
            <a:ext cx="69" cy="499810"/>
          </a:xfrm>
          <a:custGeom>
            <a:avLst/>
            <a:gdLst/>
            <a:ahLst/>
            <a:cxnLst/>
            <a:rect l="l" t="t" r="r" b="b"/>
            <a:pathLst>
              <a:path w="1" h="7266" fill="none" extrusionOk="0">
                <a:moveTo>
                  <a:pt x="0" y="1"/>
                </a:moveTo>
                <a:lnTo>
                  <a:pt x="0" y="7265"/>
                </a:lnTo>
              </a:path>
            </a:pathLst>
          </a:custGeom>
          <a:noFill/>
          <a:ln w="285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txBox="1"/>
          <p:nvPr/>
        </p:nvSpPr>
        <p:spPr>
          <a:xfrm>
            <a:off x="5258332" y="2969064"/>
            <a:ext cx="1687500" cy="136143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100" b="0" i="0" dirty="0">
                <a:solidFill>
                  <a:srgbClr val="0D0D0D"/>
                </a:solidFill>
                <a:effectLst/>
                <a:highlight>
                  <a:srgbClr val="FFFFFF"/>
                </a:highlight>
                <a:latin typeface="Söhne"/>
              </a:rPr>
              <a:t>Create interactive visualizations using Python libraries such as Matplotlib, Seaborn and we have used Power Bi, Tableau also.</a:t>
            </a:r>
            <a:endParaRPr sz="1100" dirty="0">
              <a:latin typeface="Roboto"/>
              <a:ea typeface="Roboto"/>
              <a:cs typeface="Roboto"/>
              <a:sym typeface="Roboto"/>
            </a:endParaRPr>
          </a:p>
        </p:txBody>
      </p:sp>
      <p:sp>
        <p:nvSpPr>
          <p:cNvPr id="501" name="Google Shape;501;p24"/>
          <p:cNvSpPr txBox="1"/>
          <p:nvPr/>
        </p:nvSpPr>
        <p:spPr>
          <a:xfrm>
            <a:off x="5258332" y="3141221"/>
            <a:ext cx="1687500" cy="4998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 name="Google Shape;494;p24">
            <a:extLst>
              <a:ext uri="{FF2B5EF4-FFF2-40B4-BE49-F238E27FC236}">
                <a16:creationId xmlns:a16="http://schemas.microsoft.com/office/drawing/2014/main" xmlns="" id="{C6E0CD28-F87A-2183-3B66-17D050A41F17}"/>
              </a:ext>
            </a:extLst>
          </p:cNvPr>
          <p:cNvSpPr/>
          <p:nvPr/>
        </p:nvSpPr>
        <p:spPr>
          <a:xfrm>
            <a:off x="6876841" y="1164978"/>
            <a:ext cx="2222662" cy="1267066"/>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95;p24">
            <a:extLst>
              <a:ext uri="{FF2B5EF4-FFF2-40B4-BE49-F238E27FC236}">
                <a16:creationId xmlns:a16="http://schemas.microsoft.com/office/drawing/2014/main" xmlns="" id="{1A5CFE59-BAEF-CFF1-4A4F-5460C11F9BB1}"/>
              </a:ext>
            </a:extLst>
          </p:cNvPr>
          <p:cNvSpPr/>
          <p:nvPr/>
        </p:nvSpPr>
        <p:spPr>
          <a:xfrm>
            <a:off x="7790608" y="2415711"/>
            <a:ext cx="69" cy="499810"/>
          </a:xfrm>
          <a:custGeom>
            <a:avLst/>
            <a:gdLst/>
            <a:ahLst/>
            <a:cxnLst/>
            <a:rect l="l" t="t" r="r" b="b"/>
            <a:pathLst>
              <a:path w="1" h="7266" fill="none" extrusionOk="0">
                <a:moveTo>
                  <a:pt x="1" y="1"/>
                </a:moveTo>
                <a:lnTo>
                  <a:pt x="1" y="7265"/>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96;p24">
            <a:extLst>
              <a:ext uri="{FF2B5EF4-FFF2-40B4-BE49-F238E27FC236}">
                <a16:creationId xmlns:a16="http://schemas.microsoft.com/office/drawing/2014/main" xmlns="" id="{2BC0A6C5-8F80-B00E-01E8-E842C10F2DD5}"/>
              </a:ext>
            </a:extLst>
          </p:cNvPr>
          <p:cNvSpPr txBox="1"/>
          <p:nvPr/>
        </p:nvSpPr>
        <p:spPr>
          <a:xfrm>
            <a:off x="6944684" y="2948506"/>
            <a:ext cx="1687500" cy="123637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100" b="0" i="0" dirty="0">
                <a:solidFill>
                  <a:srgbClr val="0D0D0D"/>
                </a:solidFill>
                <a:effectLst/>
                <a:highlight>
                  <a:srgbClr val="FFFFFF"/>
                </a:highlight>
                <a:latin typeface="Söhne"/>
              </a:rPr>
              <a:t>Apply machine learning techniques to predict The order is accepted or returned.</a:t>
            </a:r>
            <a:endParaRPr sz="1100" dirty="0">
              <a:latin typeface="Roboto"/>
              <a:ea typeface="Roboto"/>
              <a:cs typeface="Roboto"/>
              <a:sym typeface="Roboto"/>
            </a:endParaRPr>
          </a:p>
        </p:txBody>
      </p:sp>
      <p:sp>
        <p:nvSpPr>
          <p:cNvPr id="5" name="Google Shape;497;p24">
            <a:extLst>
              <a:ext uri="{FF2B5EF4-FFF2-40B4-BE49-F238E27FC236}">
                <a16:creationId xmlns:a16="http://schemas.microsoft.com/office/drawing/2014/main" xmlns="" id="{C2399697-0AD8-199D-4807-144D787D1A23}"/>
              </a:ext>
            </a:extLst>
          </p:cNvPr>
          <p:cNvSpPr txBox="1"/>
          <p:nvPr/>
        </p:nvSpPr>
        <p:spPr>
          <a:xfrm>
            <a:off x="6945841" y="3089104"/>
            <a:ext cx="1687500"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0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7" name="TextBox 6">
            <a:extLst>
              <a:ext uri="{FF2B5EF4-FFF2-40B4-BE49-F238E27FC236}">
                <a16:creationId xmlns:a16="http://schemas.microsoft.com/office/drawing/2014/main" xmlns="" id="{BC34CC07-38C6-AB24-0BBE-D614CECB3219}"/>
              </a:ext>
            </a:extLst>
          </p:cNvPr>
          <p:cNvSpPr txBox="1"/>
          <p:nvPr/>
        </p:nvSpPr>
        <p:spPr>
          <a:xfrm>
            <a:off x="566504" y="1640440"/>
            <a:ext cx="1543549" cy="307777"/>
          </a:xfrm>
          <a:prstGeom prst="rect">
            <a:avLst/>
          </a:prstGeom>
          <a:noFill/>
        </p:spPr>
        <p:txBody>
          <a:bodyPr wrap="square" rtlCol="0">
            <a:spAutoFit/>
          </a:bodyPr>
          <a:lstStyle/>
          <a:p>
            <a:r>
              <a:rPr lang="en-US" b="1" dirty="0">
                <a:solidFill>
                  <a:schemeClr val="bg1"/>
                </a:solidFill>
              </a:rPr>
              <a:t>Data Collection</a:t>
            </a:r>
          </a:p>
        </p:txBody>
      </p:sp>
      <p:sp>
        <p:nvSpPr>
          <p:cNvPr id="8" name="TextBox 7">
            <a:extLst>
              <a:ext uri="{FF2B5EF4-FFF2-40B4-BE49-F238E27FC236}">
                <a16:creationId xmlns:a16="http://schemas.microsoft.com/office/drawing/2014/main" xmlns="" id="{01B3C345-34B8-36AE-BD1C-271F014B4B80}"/>
              </a:ext>
            </a:extLst>
          </p:cNvPr>
          <p:cNvSpPr txBox="1"/>
          <p:nvPr/>
        </p:nvSpPr>
        <p:spPr>
          <a:xfrm>
            <a:off x="2266661" y="1468456"/>
            <a:ext cx="1543549" cy="738664"/>
          </a:xfrm>
          <a:prstGeom prst="rect">
            <a:avLst/>
          </a:prstGeom>
          <a:noFill/>
        </p:spPr>
        <p:txBody>
          <a:bodyPr wrap="square" rtlCol="0">
            <a:spAutoFit/>
          </a:bodyPr>
          <a:lstStyle/>
          <a:p>
            <a:r>
              <a:rPr lang="en-US" b="1" dirty="0">
                <a:solidFill>
                  <a:schemeClr val="bg1"/>
                </a:solidFill>
              </a:rPr>
              <a:t>Exploratory Data Analysis (EDA)</a:t>
            </a:r>
          </a:p>
        </p:txBody>
      </p:sp>
      <p:sp>
        <p:nvSpPr>
          <p:cNvPr id="12" name="TextBox 11">
            <a:extLst>
              <a:ext uri="{FF2B5EF4-FFF2-40B4-BE49-F238E27FC236}">
                <a16:creationId xmlns:a16="http://schemas.microsoft.com/office/drawing/2014/main" xmlns="" id="{41C72504-E445-30B7-CECF-A5A5177B1151}"/>
              </a:ext>
            </a:extLst>
          </p:cNvPr>
          <p:cNvSpPr txBox="1"/>
          <p:nvPr/>
        </p:nvSpPr>
        <p:spPr>
          <a:xfrm>
            <a:off x="3942110" y="1541489"/>
            <a:ext cx="1753378" cy="523220"/>
          </a:xfrm>
          <a:prstGeom prst="rect">
            <a:avLst/>
          </a:prstGeom>
          <a:noFill/>
        </p:spPr>
        <p:txBody>
          <a:bodyPr wrap="square" rtlCol="0">
            <a:spAutoFit/>
          </a:bodyPr>
          <a:lstStyle/>
          <a:p>
            <a:r>
              <a:rPr lang="en-US" b="1" dirty="0">
                <a:solidFill>
                  <a:schemeClr val="bg1"/>
                </a:solidFill>
              </a:rPr>
              <a:t>Database Queries (MySQL)</a:t>
            </a:r>
          </a:p>
        </p:txBody>
      </p:sp>
      <p:sp>
        <p:nvSpPr>
          <p:cNvPr id="13" name="TextBox 12">
            <a:extLst>
              <a:ext uri="{FF2B5EF4-FFF2-40B4-BE49-F238E27FC236}">
                <a16:creationId xmlns:a16="http://schemas.microsoft.com/office/drawing/2014/main" xmlns="" id="{48E18FC8-D736-1FAF-A4D8-DADB3F557AFB}"/>
              </a:ext>
            </a:extLst>
          </p:cNvPr>
          <p:cNvSpPr txBox="1"/>
          <p:nvPr/>
        </p:nvSpPr>
        <p:spPr>
          <a:xfrm>
            <a:off x="5685323" y="1253012"/>
            <a:ext cx="1543549" cy="1169551"/>
          </a:xfrm>
          <a:prstGeom prst="rect">
            <a:avLst/>
          </a:prstGeom>
          <a:noFill/>
        </p:spPr>
        <p:txBody>
          <a:bodyPr wrap="square" rtlCol="0">
            <a:spAutoFit/>
          </a:bodyPr>
          <a:lstStyle/>
          <a:p>
            <a:r>
              <a:rPr lang="en-US" b="1" dirty="0">
                <a:solidFill>
                  <a:schemeClr val="bg1"/>
                </a:solidFill>
              </a:rPr>
              <a:t>Data Visualization (Python, Tableau, Power BI)</a:t>
            </a:r>
          </a:p>
        </p:txBody>
      </p:sp>
      <p:sp>
        <p:nvSpPr>
          <p:cNvPr id="14" name="TextBox 13">
            <a:extLst>
              <a:ext uri="{FF2B5EF4-FFF2-40B4-BE49-F238E27FC236}">
                <a16:creationId xmlns:a16="http://schemas.microsoft.com/office/drawing/2014/main" xmlns="" id="{94F317E6-5FF1-DF9D-B36C-A115A563D8B8}"/>
              </a:ext>
            </a:extLst>
          </p:cNvPr>
          <p:cNvSpPr txBox="1"/>
          <p:nvPr/>
        </p:nvSpPr>
        <p:spPr>
          <a:xfrm>
            <a:off x="7396454" y="1433767"/>
            <a:ext cx="1543549" cy="738664"/>
          </a:xfrm>
          <a:prstGeom prst="rect">
            <a:avLst/>
          </a:prstGeom>
          <a:noFill/>
        </p:spPr>
        <p:txBody>
          <a:bodyPr wrap="square" rtlCol="0">
            <a:spAutoFit/>
          </a:bodyPr>
          <a:lstStyle/>
          <a:p>
            <a:r>
              <a:rPr lang="en-US" b="1" dirty="0">
                <a:solidFill>
                  <a:schemeClr val="bg1"/>
                </a:solidFill>
              </a:rPr>
              <a:t>Machine Learning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EEBF1-07DF-4F73-C9C3-5476E276F51D}"/>
              </a:ext>
            </a:extLst>
          </p:cNvPr>
          <p:cNvSpPr>
            <a:spLocks noGrp="1"/>
          </p:cNvSpPr>
          <p:nvPr>
            <p:ph type="title"/>
          </p:nvPr>
        </p:nvSpPr>
        <p:spPr>
          <a:xfrm>
            <a:off x="0" y="130336"/>
            <a:ext cx="3566787" cy="801457"/>
          </a:xfrm>
        </p:spPr>
        <p:txBody>
          <a:bodyPr/>
          <a:lstStyle/>
          <a:p>
            <a:r>
              <a:rPr lang="en-US" dirty="0">
                <a:solidFill>
                  <a:srgbClr val="C0C55F"/>
                </a:solidFill>
              </a:rPr>
              <a:t>Data Collection </a:t>
            </a:r>
          </a:p>
        </p:txBody>
      </p:sp>
      <p:pic>
        <p:nvPicPr>
          <p:cNvPr id="6" name="Picture 5">
            <a:extLst>
              <a:ext uri="{FF2B5EF4-FFF2-40B4-BE49-F238E27FC236}">
                <a16:creationId xmlns:a16="http://schemas.microsoft.com/office/drawing/2014/main" xmlns="" id="{3D4A31E9-C584-C41B-1DFE-59A8BF010B4E}"/>
              </a:ext>
            </a:extLst>
          </p:cNvPr>
          <p:cNvPicPr>
            <a:picLocks noChangeAspect="1"/>
          </p:cNvPicPr>
          <p:nvPr/>
        </p:nvPicPr>
        <p:blipFill>
          <a:blip r:embed="rId2"/>
          <a:stretch>
            <a:fillRect/>
          </a:stretch>
        </p:blipFill>
        <p:spPr>
          <a:xfrm>
            <a:off x="5222132" y="2002660"/>
            <a:ext cx="3956088" cy="3956088"/>
          </a:xfrm>
          <a:prstGeom prst="rect">
            <a:avLst/>
          </a:prstGeom>
        </p:spPr>
      </p:pic>
      <p:sp>
        <p:nvSpPr>
          <p:cNvPr id="8" name="TextBox 7">
            <a:extLst>
              <a:ext uri="{FF2B5EF4-FFF2-40B4-BE49-F238E27FC236}">
                <a16:creationId xmlns:a16="http://schemas.microsoft.com/office/drawing/2014/main" xmlns="" id="{35904A8E-5B55-8515-AA82-5FAB99B33D08}"/>
              </a:ext>
            </a:extLst>
          </p:cNvPr>
          <p:cNvSpPr txBox="1"/>
          <p:nvPr/>
        </p:nvSpPr>
        <p:spPr>
          <a:xfrm>
            <a:off x="495759" y="931793"/>
            <a:ext cx="5437513" cy="2169825"/>
          </a:xfrm>
          <a:prstGeom prst="rect">
            <a:avLst/>
          </a:prstGeom>
          <a:noFill/>
        </p:spPr>
        <p:txBody>
          <a:bodyPr wrap="square" rtlCol="0">
            <a:spAutoFit/>
          </a:bodyPr>
          <a:lstStyle/>
          <a:p>
            <a:pPr algn="l">
              <a:lnSpc>
                <a:spcPct val="150000"/>
              </a:lnSpc>
              <a:buFont typeface="Arial" panose="020B0604020202020204" pitchFamily="34" charset="0"/>
              <a:buChar char="•"/>
            </a:pPr>
            <a:r>
              <a:rPr lang="en-US" sz="1800" b="0" i="0" dirty="0">
                <a:solidFill>
                  <a:srgbClr val="627BB2"/>
                </a:solidFill>
                <a:effectLst/>
                <a:highlight>
                  <a:srgbClr val="FFFFFF"/>
                </a:highlight>
                <a:latin typeface="Arial Narrow" panose="020B0606020202030204" pitchFamily="34" charset="0"/>
              </a:rPr>
              <a:t>Ensure data integrity by collecting </a:t>
            </a:r>
            <a:r>
              <a:rPr lang="en-US" sz="1800" b="0" i="0" dirty="0" smtClean="0">
                <a:solidFill>
                  <a:srgbClr val="627BB2"/>
                </a:solidFill>
                <a:effectLst/>
                <a:highlight>
                  <a:srgbClr val="FFFFFF"/>
                </a:highlight>
                <a:latin typeface="Arial Narrow" panose="020B0606020202030204" pitchFamily="34" charset="0"/>
              </a:rPr>
              <a:t>Insurance </a:t>
            </a:r>
            <a:r>
              <a:rPr lang="en-US" sz="1800" dirty="0" smtClean="0">
                <a:solidFill>
                  <a:srgbClr val="627BB2"/>
                </a:solidFill>
                <a:highlight>
                  <a:srgbClr val="FFFFFF"/>
                </a:highlight>
                <a:latin typeface="Arial Narrow" panose="020B0606020202030204" pitchFamily="34" charset="0"/>
              </a:rPr>
              <a:t>Claims </a:t>
            </a:r>
            <a:r>
              <a:rPr lang="en-US" sz="1800" b="0" i="0" dirty="0" smtClean="0">
                <a:solidFill>
                  <a:srgbClr val="627BB2"/>
                </a:solidFill>
                <a:effectLst/>
                <a:highlight>
                  <a:srgbClr val="FFFFFF"/>
                </a:highlight>
                <a:latin typeface="Arial Narrow" panose="020B0606020202030204" pitchFamily="34" charset="0"/>
              </a:rPr>
              <a:t>data </a:t>
            </a:r>
            <a:r>
              <a:rPr lang="en-US" sz="1800" b="0" i="0" dirty="0">
                <a:solidFill>
                  <a:srgbClr val="627BB2"/>
                </a:solidFill>
                <a:effectLst/>
                <a:highlight>
                  <a:srgbClr val="FFFFFF"/>
                </a:highlight>
                <a:latin typeface="Arial Narrow" panose="020B0606020202030204" pitchFamily="34" charset="0"/>
              </a:rPr>
              <a:t>from various sources (e.g., Kaggle, CSV files).</a:t>
            </a:r>
          </a:p>
          <a:p>
            <a:pPr algn="l">
              <a:lnSpc>
                <a:spcPct val="150000"/>
              </a:lnSpc>
              <a:buFont typeface="Arial" panose="020B0604020202020204" pitchFamily="34" charset="0"/>
              <a:buChar char="•"/>
            </a:pPr>
            <a:r>
              <a:rPr lang="en-US" sz="1800" b="0" i="0" dirty="0">
                <a:solidFill>
                  <a:srgbClr val="627BB2"/>
                </a:solidFill>
                <a:effectLst/>
                <a:highlight>
                  <a:srgbClr val="FFFFFF"/>
                </a:highlight>
                <a:latin typeface="Arial Narrow" panose="020B0606020202030204" pitchFamily="34" charset="0"/>
              </a:rPr>
              <a:t>We have read the data from excel and we understand the variables and we found out this data will be enough for analysis.</a:t>
            </a:r>
          </a:p>
        </p:txBody>
      </p:sp>
      <p:pic>
        <p:nvPicPr>
          <p:cNvPr id="10" name="Picture 9">
            <a:extLst>
              <a:ext uri="{FF2B5EF4-FFF2-40B4-BE49-F238E27FC236}">
                <a16:creationId xmlns:a16="http://schemas.microsoft.com/office/drawing/2014/main" xmlns="" id="{E980DD97-6CAA-D713-2349-F998C2E40E12}"/>
              </a:ext>
            </a:extLst>
          </p:cNvPr>
          <p:cNvPicPr>
            <a:picLocks noChangeAspect="1"/>
          </p:cNvPicPr>
          <p:nvPr/>
        </p:nvPicPr>
        <p:blipFill>
          <a:blip r:embed="rId3"/>
          <a:stretch>
            <a:fillRect/>
          </a:stretch>
        </p:blipFill>
        <p:spPr>
          <a:xfrm>
            <a:off x="77118" y="3413308"/>
            <a:ext cx="2431629" cy="1364714"/>
          </a:xfrm>
          <a:prstGeom prst="rect">
            <a:avLst/>
          </a:prstGeom>
        </p:spPr>
      </p:pic>
      <p:pic>
        <p:nvPicPr>
          <p:cNvPr id="12" name="Picture 11">
            <a:extLst>
              <a:ext uri="{FF2B5EF4-FFF2-40B4-BE49-F238E27FC236}">
                <a16:creationId xmlns:a16="http://schemas.microsoft.com/office/drawing/2014/main" xmlns="" id="{934B3143-F326-35B6-89E1-DF3A2523F5A9}"/>
              </a:ext>
            </a:extLst>
          </p:cNvPr>
          <p:cNvPicPr>
            <a:picLocks noChangeAspect="1"/>
          </p:cNvPicPr>
          <p:nvPr/>
        </p:nvPicPr>
        <p:blipFill>
          <a:blip r:embed="rId4"/>
          <a:stretch>
            <a:fillRect/>
          </a:stretch>
        </p:blipFill>
        <p:spPr>
          <a:xfrm>
            <a:off x="3004370" y="3579698"/>
            <a:ext cx="2183542" cy="1364714"/>
          </a:xfrm>
          <a:prstGeom prst="rect">
            <a:avLst/>
          </a:prstGeom>
        </p:spPr>
      </p:pic>
    </p:spTree>
    <p:extLst>
      <p:ext uri="{BB962C8B-B14F-4D97-AF65-F5344CB8AC3E}">
        <p14:creationId xmlns:p14="http://schemas.microsoft.com/office/powerpoint/2010/main" val="209080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3" name="Title 2">
            <a:extLst>
              <a:ext uri="{FF2B5EF4-FFF2-40B4-BE49-F238E27FC236}">
                <a16:creationId xmlns:a16="http://schemas.microsoft.com/office/drawing/2014/main" xmlns="" id="{3D3F3D2E-4DED-ABB7-7D69-843A1CAF6F50}"/>
              </a:ext>
            </a:extLst>
          </p:cNvPr>
          <p:cNvSpPr>
            <a:spLocks noGrp="1"/>
          </p:cNvSpPr>
          <p:nvPr>
            <p:ph type="title"/>
          </p:nvPr>
        </p:nvSpPr>
        <p:spPr>
          <a:xfrm>
            <a:off x="0" y="213305"/>
            <a:ext cx="5034710" cy="551845"/>
          </a:xfrm>
        </p:spPr>
        <p:txBody>
          <a:bodyPr/>
          <a:lstStyle/>
          <a:p>
            <a:r>
              <a:rPr lang="en-US" dirty="0">
                <a:solidFill>
                  <a:srgbClr val="39B6B5"/>
                </a:solidFill>
              </a:rPr>
              <a:t>Exploratory Data Analysis (EDA)</a:t>
            </a:r>
          </a:p>
        </p:txBody>
      </p:sp>
      <p:sp>
        <p:nvSpPr>
          <p:cNvPr id="4" name="TextBox 3">
            <a:extLst>
              <a:ext uri="{FF2B5EF4-FFF2-40B4-BE49-F238E27FC236}">
                <a16:creationId xmlns:a16="http://schemas.microsoft.com/office/drawing/2014/main" xmlns="" id="{46AE411D-A0E3-F446-B2D3-F82F6A56F10C}"/>
              </a:ext>
            </a:extLst>
          </p:cNvPr>
          <p:cNvSpPr txBox="1"/>
          <p:nvPr/>
        </p:nvSpPr>
        <p:spPr>
          <a:xfrm>
            <a:off x="462710" y="846986"/>
            <a:ext cx="4572000" cy="1477328"/>
          </a:xfrm>
          <a:prstGeom prst="rect">
            <a:avLst/>
          </a:prstGeom>
          <a:noFill/>
        </p:spPr>
        <p:txBody>
          <a:bodyPr wrap="square">
            <a:spAutoFit/>
          </a:bodyPr>
          <a:lstStyle/>
          <a:p>
            <a:pPr>
              <a:buFont typeface="Arial" panose="020B0604020202020204" pitchFamily="34" charset="0"/>
              <a:buChar char="•"/>
            </a:pPr>
            <a:r>
              <a:rPr lang="en-US" sz="1800" b="0" i="0" dirty="0">
                <a:solidFill>
                  <a:srgbClr val="0D0D0D"/>
                </a:solidFill>
                <a:effectLst/>
                <a:highlight>
                  <a:srgbClr val="FFFFFF"/>
                </a:highlight>
                <a:latin typeface="Arial Narrow" panose="020B0606020202030204" pitchFamily="34" charset="0"/>
              </a:rPr>
              <a:t>Explore the </a:t>
            </a:r>
            <a:r>
              <a:rPr lang="en-US" sz="1800" dirty="0">
                <a:solidFill>
                  <a:srgbClr val="0D0D0D"/>
                </a:solidFill>
                <a:highlight>
                  <a:srgbClr val="FFFFFF"/>
                </a:highlight>
                <a:latin typeface="Arial Narrow" panose="020B0606020202030204" pitchFamily="34" charset="0"/>
              </a:rPr>
              <a:t>Insurance Claims </a:t>
            </a:r>
            <a:r>
              <a:rPr lang="en-US" sz="1800" b="0" i="0" dirty="0" smtClean="0">
                <a:solidFill>
                  <a:srgbClr val="0D0D0D"/>
                </a:solidFill>
                <a:effectLst/>
                <a:highlight>
                  <a:srgbClr val="FFFFFF"/>
                </a:highlight>
                <a:latin typeface="Arial Narrow" panose="020B0606020202030204" pitchFamily="34" charset="0"/>
              </a:rPr>
              <a:t>data </a:t>
            </a:r>
            <a:r>
              <a:rPr lang="en-US" sz="1800" b="0" i="0" dirty="0">
                <a:solidFill>
                  <a:srgbClr val="0D0D0D"/>
                </a:solidFill>
                <a:effectLst/>
                <a:highlight>
                  <a:srgbClr val="FFFFFF"/>
                </a:highlight>
                <a:latin typeface="Arial Narrow" panose="020B0606020202030204" pitchFamily="34" charset="0"/>
              </a:rPr>
              <a:t>using Python libraries like Pandas, NumPy, and Matplotlib/Seaborn.</a:t>
            </a:r>
          </a:p>
          <a:p>
            <a:pPr algn="l">
              <a:buFont typeface="Arial" panose="020B0604020202020204" pitchFamily="34" charset="0"/>
              <a:buChar char="•"/>
            </a:pPr>
            <a:r>
              <a:rPr lang="en-US" sz="1800" b="0" i="0" dirty="0">
                <a:solidFill>
                  <a:srgbClr val="0D0D0D"/>
                </a:solidFill>
                <a:effectLst/>
                <a:highlight>
                  <a:srgbClr val="FFFFFF"/>
                </a:highlight>
                <a:latin typeface="Arial Narrow" panose="020B0606020202030204" pitchFamily="34" charset="0"/>
              </a:rPr>
              <a:t>Analyze </a:t>
            </a:r>
            <a:r>
              <a:rPr lang="en-US" sz="1800" dirty="0" smtClean="0">
                <a:solidFill>
                  <a:srgbClr val="0D0D0D"/>
                </a:solidFill>
                <a:highlight>
                  <a:srgbClr val="FFFFFF"/>
                </a:highlight>
                <a:latin typeface="Arial Narrow" panose="020B0606020202030204" pitchFamily="34" charset="0"/>
              </a:rPr>
              <a:t>Claims</a:t>
            </a:r>
            <a:r>
              <a:rPr lang="en-US" sz="1800" b="0" i="0" dirty="0" smtClean="0">
                <a:solidFill>
                  <a:srgbClr val="0D0D0D"/>
                </a:solidFill>
                <a:effectLst/>
                <a:highlight>
                  <a:srgbClr val="FFFFFF"/>
                </a:highlight>
                <a:latin typeface="Arial Narrow" panose="020B0606020202030204" pitchFamily="34" charset="0"/>
              </a:rPr>
              <a:t> </a:t>
            </a:r>
            <a:r>
              <a:rPr lang="en-US" sz="1800" b="0" i="0" dirty="0">
                <a:solidFill>
                  <a:srgbClr val="0D0D0D"/>
                </a:solidFill>
                <a:effectLst/>
                <a:highlight>
                  <a:srgbClr val="FFFFFF"/>
                </a:highlight>
                <a:latin typeface="Arial Narrow" panose="020B0606020202030204" pitchFamily="34" charset="0"/>
              </a:rPr>
              <a:t>and </a:t>
            </a:r>
            <a:r>
              <a:rPr lang="en-US" sz="1800" b="0" i="0" dirty="0" smtClean="0">
                <a:solidFill>
                  <a:srgbClr val="0D0D0D"/>
                </a:solidFill>
                <a:effectLst/>
                <a:highlight>
                  <a:srgbClr val="FFFFFF"/>
                </a:highlight>
                <a:latin typeface="Arial Narrow" panose="020B0606020202030204" pitchFamily="34" charset="0"/>
              </a:rPr>
              <a:t>correlation </a:t>
            </a:r>
            <a:r>
              <a:rPr lang="en-US" sz="1800" b="0" i="0" dirty="0">
                <a:solidFill>
                  <a:srgbClr val="0D0D0D"/>
                </a:solidFill>
                <a:effectLst/>
                <a:highlight>
                  <a:srgbClr val="FFFFFF"/>
                </a:highlight>
                <a:latin typeface="Arial Narrow" panose="020B0606020202030204" pitchFamily="34" charset="0"/>
              </a:rPr>
              <a:t>between </a:t>
            </a:r>
            <a:r>
              <a:rPr lang="en-US" sz="1800" b="0" i="0" dirty="0" smtClean="0">
                <a:solidFill>
                  <a:srgbClr val="0D0D0D"/>
                </a:solidFill>
                <a:effectLst/>
                <a:highlight>
                  <a:srgbClr val="FFFFFF"/>
                </a:highlight>
                <a:latin typeface="Arial Narrow" panose="020B0606020202030204" pitchFamily="34" charset="0"/>
              </a:rPr>
              <a:t>the variables.</a:t>
            </a:r>
            <a:endParaRPr lang="en-US" sz="1800" b="0" i="0" dirty="0">
              <a:solidFill>
                <a:srgbClr val="0D0D0D"/>
              </a:solidFill>
              <a:effectLst/>
              <a:highlight>
                <a:srgbClr val="FFFFFF"/>
              </a:highlight>
              <a:latin typeface="Arial Narrow" panose="020B0606020202030204" pitchFamily="34" charset="0"/>
            </a:endParaRPr>
          </a:p>
        </p:txBody>
      </p:sp>
      <p:pic>
        <p:nvPicPr>
          <p:cNvPr id="6" name="Picture 5">
            <a:extLst>
              <a:ext uri="{FF2B5EF4-FFF2-40B4-BE49-F238E27FC236}">
                <a16:creationId xmlns:a16="http://schemas.microsoft.com/office/drawing/2014/main" xmlns="" id="{88C0DA7D-CF26-5B33-898A-55AF8480F9FB}"/>
              </a:ext>
            </a:extLst>
          </p:cNvPr>
          <p:cNvPicPr>
            <a:picLocks noChangeAspect="1"/>
          </p:cNvPicPr>
          <p:nvPr/>
        </p:nvPicPr>
        <p:blipFill>
          <a:blip r:embed="rId3"/>
          <a:stretch>
            <a:fillRect/>
          </a:stretch>
        </p:blipFill>
        <p:spPr>
          <a:xfrm>
            <a:off x="4669182" y="1630496"/>
            <a:ext cx="4474817" cy="3513004"/>
          </a:xfrm>
          <a:prstGeom prst="rect">
            <a:avLst/>
          </a:prstGeom>
        </p:spPr>
      </p:pic>
      <p:pic>
        <p:nvPicPr>
          <p:cNvPr id="8" name="Picture 7">
            <a:extLst>
              <a:ext uri="{FF2B5EF4-FFF2-40B4-BE49-F238E27FC236}">
                <a16:creationId xmlns:a16="http://schemas.microsoft.com/office/drawing/2014/main" xmlns="" id="{1374EECD-0F46-A43E-972C-13174FBCF0F9}"/>
              </a:ext>
            </a:extLst>
          </p:cNvPr>
          <p:cNvPicPr>
            <a:picLocks noChangeAspect="1"/>
          </p:cNvPicPr>
          <p:nvPr/>
        </p:nvPicPr>
        <p:blipFill>
          <a:blip r:embed="rId4"/>
          <a:stretch>
            <a:fillRect/>
          </a:stretch>
        </p:blipFill>
        <p:spPr>
          <a:xfrm>
            <a:off x="170761" y="2571750"/>
            <a:ext cx="1536163" cy="1536163"/>
          </a:xfrm>
          <a:prstGeom prst="rect">
            <a:avLst/>
          </a:prstGeom>
        </p:spPr>
      </p:pic>
      <p:pic>
        <p:nvPicPr>
          <p:cNvPr id="10" name="Picture 9">
            <a:extLst>
              <a:ext uri="{FF2B5EF4-FFF2-40B4-BE49-F238E27FC236}">
                <a16:creationId xmlns:a16="http://schemas.microsoft.com/office/drawing/2014/main" xmlns="" id="{67610CEB-686C-FDA8-5437-DFA5826EEEB7}"/>
              </a:ext>
            </a:extLst>
          </p:cNvPr>
          <p:cNvPicPr>
            <a:picLocks noChangeAspect="1"/>
          </p:cNvPicPr>
          <p:nvPr/>
        </p:nvPicPr>
        <p:blipFill>
          <a:blip r:embed="rId5"/>
          <a:stretch>
            <a:fillRect/>
          </a:stretch>
        </p:blipFill>
        <p:spPr>
          <a:xfrm>
            <a:off x="402116" y="4275688"/>
            <a:ext cx="2556258" cy="613502"/>
          </a:xfrm>
          <a:prstGeom prst="rect">
            <a:avLst/>
          </a:prstGeom>
        </p:spPr>
      </p:pic>
      <p:pic>
        <p:nvPicPr>
          <p:cNvPr id="14" name="Picture 13">
            <a:extLst>
              <a:ext uri="{FF2B5EF4-FFF2-40B4-BE49-F238E27FC236}">
                <a16:creationId xmlns:a16="http://schemas.microsoft.com/office/drawing/2014/main" xmlns="" id="{0F750E88-CEAA-597C-AD85-A57D15CBA348}"/>
              </a:ext>
            </a:extLst>
          </p:cNvPr>
          <p:cNvPicPr>
            <a:picLocks noChangeAspect="1"/>
          </p:cNvPicPr>
          <p:nvPr/>
        </p:nvPicPr>
        <p:blipFill>
          <a:blip r:embed="rId6"/>
          <a:stretch>
            <a:fillRect/>
          </a:stretch>
        </p:blipFill>
        <p:spPr>
          <a:xfrm>
            <a:off x="3243087" y="2720653"/>
            <a:ext cx="1105017" cy="1238356"/>
          </a:xfrm>
          <a:prstGeom prst="rect">
            <a:avLst/>
          </a:prstGeom>
        </p:spPr>
      </p:pic>
      <p:pic>
        <p:nvPicPr>
          <p:cNvPr id="9" name="Picture 8">
            <a:extLst>
              <a:ext uri="{FF2B5EF4-FFF2-40B4-BE49-F238E27FC236}">
                <a16:creationId xmlns:a16="http://schemas.microsoft.com/office/drawing/2014/main" xmlns="" id="{7D1FFC67-AFBE-5121-8156-4BE302BAA8C0}"/>
              </a:ext>
            </a:extLst>
          </p:cNvPr>
          <p:cNvPicPr>
            <a:picLocks noChangeAspect="1"/>
          </p:cNvPicPr>
          <p:nvPr/>
        </p:nvPicPr>
        <p:blipFill>
          <a:blip r:embed="rId7"/>
          <a:stretch>
            <a:fillRect/>
          </a:stretch>
        </p:blipFill>
        <p:spPr>
          <a:xfrm>
            <a:off x="3409699" y="3959009"/>
            <a:ext cx="1084838" cy="10848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C0162D-7BBD-A72B-9970-5AFCC46DE13C}"/>
              </a:ext>
            </a:extLst>
          </p:cNvPr>
          <p:cNvSpPr>
            <a:spLocks noGrp="1"/>
          </p:cNvSpPr>
          <p:nvPr>
            <p:ph type="title"/>
          </p:nvPr>
        </p:nvSpPr>
        <p:spPr>
          <a:xfrm>
            <a:off x="0" y="189237"/>
            <a:ext cx="5340452" cy="537877"/>
          </a:xfrm>
        </p:spPr>
        <p:txBody>
          <a:bodyPr/>
          <a:lstStyle/>
          <a:p>
            <a:r>
              <a:rPr lang="en-US" dirty="0">
                <a:solidFill>
                  <a:srgbClr val="39B6B5"/>
                </a:solidFill>
              </a:rPr>
              <a:t>Exploratory Data Analysis (EDA)</a:t>
            </a:r>
          </a:p>
        </p:txBody>
      </p:sp>
      <p:sp>
        <p:nvSpPr>
          <p:cNvPr id="6" name="TextBox 5">
            <a:extLst>
              <a:ext uri="{FF2B5EF4-FFF2-40B4-BE49-F238E27FC236}">
                <a16:creationId xmlns:a16="http://schemas.microsoft.com/office/drawing/2014/main" xmlns="" id="{CEF900DD-83B6-D7D8-41A4-5D1722492D21}"/>
              </a:ext>
            </a:extLst>
          </p:cNvPr>
          <p:cNvSpPr txBox="1"/>
          <p:nvPr/>
        </p:nvSpPr>
        <p:spPr>
          <a:xfrm>
            <a:off x="468216" y="727114"/>
            <a:ext cx="4572000" cy="307777"/>
          </a:xfrm>
          <a:prstGeom prst="rect">
            <a:avLst/>
          </a:prstGeom>
          <a:noFill/>
        </p:spPr>
        <p:txBody>
          <a:bodyPr wrap="square">
            <a:spAutoFit/>
          </a:bodyPr>
          <a:lstStyle/>
          <a:p>
            <a:r>
              <a:rPr lang="en-US" dirty="0">
                <a:latin typeface="Arial Narrow" panose="020B0606020202030204" pitchFamily="34" charset="0"/>
              </a:rPr>
              <a:t>We are having </a:t>
            </a:r>
            <a:r>
              <a:rPr lang="en-US" dirty="0" smtClean="0">
                <a:latin typeface="Arial Narrow" panose="020B0606020202030204" pitchFamily="34" charset="0"/>
              </a:rPr>
              <a:t>2 </a:t>
            </a:r>
            <a:r>
              <a:rPr lang="en-US" dirty="0">
                <a:latin typeface="Arial Narrow" panose="020B0606020202030204" pitchFamily="34" charset="0"/>
              </a:rPr>
              <a:t>datasets </a:t>
            </a:r>
            <a:r>
              <a:rPr lang="en-US" dirty="0" smtClean="0">
                <a:latin typeface="Arial Narrow" panose="020B0606020202030204" pitchFamily="34" charset="0"/>
              </a:rPr>
              <a:t>Claims</a:t>
            </a:r>
            <a:r>
              <a:rPr lang="en-US" dirty="0">
                <a:latin typeface="Arial Narrow" panose="020B0606020202030204" pitchFamily="34" charset="0"/>
              </a:rPr>
              <a:t> </a:t>
            </a:r>
            <a:r>
              <a:rPr lang="en-US" dirty="0" smtClean="0">
                <a:latin typeface="Arial Narrow" panose="020B0606020202030204" pitchFamily="34" charset="0"/>
              </a:rPr>
              <a:t>and </a:t>
            </a:r>
            <a:r>
              <a:rPr lang="en-US" dirty="0" err="1">
                <a:latin typeface="Arial Narrow" panose="020B0606020202030204" pitchFamily="34" charset="0"/>
              </a:rPr>
              <a:t>c</a:t>
            </a:r>
            <a:r>
              <a:rPr lang="en-US" dirty="0" err="1" smtClean="0">
                <a:latin typeface="Arial Narrow" panose="020B0606020202030204" pitchFamily="34" charset="0"/>
              </a:rPr>
              <a:t>ust_demographics</a:t>
            </a:r>
            <a:r>
              <a:rPr lang="en-US" dirty="0" smtClean="0">
                <a:latin typeface="Arial Narrow" panose="020B0606020202030204" pitchFamily="34" charset="0"/>
              </a:rPr>
              <a:t>.</a:t>
            </a:r>
            <a:endParaRPr lang="en-US" dirty="0">
              <a:latin typeface="Arial Narrow" panose="020B0606020202030204" pitchFamily="34" charset="0"/>
            </a:endParaRPr>
          </a:p>
        </p:txBody>
      </p:sp>
      <p:sp>
        <p:nvSpPr>
          <p:cNvPr id="12" name="TextBox 11">
            <a:extLst>
              <a:ext uri="{FF2B5EF4-FFF2-40B4-BE49-F238E27FC236}">
                <a16:creationId xmlns:a16="http://schemas.microsoft.com/office/drawing/2014/main" xmlns="" id="{C393560B-9669-3B91-11B0-C1CAA88036C9}"/>
              </a:ext>
            </a:extLst>
          </p:cNvPr>
          <p:cNvSpPr txBox="1"/>
          <p:nvPr/>
        </p:nvSpPr>
        <p:spPr>
          <a:xfrm>
            <a:off x="468216" y="1445435"/>
            <a:ext cx="8207568" cy="307777"/>
          </a:xfrm>
          <a:prstGeom prst="rect">
            <a:avLst/>
          </a:prstGeom>
          <a:noFill/>
        </p:spPr>
        <p:txBody>
          <a:bodyPr wrap="square">
            <a:spAutoFit/>
          </a:bodyPr>
          <a:lstStyle/>
          <a:p>
            <a:r>
              <a:rPr lang="en-US" dirty="0">
                <a:solidFill>
                  <a:schemeClr val="accent2"/>
                </a:solidFill>
              </a:rPr>
              <a:t>c</a:t>
            </a:r>
            <a:r>
              <a:rPr lang="en-US" dirty="0" smtClean="0">
                <a:solidFill>
                  <a:schemeClr val="accent2"/>
                </a:solidFill>
              </a:rPr>
              <a:t>laims having 10 </a:t>
            </a:r>
            <a:r>
              <a:rPr lang="en-US" dirty="0">
                <a:solidFill>
                  <a:schemeClr val="accent2"/>
                </a:solidFill>
              </a:rPr>
              <a:t>columns </a:t>
            </a:r>
            <a:r>
              <a:rPr lang="en-US" dirty="0">
                <a:solidFill>
                  <a:schemeClr val="accent2"/>
                </a:solidFill>
              </a:rPr>
              <a:t>a</a:t>
            </a:r>
            <a:r>
              <a:rPr lang="en-US" dirty="0" smtClean="0">
                <a:solidFill>
                  <a:schemeClr val="accent2"/>
                </a:solidFill>
              </a:rPr>
              <a:t>nd </a:t>
            </a:r>
            <a:r>
              <a:rPr lang="en-US" dirty="0">
                <a:solidFill>
                  <a:schemeClr val="accent2"/>
                </a:solidFill>
              </a:rPr>
              <a:t>this dataset store details about customers</a:t>
            </a:r>
            <a:r>
              <a:rPr lang="en-US" dirty="0">
                <a:solidFill>
                  <a:schemeClr val="accent2">
                    <a:lumMod val="60000"/>
                    <a:lumOff val="40000"/>
                  </a:schemeClr>
                </a:solidFill>
              </a:rPr>
              <a:t> </a:t>
            </a:r>
          </a:p>
        </p:txBody>
      </p:sp>
      <p:sp>
        <p:nvSpPr>
          <p:cNvPr id="17" name="TextBox 16">
            <a:extLst>
              <a:ext uri="{FF2B5EF4-FFF2-40B4-BE49-F238E27FC236}">
                <a16:creationId xmlns:a16="http://schemas.microsoft.com/office/drawing/2014/main" xmlns="" id="{2660A152-AF95-4FE4-7810-6A82E05F0D44}"/>
              </a:ext>
            </a:extLst>
          </p:cNvPr>
          <p:cNvSpPr txBox="1"/>
          <p:nvPr/>
        </p:nvSpPr>
        <p:spPr>
          <a:xfrm>
            <a:off x="414820" y="3120817"/>
            <a:ext cx="8207568" cy="523220"/>
          </a:xfrm>
          <a:prstGeom prst="rect">
            <a:avLst/>
          </a:prstGeom>
          <a:noFill/>
        </p:spPr>
        <p:txBody>
          <a:bodyPr wrap="square">
            <a:spAutoFit/>
          </a:bodyPr>
          <a:lstStyle/>
          <a:p>
            <a:r>
              <a:rPr lang="en-US" dirty="0" err="1">
                <a:solidFill>
                  <a:schemeClr val="accent2"/>
                </a:solidFill>
              </a:rPr>
              <a:t>cust_demographics</a:t>
            </a:r>
            <a:r>
              <a:rPr lang="en-US" dirty="0">
                <a:solidFill>
                  <a:schemeClr val="accent2"/>
                </a:solidFill>
              </a:rPr>
              <a:t> having 6</a:t>
            </a:r>
            <a:r>
              <a:rPr lang="en-US" dirty="0" smtClean="0">
                <a:solidFill>
                  <a:schemeClr val="accent2"/>
                </a:solidFill>
              </a:rPr>
              <a:t> </a:t>
            </a:r>
            <a:r>
              <a:rPr lang="en-US" dirty="0">
                <a:solidFill>
                  <a:schemeClr val="accent2"/>
                </a:solidFill>
              </a:rPr>
              <a:t>columns and this dataset stores details about transactions and products codes.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87" y="1753212"/>
            <a:ext cx="8116134" cy="136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24" y="3804438"/>
            <a:ext cx="7595527" cy="1087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47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BC2E171-3FD6-6404-5429-5F67DF5B4F37}"/>
              </a:ext>
            </a:extLst>
          </p:cNvPr>
          <p:cNvSpPr>
            <a:spLocks noGrp="1"/>
          </p:cNvSpPr>
          <p:nvPr>
            <p:ph type="title"/>
          </p:nvPr>
        </p:nvSpPr>
        <p:spPr>
          <a:xfrm>
            <a:off x="0" y="189237"/>
            <a:ext cx="5340452" cy="537877"/>
          </a:xfrm>
        </p:spPr>
        <p:txBody>
          <a:bodyPr/>
          <a:lstStyle/>
          <a:p>
            <a:r>
              <a:rPr lang="en-US" dirty="0">
                <a:solidFill>
                  <a:srgbClr val="39B6B5"/>
                </a:solidFill>
              </a:rPr>
              <a:t>Exploratory Data Analysis (EDA)</a:t>
            </a:r>
          </a:p>
        </p:txBody>
      </p:sp>
      <p:sp>
        <p:nvSpPr>
          <p:cNvPr id="4" name="TextBox 3">
            <a:extLst>
              <a:ext uri="{FF2B5EF4-FFF2-40B4-BE49-F238E27FC236}">
                <a16:creationId xmlns:a16="http://schemas.microsoft.com/office/drawing/2014/main" xmlns="" id="{7CFC7093-075B-765F-B227-23B2A06A10E0}"/>
              </a:ext>
            </a:extLst>
          </p:cNvPr>
          <p:cNvSpPr txBox="1"/>
          <p:nvPr/>
        </p:nvSpPr>
        <p:spPr>
          <a:xfrm>
            <a:off x="0" y="727114"/>
            <a:ext cx="3657602" cy="307777"/>
          </a:xfrm>
          <a:prstGeom prst="rect">
            <a:avLst/>
          </a:prstGeom>
          <a:noFill/>
        </p:spPr>
        <p:txBody>
          <a:bodyPr wrap="square" rtlCol="0">
            <a:spAutoFit/>
          </a:bodyPr>
          <a:lstStyle/>
          <a:p>
            <a:r>
              <a:rPr lang="en-US" b="1" dirty="0">
                <a:solidFill>
                  <a:schemeClr val="accent2"/>
                </a:solidFill>
              </a:rPr>
              <a:t>Data </a:t>
            </a:r>
            <a:r>
              <a:rPr lang="en-US" b="1" dirty="0" smtClean="0">
                <a:solidFill>
                  <a:schemeClr val="accent2"/>
                </a:solidFill>
              </a:rPr>
              <a:t>Cleaning</a:t>
            </a:r>
            <a:endParaRPr lang="en-US" b="1" dirty="0">
              <a:solidFill>
                <a:schemeClr val="accent2"/>
              </a:solidFill>
            </a:endParaRPr>
          </a:p>
        </p:txBody>
      </p:sp>
      <p:sp>
        <p:nvSpPr>
          <p:cNvPr id="7" name="TextBox 6">
            <a:extLst>
              <a:ext uri="{FF2B5EF4-FFF2-40B4-BE49-F238E27FC236}">
                <a16:creationId xmlns:a16="http://schemas.microsoft.com/office/drawing/2014/main" xmlns="" id="{631E0FB5-4768-CB14-254A-1F2F710190D4}"/>
              </a:ext>
            </a:extLst>
          </p:cNvPr>
          <p:cNvSpPr txBox="1"/>
          <p:nvPr/>
        </p:nvSpPr>
        <p:spPr>
          <a:xfrm>
            <a:off x="-1" y="1034891"/>
            <a:ext cx="8810277" cy="2462213"/>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Narrow" panose="020B0606020202030204" pitchFamily="34" charset="0"/>
              </a:rPr>
              <a:t>Renaming the Variables &amp; converting them into Specific </a:t>
            </a:r>
            <a:r>
              <a:rPr lang="en-US" dirty="0" err="1">
                <a:latin typeface="Arial Narrow" panose="020B0606020202030204" pitchFamily="34" charset="0"/>
              </a:rPr>
              <a:t>DataType</a:t>
            </a:r>
            <a:endParaRPr lang="en-US" dirty="0">
              <a:latin typeface="Arial Narrow" panose="020B0606020202030204" pitchFamily="34" charset="0"/>
            </a:endParaRPr>
          </a:p>
          <a:p>
            <a:pPr marL="285750" indent="-285750">
              <a:buFont typeface="Arial" panose="020B0604020202020204" pitchFamily="34" charset="0"/>
              <a:buChar char="•"/>
            </a:pPr>
            <a:endParaRPr lang="en-US" dirty="0" smtClean="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endParaRPr lang="en-US" dirty="0" smtClean="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endParaRPr lang="en-US" dirty="0" smtClean="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endParaRPr lang="en-US" dirty="0" smtClean="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After that we have merged all the dataset into one dataset and we saved it with </a:t>
            </a:r>
            <a:r>
              <a:rPr lang="en-US" dirty="0" err="1" smtClean="0">
                <a:latin typeface="Arial Narrow" panose="020B0606020202030204" pitchFamily="34" charset="0"/>
              </a:rPr>
              <a:t>Cust_data</a:t>
            </a:r>
            <a:r>
              <a:rPr lang="en-US" dirty="0" smtClean="0">
                <a:latin typeface="Arial Narrow" panose="020B0606020202030204" pitchFamily="34" charset="0"/>
              </a:rPr>
              <a:t> </a:t>
            </a:r>
            <a:r>
              <a:rPr lang="en-US" dirty="0">
                <a:latin typeface="Arial Narrow" panose="020B0606020202030204" pitchFamily="34" charset="0"/>
              </a:rPr>
              <a:t>name.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85" y="1654863"/>
            <a:ext cx="6760769"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677855"/>
            <a:ext cx="86407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96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F04B084-CE39-E268-BCBB-C4574BF8C3D3}"/>
              </a:ext>
            </a:extLst>
          </p:cNvPr>
          <p:cNvSpPr>
            <a:spLocks noGrp="1"/>
          </p:cNvSpPr>
          <p:nvPr>
            <p:ph type="title"/>
          </p:nvPr>
        </p:nvSpPr>
        <p:spPr>
          <a:xfrm>
            <a:off x="0" y="189237"/>
            <a:ext cx="5340452" cy="537877"/>
          </a:xfrm>
        </p:spPr>
        <p:txBody>
          <a:bodyPr/>
          <a:lstStyle/>
          <a:p>
            <a:r>
              <a:rPr lang="en-US" dirty="0">
                <a:solidFill>
                  <a:srgbClr val="39B6B5"/>
                </a:solidFill>
              </a:rPr>
              <a:t>Exploratory Data Analysis (EDA)</a:t>
            </a:r>
          </a:p>
        </p:txBody>
      </p:sp>
      <p:sp>
        <p:nvSpPr>
          <p:cNvPr id="7" name="TextBox 6">
            <a:extLst>
              <a:ext uri="{FF2B5EF4-FFF2-40B4-BE49-F238E27FC236}">
                <a16:creationId xmlns:a16="http://schemas.microsoft.com/office/drawing/2014/main" xmlns="" id="{7FEA30E0-995C-9759-4B47-58618CB62254}"/>
              </a:ext>
            </a:extLst>
          </p:cNvPr>
          <p:cNvSpPr txBox="1"/>
          <p:nvPr/>
        </p:nvSpPr>
        <p:spPr>
          <a:xfrm>
            <a:off x="490251" y="816056"/>
            <a:ext cx="4572000" cy="738664"/>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Narrow" panose="020B0606020202030204" pitchFamily="34" charset="0"/>
              </a:rPr>
              <a:t>We have used Inner join for  merging the all the datasets and we used it coz there will be no duplicate values.</a:t>
            </a:r>
          </a:p>
          <a:p>
            <a:pPr marL="285750" indent="-285750">
              <a:buFont typeface="Arial" panose="020B0604020202020204" pitchFamily="34" charset="0"/>
              <a:buChar char="•"/>
            </a:pPr>
            <a:r>
              <a:rPr lang="en-US" dirty="0">
                <a:latin typeface="Arial Narrow" panose="020B0606020202030204" pitchFamily="34" charset="0"/>
              </a:rPr>
              <a:t>Now in our final datasets we are having 16 variables  </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000" y="901637"/>
            <a:ext cx="4104789" cy="42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91940"/>
            <a:ext cx="4859000" cy="115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10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A2B6C3BB-7B95-A710-47AE-40EBC9E4FD6F}"/>
              </a:ext>
            </a:extLst>
          </p:cNvPr>
          <p:cNvSpPr>
            <a:spLocks noGrp="1"/>
          </p:cNvSpPr>
          <p:nvPr>
            <p:ph type="title"/>
          </p:nvPr>
        </p:nvSpPr>
        <p:spPr>
          <a:xfrm>
            <a:off x="0" y="189237"/>
            <a:ext cx="5340452" cy="537877"/>
          </a:xfrm>
        </p:spPr>
        <p:txBody>
          <a:bodyPr/>
          <a:lstStyle/>
          <a:p>
            <a:r>
              <a:rPr lang="en-US" dirty="0">
                <a:solidFill>
                  <a:srgbClr val="39B6B5"/>
                </a:solidFill>
              </a:rPr>
              <a:t>Exploratory Data Analysis (EDA)</a:t>
            </a:r>
          </a:p>
        </p:txBody>
      </p:sp>
      <p:sp>
        <p:nvSpPr>
          <p:cNvPr id="19" name="TextBox 18">
            <a:extLst>
              <a:ext uri="{FF2B5EF4-FFF2-40B4-BE49-F238E27FC236}">
                <a16:creationId xmlns:a16="http://schemas.microsoft.com/office/drawing/2014/main" xmlns="" id="{E27BD865-8142-A4C8-1993-08BF01F2F917}"/>
              </a:ext>
            </a:extLst>
          </p:cNvPr>
          <p:cNvSpPr txBox="1"/>
          <p:nvPr/>
        </p:nvSpPr>
        <p:spPr>
          <a:xfrm>
            <a:off x="50824" y="1150477"/>
            <a:ext cx="5115201" cy="1754326"/>
          </a:xfrm>
          <a:prstGeom prst="rect">
            <a:avLst/>
          </a:prstGeom>
          <a:noFill/>
        </p:spPr>
        <p:txBody>
          <a:bodyPr wrap="square">
            <a:spAutoFit/>
          </a:bodyPr>
          <a:lstStyle/>
          <a:p>
            <a:pPr algn="ctr"/>
            <a:r>
              <a:rPr lang="en-US" sz="1800" dirty="0">
                <a:latin typeface="Arial Narrow" panose="020B0606020202030204" pitchFamily="34" charset="0"/>
              </a:rPr>
              <a:t>We have check the info about our final dataset and we have checked for the null values. And we are having </a:t>
            </a:r>
            <a:r>
              <a:rPr lang="en-US" sz="1800" dirty="0" smtClean="0">
                <a:latin typeface="Arial Narrow" panose="020B0606020202030204" pitchFamily="34" charset="0"/>
              </a:rPr>
              <a:t>65 </a:t>
            </a:r>
            <a:r>
              <a:rPr lang="en-US" sz="1800" dirty="0" smtClean="0">
                <a:latin typeface="Arial Narrow" panose="020B0606020202030204" pitchFamily="34" charset="0"/>
              </a:rPr>
              <a:t>null </a:t>
            </a:r>
            <a:r>
              <a:rPr lang="en-US" sz="1800" dirty="0">
                <a:latin typeface="Arial Narrow" panose="020B0606020202030204" pitchFamily="34" charset="0"/>
              </a:rPr>
              <a:t>values in </a:t>
            </a:r>
            <a:r>
              <a:rPr lang="en-US" sz="1800" dirty="0" err="1" smtClean="0">
                <a:latin typeface="Arial Narrow" panose="020B0606020202030204" pitchFamily="34" charset="0"/>
              </a:rPr>
              <a:t>c</a:t>
            </a:r>
            <a:r>
              <a:rPr lang="en-US" sz="1800" dirty="0" err="1" smtClean="0">
                <a:latin typeface="Arial Narrow" panose="020B0606020202030204" pitchFamily="34" charset="0"/>
              </a:rPr>
              <a:t>laim_amount</a:t>
            </a:r>
            <a:r>
              <a:rPr lang="en-US" sz="1800" dirty="0" smtClean="0">
                <a:latin typeface="Arial Narrow" panose="020B0606020202030204" pitchFamily="34" charset="0"/>
              </a:rPr>
              <a:t> </a:t>
            </a:r>
            <a:r>
              <a:rPr lang="en-US" sz="1800" dirty="0">
                <a:latin typeface="Arial Narrow" panose="020B0606020202030204" pitchFamily="34" charset="0"/>
              </a:rPr>
              <a:t>and </a:t>
            </a:r>
            <a:r>
              <a:rPr lang="en-US" sz="1800" dirty="0" smtClean="0">
                <a:latin typeface="Arial Narrow" panose="020B0606020202030204" pitchFamily="34" charset="0"/>
              </a:rPr>
              <a:t>10 </a:t>
            </a:r>
            <a:r>
              <a:rPr lang="en-US" sz="1800" dirty="0">
                <a:latin typeface="Arial Narrow" panose="020B0606020202030204" pitchFamily="34" charset="0"/>
              </a:rPr>
              <a:t>null values are in </a:t>
            </a:r>
            <a:r>
              <a:rPr lang="en-US" sz="1800" dirty="0" err="1">
                <a:latin typeface="Arial Narrow" panose="020B0606020202030204" pitchFamily="34" charset="0"/>
              </a:rPr>
              <a:t>total_policy_claims</a:t>
            </a:r>
            <a:r>
              <a:rPr lang="en-US" sz="1800" dirty="0" smtClean="0">
                <a:latin typeface="Arial Narrow" panose="020B0606020202030204" pitchFamily="34" charset="0"/>
              </a:rPr>
              <a:t>. </a:t>
            </a:r>
            <a:r>
              <a:rPr lang="en-US" sz="1800" dirty="0">
                <a:latin typeface="Arial Narrow" panose="020B0606020202030204" pitchFamily="34" charset="0"/>
              </a:rPr>
              <a:t>we have replaced the null values with the mode(the number that appears most often in a set of data).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949" y="431952"/>
            <a:ext cx="299433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5" y="4394352"/>
            <a:ext cx="56197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570403"/>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1044</TotalTime>
  <Words>1216</Words>
  <Application>Microsoft Office PowerPoint</Application>
  <PresentationFormat>On-screen Show (16:9)</PresentationFormat>
  <Paragraphs>105</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Roboto</vt:lpstr>
      <vt:lpstr>-apple-system</vt:lpstr>
      <vt:lpstr>Arial Narrow</vt:lpstr>
      <vt:lpstr>Söhne</vt:lpstr>
      <vt:lpstr>Fira Sans Extra Condensed Medium</vt:lpstr>
      <vt:lpstr>E-Commerce Infographics by Slidesgo</vt:lpstr>
      <vt:lpstr>SHOP</vt:lpstr>
      <vt:lpstr>Introduction</vt:lpstr>
      <vt:lpstr>Insurance Calims DATA ANALYSIS </vt:lpstr>
      <vt:lpstr>Data Collection </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Machine Learning (Python)</vt:lpstr>
      <vt:lpstr>Machine Learning (Python)</vt:lpstr>
      <vt:lpstr>Machine Learning (Python)</vt:lpstr>
      <vt:lpstr>Machine Learning (Python)</vt:lpstr>
      <vt:lpstr>Machine Learning (Python)</vt:lpstr>
      <vt:lpstr>Machine Learning (Python)</vt:lpstr>
      <vt:lpstr>Machine Learning (Python)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dc:title>
  <cp:lastModifiedBy>suraj singh bisht</cp:lastModifiedBy>
  <cp:revision>72</cp:revision>
  <dcterms:modified xsi:type="dcterms:W3CDTF">2024-05-08T20:20:04Z</dcterms:modified>
</cp:coreProperties>
</file>