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3"/>
  </p:notesMasterIdLst>
  <p:sldIdLst>
    <p:sldId id="256" r:id="rId2"/>
    <p:sldId id="257" r:id="rId3"/>
    <p:sldId id="265" r:id="rId4"/>
    <p:sldId id="268" r:id="rId5"/>
    <p:sldId id="271" r:id="rId6"/>
    <p:sldId id="272" r:id="rId7"/>
    <p:sldId id="266" r:id="rId8"/>
    <p:sldId id="267" r:id="rId9"/>
    <p:sldId id="270" r:id="rId10"/>
    <p:sldId id="269" r:id="rId11"/>
    <p:sldId id="264"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E2921C-C658-45BD-B1E3-DA15DFC15CD3}" v="7" dt="2024-03-24T05:44:14.7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nidhi I" userId="d0f636149d7d1eca" providerId="LiveId" clId="{97E2921C-C658-45BD-B1E3-DA15DFC15CD3}"/>
    <pc:docChg chg="custSel addSld modSld sldOrd">
      <pc:chgData name="Shrinidhi I" userId="d0f636149d7d1eca" providerId="LiveId" clId="{97E2921C-C658-45BD-B1E3-DA15DFC15CD3}" dt="2024-03-24T05:45:15.983" v="121" actId="20577"/>
      <pc:docMkLst>
        <pc:docMk/>
      </pc:docMkLst>
      <pc:sldChg chg="modSp mod">
        <pc:chgData name="Shrinidhi I" userId="d0f636149d7d1eca" providerId="LiveId" clId="{97E2921C-C658-45BD-B1E3-DA15DFC15CD3}" dt="2024-03-24T05:45:15.983" v="121" actId="20577"/>
        <pc:sldMkLst>
          <pc:docMk/>
          <pc:sldMk cId="0" sldId="256"/>
        </pc:sldMkLst>
        <pc:spChg chg="mod">
          <ac:chgData name="Shrinidhi I" userId="d0f636149d7d1eca" providerId="LiveId" clId="{97E2921C-C658-45BD-B1E3-DA15DFC15CD3}" dt="2024-03-24T05:45:15.983" v="121" actId="20577"/>
          <ac:spMkLst>
            <pc:docMk/>
            <pc:sldMk cId="0" sldId="256"/>
            <ac:spMk id="2" creationId="{52F5642A-CBAD-6EE0-2796-D807106F41AE}"/>
          </ac:spMkLst>
        </pc:spChg>
      </pc:sldChg>
      <pc:sldChg chg="ord">
        <pc:chgData name="Shrinidhi I" userId="d0f636149d7d1eca" providerId="LiveId" clId="{97E2921C-C658-45BD-B1E3-DA15DFC15CD3}" dt="2024-03-24T05:43:25.840" v="86"/>
        <pc:sldMkLst>
          <pc:docMk/>
          <pc:sldMk cId="2362271353" sldId="266"/>
        </pc:sldMkLst>
      </pc:sldChg>
      <pc:sldChg chg="ord">
        <pc:chgData name="Shrinidhi I" userId="d0f636149d7d1eca" providerId="LiveId" clId="{97E2921C-C658-45BD-B1E3-DA15DFC15CD3}" dt="2024-03-24T05:44:39.598" v="120"/>
        <pc:sldMkLst>
          <pc:docMk/>
          <pc:sldMk cId="3611269834" sldId="267"/>
        </pc:sldMkLst>
      </pc:sldChg>
      <pc:sldChg chg="addSp delSp modSp add mod">
        <pc:chgData name="Shrinidhi I" userId="d0f636149d7d1eca" providerId="LiveId" clId="{97E2921C-C658-45BD-B1E3-DA15DFC15CD3}" dt="2024-03-24T05:41:47.651" v="82" actId="1076"/>
        <pc:sldMkLst>
          <pc:docMk/>
          <pc:sldMk cId="3085751821" sldId="271"/>
        </pc:sldMkLst>
        <pc:spChg chg="mod">
          <ac:chgData name="Shrinidhi I" userId="d0f636149d7d1eca" providerId="LiveId" clId="{97E2921C-C658-45BD-B1E3-DA15DFC15CD3}" dt="2024-03-24T05:36:26.246" v="59" actId="20577"/>
          <ac:spMkLst>
            <pc:docMk/>
            <pc:sldMk cId="3085751821" sldId="271"/>
            <ac:spMk id="3" creationId="{CED61E0B-242B-4FC0-4B3C-D977F559861B}"/>
          </ac:spMkLst>
        </pc:spChg>
        <pc:spChg chg="add mod">
          <ac:chgData name="Shrinidhi I" userId="d0f636149d7d1eca" providerId="LiveId" clId="{97E2921C-C658-45BD-B1E3-DA15DFC15CD3}" dt="2024-03-24T05:37:57.571" v="66" actId="20577"/>
          <ac:spMkLst>
            <pc:docMk/>
            <pc:sldMk cId="3085751821" sldId="271"/>
            <ac:spMk id="5" creationId="{639B4532-545F-955D-C833-1E27EDD23654}"/>
          </ac:spMkLst>
        </pc:spChg>
        <pc:spChg chg="add mod">
          <ac:chgData name="Shrinidhi I" userId="d0f636149d7d1eca" providerId="LiveId" clId="{97E2921C-C658-45BD-B1E3-DA15DFC15CD3}" dt="2024-03-24T05:41:44.795" v="81" actId="1076"/>
          <ac:spMkLst>
            <pc:docMk/>
            <pc:sldMk cId="3085751821" sldId="271"/>
            <ac:spMk id="9" creationId="{820DB2EF-8129-48D7-9855-A83408165443}"/>
          </ac:spMkLst>
        </pc:spChg>
        <pc:spChg chg="add mod">
          <ac:chgData name="Shrinidhi I" userId="d0f636149d7d1eca" providerId="LiveId" clId="{97E2921C-C658-45BD-B1E3-DA15DFC15CD3}" dt="2024-03-24T05:40:33.772" v="68" actId="1076"/>
          <ac:spMkLst>
            <pc:docMk/>
            <pc:sldMk cId="3085751821" sldId="271"/>
            <ac:spMk id="10" creationId="{763BBCB2-8C58-37A4-59BB-8DA7938E1895}"/>
          </ac:spMkLst>
        </pc:spChg>
        <pc:spChg chg="add mod">
          <ac:chgData name="Shrinidhi I" userId="d0f636149d7d1eca" providerId="LiveId" clId="{97E2921C-C658-45BD-B1E3-DA15DFC15CD3}" dt="2024-03-24T05:41:47.651" v="82" actId="1076"/>
          <ac:spMkLst>
            <pc:docMk/>
            <pc:sldMk cId="3085751821" sldId="271"/>
            <ac:spMk id="11" creationId="{78566724-3195-1D69-3D34-CE77E7C79E92}"/>
          </ac:spMkLst>
        </pc:spChg>
        <pc:spChg chg="add mod">
          <ac:chgData name="Shrinidhi I" userId="d0f636149d7d1eca" providerId="LiveId" clId="{97E2921C-C658-45BD-B1E3-DA15DFC15CD3}" dt="2024-03-24T05:40:40.240" v="69" actId="1076"/>
          <ac:spMkLst>
            <pc:docMk/>
            <pc:sldMk cId="3085751821" sldId="271"/>
            <ac:spMk id="12" creationId="{EA608C53-7E38-695B-9961-096B8089550B}"/>
          </ac:spMkLst>
        </pc:spChg>
        <pc:spChg chg="add mod">
          <ac:chgData name="Shrinidhi I" userId="d0f636149d7d1eca" providerId="LiveId" clId="{97E2921C-C658-45BD-B1E3-DA15DFC15CD3}" dt="2024-03-24T05:40:33.772" v="68" actId="1076"/>
          <ac:spMkLst>
            <pc:docMk/>
            <pc:sldMk cId="3085751821" sldId="271"/>
            <ac:spMk id="13" creationId="{DB8482B0-8772-49BF-8C9B-686C47CDDE60}"/>
          </ac:spMkLst>
        </pc:spChg>
        <pc:graphicFrameChg chg="del modGraphic">
          <ac:chgData name="Shrinidhi I" userId="d0f636149d7d1eca" providerId="LiveId" clId="{97E2921C-C658-45BD-B1E3-DA15DFC15CD3}" dt="2024-03-24T05:36:10.028" v="2" actId="478"/>
          <ac:graphicFrameMkLst>
            <pc:docMk/>
            <pc:sldMk cId="3085751821" sldId="271"/>
            <ac:graphicFrameMk id="2" creationId="{306766E6-740A-F0E1-8570-28D6D1636DD7}"/>
          </ac:graphicFrameMkLst>
        </pc:graphicFrameChg>
        <pc:graphicFrameChg chg="add mod">
          <ac:chgData name="Shrinidhi I" userId="d0f636149d7d1eca" providerId="LiveId" clId="{97E2921C-C658-45BD-B1E3-DA15DFC15CD3}" dt="2024-03-24T05:41:04.381" v="73" actId="1076"/>
          <ac:graphicFrameMkLst>
            <pc:docMk/>
            <pc:sldMk cId="3085751821" sldId="271"/>
            <ac:graphicFrameMk id="6" creationId="{715ECBBC-BE66-9F8D-A5EB-ADA9715D0D0E}"/>
          </ac:graphicFrameMkLst>
        </pc:graphicFrameChg>
        <pc:graphicFrameChg chg="add mod">
          <ac:chgData name="Shrinidhi I" userId="d0f636149d7d1eca" providerId="LiveId" clId="{97E2921C-C658-45BD-B1E3-DA15DFC15CD3}" dt="2024-03-24T05:41:31.845" v="78" actId="1076"/>
          <ac:graphicFrameMkLst>
            <pc:docMk/>
            <pc:sldMk cId="3085751821" sldId="271"/>
            <ac:graphicFrameMk id="7" creationId="{EC146ACC-5046-B04F-9C85-29FD6273C7B2}"/>
          </ac:graphicFrameMkLst>
        </pc:graphicFrameChg>
        <pc:graphicFrameChg chg="add mod">
          <ac:chgData name="Shrinidhi I" userId="d0f636149d7d1eca" providerId="LiveId" clId="{97E2921C-C658-45BD-B1E3-DA15DFC15CD3}" dt="2024-03-24T05:41:27.461" v="77" actId="1076"/>
          <ac:graphicFrameMkLst>
            <pc:docMk/>
            <pc:sldMk cId="3085751821" sldId="271"/>
            <ac:graphicFrameMk id="8" creationId="{63D18EB4-BB48-B085-EFD0-BE6243C29B18}"/>
          </ac:graphicFrameMkLst>
        </pc:graphicFrameChg>
      </pc:sldChg>
      <pc:sldChg chg="addSp modSp add mod">
        <pc:chgData name="Shrinidhi I" userId="d0f636149d7d1eca" providerId="LiveId" clId="{97E2921C-C658-45BD-B1E3-DA15DFC15CD3}" dt="2024-03-24T05:44:18.713" v="118" actId="1076"/>
        <pc:sldMkLst>
          <pc:docMk/>
          <pc:sldMk cId="2405440469" sldId="272"/>
        </pc:sldMkLst>
        <pc:spChg chg="mod">
          <ac:chgData name="Shrinidhi I" userId="d0f636149d7d1eca" providerId="LiveId" clId="{97E2921C-C658-45BD-B1E3-DA15DFC15CD3}" dt="2024-03-24T05:43:34.439" v="88" actId="20577"/>
          <ac:spMkLst>
            <pc:docMk/>
            <pc:sldMk cId="2405440469" sldId="272"/>
            <ac:spMk id="2" creationId="{1BAE4DCC-9AAA-A422-AF28-9D7BC1995D62}"/>
          </ac:spMkLst>
        </pc:spChg>
        <pc:spChg chg="mod">
          <ac:chgData name="Shrinidhi I" userId="d0f636149d7d1eca" providerId="LiveId" clId="{97E2921C-C658-45BD-B1E3-DA15DFC15CD3}" dt="2024-03-24T05:43:43.652" v="110" actId="20577"/>
          <ac:spMkLst>
            <pc:docMk/>
            <pc:sldMk cId="2405440469" sldId="272"/>
            <ac:spMk id="3" creationId="{AD2D2C7D-302D-FEDF-A1C2-C2C0CE8A18B7}"/>
          </ac:spMkLst>
        </pc:spChg>
        <pc:picChg chg="add mod">
          <ac:chgData name="Shrinidhi I" userId="d0f636149d7d1eca" providerId="LiveId" clId="{97E2921C-C658-45BD-B1E3-DA15DFC15CD3}" dt="2024-03-24T05:44:04.652" v="116" actId="1076"/>
          <ac:picMkLst>
            <pc:docMk/>
            <pc:sldMk cId="2405440469" sldId="272"/>
            <ac:picMk id="4" creationId="{1DF9B5B5-4A6C-2744-F371-7649707F7874}"/>
          </ac:picMkLst>
        </pc:picChg>
        <pc:picChg chg="add mod">
          <ac:chgData name="Shrinidhi I" userId="d0f636149d7d1eca" providerId="LiveId" clId="{97E2921C-C658-45BD-B1E3-DA15DFC15CD3}" dt="2024-03-24T05:44:18.713" v="118" actId="1076"/>
          <ac:picMkLst>
            <pc:docMk/>
            <pc:sldMk cId="2405440469" sldId="272"/>
            <ac:picMk id="5" creationId="{F3AB6B8C-8BBD-2316-CB80-86E8E50CF7B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753756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280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45EB3529-C119-933B-D01C-41AF219583F3}"/>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4DFA076F-5B81-E7F2-37D9-2837F03213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D2ACFE93-1C43-A690-2558-85538031BA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882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EEC025A-114D-049E-4A9F-121746FE71A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7AACF52D-5BCB-3866-1A62-A1E5BE849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0593A52-4EA8-7036-6166-AFBA50EF1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289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929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39FFCDE-8230-07DA-F4D0-C30E4F78352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C99224A8-15D8-2232-1C64-19C2CECDAF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D72C5FA7-2525-C856-0398-785CE1AFE7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922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527636A1-C28B-C67C-B9A5-43DD953EF612}"/>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13A6E2A3-6A6B-2336-3112-C26C83F016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C5141100-9EF0-3433-AB96-4FE36ABE1A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508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543ED71D-7D49-2E65-E671-6969A10ACBC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E972F342-DF40-0923-8FE7-A83F68A567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6131CA67-E649-0F6C-2609-D8157C26F4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048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27E173DD-6AB3-71E5-24D2-9847923D0A21}"/>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4AF4877F-BD53-3D17-6F7F-B5F2C25D22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8BFEB760-BBE0-F412-3EF4-680AB2AA32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835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543ED71D-7D49-2E65-E671-6969A10ACBC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E972F342-DF40-0923-8FE7-A83F68A567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6131CA67-E649-0F6C-2609-D8157C26F4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727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27E173DD-6AB3-71E5-24D2-9847923D0A21}"/>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4AF4877F-BD53-3D17-6F7F-B5F2C25D22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8BFEB760-BBE0-F412-3EF4-680AB2AA32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532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321FCC76-16D3-AE50-A8B9-E67BC582103B}"/>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6AE78F3B-4A82-4893-6371-AE5A79F0D7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7B0B0ED6-8BA1-0338-7C38-29563DEAEB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942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4" name="Google Shape;14;p2"/>
          <p:cNvPicPr preferRelativeResize="0"/>
          <p:nvPr/>
        </p:nvPicPr>
        <p:blipFill>
          <a:blip r:embed="rId2">
            <a:alphaModFix/>
          </a:blip>
          <a:stretch>
            <a:fillRect/>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3">
            <a:alphaModFix/>
          </a:blip>
          <a:stretch>
            <a:fillRect/>
          </a:stretch>
        </p:blipFill>
        <p:spPr>
          <a:xfrm>
            <a:off x="216000" y="216000"/>
            <a:ext cx="1507681" cy="647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ext Box 4">
            <a:extLst>
              <a:ext uri="{FF2B5EF4-FFF2-40B4-BE49-F238E27FC236}">
                <a16:creationId xmlns:a16="http://schemas.microsoft.com/office/drawing/2014/main" id="{52F5642A-CBAD-6EE0-2796-D807106F41AE}"/>
              </a:ext>
            </a:extLst>
          </p:cNvPr>
          <p:cNvSpPr txBox="1">
            <a:spLocks noChangeArrowheads="1"/>
          </p:cNvSpPr>
          <p:nvPr/>
        </p:nvSpPr>
        <p:spPr bwMode="auto">
          <a:xfrm>
            <a:off x="2451912" y="423062"/>
            <a:ext cx="4587301"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defRPr/>
            </a:pPr>
            <a:r>
              <a:rPr lang="en-US" altLang="en-US" sz="2000" dirty="0">
                <a:cs typeface="Times New Roman" panose="02020603050405020304" pitchFamily="18" charset="0"/>
              </a:rPr>
              <a:t>Experiential Learning Phase -II : </a:t>
            </a:r>
          </a:p>
          <a:p>
            <a:pPr algn="ctr">
              <a:spcBef>
                <a:spcPct val="0"/>
              </a:spcBef>
              <a:buFontTx/>
              <a:buNone/>
              <a:defRPr/>
            </a:pPr>
            <a:r>
              <a:rPr lang="en-US" altLang="en-US" sz="2000" dirty="0">
                <a:cs typeface="Times New Roman" panose="02020603050405020304" pitchFamily="18" charset="0"/>
              </a:rPr>
              <a:t>Operating System (CS235AI)</a:t>
            </a:r>
          </a:p>
          <a:p>
            <a:pPr algn="ctr">
              <a:spcBef>
                <a:spcPct val="0"/>
              </a:spcBef>
              <a:buFontTx/>
              <a:buNone/>
              <a:defRPr/>
            </a:pPr>
            <a:endParaRPr lang="en-US" altLang="en-US" sz="2000" kern="0" dirty="0">
              <a:cs typeface="Times New Roman" panose="02020603050405020304" pitchFamily="18" charset="0"/>
            </a:endParaRPr>
          </a:p>
          <a:p>
            <a:pPr algn="ctr">
              <a:spcBef>
                <a:spcPct val="0"/>
              </a:spcBef>
              <a:buNone/>
              <a:defRPr/>
            </a:pPr>
            <a:r>
              <a:rPr lang="en-US" sz="2400" spc="28" dirty="0">
                <a:solidFill>
                  <a:srgbClr val="FF0000"/>
                </a:solidFill>
                <a:latin typeface="TT Phobos Bold"/>
              </a:rPr>
              <a:t>Implementing Not Recently Used </a:t>
            </a:r>
          </a:p>
          <a:p>
            <a:pPr algn="ctr">
              <a:spcBef>
                <a:spcPct val="0"/>
              </a:spcBef>
              <a:buNone/>
              <a:defRPr/>
            </a:pPr>
            <a:r>
              <a:rPr lang="en-US" sz="2400" spc="28" dirty="0">
                <a:solidFill>
                  <a:srgbClr val="FF0000"/>
                </a:solidFill>
                <a:latin typeface="TT Phobos Bold"/>
              </a:rPr>
              <a:t>Page Replacement Algorithm</a:t>
            </a:r>
          </a:p>
          <a:p>
            <a:pPr algn="ctr">
              <a:spcBef>
                <a:spcPct val="0"/>
              </a:spcBef>
              <a:buFontTx/>
              <a:buNone/>
              <a:defRPr/>
            </a:pPr>
            <a:r>
              <a:rPr lang="en-US" altLang="en-US" sz="2000" kern="0" dirty="0">
                <a:cs typeface="Times New Roman" panose="02020603050405020304" pitchFamily="18" charset="0"/>
              </a:rPr>
              <a:t> </a:t>
            </a:r>
          </a:p>
          <a:p>
            <a:pPr algn="ctr">
              <a:spcBef>
                <a:spcPct val="0"/>
              </a:spcBef>
              <a:buFontTx/>
              <a:buNone/>
              <a:defRPr/>
            </a:pPr>
            <a:endParaRPr lang="en-US" altLang="en-US" sz="4000" dirty="0">
              <a:latin typeface="Cambria" panose="02040503050406030204" pitchFamily="18" charset="0"/>
              <a:cs typeface="Arial" panose="020B0604020202020204" pitchFamily="34" charset="0"/>
            </a:endParaRPr>
          </a:p>
          <a:p>
            <a:pPr algn="ctr">
              <a:spcBef>
                <a:spcPct val="0"/>
              </a:spcBef>
              <a:buFontTx/>
              <a:buNone/>
              <a:defRPr/>
            </a:pPr>
            <a:r>
              <a:rPr lang="en-US" altLang="en-US" sz="4000" dirty="0">
                <a:latin typeface="Cambria" panose="02040503050406030204" pitchFamily="18" charset="0"/>
                <a:cs typeface="Arial" panose="020B0604020202020204" pitchFamily="34" charset="0"/>
              </a:rPr>
              <a:t>                            </a:t>
            </a:r>
          </a:p>
        </p:txBody>
      </p:sp>
      <p:sp>
        <p:nvSpPr>
          <p:cNvPr id="4" name="object 2">
            <a:extLst>
              <a:ext uri="{FF2B5EF4-FFF2-40B4-BE49-F238E27FC236}">
                <a16:creationId xmlns:a16="http://schemas.microsoft.com/office/drawing/2014/main" id="{60C1A9E8-6E16-E2D0-7D46-FE5CC88DA4CD}"/>
              </a:ext>
            </a:extLst>
          </p:cNvPr>
          <p:cNvSpPr txBox="1">
            <a:spLocks noChangeArrowheads="1"/>
          </p:cNvSpPr>
          <p:nvPr/>
        </p:nvSpPr>
        <p:spPr bwMode="auto">
          <a:xfrm>
            <a:off x="1757927" y="2230244"/>
            <a:ext cx="5975269" cy="387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5198" rIns="0" bIns="0">
            <a:spAutoFit/>
          </a:bodyPr>
          <a:lstStyle>
            <a:lvl1pPr marL="127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defRPr/>
            </a:pPr>
            <a:endParaRPr lang="en-US" altLang="en-US" sz="2183" dirty="0">
              <a:latin typeface="Times New Roman" panose="02020603050405020304" pitchFamily="18" charset="0"/>
              <a:cs typeface="Times New Roman" panose="02020603050405020304" pitchFamily="18" charset="0"/>
            </a:endParaRPr>
          </a:p>
          <a:p>
            <a:pPr algn="ctr">
              <a:defRPr/>
            </a:pPr>
            <a:r>
              <a:rPr lang="en-US" sz="2000" spc="16" dirty="0">
                <a:solidFill>
                  <a:srgbClr val="000000"/>
                </a:solidFill>
                <a:latin typeface="TT Phobos Bold"/>
              </a:rPr>
              <a:t>Presented by</a:t>
            </a:r>
          </a:p>
          <a:p>
            <a:pPr>
              <a:defRPr/>
            </a:pPr>
            <a:endParaRPr lang="en-US" altLang="en-US" sz="2183" dirty="0">
              <a:latin typeface="Times New Roman" panose="02020603050405020304" pitchFamily="18" charset="0"/>
              <a:cs typeface="Times New Roman" panose="02020603050405020304" pitchFamily="18" charset="0"/>
            </a:endParaRPr>
          </a:p>
          <a:p>
            <a:pPr algn="ctr">
              <a:lnSpc>
                <a:spcPts val="2493"/>
              </a:lnSpc>
            </a:pPr>
            <a:r>
              <a:rPr lang="en-US" sz="2000" spc="16" dirty="0">
                <a:solidFill>
                  <a:srgbClr val="002060"/>
                </a:solidFill>
                <a:latin typeface="TT Phobos Bold"/>
              </a:rPr>
              <a:t>Shrinidhi I                               1RV22CS193</a:t>
            </a:r>
          </a:p>
          <a:p>
            <a:pPr algn="ctr">
              <a:lnSpc>
                <a:spcPts val="2493"/>
              </a:lnSpc>
            </a:pPr>
            <a:endParaRPr lang="en-US" sz="2000" spc="16" dirty="0">
              <a:solidFill>
                <a:srgbClr val="002060"/>
              </a:solidFill>
              <a:latin typeface="TT Phobos Bold"/>
            </a:endParaRPr>
          </a:p>
          <a:p>
            <a:pPr algn="ctr">
              <a:lnSpc>
                <a:spcPts val="2493"/>
              </a:lnSpc>
            </a:pPr>
            <a:r>
              <a:rPr lang="en-US" sz="2000" spc="16" dirty="0">
                <a:solidFill>
                  <a:srgbClr val="002060"/>
                </a:solidFill>
                <a:latin typeface="TT Phobos Bold"/>
              </a:rPr>
              <a:t>Suraj Chanaveeragoudra     1RV22CS211</a:t>
            </a:r>
          </a:p>
          <a:p>
            <a:pPr>
              <a:defRPr/>
            </a:pPr>
            <a:endParaRPr lang="en-US" altLang="en-US" sz="2183" dirty="0">
              <a:latin typeface="Times New Roman" panose="02020603050405020304" pitchFamily="18" charset="0"/>
              <a:cs typeface="Times New Roman" panose="02020603050405020304" pitchFamily="18" charset="0"/>
            </a:endParaRPr>
          </a:p>
          <a:p>
            <a:pPr>
              <a:defRPr/>
            </a:pPr>
            <a:r>
              <a:rPr lang="en-US" altLang="en-US" sz="2400" kern="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r>
              <a:rPr lang="en-US" altLang="en-US" sz="2400" kern="0" dirty="0">
                <a:latin typeface="Times New Roman" panose="02020603050405020304" pitchFamily="18" charset="0"/>
                <a:cs typeface="Times New Roman" panose="02020603050405020304" pitchFamily="18" charset="0"/>
              </a:rPr>
              <a:t> 					</a:t>
            </a:r>
          </a:p>
          <a:p>
            <a:pPr>
              <a:defRPr/>
            </a:pPr>
            <a:endParaRPr lang="en-US" altLang="en-US" sz="218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99A94EDB-27B5-C88D-D64E-006247868BF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3E6CCF-25D4-B159-B3C3-645282FAB454}"/>
              </a:ext>
            </a:extLst>
          </p:cNvPr>
          <p:cNvSpPr txBox="1"/>
          <p:nvPr/>
        </p:nvSpPr>
        <p:spPr>
          <a:xfrm>
            <a:off x="2286000" y="111926"/>
            <a:ext cx="4572000" cy="400110"/>
          </a:xfrm>
          <a:prstGeom prst="rect">
            <a:avLst/>
          </a:prstGeom>
          <a:noFill/>
        </p:spPr>
        <p:txBody>
          <a:bodyPr wrap="square">
            <a:spAutoFit/>
          </a:bodyPr>
          <a:lstStyle/>
          <a:p>
            <a:pPr algn="ctr"/>
            <a:r>
              <a:rPr lang="en-US" altLang="en-US" sz="2000" dirty="0">
                <a:latin typeface="Times New Roman" panose="02020603050405020304" pitchFamily="18" charset="0"/>
                <a:cs typeface="Times New Roman" panose="02020603050405020304" pitchFamily="18" charset="0"/>
              </a:rPr>
              <a:t>Relevance of the project to the course</a:t>
            </a:r>
            <a:endParaRPr lang="en-IN" altLang="en-US" sz="2000" dirty="0">
              <a:latin typeface="Times New Roman" panose="02020603050405020304" pitchFamily="18" charset="0"/>
              <a:cs typeface="Times New Roman" panose="02020603050405020304" pitchFamily="18" charset="0"/>
            </a:endParaRPr>
          </a:p>
        </p:txBody>
      </p:sp>
      <p:sp>
        <p:nvSpPr>
          <p:cNvPr id="2" name="Content Placeholder 8">
            <a:extLst>
              <a:ext uri="{FF2B5EF4-FFF2-40B4-BE49-F238E27FC236}">
                <a16:creationId xmlns:a16="http://schemas.microsoft.com/office/drawing/2014/main" id="{C42300A0-3D05-DA73-3522-A524DDD22E80}"/>
              </a:ext>
            </a:extLst>
          </p:cNvPr>
          <p:cNvSpPr txBox="1">
            <a:spLocks/>
          </p:cNvSpPr>
          <p:nvPr/>
        </p:nvSpPr>
        <p:spPr>
          <a:xfrm>
            <a:off x="0" y="852947"/>
            <a:ext cx="9006840" cy="50954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b="0" i="0" dirty="0">
                <a:solidFill>
                  <a:srgbClr val="0D0D0D"/>
                </a:solidFill>
                <a:effectLst/>
                <a:latin typeface="Söhne"/>
              </a:rPr>
              <a:t>Directly applies core concepts of memory management studied in the operating system course.</a:t>
            </a:r>
          </a:p>
          <a:p>
            <a:r>
              <a:rPr lang="en-US" b="0" i="0" dirty="0">
                <a:solidFill>
                  <a:srgbClr val="0D0D0D"/>
                </a:solidFill>
                <a:effectLst/>
                <a:latin typeface="Söhne"/>
              </a:rPr>
              <a:t>Enhances understanding of page replacement algorithms through practical implementation.</a:t>
            </a:r>
          </a:p>
          <a:p>
            <a:r>
              <a:rPr lang="en-US" b="0" i="0" dirty="0">
                <a:solidFill>
                  <a:srgbClr val="0D0D0D"/>
                </a:solidFill>
                <a:effectLst/>
                <a:latin typeface="Söhne"/>
              </a:rPr>
              <a:t>Provides hands-on experience with managing system resources under varying memory access patterns.</a:t>
            </a:r>
          </a:p>
          <a:p>
            <a:r>
              <a:rPr lang="en-US" b="0" i="0" dirty="0">
                <a:solidFill>
                  <a:srgbClr val="0D0D0D"/>
                </a:solidFill>
                <a:effectLst/>
                <a:latin typeface="Söhne"/>
              </a:rPr>
              <a:t>Illustrates the importance of efficient memory utilization in real-world operating system environments.</a:t>
            </a:r>
          </a:p>
        </p:txBody>
      </p:sp>
    </p:spTree>
    <p:extLst>
      <p:ext uri="{BB962C8B-B14F-4D97-AF65-F5344CB8AC3E}">
        <p14:creationId xmlns:p14="http://schemas.microsoft.com/office/powerpoint/2010/main" val="588757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EA875527-519A-EE6C-AC76-00EE724AB2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9726A4B-30D1-C534-7278-D26E1E0EAFAD}"/>
              </a:ext>
            </a:extLst>
          </p:cNvPr>
          <p:cNvSpPr txBox="1"/>
          <p:nvPr/>
        </p:nvSpPr>
        <p:spPr>
          <a:xfrm>
            <a:off x="2030818" y="95693"/>
            <a:ext cx="5869172" cy="523220"/>
          </a:xfrm>
          <a:prstGeom prst="rect">
            <a:avLst/>
          </a:prstGeom>
          <a:noFill/>
        </p:spPr>
        <p:txBody>
          <a:bodyPr wrap="square">
            <a:spAutoFit/>
          </a:bodyPr>
          <a:lstStyle/>
          <a:p>
            <a:pPr>
              <a:spcBef>
                <a:spcPct val="0"/>
              </a:spcBef>
            </a:pPr>
            <a:r>
              <a:rPr lang="en-US" altLang="en-US" sz="1400" dirty="0">
                <a:solidFill>
                  <a:schemeClr val="accent2"/>
                </a:solidFill>
                <a:latin typeface="Cambria" panose="02040503050406030204" pitchFamily="18" charset="0"/>
              </a:rPr>
              <a:t>           REFERENCES (</a:t>
            </a:r>
            <a:r>
              <a:rPr lang="en-US" altLang="en-US" sz="1400" i="1" dirty="0">
                <a:solidFill>
                  <a:schemeClr val="accent2"/>
                </a:solidFill>
                <a:latin typeface="Cambria" panose="02040503050406030204" pitchFamily="18" charset="0"/>
              </a:rPr>
              <a:t>As per IEEE format and must be </a:t>
            </a:r>
            <a:r>
              <a:rPr lang="en-IN" altLang="en-US" sz="1400" i="1" dirty="0">
                <a:solidFill>
                  <a:schemeClr val="accent2"/>
                </a:solidFill>
                <a:latin typeface="Cambria" panose="02040503050406030204" pitchFamily="18" charset="0"/>
              </a:rPr>
              <a:t>Numbered </a:t>
            </a:r>
          </a:p>
          <a:p>
            <a:pPr>
              <a:spcBef>
                <a:spcPct val="0"/>
              </a:spcBef>
            </a:pPr>
            <a:r>
              <a:rPr lang="en-IN" altLang="en-US" sz="1400" i="1" dirty="0">
                <a:solidFill>
                  <a:schemeClr val="accent2"/>
                </a:solidFill>
                <a:latin typeface="Cambria" panose="02040503050406030204" pitchFamily="18" charset="0"/>
              </a:rPr>
              <a:t>   consecutively in order of first mention</a:t>
            </a:r>
            <a:r>
              <a:rPr lang="en-US" altLang="en-US" sz="1400" dirty="0">
                <a:solidFill>
                  <a:schemeClr val="accent2"/>
                </a:solidFill>
                <a:latin typeface="Cambria" panose="02040503050406030204" pitchFamily="18" charset="0"/>
              </a:rPr>
              <a:t>) &amp; Annexures / Appendix   </a:t>
            </a:r>
          </a:p>
        </p:txBody>
      </p:sp>
      <p:sp>
        <p:nvSpPr>
          <p:cNvPr id="8" name="Rectangle 7">
            <a:extLst>
              <a:ext uri="{FF2B5EF4-FFF2-40B4-BE49-F238E27FC236}">
                <a16:creationId xmlns:a16="http://schemas.microsoft.com/office/drawing/2014/main" id="{1334BA72-5426-61AE-1B85-1816C6E3669F}"/>
              </a:ext>
            </a:extLst>
          </p:cNvPr>
          <p:cNvSpPr/>
          <p:nvPr/>
        </p:nvSpPr>
        <p:spPr>
          <a:xfrm>
            <a:off x="129540" y="974004"/>
            <a:ext cx="8832557" cy="4073803"/>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endParaRPr lang="en-US" dirty="0"/>
          </a:p>
          <a:p>
            <a:pPr marL="342900" indent="-342900">
              <a:buFont typeface="+mj-lt"/>
              <a:buAutoNum type="arabicPeriod"/>
            </a:pPr>
            <a:endParaRPr lang="en-US" dirty="0"/>
          </a:p>
          <a:p>
            <a:pPr marL="342900" indent="-342900">
              <a:buFont typeface="+mj-lt"/>
              <a:buAutoNum type="arabicPeriod"/>
            </a:pPr>
            <a:r>
              <a:rPr lang="en-US" dirty="0"/>
              <a:t>E</a:t>
            </a:r>
            <a:r>
              <a:rPr lang="en-US" sz="1400" dirty="0"/>
              <a:t>uropean journal of engineering and technology vol. 4 no. 5, 2016 </a:t>
            </a:r>
            <a:r>
              <a:rPr lang="en-US" sz="1400" dirty="0" err="1"/>
              <a:t>issn</a:t>
            </a:r>
            <a:r>
              <a:rPr lang="en-US" sz="1400" dirty="0"/>
              <a:t> 2056-5860,</a:t>
            </a:r>
            <a:r>
              <a:rPr lang="en-IN" sz="1400" dirty="0"/>
              <a:t> </a:t>
            </a:r>
            <a:r>
              <a:rPr lang="en-IN" sz="1400" dirty="0" err="1"/>
              <a:t>muhammad</a:t>
            </a:r>
            <a:r>
              <a:rPr lang="en-IN" sz="1400" dirty="0"/>
              <a:t> </a:t>
            </a:r>
            <a:r>
              <a:rPr lang="en-IN" sz="1400" dirty="0" err="1"/>
              <a:t>waqar</a:t>
            </a:r>
            <a:r>
              <a:rPr lang="en-IN" sz="1400" dirty="0"/>
              <a:t>, </a:t>
            </a:r>
            <a:r>
              <a:rPr lang="en-IN" sz="1400" dirty="0" err="1"/>
              <a:t>anas</a:t>
            </a:r>
            <a:r>
              <a:rPr lang="en-IN" sz="1400" dirty="0"/>
              <a:t> </a:t>
            </a:r>
            <a:r>
              <a:rPr lang="en-IN" sz="1400" dirty="0" err="1"/>
              <a:t>bilal</a:t>
            </a:r>
            <a:r>
              <a:rPr lang="en-IN" dirty="0"/>
              <a:t>,</a:t>
            </a:r>
            <a:r>
              <a:rPr lang="en-US" sz="1400" dirty="0"/>
              <a:t>comparative analysis of replacement algorithms techniques regarding to technical aspects</a:t>
            </a:r>
            <a:endParaRPr lang="en-IN" sz="1400" dirty="0"/>
          </a:p>
          <a:p>
            <a:pPr marL="217459" lvl="1" algn="just">
              <a:lnSpc>
                <a:spcPts val="1350"/>
              </a:lnSpc>
              <a:defRPr/>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sz="1400" dirty="0"/>
              <a:t>American Journal of Engineering Research (AJER) e-ISSN: 2320-0847 p-ISSN : 2320-0936 Volume-9, Issue-3, pp-193-197,</a:t>
            </a:r>
            <a:r>
              <a:rPr lang="en-IN" sz="1400" dirty="0"/>
              <a:t> </a:t>
            </a:r>
            <a:r>
              <a:rPr lang="en-IN" sz="1400" dirty="0" err="1"/>
              <a:t>Enayet</a:t>
            </a:r>
            <a:r>
              <a:rPr lang="en-IN" sz="1400" dirty="0"/>
              <a:t> Kabir, Md. </a:t>
            </a:r>
            <a:r>
              <a:rPr lang="en-IN" sz="1400" dirty="0" err="1"/>
              <a:t>Muniruzzaman</a:t>
            </a:r>
            <a:r>
              <a:rPr lang="en-IN" sz="1400" dirty="0"/>
              <a:t>, </a:t>
            </a:r>
            <a:r>
              <a:rPr lang="en-IN" sz="1400" dirty="0" err="1"/>
              <a:t>Most.Masuma</a:t>
            </a:r>
            <a:r>
              <a:rPr lang="en-IN" sz="1400" dirty="0"/>
              <a:t> </a:t>
            </a:r>
            <a:r>
              <a:rPr lang="en-IN" sz="1400" dirty="0" err="1"/>
              <a:t>Akther</a:t>
            </a:r>
            <a:r>
              <a:rPr lang="en-IN" dirty="0"/>
              <a:t>,</a:t>
            </a:r>
            <a:r>
              <a:rPr lang="en-US" sz="1400" dirty="0"/>
              <a:t>Advancement and Analysis of Proficient Page Replacement Algorithm</a:t>
            </a:r>
            <a:endParaRPr lang="fi-FI" sz="1400" u="none" dirty="0">
              <a:solidFill>
                <a:schemeClr val="tx1"/>
              </a:solidFill>
              <a:latin typeface="Times New Roman" panose="02020603050405020304" pitchFamily="18" charset="0"/>
              <a:cs typeface="Times New Roman" panose="02020603050405020304" pitchFamily="18" charset="0"/>
            </a:endParaRPr>
          </a:p>
          <a:p>
            <a:pPr marL="133352" indent="-123827" algn="just">
              <a:lnSpc>
                <a:spcPts val="1350"/>
              </a:lnSpc>
              <a:defRPr/>
            </a:pPr>
            <a:endParaRPr lang="en-IN" sz="1400" dirty="0">
              <a:latin typeface="Times New Roman" panose="02020603050405020304" pitchFamily="18" charset="0"/>
              <a:cs typeface="Times New Roman" panose="02020603050405020304" pitchFamily="18" charset="0"/>
            </a:endParaRPr>
          </a:p>
          <a:p>
            <a:pPr marL="133352" indent="-123827" algn="just">
              <a:lnSpc>
                <a:spcPts val="1350"/>
              </a:lnSpc>
              <a:defRPr/>
            </a:pPr>
            <a:endParaRPr lang="en-US" dirty="0">
              <a:latin typeface="Times New Roman" panose="02020603050405020304" pitchFamily="18" charset="0"/>
              <a:cs typeface="Times New Roman" panose="02020603050405020304" pitchFamily="18" charset="0"/>
            </a:endParaRPr>
          </a:p>
          <a:p>
            <a:pPr marL="9525" algn="just">
              <a:lnSpc>
                <a:spcPts val="1350"/>
              </a:lnSpc>
              <a:defRPr/>
            </a:pPr>
            <a:r>
              <a:rPr lang="en-US" dirty="0">
                <a:latin typeface="Times New Roman" panose="02020603050405020304" pitchFamily="18" charset="0"/>
                <a:cs typeface="Times New Roman" panose="02020603050405020304" pitchFamily="18" charset="0"/>
              </a:rPr>
              <a:t>3.    </a:t>
            </a:r>
            <a:r>
              <a:rPr lang="en-IN" dirty="0"/>
              <a:t>Gururaj S. Rao. Performance analysis of cache memories. J. ACM, 25(3):378-395, 1978 [3].</a:t>
            </a:r>
          </a:p>
          <a:p>
            <a:pPr marL="133352" indent="-123827" algn="just">
              <a:lnSpc>
                <a:spcPts val="1350"/>
              </a:lnSpc>
              <a:defRPr/>
            </a:pPr>
            <a:r>
              <a:rPr lang="en-IN" dirty="0"/>
              <a:t> </a:t>
            </a:r>
          </a:p>
          <a:p>
            <a:pPr marL="9525" algn="just">
              <a:lnSpc>
                <a:spcPts val="1350"/>
              </a:lnSpc>
              <a:defRPr/>
            </a:pPr>
            <a:r>
              <a:rPr lang="en-IN" dirty="0"/>
              <a:t>4.   William D. Strecker. Cache memories for pdp-11 family computers. In ISCA, pages 155-158, 1976 [4].</a:t>
            </a:r>
          </a:p>
          <a:p>
            <a:pPr marL="9525" algn="just">
              <a:lnSpc>
                <a:spcPts val="1350"/>
              </a:lnSpc>
              <a:defRPr/>
            </a:pPr>
            <a:endParaRPr lang="en-IN" dirty="0"/>
          </a:p>
          <a:p>
            <a:pPr marL="9525" algn="just">
              <a:lnSpc>
                <a:spcPts val="1350"/>
              </a:lnSpc>
              <a:defRPr/>
            </a:pPr>
            <a:r>
              <a:rPr lang="en-IN" dirty="0"/>
              <a:t>5.   Andrew S. Tanenbaum. Modern Operating Systems. Prentice-Hall, 1992. </a:t>
            </a:r>
          </a:p>
          <a:p>
            <a:pPr marL="9525" algn="just">
              <a:lnSpc>
                <a:spcPts val="1350"/>
              </a:lnSpc>
              <a:defRPr/>
            </a:pPr>
            <a:endParaRPr lang="en-IN" dirty="0"/>
          </a:p>
          <a:p>
            <a:pPr marL="9525" algn="just">
              <a:lnSpc>
                <a:spcPts val="1350"/>
              </a:lnSpc>
              <a:defRPr/>
            </a:pPr>
            <a:r>
              <a:rPr lang="en-IN" dirty="0"/>
              <a:t>6.  </a:t>
            </a:r>
            <a:r>
              <a:rPr lang="en-IN" dirty="0" err="1"/>
              <a:t>Hongliang</a:t>
            </a:r>
            <a:r>
              <a:rPr lang="en-IN" dirty="0"/>
              <a:t>, G., Chris, W., "A Dueling Segmented LRU Replacement Algorithm with Adaptive Bypassing",   JWAC 2010 - 1st JILP </a:t>
            </a:r>
            <a:r>
              <a:rPr lang="en-IN" dirty="0" err="1"/>
              <a:t>Worshop</a:t>
            </a:r>
            <a:r>
              <a:rPr lang="en-IN" dirty="0"/>
              <a:t> on Computer Architecture Competitions: Cache Replacement Championship (2010), pp. 213 – 216, 2010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25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object 2">
            <a:extLst>
              <a:ext uri="{FF2B5EF4-FFF2-40B4-BE49-F238E27FC236}">
                <a16:creationId xmlns:a16="http://schemas.microsoft.com/office/drawing/2014/main" id="{14B67595-1B51-83EF-7FC9-8270560311A2}"/>
              </a:ext>
            </a:extLst>
          </p:cNvPr>
          <p:cNvSpPr txBox="1">
            <a:spLocks noChangeArrowheads="1"/>
          </p:cNvSpPr>
          <p:nvPr/>
        </p:nvSpPr>
        <p:spPr bwMode="auto">
          <a:xfrm>
            <a:off x="297456" y="1150752"/>
            <a:ext cx="7645705" cy="30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01000"/>
              </a:lnSpc>
              <a:spcBef>
                <a:spcPts val="100"/>
              </a:spcBef>
              <a:buFontTx/>
              <a:buChar char="•"/>
            </a:pPr>
            <a:endParaRPr lang="en-US" altLang="en-US" sz="2000" dirty="0">
              <a:latin typeface="Times New Roman" panose="02020603050405020304" pitchFamily="18" charset="0"/>
              <a:cs typeface="Times New Roman" panose="02020603050405020304" pitchFamily="18" charset="0"/>
            </a:endParaRPr>
          </a:p>
        </p:txBody>
      </p:sp>
      <p:sp>
        <p:nvSpPr>
          <p:cNvPr id="3" name="object 9">
            <a:extLst>
              <a:ext uri="{FF2B5EF4-FFF2-40B4-BE49-F238E27FC236}">
                <a16:creationId xmlns:a16="http://schemas.microsoft.com/office/drawing/2014/main" id="{1C6535F3-EE55-3BB0-8314-AEE11BB14C2A}"/>
              </a:ext>
            </a:extLst>
          </p:cNvPr>
          <p:cNvSpPr txBox="1">
            <a:spLocks noChangeArrowheads="1"/>
          </p:cNvSpPr>
          <p:nvPr/>
        </p:nvSpPr>
        <p:spPr bwMode="auto">
          <a:xfrm>
            <a:off x="2752874" y="210473"/>
            <a:ext cx="4610750" cy="140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a:spcBef>
                <a:spcPts val="100"/>
              </a:spcBef>
            </a:pPr>
            <a:r>
              <a:rPr lang="en-US" sz="2000" b="1" u="sng" dirty="0">
                <a:latin typeface="Bookman Old Style" panose="02050604050505020204" pitchFamily="18" charset="0"/>
              </a:rPr>
              <a:t>Problem Statement</a:t>
            </a:r>
          </a:p>
          <a:p>
            <a:pPr eaLnBrk="1" hangingPunct="1">
              <a:spcBef>
                <a:spcPts val="100"/>
              </a:spcBef>
            </a:pPr>
            <a:endParaRPr lang="en-US" altLang="en-US" sz="2000" dirty="0">
              <a:latin typeface="Times New Roman" panose="02020603050405020304" pitchFamily="18" charset="0"/>
              <a:cs typeface="Times New Roman" panose="02020603050405020304" pitchFamily="18" charset="0"/>
            </a:endParaRPr>
          </a:p>
          <a:p>
            <a:pPr eaLnBrk="1" hangingPunct="1">
              <a:spcBef>
                <a:spcPts val="100"/>
              </a:spcBef>
            </a:pPr>
            <a:endParaRPr lang="en-US" altLang="en-US" sz="4900" dirty="0">
              <a:solidFill>
                <a:srgbClr val="005893"/>
              </a:solidFill>
              <a:latin typeface="Playfair Display" panose="00000500000000000000" pitchFamily="2" charset="0"/>
              <a:cs typeface="Arial" panose="020B0604020202020204" pitchFamily="34" charset="0"/>
            </a:endParaRPr>
          </a:p>
        </p:txBody>
      </p:sp>
      <p:sp>
        <p:nvSpPr>
          <p:cNvPr id="4" name="TextBox 3">
            <a:extLst>
              <a:ext uri="{FF2B5EF4-FFF2-40B4-BE49-F238E27FC236}">
                <a16:creationId xmlns:a16="http://schemas.microsoft.com/office/drawing/2014/main" id="{069B4A00-2B62-5C40-D586-95323F4F24D6}"/>
              </a:ext>
            </a:extLst>
          </p:cNvPr>
          <p:cNvSpPr txBox="1"/>
          <p:nvPr/>
        </p:nvSpPr>
        <p:spPr>
          <a:xfrm>
            <a:off x="360783" y="748716"/>
            <a:ext cx="8485762" cy="1384995"/>
          </a:xfrm>
          <a:prstGeom prst="rect">
            <a:avLst/>
          </a:prstGeom>
          <a:noFill/>
        </p:spPr>
        <p:txBody>
          <a:bodyPr wrap="square" rtlCol="0">
            <a:spAutoFit/>
          </a:bodyPr>
          <a:lstStyle/>
          <a:p>
            <a:endParaRPr lang="en-US" b="0" i="0" dirty="0">
              <a:solidFill>
                <a:srgbClr val="0D0D0D"/>
              </a:solidFill>
              <a:effectLst/>
              <a:latin typeface="Söhne"/>
            </a:endParaRPr>
          </a:p>
          <a:p>
            <a:pPr algn="just"/>
            <a:r>
              <a:rPr lang="en-US" sz="1600" dirty="0">
                <a:solidFill>
                  <a:srgbClr val="0D0D0D"/>
                </a:solidFill>
                <a:latin typeface="Söhne"/>
              </a:rPr>
              <a:t>Implementation</a:t>
            </a:r>
            <a:r>
              <a:rPr lang="en-US" sz="1600" b="0" i="0" dirty="0">
                <a:solidFill>
                  <a:srgbClr val="0D0D0D"/>
                </a:solidFill>
                <a:effectLst/>
                <a:latin typeface="Söhne"/>
              </a:rPr>
              <a:t> of the Not Recently Used (NRU) page replacement algorithm under varying  memory configurations, comparing it with other established algorithms, to determine its advantages for practical implementation in modern operating systems.</a:t>
            </a:r>
          </a:p>
          <a:p>
            <a:endParaRPr lang="en-US" sz="2200" dirty="0">
              <a:latin typeface="Söhne"/>
            </a:endParaRPr>
          </a:p>
        </p:txBody>
      </p:sp>
      <p:pic>
        <p:nvPicPr>
          <p:cNvPr id="5" name="Picture 8" descr="Lightbox">
            <a:extLst>
              <a:ext uri="{FF2B5EF4-FFF2-40B4-BE49-F238E27FC236}">
                <a16:creationId xmlns:a16="http://schemas.microsoft.com/office/drawing/2014/main" id="{C3A294E4-74AA-AFF6-F482-59D1E884B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613" y="2133711"/>
            <a:ext cx="4341949" cy="25810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88213C10-07DF-B85C-6A7C-566A3BF24C7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EE631E5-0C94-6499-B2A9-7D4F3056F819}"/>
              </a:ext>
            </a:extLst>
          </p:cNvPr>
          <p:cNvSpPr txBox="1"/>
          <p:nvPr/>
        </p:nvSpPr>
        <p:spPr>
          <a:xfrm>
            <a:off x="2286000" y="111926"/>
            <a:ext cx="4572000" cy="707886"/>
          </a:xfrm>
          <a:prstGeom prst="rect">
            <a:avLst/>
          </a:prstGeom>
          <a:noFill/>
        </p:spPr>
        <p:txBody>
          <a:bodyPr wrap="square">
            <a:spAutoFit/>
          </a:bodyPr>
          <a:lstStyle/>
          <a:p>
            <a:pPr algn="ctr"/>
            <a:r>
              <a:rPr lang="en-US" sz="2000" b="1" u="sng" dirty="0">
                <a:latin typeface="Bookman Old Style" panose="02050604050505020204" pitchFamily="18" charset="0"/>
              </a:rPr>
              <a:t>Methodology</a:t>
            </a:r>
          </a:p>
          <a:p>
            <a:pPr algn="ctr"/>
            <a:endParaRPr lang="en-IN" alt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D493ABA-1B12-2DB8-7D97-A91A375D10D5}"/>
              </a:ext>
            </a:extLst>
          </p:cNvPr>
          <p:cNvSpPr txBox="1"/>
          <p:nvPr/>
        </p:nvSpPr>
        <p:spPr>
          <a:xfrm>
            <a:off x="349404" y="819812"/>
            <a:ext cx="5858107" cy="4093428"/>
          </a:xfrm>
          <a:prstGeom prst="rect">
            <a:avLst/>
          </a:prstGeom>
          <a:noFill/>
        </p:spPr>
        <p:txBody>
          <a:bodyPr wrap="square">
            <a:spAutoFit/>
          </a:bodyPr>
          <a:lstStyle/>
          <a:p>
            <a:r>
              <a:rPr lang="en-US" sz="1800" b="1" u="sng" dirty="0">
                <a:solidFill>
                  <a:srgbClr val="0D0D0D"/>
                </a:solidFill>
                <a:latin typeface="var(--ff-lato)"/>
                <a:ea typeface="+mn-lt"/>
                <a:cs typeface="+mn-lt"/>
              </a:rPr>
              <a:t>Not Recently Used</a:t>
            </a:r>
            <a:r>
              <a:rPr lang="en-US" sz="1800" b="1" u="sng" dirty="0">
                <a:solidFill>
                  <a:srgbClr val="0D0D0D"/>
                </a:solidFill>
                <a:latin typeface="var(--ff-lato)"/>
                <a:ea typeface="Calibri"/>
                <a:cs typeface="Calibri"/>
              </a:rPr>
              <a:t>(</a:t>
            </a:r>
            <a:r>
              <a:rPr lang="en-IN" sz="1800" b="1" i="0" u="sng" dirty="0">
                <a:solidFill>
                  <a:srgbClr val="000000"/>
                </a:solidFill>
                <a:effectLst/>
                <a:latin typeface="var(--ff-lato)"/>
              </a:rPr>
              <a:t>NRU</a:t>
            </a:r>
            <a:r>
              <a:rPr lang="en-IN" sz="1800" b="1" u="sng" dirty="0">
                <a:solidFill>
                  <a:srgbClr val="000000"/>
                </a:solidFill>
                <a:latin typeface="var(--ff-lato)"/>
              </a:rPr>
              <a:t>)</a:t>
            </a:r>
            <a:r>
              <a:rPr lang="en-IN" sz="1800" b="1" i="0" u="sng" dirty="0">
                <a:solidFill>
                  <a:srgbClr val="000000"/>
                </a:solidFill>
                <a:effectLst/>
                <a:latin typeface="var(--ff-lato)"/>
              </a:rPr>
              <a:t> Algorithm</a:t>
            </a:r>
            <a:endParaRPr lang="en-US" dirty="0"/>
          </a:p>
          <a:p>
            <a:pPr algn="l"/>
            <a:endParaRPr lang="en-IN" sz="1800" b="1" i="0" u="sng" dirty="0">
              <a:solidFill>
                <a:srgbClr val="000000"/>
              </a:solidFill>
              <a:effectLst/>
              <a:latin typeface="var(--ff-lato)"/>
            </a:endParaRPr>
          </a:p>
          <a:p>
            <a:pPr marL="342900" indent="-342900" algn="just">
              <a:buFont typeface="Arial" panose="020B0604020202020204" pitchFamily="34" charset="0"/>
              <a:buChar char="•"/>
            </a:pPr>
            <a:r>
              <a:rPr lang="en-US" b="0" i="0" dirty="0">
                <a:solidFill>
                  <a:srgbClr val="000000"/>
                </a:solidFill>
                <a:effectLst/>
                <a:latin typeface="inherit"/>
              </a:rPr>
              <a:t>A reference bit (R) and a modified bit (M) are given to every page in memory. Normally, each page table entry for a page contains these parts.</a:t>
            </a:r>
          </a:p>
          <a:p>
            <a:pPr marL="342900" indent="-342900" algn="just">
              <a:buFont typeface="Arial" panose="020B0604020202020204" pitchFamily="34" charset="0"/>
              <a:buChar char="•"/>
            </a:pPr>
            <a:r>
              <a:rPr lang="en-US" b="0" i="0" dirty="0">
                <a:solidFill>
                  <a:srgbClr val="000000"/>
                </a:solidFill>
                <a:effectLst/>
                <a:latin typeface="inherit"/>
              </a:rPr>
              <a:t>The algorithm starts the NRU selection procedure at regular intervals or in response to specified events (such as clock ticks or timer interrupts).</a:t>
            </a:r>
          </a:p>
          <a:p>
            <a:pPr algn="just">
              <a:buFont typeface="Arial" panose="020B0604020202020204" pitchFamily="34" charset="0"/>
              <a:buChar char="•"/>
            </a:pPr>
            <a:r>
              <a:rPr lang="en-US" dirty="0">
                <a:solidFill>
                  <a:srgbClr val="000000"/>
                </a:solidFill>
                <a:latin typeface="inherit"/>
              </a:rPr>
              <a:t>    </a:t>
            </a:r>
            <a:r>
              <a:rPr lang="en-US" b="0" i="0" dirty="0">
                <a:solidFill>
                  <a:srgbClr val="000000"/>
                </a:solidFill>
                <a:effectLst/>
                <a:latin typeface="inherit"/>
              </a:rPr>
              <a:t> Based on their R and M bits, the algorithm sorts all </a:t>
            </a:r>
            <a:r>
              <a:rPr lang="en-US" dirty="0">
                <a:solidFill>
                  <a:srgbClr val="000000"/>
                </a:solidFill>
                <a:latin typeface="inherit"/>
              </a:rPr>
              <a:t>of the pages </a:t>
            </a:r>
            <a:r>
              <a:rPr lang="en-US" b="0" i="0" dirty="0">
                <a:solidFill>
                  <a:srgbClr val="000000"/>
                </a:solidFill>
                <a:effectLst/>
                <a:latin typeface="inherit"/>
              </a:rPr>
              <a:t>into one  of the following four classes-</a:t>
            </a:r>
          </a:p>
          <a:p>
            <a:pPr algn="just"/>
            <a:r>
              <a:rPr lang="en-US" b="1" i="0" dirty="0">
                <a:solidFill>
                  <a:srgbClr val="000000"/>
                </a:solidFill>
                <a:effectLst/>
                <a:latin typeface="inherit"/>
              </a:rPr>
              <a:t>     Class 0 </a:t>
            </a:r>
            <a:r>
              <a:rPr lang="en-US" b="0" i="0" dirty="0">
                <a:solidFill>
                  <a:srgbClr val="000000"/>
                </a:solidFill>
                <a:effectLst/>
                <a:latin typeface="inherit"/>
              </a:rPr>
              <a:t>− Pages have R and M values of 0.</a:t>
            </a:r>
          </a:p>
          <a:p>
            <a:pPr algn="just"/>
            <a:r>
              <a:rPr lang="en-US" b="1" i="0" dirty="0">
                <a:solidFill>
                  <a:srgbClr val="000000"/>
                </a:solidFill>
                <a:effectLst/>
                <a:latin typeface="inherit"/>
              </a:rPr>
              <a:t>     Class 1 </a:t>
            </a:r>
            <a:r>
              <a:rPr lang="en-US" b="0" i="0" dirty="0">
                <a:solidFill>
                  <a:srgbClr val="000000"/>
                </a:solidFill>
                <a:effectLst/>
                <a:latin typeface="inherit"/>
              </a:rPr>
              <a:t>− Pages have R = 0 and M = 1.</a:t>
            </a:r>
          </a:p>
          <a:p>
            <a:pPr algn="just"/>
            <a:r>
              <a:rPr lang="en-US" b="1" i="0" dirty="0">
                <a:solidFill>
                  <a:srgbClr val="000000"/>
                </a:solidFill>
                <a:effectLst/>
                <a:latin typeface="inherit"/>
              </a:rPr>
              <a:t>     Class 2 </a:t>
            </a:r>
            <a:r>
              <a:rPr lang="en-US" b="0" i="0" dirty="0">
                <a:solidFill>
                  <a:srgbClr val="000000"/>
                </a:solidFill>
                <a:effectLst/>
                <a:latin typeface="inherit"/>
              </a:rPr>
              <a:t>− ages where R = 1 and M = 0.</a:t>
            </a:r>
          </a:p>
          <a:p>
            <a:pPr algn="just"/>
            <a:r>
              <a:rPr lang="en-US" b="1" i="0" dirty="0">
                <a:solidFill>
                  <a:srgbClr val="000000"/>
                </a:solidFill>
                <a:effectLst/>
                <a:latin typeface="inherit"/>
              </a:rPr>
              <a:t>     Class 3 </a:t>
            </a:r>
            <a:r>
              <a:rPr lang="en-US" b="0" i="0" dirty="0">
                <a:solidFill>
                  <a:srgbClr val="000000"/>
                </a:solidFill>
                <a:effectLst/>
                <a:latin typeface="inherit"/>
              </a:rPr>
              <a:t>− Pages where R and M both equal 1.</a:t>
            </a:r>
          </a:p>
          <a:p>
            <a:pPr algn="just"/>
            <a:endParaRPr lang="en-US" b="0" i="0" dirty="0">
              <a:solidFill>
                <a:srgbClr val="000000"/>
              </a:solidFill>
              <a:effectLst/>
              <a:latin typeface="inherit"/>
            </a:endParaRPr>
          </a:p>
          <a:p>
            <a:pPr marL="285750" indent="-285750" algn="just">
              <a:buFont typeface="Arial" panose="020B0604020202020204" pitchFamily="34" charset="0"/>
              <a:buChar char="•"/>
            </a:pPr>
            <a:r>
              <a:rPr lang="en-US" b="0" i="0" dirty="0">
                <a:solidFill>
                  <a:srgbClr val="000000"/>
                </a:solidFill>
                <a:effectLst/>
                <a:latin typeface="inherit"/>
              </a:rPr>
              <a:t>A page is chosen for eviction by the algorithm after the pages have been classified. It starts by looking for the class with the lowest number that is not empty. The algorithm favors the class with the lesser number of pages when there are numerous classes. For instance, class 0 would be chosen if both class 0 and class 1 had pages.</a:t>
            </a:r>
          </a:p>
        </p:txBody>
      </p:sp>
      <p:pic>
        <p:nvPicPr>
          <p:cNvPr id="5" name="Picture 2">
            <a:extLst>
              <a:ext uri="{FF2B5EF4-FFF2-40B4-BE49-F238E27FC236}">
                <a16:creationId xmlns:a16="http://schemas.microsoft.com/office/drawing/2014/main" id="{96D0B2E9-FA93-67B8-5EC8-9ADA0E713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511" y="1181095"/>
            <a:ext cx="2587085" cy="360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5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2A440E2A-2549-7013-AF4B-E4E3148F19D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38F4B82-8988-9929-55B1-FBE00FF4D7F9}"/>
              </a:ext>
            </a:extLst>
          </p:cNvPr>
          <p:cNvSpPr txBox="1"/>
          <p:nvPr/>
        </p:nvSpPr>
        <p:spPr>
          <a:xfrm>
            <a:off x="2286000" y="111926"/>
            <a:ext cx="4572000" cy="707886"/>
          </a:xfrm>
          <a:prstGeom prst="rect">
            <a:avLst/>
          </a:prstGeom>
          <a:noFill/>
        </p:spPr>
        <p:txBody>
          <a:bodyPr wrap="square">
            <a:spAutoFit/>
          </a:bodyPr>
          <a:lstStyle/>
          <a:p>
            <a:pPr algn="ctr"/>
            <a:r>
              <a:rPr lang="en-US" sz="2000" b="1" u="sng" dirty="0">
                <a:latin typeface="Bookman Old Style" panose="02050604050505020204" pitchFamily="18" charset="0"/>
              </a:rPr>
              <a:t>Methodology</a:t>
            </a:r>
          </a:p>
          <a:p>
            <a:pPr algn="ctr"/>
            <a:endParaRPr lang="en-IN" alt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AC4BE80-389A-6B5A-F609-74F3F5D09E1C}"/>
              </a:ext>
            </a:extLst>
          </p:cNvPr>
          <p:cNvSpPr txBox="1"/>
          <p:nvPr/>
        </p:nvSpPr>
        <p:spPr>
          <a:xfrm>
            <a:off x="349404" y="819812"/>
            <a:ext cx="5858107" cy="4093428"/>
          </a:xfrm>
          <a:prstGeom prst="rect">
            <a:avLst/>
          </a:prstGeom>
          <a:noFill/>
        </p:spPr>
        <p:txBody>
          <a:bodyPr wrap="square">
            <a:spAutoFit/>
          </a:bodyPr>
          <a:lstStyle/>
          <a:p>
            <a:pPr algn="l"/>
            <a:r>
              <a:rPr lang="en-IN" sz="1800" b="1" i="0" u="sng">
                <a:solidFill>
                  <a:srgbClr val="000000"/>
                </a:solidFill>
                <a:effectLst/>
                <a:latin typeface="var(--ff-lato)"/>
              </a:rPr>
              <a:t>NRU Algorithm</a:t>
            </a:r>
          </a:p>
          <a:p>
            <a:pPr marL="342900" indent="-342900" algn="l">
              <a:buFont typeface="Wingdings" panose="05000000000000000000" pitchFamily="2" charset="2"/>
              <a:buChar char="Ø"/>
            </a:pPr>
            <a:endParaRPr lang="en-IN" sz="1800" b="1" i="0" u="sng">
              <a:solidFill>
                <a:srgbClr val="000000"/>
              </a:solidFill>
              <a:effectLst/>
              <a:latin typeface="var(--ff-lato)"/>
            </a:endParaRPr>
          </a:p>
          <a:p>
            <a:pPr marL="285750" indent="-285750" algn="just">
              <a:buFont typeface="Wingdings" panose="05000000000000000000" pitchFamily="2" charset="2"/>
              <a:buChar char="Ø"/>
            </a:pPr>
            <a:r>
              <a:rPr lang="en-US" b="0" i="0">
                <a:solidFill>
                  <a:srgbClr val="000000"/>
                </a:solidFill>
                <a:effectLst/>
                <a:latin typeface="inherit"/>
              </a:rPr>
              <a:t>The program picks a page at random for eviction from the designated class. This can be done by selecting a page at random after iterating over all of the pages in the class or by using a random number generator.</a:t>
            </a:r>
          </a:p>
          <a:p>
            <a:pPr marL="285750" indent="-285750" algn="just">
              <a:buFont typeface="Wingdings" panose="05000000000000000000" pitchFamily="2" charset="2"/>
              <a:buChar char="Ø"/>
            </a:pPr>
            <a:endParaRPr lang="en-US" b="0" i="0">
              <a:solidFill>
                <a:srgbClr val="000000"/>
              </a:solidFill>
              <a:effectLst/>
              <a:latin typeface="inherit"/>
            </a:endParaRPr>
          </a:p>
          <a:p>
            <a:pPr marL="285750" indent="-285750" algn="just">
              <a:buFont typeface="Wingdings" panose="05000000000000000000" pitchFamily="2" charset="2"/>
              <a:buChar char="Ø"/>
            </a:pPr>
            <a:r>
              <a:rPr lang="en-US" b="0" i="0">
                <a:solidFill>
                  <a:srgbClr val="000000"/>
                </a:solidFill>
                <a:effectLst/>
                <a:latin typeface="inherit"/>
              </a:rPr>
              <a:t>A replacement page can then be loaded if necessary when the selected page is removed from memory. An appropriate modification is made to the related page table entry.</a:t>
            </a:r>
          </a:p>
          <a:p>
            <a:pPr marL="285750" indent="-285750" algn="just">
              <a:buFont typeface="Wingdings" panose="05000000000000000000" pitchFamily="2" charset="2"/>
              <a:buChar char="Ø"/>
            </a:pPr>
            <a:endParaRPr lang="en-US" b="0" i="0">
              <a:solidFill>
                <a:srgbClr val="000000"/>
              </a:solidFill>
              <a:effectLst/>
              <a:latin typeface="inherit"/>
            </a:endParaRPr>
          </a:p>
          <a:p>
            <a:pPr marL="285750" indent="-285750" algn="just">
              <a:buFont typeface="Wingdings" panose="05000000000000000000" pitchFamily="2" charset="2"/>
              <a:buChar char="Ø"/>
            </a:pPr>
            <a:r>
              <a:rPr lang="en-US" b="0" i="0">
                <a:solidFill>
                  <a:srgbClr val="000000"/>
                </a:solidFill>
                <a:effectLst/>
                <a:latin typeface="inherit"/>
              </a:rPr>
              <a:t>Finally, to get ready for the subsequent selection cycle, all of the memory's remaining pages have their reference bits (R) cleared (set to 0).</a:t>
            </a:r>
          </a:p>
          <a:p>
            <a:pPr marL="285750" indent="-285750" algn="just">
              <a:buFont typeface="Wingdings" panose="05000000000000000000" pitchFamily="2" charset="2"/>
              <a:buChar char="Ø"/>
            </a:pPr>
            <a:endParaRPr lang="en-US" b="0" i="0">
              <a:solidFill>
                <a:srgbClr val="000000"/>
              </a:solidFill>
              <a:effectLst/>
              <a:latin typeface="inherit"/>
            </a:endParaRPr>
          </a:p>
          <a:p>
            <a:pPr marL="285750" indent="-285750" algn="just">
              <a:buFont typeface="Wingdings" panose="05000000000000000000" pitchFamily="2" charset="2"/>
              <a:buChar char="Ø"/>
            </a:pPr>
            <a:r>
              <a:rPr lang="en-US" b="0" i="0">
                <a:solidFill>
                  <a:srgbClr val="000000"/>
                </a:solidFill>
                <a:effectLst/>
                <a:latin typeface="inherit"/>
              </a:rPr>
              <a:t>NRU tries to delete pages that are less likely to be needed in the near future by routinely scanning and evicting pages that have yet to be utilized (i.e., having a reference bit of 0). NRU does not take into account the frequency of page references, which can lead to a less-than-ideal performance in some circumstances.</a:t>
            </a:r>
            <a:endParaRPr lang="en-US" b="0" i="0" dirty="0">
              <a:solidFill>
                <a:srgbClr val="000000"/>
              </a:solidFill>
              <a:effectLst/>
              <a:latin typeface="inherit"/>
            </a:endParaRPr>
          </a:p>
        </p:txBody>
      </p:sp>
      <p:pic>
        <p:nvPicPr>
          <p:cNvPr id="5" name="Picture 2">
            <a:extLst>
              <a:ext uri="{FF2B5EF4-FFF2-40B4-BE49-F238E27FC236}">
                <a16:creationId xmlns:a16="http://schemas.microsoft.com/office/drawing/2014/main" id="{96C10EB1-C94E-0C53-D814-B3FCAEC05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511" y="1181095"/>
            <a:ext cx="2587085" cy="360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56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006ABD8C-2141-8447-E241-8FFE2F35B3E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ED61E0B-242B-4FC0-4B3C-D977F559861B}"/>
              </a:ext>
            </a:extLst>
          </p:cNvPr>
          <p:cNvSpPr txBox="1"/>
          <p:nvPr/>
        </p:nvSpPr>
        <p:spPr>
          <a:xfrm>
            <a:off x="2286000" y="111926"/>
            <a:ext cx="4572000" cy="400110"/>
          </a:xfrm>
          <a:prstGeom prst="rect">
            <a:avLst/>
          </a:prstGeom>
          <a:noFill/>
        </p:spPr>
        <p:txBody>
          <a:bodyPr wrap="square">
            <a:spAutoFit/>
          </a:bodyPr>
          <a:lstStyle/>
          <a:p>
            <a:pPr algn="ctr"/>
            <a:r>
              <a:rPr lang="en-US" altLang="en-US" sz="2000" dirty="0">
                <a:latin typeface="Times New Roman" panose="02020603050405020304" pitchFamily="18" charset="0"/>
                <a:cs typeface="Times New Roman" panose="02020603050405020304" pitchFamily="18" charset="0"/>
              </a:rPr>
              <a:t>System Architecture</a:t>
            </a:r>
          </a:p>
        </p:txBody>
      </p:sp>
      <p:sp>
        <p:nvSpPr>
          <p:cNvPr id="5" name="TextBox 4">
            <a:extLst>
              <a:ext uri="{FF2B5EF4-FFF2-40B4-BE49-F238E27FC236}">
                <a16:creationId xmlns:a16="http://schemas.microsoft.com/office/drawing/2014/main" id="{639B4532-545F-955D-C833-1E27EDD23654}"/>
              </a:ext>
            </a:extLst>
          </p:cNvPr>
          <p:cNvSpPr txBox="1"/>
          <p:nvPr/>
        </p:nvSpPr>
        <p:spPr>
          <a:xfrm>
            <a:off x="319668" y="1070517"/>
            <a:ext cx="8400586" cy="1600438"/>
          </a:xfrm>
          <a:prstGeom prst="rect">
            <a:avLst/>
          </a:prstGeom>
          <a:noFill/>
        </p:spPr>
        <p:txBody>
          <a:bodyPr wrap="square">
            <a:spAutoFit/>
          </a:bodyPr>
          <a:lstStyle/>
          <a:p>
            <a:pPr marL="285750" indent="-285750">
              <a:buFont typeface="Arial" panose="020B0604020202020204" pitchFamily="34" charset="0"/>
              <a:buChar char="•"/>
            </a:pPr>
            <a:r>
              <a:rPr lang="en-US" dirty="0"/>
              <a:t>Page Table: Each process in the system has a page table that maps virtual pages to physical frames. This page table includes additional bits for tracking the referenced and modified status of each page</a:t>
            </a:r>
          </a:p>
          <a:p>
            <a:pPr marL="285750" indent="-285750">
              <a:buFont typeface="Arial" panose="020B0604020202020204" pitchFamily="34" charset="0"/>
              <a:buChar char="•"/>
            </a:pPr>
            <a:r>
              <a:rPr lang="en-US" dirty="0"/>
              <a:t>Hardware Support: The CPU's memory management unit (MMU) or hardware page table walker is responsible for updating the referenced and modified bits whenever a page is accessed or modified. This hardware support ensures efficient tracking of page usage.</a:t>
            </a:r>
          </a:p>
          <a:p>
            <a:pPr marL="285750" indent="-285750">
              <a:buFont typeface="Arial" panose="020B0604020202020204" pitchFamily="34" charset="0"/>
              <a:buChar char="•"/>
            </a:pPr>
            <a:endParaRPr lang="en-IN" dirty="0"/>
          </a:p>
        </p:txBody>
      </p:sp>
      <p:graphicFrame>
        <p:nvGraphicFramePr>
          <p:cNvPr id="6" name="Table 5">
            <a:extLst>
              <a:ext uri="{FF2B5EF4-FFF2-40B4-BE49-F238E27FC236}">
                <a16:creationId xmlns:a16="http://schemas.microsoft.com/office/drawing/2014/main" id="{715ECBBC-BE66-9F8D-A5EB-ADA9715D0D0E}"/>
              </a:ext>
            </a:extLst>
          </p:cNvPr>
          <p:cNvGraphicFramePr>
            <a:graphicFrameLocks noGrp="1"/>
          </p:cNvGraphicFramePr>
          <p:nvPr>
            <p:extLst>
              <p:ext uri="{D42A27DB-BD31-4B8C-83A1-F6EECF244321}">
                <p14:modId xmlns:p14="http://schemas.microsoft.com/office/powerpoint/2010/main" val="326794773"/>
              </p:ext>
            </p:extLst>
          </p:nvPr>
        </p:nvGraphicFramePr>
        <p:xfrm>
          <a:off x="3189341" y="2616114"/>
          <a:ext cx="2075180" cy="1623443"/>
        </p:xfrm>
        <a:graphic>
          <a:graphicData uri="http://schemas.openxmlformats.org/drawingml/2006/table">
            <a:tbl>
              <a:tblPr firstRow="1" firstCol="1" bandRow="1">
                <a:tableStyleId>{5C22544A-7EE6-4342-B048-85BDC9FD1C3A}</a:tableStyleId>
              </a:tblPr>
              <a:tblGrid>
                <a:gridCol w="544195">
                  <a:extLst>
                    <a:ext uri="{9D8B030D-6E8A-4147-A177-3AD203B41FA5}">
                      <a16:colId xmlns:a16="http://schemas.microsoft.com/office/drawing/2014/main" val="1024379500"/>
                    </a:ext>
                  </a:extLst>
                </a:gridCol>
                <a:gridCol w="594995">
                  <a:extLst>
                    <a:ext uri="{9D8B030D-6E8A-4147-A177-3AD203B41FA5}">
                      <a16:colId xmlns:a16="http://schemas.microsoft.com/office/drawing/2014/main" val="3222324142"/>
                    </a:ext>
                  </a:extLst>
                </a:gridCol>
                <a:gridCol w="493395">
                  <a:extLst>
                    <a:ext uri="{9D8B030D-6E8A-4147-A177-3AD203B41FA5}">
                      <a16:colId xmlns:a16="http://schemas.microsoft.com/office/drawing/2014/main" val="2206447483"/>
                    </a:ext>
                  </a:extLst>
                </a:gridCol>
                <a:gridCol w="442595">
                  <a:extLst>
                    <a:ext uri="{9D8B030D-6E8A-4147-A177-3AD203B41FA5}">
                      <a16:colId xmlns:a16="http://schemas.microsoft.com/office/drawing/2014/main" val="2097608265"/>
                    </a:ext>
                  </a:extLst>
                </a:gridCol>
              </a:tblGrid>
              <a:tr h="101600">
                <a:tc>
                  <a:txBody>
                    <a:bodyPr/>
                    <a:lstStyle/>
                    <a:p>
                      <a:pPr marL="0" marR="0" algn="l">
                        <a:lnSpc>
                          <a:spcPct val="107000"/>
                        </a:lnSpc>
                        <a:spcBef>
                          <a:spcPts val="0"/>
                        </a:spcBef>
                        <a:spcAft>
                          <a:spcPts val="0"/>
                        </a:spcAft>
                      </a:pPr>
                      <a:r>
                        <a:rPr lang="en-IN" sz="1600" kern="100">
                          <a:effectLst/>
                        </a:rPr>
                        <a:t>FNO</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600" kern="100">
                          <a:effectLst/>
                        </a:rPr>
                        <a:t>PNO</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600" kern="100">
                          <a:effectLst/>
                        </a:rPr>
                        <a:t>MB</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600" kern="100">
                          <a:effectLst/>
                        </a:rPr>
                        <a:t>RB</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15859189"/>
                  </a:ext>
                </a:extLst>
              </a:tr>
              <a:tr h="105410">
                <a:tc>
                  <a:txBody>
                    <a:bodyPr/>
                    <a:lstStyle/>
                    <a:p>
                      <a:pPr marL="0" marR="0" algn="l">
                        <a:lnSpc>
                          <a:spcPct val="107000"/>
                        </a:lnSpc>
                        <a:spcBef>
                          <a:spcPts val="0"/>
                        </a:spcBef>
                        <a:spcAft>
                          <a:spcPts val="0"/>
                        </a:spcAft>
                      </a:pPr>
                      <a:r>
                        <a:rPr lang="en-IN" sz="1800" kern="100">
                          <a:effectLst/>
                        </a:rPr>
                        <a:t>0</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800" kern="100">
                          <a:effectLst/>
                        </a:rPr>
                        <a:t>0</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800" kern="100">
                          <a:effectLst/>
                        </a:rPr>
                        <a:t>0</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800" kern="100">
                          <a:effectLst/>
                        </a:rPr>
                        <a:t>0</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351331779"/>
                  </a:ext>
                </a:extLst>
              </a:tr>
              <a:tr h="101600">
                <a:tc>
                  <a:txBody>
                    <a:bodyPr/>
                    <a:lstStyle/>
                    <a:p>
                      <a:pPr marL="0" marR="0" algn="l">
                        <a:lnSpc>
                          <a:spcPct val="107000"/>
                        </a:lnSpc>
                        <a:spcBef>
                          <a:spcPts val="0"/>
                        </a:spcBef>
                        <a:spcAft>
                          <a:spcPts val="0"/>
                        </a:spcAft>
                      </a:pPr>
                      <a:r>
                        <a:rPr lang="en-IN" sz="1800" kern="100">
                          <a:effectLst/>
                        </a:rPr>
                        <a:t>1</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800" kern="100">
                          <a:effectLst/>
                        </a:rPr>
                        <a:t>1</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800" kern="100">
                          <a:effectLst/>
                        </a:rPr>
                        <a:t>0</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800" kern="100">
                          <a:effectLst/>
                        </a:rPr>
                        <a:t>0</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832718186"/>
                  </a:ext>
                </a:extLst>
              </a:tr>
              <a:tr h="101600">
                <a:tc>
                  <a:txBody>
                    <a:bodyPr/>
                    <a:lstStyle/>
                    <a:p>
                      <a:pPr marL="0" marR="0" algn="l">
                        <a:lnSpc>
                          <a:spcPct val="107000"/>
                        </a:lnSpc>
                        <a:spcBef>
                          <a:spcPts val="0"/>
                        </a:spcBef>
                        <a:spcAft>
                          <a:spcPts val="0"/>
                        </a:spcAft>
                      </a:pPr>
                      <a:r>
                        <a:rPr lang="en-IN" sz="1800" kern="100">
                          <a:effectLst/>
                        </a:rPr>
                        <a:t>2</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800" kern="100">
                          <a:effectLst/>
                        </a:rPr>
                        <a:t>2</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800" kern="100">
                          <a:effectLst/>
                        </a:rPr>
                        <a:t>0</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800" kern="100">
                          <a:effectLst/>
                        </a:rPr>
                        <a:t>0</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2505423295"/>
                  </a:ext>
                </a:extLst>
              </a:tr>
              <a:tr h="101600">
                <a:tc>
                  <a:txBody>
                    <a:bodyPr/>
                    <a:lstStyle/>
                    <a:p>
                      <a:pPr marL="0" marR="0" algn="l">
                        <a:lnSpc>
                          <a:spcPct val="107000"/>
                        </a:lnSpc>
                        <a:spcBef>
                          <a:spcPts val="0"/>
                        </a:spcBef>
                        <a:spcAft>
                          <a:spcPts val="0"/>
                        </a:spcAft>
                      </a:pPr>
                      <a:r>
                        <a:rPr lang="en-IN" sz="1800" kern="100" dirty="0">
                          <a:effectLst/>
                        </a:rPr>
                        <a:t>3</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800" kern="100">
                          <a:effectLst/>
                        </a:rPr>
                        <a:t>3</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800" kern="100">
                          <a:effectLst/>
                        </a:rPr>
                        <a:t>0</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pPr marL="0" marR="0" algn="l">
                        <a:lnSpc>
                          <a:spcPct val="107000"/>
                        </a:lnSpc>
                        <a:spcBef>
                          <a:spcPts val="0"/>
                        </a:spcBef>
                        <a:spcAft>
                          <a:spcPts val="0"/>
                        </a:spcAft>
                      </a:pPr>
                      <a:r>
                        <a:rPr lang="en-IN" sz="1800" kern="100" dirty="0">
                          <a:effectLst/>
                        </a:rPr>
                        <a:t>0</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1433163698"/>
                  </a:ext>
                </a:extLst>
              </a:tr>
            </a:tbl>
          </a:graphicData>
        </a:graphic>
      </p:graphicFrame>
      <p:graphicFrame>
        <p:nvGraphicFramePr>
          <p:cNvPr id="7" name="Table 6">
            <a:extLst>
              <a:ext uri="{FF2B5EF4-FFF2-40B4-BE49-F238E27FC236}">
                <a16:creationId xmlns:a16="http://schemas.microsoft.com/office/drawing/2014/main" id="{EC146ACC-5046-B04F-9C85-29FD6273C7B2}"/>
              </a:ext>
            </a:extLst>
          </p:cNvPr>
          <p:cNvGraphicFramePr>
            <a:graphicFrameLocks noGrp="1"/>
          </p:cNvGraphicFramePr>
          <p:nvPr>
            <p:extLst>
              <p:ext uri="{D42A27DB-BD31-4B8C-83A1-F6EECF244321}">
                <p14:modId xmlns:p14="http://schemas.microsoft.com/office/powerpoint/2010/main" val="4035652601"/>
              </p:ext>
            </p:extLst>
          </p:nvPr>
        </p:nvGraphicFramePr>
        <p:xfrm>
          <a:off x="1160144" y="2947436"/>
          <a:ext cx="251460" cy="1114808"/>
        </p:xfrm>
        <a:graphic>
          <a:graphicData uri="http://schemas.openxmlformats.org/drawingml/2006/table">
            <a:tbl>
              <a:tblPr firstRow="1" firstCol="1" bandRow="1">
                <a:tableStyleId>{5C22544A-7EE6-4342-B048-85BDC9FD1C3A}</a:tableStyleId>
              </a:tblPr>
              <a:tblGrid>
                <a:gridCol w="251460">
                  <a:extLst>
                    <a:ext uri="{9D8B030D-6E8A-4147-A177-3AD203B41FA5}">
                      <a16:colId xmlns:a16="http://schemas.microsoft.com/office/drawing/2014/main" val="3365372480"/>
                    </a:ext>
                  </a:extLst>
                </a:gridCol>
              </a:tblGrid>
              <a:tr h="262255">
                <a:tc>
                  <a:txBody>
                    <a:bodyPr/>
                    <a:lstStyle/>
                    <a:p>
                      <a:pPr marL="0" marR="0" algn="just">
                        <a:lnSpc>
                          <a:spcPct val="107000"/>
                        </a:lnSpc>
                        <a:spcBef>
                          <a:spcPts val="0"/>
                        </a:spcBef>
                        <a:spcAft>
                          <a:spcPts val="0"/>
                        </a:spcAft>
                      </a:pPr>
                      <a:r>
                        <a:rPr lang="en-IN" sz="1800" kern="100">
                          <a:effectLst/>
                        </a:rPr>
                        <a:t>0</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404944414"/>
                  </a:ext>
                </a:extLst>
              </a:tr>
              <a:tr h="269875">
                <a:tc>
                  <a:txBody>
                    <a:bodyPr/>
                    <a:lstStyle/>
                    <a:p>
                      <a:pPr marL="0" marR="0" algn="just">
                        <a:lnSpc>
                          <a:spcPct val="107000"/>
                        </a:lnSpc>
                        <a:spcBef>
                          <a:spcPts val="0"/>
                        </a:spcBef>
                        <a:spcAft>
                          <a:spcPts val="0"/>
                        </a:spcAft>
                      </a:pPr>
                      <a:r>
                        <a:rPr lang="en-IN" sz="1800" kern="100">
                          <a:effectLst/>
                        </a:rPr>
                        <a:t>1</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2110955182"/>
                  </a:ext>
                </a:extLst>
              </a:tr>
              <a:tr h="262255">
                <a:tc>
                  <a:txBody>
                    <a:bodyPr/>
                    <a:lstStyle/>
                    <a:p>
                      <a:pPr marL="0" marR="0" algn="just">
                        <a:lnSpc>
                          <a:spcPct val="107000"/>
                        </a:lnSpc>
                        <a:spcBef>
                          <a:spcPts val="0"/>
                        </a:spcBef>
                        <a:spcAft>
                          <a:spcPts val="0"/>
                        </a:spcAft>
                      </a:pPr>
                      <a:r>
                        <a:rPr lang="en-IN" sz="1800" kern="100">
                          <a:effectLst/>
                        </a:rPr>
                        <a:t>2</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426915294"/>
                  </a:ext>
                </a:extLst>
              </a:tr>
              <a:tr h="262255">
                <a:tc>
                  <a:txBody>
                    <a:bodyPr/>
                    <a:lstStyle/>
                    <a:p>
                      <a:pPr marL="0" marR="0" algn="just">
                        <a:lnSpc>
                          <a:spcPct val="107000"/>
                        </a:lnSpc>
                        <a:spcBef>
                          <a:spcPts val="0"/>
                        </a:spcBef>
                        <a:spcAft>
                          <a:spcPts val="0"/>
                        </a:spcAft>
                      </a:pPr>
                      <a:r>
                        <a:rPr lang="en-IN" sz="1800" kern="100" dirty="0">
                          <a:effectLst/>
                        </a:rPr>
                        <a:t>3</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289093493"/>
                  </a:ext>
                </a:extLst>
              </a:tr>
            </a:tbl>
          </a:graphicData>
        </a:graphic>
      </p:graphicFrame>
      <p:graphicFrame>
        <p:nvGraphicFramePr>
          <p:cNvPr id="8" name="Table 7">
            <a:extLst>
              <a:ext uri="{FF2B5EF4-FFF2-40B4-BE49-F238E27FC236}">
                <a16:creationId xmlns:a16="http://schemas.microsoft.com/office/drawing/2014/main" id="{63D18EB4-BB48-B085-EFD0-BE6243C29B18}"/>
              </a:ext>
            </a:extLst>
          </p:cNvPr>
          <p:cNvGraphicFramePr>
            <a:graphicFrameLocks noGrp="1"/>
          </p:cNvGraphicFramePr>
          <p:nvPr>
            <p:extLst>
              <p:ext uri="{D42A27DB-BD31-4B8C-83A1-F6EECF244321}">
                <p14:modId xmlns:p14="http://schemas.microsoft.com/office/powerpoint/2010/main" val="2963213333"/>
              </p:ext>
            </p:extLst>
          </p:nvPr>
        </p:nvGraphicFramePr>
        <p:xfrm>
          <a:off x="6723782" y="2855104"/>
          <a:ext cx="537210" cy="1271524"/>
        </p:xfrm>
        <a:graphic>
          <a:graphicData uri="http://schemas.openxmlformats.org/drawingml/2006/table">
            <a:tbl>
              <a:tblPr firstRow="1" firstCol="1" bandRow="1">
                <a:tableStyleId>{5C22544A-7EE6-4342-B048-85BDC9FD1C3A}</a:tableStyleId>
              </a:tblPr>
              <a:tblGrid>
                <a:gridCol w="537210">
                  <a:extLst>
                    <a:ext uri="{9D8B030D-6E8A-4147-A177-3AD203B41FA5}">
                      <a16:colId xmlns:a16="http://schemas.microsoft.com/office/drawing/2014/main" val="448687825"/>
                    </a:ext>
                  </a:extLst>
                </a:gridCol>
              </a:tblGrid>
              <a:tr h="259080">
                <a:tc>
                  <a:txBody>
                    <a:bodyPr/>
                    <a:lstStyle/>
                    <a:p>
                      <a:pPr marL="0" marR="0" algn="l">
                        <a:lnSpc>
                          <a:spcPct val="107000"/>
                        </a:lnSpc>
                        <a:spcBef>
                          <a:spcPts val="0"/>
                        </a:spcBef>
                        <a:spcAft>
                          <a:spcPts val="0"/>
                        </a:spcAft>
                      </a:pPr>
                      <a:r>
                        <a:rPr lang="en-IN" sz="1000" kern="100">
                          <a:effectLst/>
                        </a:rPr>
                        <a:t>Page 0</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1056173726"/>
                  </a:ext>
                </a:extLst>
              </a:tr>
              <a:tr h="266700">
                <a:tc>
                  <a:txBody>
                    <a:bodyPr/>
                    <a:lstStyle/>
                    <a:p>
                      <a:pPr marL="0" marR="0" algn="l">
                        <a:lnSpc>
                          <a:spcPct val="107000"/>
                        </a:lnSpc>
                        <a:spcBef>
                          <a:spcPts val="0"/>
                        </a:spcBef>
                        <a:spcAft>
                          <a:spcPts val="0"/>
                        </a:spcAft>
                      </a:pPr>
                      <a:r>
                        <a:rPr lang="en-IN" sz="1000" kern="100">
                          <a:effectLst/>
                        </a:rPr>
                        <a:t>Page 1</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2702337706"/>
                  </a:ext>
                </a:extLst>
              </a:tr>
              <a:tr h="259080">
                <a:tc>
                  <a:txBody>
                    <a:bodyPr/>
                    <a:lstStyle/>
                    <a:p>
                      <a:pPr marL="0" marR="0" algn="l">
                        <a:lnSpc>
                          <a:spcPct val="107000"/>
                        </a:lnSpc>
                        <a:spcBef>
                          <a:spcPts val="0"/>
                        </a:spcBef>
                        <a:spcAft>
                          <a:spcPts val="0"/>
                        </a:spcAft>
                      </a:pPr>
                      <a:r>
                        <a:rPr lang="en-IN" sz="1000" kern="100" dirty="0">
                          <a:effectLst/>
                        </a:rPr>
                        <a:t>Page 2</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2508794968"/>
                  </a:ext>
                </a:extLst>
              </a:tr>
              <a:tr h="259080">
                <a:tc>
                  <a:txBody>
                    <a:bodyPr/>
                    <a:lstStyle/>
                    <a:p>
                      <a:pPr marL="0" marR="0" algn="l">
                        <a:lnSpc>
                          <a:spcPct val="107000"/>
                        </a:lnSpc>
                        <a:spcBef>
                          <a:spcPts val="0"/>
                        </a:spcBef>
                        <a:spcAft>
                          <a:spcPts val="0"/>
                        </a:spcAft>
                      </a:pPr>
                      <a:r>
                        <a:rPr lang="en-IN" sz="1000" kern="100" dirty="0">
                          <a:effectLst/>
                        </a:rPr>
                        <a:t>Page 3</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2862230633"/>
                  </a:ext>
                </a:extLst>
              </a:tr>
            </a:tbl>
          </a:graphicData>
        </a:graphic>
      </p:graphicFrame>
      <p:sp>
        <p:nvSpPr>
          <p:cNvPr id="9" name="Text Box 2">
            <a:extLst>
              <a:ext uri="{FF2B5EF4-FFF2-40B4-BE49-F238E27FC236}">
                <a16:creationId xmlns:a16="http://schemas.microsoft.com/office/drawing/2014/main" id="{820DB2EF-8129-48D7-9855-A83408165443}"/>
              </a:ext>
            </a:extLst>
          </p:cNvPr>
          <p:cNvSpPr txBox="1">
            <a:spLocks noChangeArrowheads="1"/>
          </p:cNvSpPr>
          <p:nvPr/>
        </p:nvSpPr>
        <p:spPr bwMode="auto">
          <a:xfrm>
            <a:off x="3779062" y="4412528"/>
            <a:ext cx="1089025" cy="266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PAGE TABLE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 Box 2">
            <a:extLst>
              <a:ext uri="{FF2B5EF4-FFF2-40B4-BE49-F238E27FC236}">
                <a16:creationId xmlns:a16="http://schemas.microsoft.com/office/drawing/2014/main" id="{763BBCB2-8C58-37A4-59BB-8DA7938E1895}"/>
              </a:ext>
            </a:extLst>
          </p:cNvPr>
          <p:cNvSpPr txBox="1">
            <a:spLocks noChangeArrowheads="1"/>
          </p:cNvSpPr>
          <p:nvPr/>
        </p:nvSpPr>
        <p:spPr bwMode="auto">
          <a:xfrm>
            <a:off x="6086158" y="4401523"/>
            <a:ext cx="1646237" cy="266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PHYSICAL MEMORY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 Box 3">
            <a:extLst>
              <a:ext uri="{FF2B5EF4-FFF2-40B4-BE49-F238E27FC236}">
                <a16:creationId xmlns:a16="http://schemas.microsoft.com/office/drawing/2014/main" id="{78566724-3195-1D69-3D34-CE77E7C79E92}"/>
              </a:ext>
            </a:extLst>
          </p:cNvPr>
          <p:cNvSpPr txBox="1">
            <a:spLocks noChangeArrowheads="1"/>
          </p:cNvSpPr>
          <p:nvPr/>
        </p:nvSpPr>
        <p:spPr bwMode="auto">
          <a:xfrm>
            <a:off x="904558" y="4342319"/>
            <a:ext cx="777875" cy="266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PAGES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EA608C53-7E38-695B-9961-096B8089550B}"/>
              </a:ext>
            </a:extLst>
          </p:cNvPr>
          <p:cNvSpPr>
            <a:spLocks noChangeArrowheads="1"/>
          </p:cNvSpPr>
          <p:nvPr/>
        </p:nvSpPr>
        <p:spPr bwMode="auto">
          <a:xfrm>
            <a:off x="730862" y="254449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PAGING:</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8">
            <a:extLst>
              <a:ext uri="{FF2B5EF4-FFF2-40B4-BE49-F238E27FC236}">
                <a16:creationId xmlns:a16="http://schemas.microsoft.com/office/drawing/2014/main" id="{DB8482B0-8772-49BF-8C9B-686C47CDDE60}"/>
              </a:ext>
            </a:extLst>
          </p:cNvPr>
          <p:cNvSpPr>
            <a:spLocks noChangeArrowheads="1"/>
          </p:cNvSpPr>
          <p:nvPr/>
        </p:nvSpPr>
        <p:spPr bwMode="auto">
          <a:xfrm>
            <a:off x="1682433" y="421737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8575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C0E5462C-C2C1-2849-E4A7-8D142F692C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2D2C7D-302D-FEDF-A1C2-C2C0CE8A18B7}"/>
              </a:ext>
            </a:extLst>
          </p:cNvPr>
          <p:cNvSpPr txBox="1"/>
          <p:nvPr/>
        </p:nvSpPr>
        <p:spPr>
          <a:xfrm>
            <a:off x="2286000" y="111926"/>
            <a:ext cx="4572000" cy="400110"/>
          </a:xfrm>
          <a:prstGeom prst="rect">
            <a:avLst/>
          </a:prstGeom>
          <a:noFill/>
        </p:spPr>
        <p:txBody>
          <a:bodyPr wrap="square">
            <a:spAutoFit/>
          </a:bodyPr>
          <a:lstStyle/>
          <a:p>
            <a:pPr algn="ctr"/>
            <a:r>
              <a:rPr lang="en-US" altLang="en-US" sz="2000" dirty="0">
                <a:latin typeface="Times New Roman" panose="02020603050405020304" pitchFamily="18" charset="0"/>
                <a:cs typeface="Times New Roman" panose="02020603050405020304" pitchFamily="18" charset="0"/>
              </a:rPr>
              <a:t>Output/result</a:t>
            </a:r>
            <a:endParaRPr lang="en-IN" altLang="en-US" sz="2000" dirty="0">
              <a:latin typeface="Times New Roman" panose="02020603050405020304" pitchFamily="18" charset="0"/>
              <a:cs typeface="Times New Roman" panose="02020603050405020304" pitchFamily="18" charset="0"/>
            </a:endParaRPr>
          </a:p>
        </p:txBody>
      </p:sp>
      <p:sp>
        <p:nvSpPr>
          <p:cNvPr id="2" name="Content Placeholder 8">
            <a:extLst>
              <a:ext uri="{FF2B5EF4-FFF2-40B4-BE49-F238E27FC236}">
                <a16:creationId xmlns:a16="http://schemas.microsoft.com/office/drawing/2014/main" id="{1BAE4DCC-9AAA-A422-AF28-9D7BC1995D62}"/>
              </a:ext>
            </a:extLst>
          </p:cNvPr>
          <p:cNvSpPr txBox="1">
            <a:spLocks/>
          </p:cNvSpPr>
          <p:nvPr/>
        </p:nvSpPr>
        <p:spPr>
          <a:xfrm>
            <a:off x="0" y="852947"/>
            <a:ext cx="9006840" cy="50954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DF9B5B5-4A6C-2744-F371-7649707F7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785" y="852947"/>
            <a:ext cx="8073483" cy="2395230"/>
          </a:xfrm>
          <a:prstGeom prst="rect">
            <a:avLst/>
          </a:prstGeom>
        </p:spPr>
      </p:pic>
      <p:pic>
        <p:nvPicPr>
          <p:cNvPr id="5" name="Picture 4">
            <a:extLst>
              <a:ext uri="{FF2B5EF4-FFF2-40B4-BE49-F238E27FC236}">
                <a16:creationId xmlns:a16="http://schemas.microsoft.com/office/drawing/2014/main" id="{F3AB6B8C-8BBD-2316-CB80-86E8E50CF7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4915" y="3248177"/>
            <a:ext cx="3333115" cy="1593850"/>
          </a:xfrm>
          <a:prstGeom prst="rect">
            <a:avLst/>
          </a:prstGeom>
        </p:spPr>
      </p:pic>
    </p:spTree>
    <p:extLst>
      <p:ext uri="{BB962C8B-B14F-4D97-AF65-F5344CB8AC3E}">
        <p14:creationId xmlns:p14="http://schemas.microsoft.com/office/powerpoint/2010/main" val="2405440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006ABD8C-2141-8447-E241-8FFE2F35B3E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ED61E0B-242B-4FC0-4B3C-D977F559861B}"/>
              </a:ext>
            </a:extLst>
          </p:cNvPr>
          <p:cNvSpPr txBox="1"/>
          <p:nvPr/>
        </p:nvSpPr>
        <p:spPr>
          <a:xfrm>
            <a:off x="2286000" y="111926"/>
            <a:ext cx="4572000" cy="400110"/>
          </a:xfrm>
          <a:prstGeom prst="rect">
            <a:avLst/>
          </a:prstGeom>
          <a:noFill/>
        </p:spPr>
        <p:txBody>
          <a:bodyPr wrap="square">
            <a:spAutoFit/>
          </a:bodyPr>
          <a:lstStyle/>
          <a:p>
            <a:pPr algn="ctr"/>
            <a:r>
              <a:rPr lang="en-US" altLang="en-US" sz="2000" dirty="0">
                <a:latin typeface="Times New Roman" panose="02020603050405020304" pitchFamily="18" charset="0"/>
                <a:cs typeface="Times New Roman" panose="02020603050405020304" pitchFamily="18" charset="0"/>
              </a:rPr>
              <a:t>Research papers/Blogs/Books referred</a:t>
            </a:r>
            <a:endParaRPr lang="en-IN" altLang="en-US" sz="2000" dirty="0">
              <a:latin typeface="Times New Roman" panose="02020603050405020304" pitchFamily="18" charset="0"/>
              <a:cs typeface="Times New Roman" panose="02020603050405020304" pitchFamily="18" charset="0"/>
            </a:endParaRPr>
          </a:p>
        </p:txBody>
      </p:sp>
      <p:graphicFrame>
        <p:nvGraphicFramePr>
          <p:cNvPr id="2" name="Table 9">
            <a:extLst>
              <a:ext uri="{FF2B5EF4-FFF2-40B4-BE49-F238E27FC236}">
                <a16:creationId xmlns:a16="http://schemas.microsoft.com/office/drawing/2014/main" id="{306766E6-740A-F0E1-8570-28D6D1636DD7}"/>
              </a:ext>
            </a:extLst>
          </p:cNvPr>
          <p:cNvGraphicFramePr>
            <a:graphicFrameLocks noGrp="1"/>
          </p:cNvGraphicFramePr>
          <p:nvPr>
            <p:extLst>
              <p:ext uri="{D42A27DB-BD31-4B8C-83A1-F6EECF244321}">
                <p14:modId xmlns:p14="http://schemas.microsoft.com/office/powerpoint/2010/main" val="3804068612"/>
              </p:ext>
            </p:extLst>
          </p:nvPr>
        </p:nvGraphicFramePr>
        <p:xfrm>
          <a:off x="365760" y="832221"/>
          <a:ext cx="8526780" cy="4236492"/>
        </p:xfrm>
        <a:graphic>
          <a:graphicData uri="http://schemas.openxmlformats.org/drawingml/2006/table">
            <a:tbl>
              <a:tblPr firstRow="1" bandRow="1">
                <a:tableStyleId>{5C22544A-7EE6-4342-B048-85BDC9FD1C3A}</a:tableStyleId>
              </a:tblPr>
              <a:tblGrid>
                <a:gridCol w="724139">
                  <a:extLst>
                    <a:ext uri="{9D8B030D-6E8A-4147-A177-3AD203B41FA5}">
                      <a16:colId xmlns:a16="http://schemas.microsoft.com/office/drawing/2014/main" val="1033300364"/>
                    </a:ext>
                  </a:extLst>
                </a:gridCol>
                <a:gridCol w="2301001">
                  <a:extLst>
                    <a:ext uri="{9D8B030D-6E8A-4147-A177-3AD203B41FA5}">
                      <a16:colId xmlns:a16="http://schemas.microsoft.com/office/drawing/2014/main" val="2068557493"/>
                    </a:ext>
                  </a:extLst>
                </a:gridCol>
                <a:gridCol w="2407920">
                  <a:extLst>
                    <a:ext uri="{9D8B030D-6E8A-4147-A177-3AD203B41FA5}">
                      <a16:colId xmlns:a16="http://schemas.microsoft.com/office/drawing/2014/main" val="1545246550"/>
                    </a:ext>
                  </a:extLst>
                </a:gridCol>
                <a:gridCol w="3093720">
                  <a:extLst>
                    <a:ext uri="{9D8B030D-6E8A-4147-A177-3AD203B41FA5}">
                      <a16:colId xmlns:a16="http://schemas.microsoft.com/office/drawing/2014/main" val="4244942798"/>
                    </a:ext>
                  </a:extLst>
                </a:gridCol>
              </a:tblGrid>
              <a:tr h="482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kern="1200" err="1">
                          <a:solidFill>
                            <a:schemeClr val="lt1"/>
                          </a:solidFill>
                          <a:latin typeface="Times New Roman" panose="02020603050405020304" pitchFamily="18" charset="0"/>
                          <a:ea typeface="+mn-ea"/>
                          <a:cs typeface="Times New Roman" panose="02020603050405020304" pitchFamily="18" charset="0"/>
                        </a:rPr>
                        <a:t>Sl</a:t>
                      </a:r>
                      <a:r>
                        <a:rPr lang="en-IN" sz="1400" b="1" kern="1200">
                          <a:solidFill>
                            <a:schemeClr val="lt1"/>
                          </a:solidFill>
                          <a:latin typeface="Times New Roman" panose="02020603050405020304" pitchFamily="18" charset="0"/>
                          <a:ea typeface="+mn-ea"/>
                          <a:cs typeface="Times New Roman" panose="02020603050405020304" pitchFamily="18" charset="0"/>
                        </a:rPr>
                        <a:t> No </a:t>
                      </a:r>
                    </a:p>
                    <a:p>
                      <a:endParaRPr lang="en-IN"/>
                    </a:p>
                  </a:txBody>
                  <a:tcPr/>
                </a:tc>
                <a:tc>
                  <a:txBody>
                    <a:bodyPr/>
                    <a:lstStyle/>
                    <a:p>
                      <a:r>
                        <a:rPr lang="en-IN" sz="1400" b="1" dirty="0">
                          <a:latin typeface="Times New Roman" panose="02020603050405020304" pitchFamily="18" charset="0"/>
                          <a:cs typeface="Times New Roman" panose="02020603050405020304" pitchFamily="18" charset="0"/>
                        </a:rPr>
                        <a:t>Author and Paper title</a:t>
                      </a:r>
                    </a:p>
                  </a:txBody>
                  <a:tcPr marL="91436" marR="91436"/>
                </a:tc>
                <a:tc>
                  <a:txBody>
                    <a:bodyPr/>
                    <a:lstStyle/>
                    <a:p>
                      <a:r>
                        <a:rPr lang="en-IN" sz="1400" b="1">
                          <a:latin typeface="Times New Roman" panose="02020603050405020304" pitchFamily="18" charset="0"/>
                          <a:cs typeface="Times New Roman" panose="02020603050405020304" pitchFamily="18" charset="0"/>
                        </a:rPr>
                        <a:t>Details of</a:t>
                      </a:r>
                      <a:r>
                        <a:rPr lang="en-IN" sz="1400" b="1" baseline="0">
                          <a:latin typeface="Times New Roman" panose="02020603050405020304" pitchFamily="18" charset="0"/>
                          <a:cs typeface="Times New Roman" panose="02020603050405020304" pitchFamily="18" charset="0"/>
                        </a:rPr>
                        <a:t> Publication </a:t>
                      </a:r>
                      <a:endParaRPr lang="en-IN" sz="1400" b="1">
                        <a:latin typeface="Times New Roman" panose="02020603050405020304" pitchFamily="18" charset="0"/>
                        <a:cs typeface="Times New Roman" panose="02020603050405020304" pitchFamily="18" charset="0"/>
                      </a:endParaRPr>
                    </a:p>
                  </a:txBody>
                  <a:tcPr marL="91436" marR="91436"/>
                </a:tc>
                <a:tc>
                  <a:txBody>
                    <a:bodyPr/>
                    <a:lstStyle/>
                    <a:p>
                      <a:r>
                        <a:rPr lang="en-IN" sz="1400" b="1">
                          <a:latin typeface="Times New Roman" panose="02020603050405020304" pitchFamily="18" charset="0"/>
                          <a:cs typeface="Times New Roman" panose="02020603050405020304" pitchFamily="18" charset="0"/>
                        </a:rPr>
                        <a:t>Summary of the Paper </a:t>
                      </a:r>
                    </a:p>
                  </a:txBody>
                  <a:tcPr marL="91436" marR="91436"/>
                </a:tc>
                <a:extLst>
                  <a:ext uri="{0D108BD9-81ED-4DB2-BD59-A6C34878D82A}">
                    <a16:rowId xmlns:a16="http://schemas.microsoft.com/office/drawing/2014/main" val="1063806756"/>
                  </a:ext>
                </a:extLst>
              </a:tr>
              <a:tr h="2071302">
                <a:tc>
                  <a:txBody>
                    <a:bodyPr/>
                    <a:lstStyle/>
                    <a:p>
                      <a:r>
                        <a:rPr lang="en-US" dirty="0"/>
                        <a:t>1</a:t>
                      </a:r>
                      <a:endParaRPr lang="en-IN" dirty="0"/>
                    </a:p>
                  </a:txBody>
                  <a:tcPr/>
                </a:tc>
                <a:tc>
                  <a:txBody>
                    <a:bodyPr/>
                    <a:lstStyle/>
                    <a:p>
                      <a:r>
                        <a:rPr lang="en-IN" sz="1000" dirty="0"/>
                        <a:t>Muhammad Waqar, Anas Bilal</a:t>
                      </a:r>
                    </a:p>
                    <a:p>
                      <a:endParaRPr lang="en-US" sz="1000" dirty="0"/>
                    </a:p>
                    <a:p>
                      <a:r>
                        <a:rPr lang="en-US" sz="1000" dirty="0"/>
                        <a:t>COMPARATIVE ANALYSIS OF REPLACEMENT ALGORITHMS TECHNIQUES REGARDING TO TECHNICAL ASPECTS</a:t>
                      </a:r>
                      <a:endParaRPr lang="en-IN" sz="1000" dirty="0"/>
                    </a:p>
                  </a:txBody>
                  <a:tcPr marL="91436" marR="91436"/>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t>European Journal of Engineering and Technology Vol. 4 No. 5, 2016 ISSN 2056-5860</a:t>
                      </a:r>
                      <a:endParaRPr lang="en-IN" sz="1000" dirty="0">
                        <a:latin typeface="Times New Roman" panose="02020603050405020304" pitchFamily="18" charset="0"/>
                        <a:cs typeface="Times New Roman" panose="02020603050405020304" pitchFamily="18" charset="0"/>
                      </a:endParaRPr>
                    </a:p>
                  </a:txBody>
                  <a:tcPr marL="91436" marR="91436"/>
                </a:tc>
                <a:tc>
                  <a:txBody>
                    <a:bodyPr/>
                    <a:lstStyle/>
                    <a:p>
                      <a:pPr algn="just"/>
                      <a:br>
                        <a:rPr lang="en-IN" sz="1000" dirty="0"/>
                      </a:br>
                      <a:r>
                        <a:rPr lang="en-IN" sz="1000" b="0" i="0" kern="1200" dirty="0">
                          <a:solidFill>
                            <a:schemeClr val="dk1"/>
                          </a:solidFill>
                          <a:effectLst/>
                          <a:latin typeface="+mn-lt"/>
                          <a:ea typeface="+mn-ea"/>
                          <a:cs typeface="+mn-cs"/>
                        </a:rPr>
                        <a:t>This paper explores various page replacement algorithms used in computer memory management, including FIFO, </a:t>
                      </a:r>
                      <a:r>
                        <a:rPr lang="en-IN" sz="1000" b="0" i="0" kern="1200" dirty="0" err="1">
                          <a:solidFill>
                            <a:schemeClr val="dk1"/>
                          </a:solidFill>
                          <a:effectLst/>
                          <a:latin typeface="+mn-lt"/>
                          <a:ea typeface="+mn-ea"/>
                          <a:cs typeface="+mn-cs"/>
                        </a:rPr>
                        <a:t>Belady's</a:t>
                      </a:r>
                      <a:r>
                        <a:rPr lang="en-IN" sz="1000" b="0" i="0" kern="1200" dirty="0">
                          <a:solidFill>
                            <a:schemeClr val="dk1"/>
                          </a:solidFill>
                          <a:effectLst/>
                          <a:latin typeface="+mn-lt"/>
                          <a:ea typeface="+mn-ea"/>
                          <a:cs typeface="+mn-cs"/>
                        </a:rPr>
                        <a:t> MIN, Optimal Algorithm, LRU, LRU Approximation, Hybrid LRU, CLOCK Algorithm, Dueling CLOCK, LRIS, CLOCK-Pro, and ARC. It compares LRU with hybrid LRU and evaluates their performance using examples. Additionally, it assesses LRU, FIFO, and Optimal algorithms, focusing on their performance as the number of frames increases and its impact on page fault rates, aiming to determine HIT-ratio across different scenarios.</a:t>
                      </a:r>
                      <a:endParaRPr lang="en-IN" sz="1000" dirty="0">
                        <a:latin typeface="Times New Roman" panose="02020603050405020304" pitchFamily="18" charset="0"/>
                        <a:cs typeface="Times New Roman" panose="02020603050405020304" pitchFamily="18" charset="0"/>
                      </a:endParaRPr>
                    </a:p>
                  </a:txBody>
                  <a:tcPr marL="91436" marR="91436"/>
                </a:tc>
                <a:extLst>
                  <a:ext uri="{0D108BD9-81ED-4DB2-BD59-A6C34878D82A}">
                    <a16:rowId xmlns:a16="http://schemas.microsoft.com/office/drawing/2014/main" val="894809"/>
                  </a:ext>
                </a:extLst>
              </a:tr>
              <a:tr h="1645692">
                <a:tc>
                  <a:txBody>
                    <a:bodyPr/>
                    <a:lstStyle/>
                    <a:p>
                      <a:r>
                        <a:rPr lang="en-US"/>
                        <a:t>2</a:t>
                      </a:r>
                      <a:endParaRPr lang="en-IN"/>
                    </a:p>
                  </a:txBody>
                  <a:tcPr/>
                </a:tc>
                <a:tc>
                  <a:txBody>
                    <a:bodyPr/>
                    <a:lstStyle/>
                    <a:p>
                      <a:r>
                        <a:rPr lang="en-IN" sz="1000" dirty="0" err="1"/>
                        <a:t>Enayet</a:t>
                      </a:r>
                      <a:r>
                        <a:rPr lang="en-IN" sz="1000" dirty="0"/>
                        <a:t> Kabir, Md. </a:t>
                      </a:r>
                      <a:r>
                        <a:rPr lang="en-IN" sz="1000" dirty="0" err="1"/>
                        <a:t>Muniruzzaman</a:t>
                      </a:r>
                      <a:r>
                        <a:rPr lang="en-IN" sz="1000" dirty="0"/>
                        <a:t>, </a:t>
                      </a:r>
                      <a:r>
                        <a:rPr lang="en-IN" sz="1000" dirty="0" err="1"/>
                        <a:t>Most.Masuma</a:t>
                      </a:r>
                      <a:r>
                        <a:rPr lang="en-IN" sz="1000" dirty="0"/>
                        <a:t> </a:t>
                      </a:r>
                      <a:r>
                        <a:rPr lang="en-IN" sz="1000" dirty="0" err="1"/>
                        <a:t>Akther</a:t>
                      </a:r>
                      <a:endParaRPr lang="en-IN" sz="1000" dirty="0"/>
                    </a:p>
                    <a:p>
                      <a:endParaRPr lang="fi-FI" sz="1000" u="none" dirty="0">
                        <a:solidFill>
                          <a:schemeClr val="tx1"/>
                        </a:solidFill>
                        <a:latin typeface="Times New Roman" panose="02020603050405020304" pitchFamily="18" charset="0"/>
                        <a:cs typeface="Times New Roman" panose="02020603050405020304" pitchFamily="18" charset="0"/>
                      </a:endParaRPr>
                    </a:p>
                    <a:p>
                      <a:r>
                        <a:rPr lang="en-US" sz="1000" dirty="0"/>
                        <a:t>Advancement and Analysis of Proficient Page Replacement Algorithm</a:t>
                      </a:r>
                      <a:endParaRPr lang="fi-FI" sz="1000" u="none" dirty="0">
                        <a:solidFill>
                          <a:schemeClr val="tx1"/>
                        </a:solidFill>
                        <a:latin typeface="Times New Roman" panose="02020603050405020304" pitchFamily="18" charset="0"/>
                        <a:cs typeface="Times New Roman" panose="02020603050405020304" pitchFamily="18" charset="0"/>
                      </a:endParaRPr>
                    </a:p>
                  </a:txBody>
                  <a:tcPr marL="91436" marR="91436"/>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t>American Journal of Engineering Research (AJER) e-ISSN: 2320-0847 p-ISSN : 2320-0936 Volume-9, Issue-3, pp-193-197</a:t>
                      </a:r>
                      <a:endParaRPr lang="en-IN" sz="1000" dirty="0">
                        <a:latin typeface="Times New Roman" panose="02020603050405020304" pitchFamily="18" charset="0"/>
                        <a:cs typeface="Times New Roman" panose="02020603050405020304" pitchFamily="18" charset="0"/>
                      </a:endParaRPr>
                    </a:p>
                  </a:txBody>
                  <a:tcPr marL="91436" marR="91436"/>
                </a:tc>
                <a:tc>
                  <a:txBody>
                    <a:bodyPr/>
                    <a:lstStyle/>
                    <a:p>
                      <a:pPr algn="just"/>
                      <a:r>
                        <a:rPr lang="en-US" sz="1000" dirty="0"/>
                        <a:t>In this paper we studied different page replacement algorithms and compared their performance. We proposed a new page replacement algorithm that uses the combination of sequential and LRU methods to obtain the better performance than that of various existing methods. We also give our attention to substitute some former method characteristic based on new idea. Key concept is that the replacement algorithm should reduce the page fault of system.</a:t>
                      </a:r>
                      <a:endParaRPr lang="en-IN" sz="1000" dirty="0">
                        <a:latin typeface="Times New Roman" panose="02020603050405020304" pitchFamily="18" charset="0"/>
                        <a:cs typeface="Times New Roman" panose="02020603050405020304" pitchFamily="18" charset="0"/>
                      </a:endParaRPr>
                    </a:p>
                  </a:txBody>
                  <a:tcPr marL="91436" marR="91436"/>
                </a:tc>
                <a:extLst>
                  <a:ext uri="{0D108BD9-81ED-4DB2-BD59-A6C34878D82A}">
                    <a16:rowId xmlns:a16="http://schemas.microsoft.com/office/drawing/2014/main" val="3605510645"/>
                  </a:ext>
                </a:extLst>
              </a:tr>
            </a:tbl>
          </a:graphicData>
        </a:graphic>
      </p:graphicFrame>
    </p:spTree>
    <p:extLst>
      <p:ext uri="{BB962C8B-B14F-4D97-AF65-F5344CB8AC3E}">
        <p14:creationId xmlns:p14="http://schemas.microsoft.com/office/powerpoint/2010/main" val="236227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C0E5462C-C2C1-2849-E4A7-8D142F692C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2D2C7D-302D-FEDF-A1C2-C2C0CE8A18B7}"/>
              </a:ext>
            </a:extLst>
          </p:cNvPr>
          <p:cNvSpPr txBox="1"/>
          <p:nvPr/>
        </p:nvSpPr>
        <p:spPr>
          <a:xfrm>
            <a:off x="2286000" y="111926"/>
            <a:ext cx="4572000" cy="400110"/>
          </a:xfrm>
          <a:prstGeom prst="rect">
            <a:avLst/>
          </a:prstGeom>
          <a:noFill/>
        </p:spPr>
        <p:txBody>
          <a:bodyPr wrap="square">
            <a:spAutoFit/>
          </a:bodyPr>
          <a:lstStyle/>
          <a:p>
            <a:pPr algn="ctr"/>
            <a:r>
              <a:rPr lang="en-US" altLang="en-US" sz="2000" dirty="0">
                <a:latin typeface="Times New Roman" panose="02020603050405020304" pitchFamily="18" charset="0"/>
                <a:cs typeface="Times New Roman" panose="02020603050405020304" pitchFamily="18" charset="0"/>
              </a:rPr>
              <a:t>U</a:t>
            </a:r>
            <a:r>
              <a:rPr lang="en-IN" altLang="en-US" sz="2000" dirty="0">
                <a:latin typeface="Times New Roman" panose="02020603050405020304" pitchFamily="18" charset="0"/>
                <a:cs typeface="Times New Roman" panose="02020603050405020304" pitchFamily="18" charset="0"/>
              </a:rPr>
              <a:t>se Cases</a:t>
            </a:r>
          </a:p>
        </p:txBody>
      </p:sp>
      <p:sp>
        <p:nvSpPr>
          <p:cNvPr id="2" name="Content Placeholder 8">
            <a:extLst>
              <a:ext uri="{FF2B5EF4-FFF2-40B4-BE49-F238E27FC236}">
                <a16:creationId xmlns:a16="http://schemas.microsoft.com/office/drawing/2014/main" id="{1BAE4DCC-9AAA-A422-AF28-9D7BC1995D62}"/>
              </a:ext>
            </a:extLst>
          </p:cNvPr>
          <p:cNvSpPr txBox="1">
            <a:spLocks/>
          </p:cNvSpPr>
          <p:nvPr/>
        </p:nvSpPr>
        <p:spPr>
          <a:xfrm>
            <a:off x="0" y="852947"/>
            <a:ext cx="9006840" cy="50954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lgn="just">
              <a:buFont typeface="Arial" panose="020B0604020202020204" pitchFamily="34" charset="0"/>
              <a:buChar char="•"/>
            </a:pPr>
            <a:r>
              <a:rPr lang="en-US" sz="1350" b="1" dirty="0">
                <a:solidFill>
                  <a:srgbClr val="000000"/>
                </a:solidFill>
                <a:latin typeface="Times New Roman" panose="02020603050405020304" pitchFamily="18" charset="0"/>
                <a:cs typeface="Times New Roman" panose="02020603050405020304" pitchFamily="18" charset="0"/>
              </a:rPr>
              <a:t>Variable-sized processes </a:t>
            </a:r>
            <a:r>
              <a:rPr lang="en-US" sz="1350" dirty="0">
                <a:solidFill>
                  <a:srgbClr val="000000"/>
                </a:solidFill>
                <a:latin typeface="Times New Roman" panose="02020603050405020304" pitchFamily="18" charset="0"/>
                <a:cs typeface="Times New Roman" panose="02020603050405020304" pitchFamily="18" charset="0"/>
              </a:rPr>
              <a:t>− Non-contiguous allocation is particularly useful when dealing with processes of varying sizes. It allows memory to be dispersed among several regions, enabling efficient utilization of available memory.</a:t>
            </a:r>
          </a:p>
          <a:p>
            <a:pPr algn="just">
              <a:buFont typeface="Arial" panose="020B0604020202020204" pitchFamily="34" charset="0"/>
              <a:buChar char="•"/>
            </a:pPr>
            <a:r>
              <a:rPr lang="en-US" sz="1350" b="1" dirty="0">
                <a:solidFill>
                  <a:srgbClr val="000000"/>
                </a:solidFill>
                <a:latin typeface="Times New Roman" panose="02020603050405020304" pitchFamily="18" charset="0"/>
                <a:cs typeface="Times New Roman" panose="02020603050405020304" pitchFamily="18" charset="0"/>
              </a:rPr>
              <a:t>Dynamic memory management </a:t>
            </a:r>
            <a:r>
              <a:rPr lang="en-US" sz="1350" dirty="0">
                <a:solidFill>
                  <a:srgbClr val="000000"/>
                </a:solidFill>
                <a:latin typeface="Times New Roman" panose="02020603050405020304" pitchFamily="18" charset="0"/>
                <a:cs typeface="Times New Roman" panose="02020603050405020304" pitchFamily="18" charset="0"/>
              </a:rPr>
              <a:t>− Non-contiguous allocation enables dynamic memory management, allowing memory to be allocated and deallocated in response to the initiation or termination of activities. This flexibility is essential in environments where processes have changing memory requirements.</a:t>
            </a:r>
          </a:p>
          <a:p>
            <a:pPr algn="just">
              <a:buFont typeface="Arial" panose="020B0604020202020204" pitchFamily="34" charset="0"/>
              <a:buChar char="•"/>
            </a:pPr>
            <a:r>
              <a:rPr lang="en-US" sz="1350" b="1" dirty="0">
                <a:solidFill>
                  <a:srgbClr val="000000"/>
                </a:solidFill>
                <a:latin typeface="Times New Roman" panose="02020603050405020304" pitchFamily="18" charset="0"/>
                <a:cs typeface="Times New Roman" panose="02020603050405020304" pitchFamily="18" charset="0"/>
              </a:rPr>
              <a:t>Effective memory utilization </a:t>
            </a:r>
            <a:r>
              <a:rPr lang="en-US" sz="1350" dirty="0">
                <a:solidFill>
                  <a:srgbClr val="000000"/>
                </a:solidFill>
                <a:latin typeface="Times New Roman" panose="02020603050405020304" pitchFamily="18" charset="0"/>
                <a:cs typeface="Times New Roman" panose="02020603050405020304" pitchFamily="18" charset="0"/>
              </a:rPr>
              <a:t>− Non-contiguous allocation ensures efficient memory utilization by allocating memory blocks according to the actual needs of the processes. It prevents wasting memory by allocating only the necessary amount of memory for each process.</a:t>
            </a:r>
          </a:p>
          <a:p>
            <a:pPr algn="just">
              <a:buFont typeface="Arial" panose="020B0604020202020204" pitchFamily="34" charset="0"/>
              <a:buChar char="•"/>
            </a:pPr>
            <a:r>
              <a:rPr lang="en-US" sz="1350" b="1" dirty="0">
                <a:solidFill>
                  <a:srgbClr val="000000"/>
                </a:solidFill>
                <a:latin typeface="Times New Roman" panose="02020603050405020304" pitchFamily="18" charset="0"/>
                <a:cs typeface="Times New Roman" panose="02020603050405020304" pitchFamily="18" charset="0"/>
              </a:rPr>
              <a:t>Fragmentation management </a:t>
            </a:r>
            <a:r>
              <a:rPr lang="en-US" sz="1350" dirty="0">
                <a:solidFill>
                  <a:srgbClr val="000000"/>
                </a:solidFill>
                <a:latin typeface="Times New Roman" panose="02020603050405020304" pitchFamily="18" charset="0"/>
                <a:cs typeface="Times New Roman" panose="02020603050405020304" pitchFamily="18" charset="0"/>
              </a:rPr>
              <a:t>− While non-contiguous allocation can increase external fragmentation, it helps reduce internal fragmentation. Internal fragmentation occurs when allocated memory blocks have empty or partially utilized space. By allocating memory blocks based on the specific needs of processes, internal fragmentation is minimized.</a:t>
            </a:r>
          </a:p>
          <a:p>
            <a:pPr algn="just">
              <a:buFont typeface="Arial" panose="020B0604020202020204" pitchFamily="34" charset="0"/>
              <a:buChar char="•"/>
            </a:pPr>
            <a:r>
              <a:rPr lang="en-US" sz="1350" b="1" dirty="0">
                <a:solidFill>
                  <a:srgbClr val="000000"/>
                </a:solidFill>
                <a:latin typeface="Times New Roman" panose="02020603050405020304" pitchFamily="18" charset="0"/>
                <a:cs typeface="Times New Roman" panose="02020603050405020304" pitchFamily="18" charset="0"/>
              </a:rPr>
              <a:t>Handling large datasets </a:t>
            </a:r>
            <a:r>
              <a:rPr lang="en-US" sz="1350" dirty="0">
                <a:solidFill>
                  <a:srgbClr val="000000"/>
                </a:solidFill>
                <a:latin typeface="Times New Roman" panose="02020603050405020304" pitchFamily="18" charset="0"/>
                <a:cs typeface="Times New Roman" panose="02020603050405020304" pitchFamily="18" charset="0"/>
              </a:rPr>
              <a:t>− Non-contiguous allocation is beneficial when dealing with large datasets that cannot fit into a single contiguous memory block. The ability to allocate memory in multiple non-contiguous blocks allows processes to work with extensive data without exhausting the available memory resources.</a:t>
            </a:r>
          </a:p>
          <a:p>
            <a:pPr algn="just">
              <a:buFont typeface="Arial" panose="020B0604020202020204" pitchFamily="34" charset="0"/>
              <a:buChar char="•"/>
            </a:pPr>
            <a:r>
              <a:rPr lang="en-US" sz="1350" b="1" dirty="0">
                <a:solidFill>
                  <a:srgbClr val="000000"/>
                </a:solidFill>
                <a:latin typeface="Times New Roman" panose="02020603050405020304" pitchFamily="18" charset="0"/>
                <a:cs typeface="Times New Roman" panose="02020603050405020304" pitchFamily="18" charset="0"/>
              </a:rPr>
              <a:t>Virtual memory systems </a:t>
            </a:r>
            <a:r>
              <a:rPr lang="en-US" sz="1350" dirty="0">
                <a:solidFill>
                  <a:srgbClr val="000000"/>
                </a:solidFill>
                <a:latin typeface="Times New Roman" panose="02020603050405020304" pitchFamily="18" charset="0"/>
                <a:cs typeface="Times New Roman" panose="02020603050405020304" pitchFamily="18" charset="0"/>
              </a:rPr>
              <a:t>− Non-contiguous allocation is a fundamental technique used in virtual memory systems. It allows the operating system to map logical addresses to physical addresses in a flexible manner, enabling processes to access memory in a non-contiguous fashion.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26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B89A7568-A4FE-AD0C-9ADF-008B7BF834F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7986B4A-3D44-EC7F-0224-43342B395CE4}"/>
              </a:ext>
            </a:extLst>
          </p:cNvPr>
          <p:cNvSpPr txBox="1"/>
          <p:nvPr/>
        </p:nvSpPr>
        <p:spPr>
          <a:xfrm>
            <a:off x="2286000" y="111926"/>
            <a:ext cx="4572000" cy="400110"/>
          </a:xfrm>
          <a:prstGeom prst="rect">
            <a:avLst/>
          </a:prstGeom>
          <a:noFill/>
        </p:spPr>
        <p:txBody>
          <a:bodyPr wrap="square">
            <a:spAutoFit/>
          </a:bodyPr>
          <a:lstStyle/>
          <a:p>
            <a:pPr algn="ctr"/>
            <a:r>
              <a:rPr lang="en-US" altLang="en-US" sz="2000" dirty="0" err="1">
                <a:latin typeface="Times New Roman" panose="02020603050405020304" pitchFamily="18" charset="0"/>
                <a:cs typeface="Times New Roman" panose="02020603050405020304" pitchFamily="18" charset="0"/>
              </a:rPr>
              <a:t>Benifits</a:t>
            </a:r>
            <a:endParaRPr lang="en-IN" altLang="en-US" sz="2000" dirty="0">
              <a:latin typeface="Times New Roman" panose="02020603050405020304" pitchFamily="18" charset="0"/>
              <a:cs typeface="Times New Roman" panose="02020603050405020304" pitchFamily="18" charset="0"/>
            </a:endParaRPr>
          </a:p>
        </p:txBody>
      </p:sp>
      <p:sp>
        <p:nvSpPr>
          <p:cNvPr id="2" name="Content Placeholder 8">
            <a:extLst>
              <a:ext uri="{FF2B5EF4-FFF2-40B4-BE49-F238E27FC236}">
                <a16:creationId xmlns:a16="http://schemas.microsoft.com/office/drawing/2014/main" id="{8CC6FB8E-B1A4-A153-A3BC-CFA7076C8942}"/>
              </a:ext>
            </a:extLst>
          </p:cNvPr>
          <p:cNvSpPr txBox="1">
            <a:spLocks/>
          </p:cNvSpPr>
          <p:nvPr/>
        </p:nvSpPr>
        <p:spPr>
          <a:xfrm>
            <a:off x="0" y="852947"/>
            <a:ext cx="9006840" cy="50954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None/>
            </a:pPr>
            <a:r>
              <a:rPr lang="en-US" sz="1600" b="1" dirty="0">
                <a:solidFill>
                  <a:srgbClr val="000000"/>
                </a:solidFill>
                <a:latin typeface="Times New Roman" panose="02020603050405020304" pitchFamily="18" charset="0"/>
                <a:cs typeface="Times New Roman" panose="02020603050405020304" pitchFamily="18" charset="0"/>
              </a:rPr>
              <a:t>Advantages of the </a:t>
            </a:r>
            <a:r>
              <a:rPr lang="en-US" sz="1600" b="1" i="0" dirty="0">
                <a:solidFill>
                  <a:srgbClr val="000000"/>
                </a:solidFill>
                <a:effectLst/>
                <a:latin typeface="Times New Roman" panose="02020603050405020304" pitchFamily="18" charset="0"/>
                <a:cs typeface="Times New Roman" panose="02020603050405020304" pitchFamily="18" charset="0"/>
              </a:rPr>
              <a:t> NRU page replacement algorithm</a:t>
            </a:r>
            <a:endParaRPr lang="en-US" sz="1600" b="1"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1600" b="1" i="0" dirty="0">
                <a:solidFill>
                  <a:srgbClr val="000000"/>
                </a:solidFill>
                <a:effectLst/>
                <a:latin typeface="Times New Roman" panose="02020603050405020304" pitchFamily="18" charset="0"/>
                <a:cs typeface="Times New Roman" panose="02020603050405020304" pitchFamily="18" charset="0"/>
              </a:rPr>
              <a:t>Simplicity </a:t>
            </a:r>
            <a:r>
              <a:rPr lang="en-US" sz="1600" b="0" i="0" dirty="0">
                <a:solidFill>
                  <a:srgbClr val="000000"/>
                </a:solidFill>
                <a:effectLst/>
                <a:latin typeface="Times New Roman" panose="02020603050405020304" pitchFamily="18" charset="0"/>
                <a:cs typeface="Times New Roman" panose="02020603050405020304" pitchFamily="18" charset="0"/>
              </a:rPr>
              <a:t>− NRU is a relatively easy-to-implement page replacement method. The simplicity of NRU, for instance, may assist embedded systems or older hardware with memory restrictions.</a:t>
            </a:r>
          </a:p>
          <a:p>
            <a:pPr>
              <a:lnSpc>
                <a:spcPct val="150000"/>
              </a:lnSpc>
            </a:pPr>
            <a:r>
              <a:rPr lang="en-US" sz="1600" b="1" i="0" dirty="0">
                <a:solidFill>
                  <a:srgbClr val="000000"/>
                </a:solidFill>
                <a:effectLst/>
                <a:latin typeface="Times New Roman" panose="02020603050405020304" pitchFamily="18" charset="0"/>
                <a:cs typeface="Times New Roman" panose="02020603050405020304" pitchFamily="18" charset="0"/>
              </a:rPr>
              <a:t>Favoring Rarely Visited Pages </a:t>
            </a:r>
            <a:r>
              <a:rPr lang="en-US" sz="1600" b="0" i="0" dirty="0">
                <a:solidFill>
                  <a:srgbClr val="000000"/>
                </a:solidFill>
                <a:effectLst/>
                <a:latin typeface="Times New Roman" panose="02020603050405020304" pitchFamily="18" charset="0"/>
                <a:cs typeface="Times New Roman" panose="02020603050405020304" pitchFamily="18" charset="0"/>
              </a:rPr>
              <a:t>− NRU gives priority to evicting rarely visited pages. NRU can help ensure that less often used pages are removed first, making space for more actively utilized pages, on a system where a particular application or data set is used infrequently yet demands a significant amount of memory.</a:t>
            </a:r>
          </a:p>
          <a:p>
            <a:pPr>
              <a:lnSpc>
                <a:spcPct val="150000"/>
              </a:lnSpc>
            </a:pPr>
            <a:r>
              <a:rPr lang="en-US" sz="1600" b="1" i="0" dirty="0">
                <a:solidFill>
                  <a:srgbClr val="000000"/>
                </a:solidFill>
                <a:effectLst/>
                <a:latin typeface="Times New Roman" panose="02020603050405020304" pitchFamily="18" charset="0"/>
                <a:cs typeface="Times New Roman" panose="02020603050405020304" pitchFamily="18" charset="0"/>
              </a:rPr>
              <a:t>Randomized Eviction </a:t>
            </a:r>
            <a:r>
              <a:rPr lang="en-US" sz="1600" b="0" i="0" dirty="0">
                <a:solidFill>
                  <a:srgbClr val="000000"/>
                </a:solidFill>
                <a:effectLst/>
                <a:latin typeface="Times New Roman" panose="02020603050405020304" pitchFamily="18" charset="0"/>
                <a:cs typeface="Times New Roman" panose="02020603050405020304" pitchFamily="18" charset="0"/>
              </a:rPr>
              <a:t>− To choose which page to evict from each class, NRU uses a random selection technique. Additionally, it can make evictions less predictable, making it more difficult for malicious software to take advantage of particular eviction patterns.</a:t>
            </a:r>
          </a:p>
          <a:p>
            <a:endParaRPr lang="en-US" b="0" i="0" dirty="0">
              <a:solidFill>
                <a:srgbClr val="0D0D0D"/>
              </a:solidFill>
              <a:effectLst/>
              <a:latin typeface="Söhne"/>
            </a:endParaRPr>
          </a:p>
        </p:txBody>
      </p:sp>
    </p:spTree>
    <p:extLst>
      <p:ext uri="{BB962C8B-B14F-4D97-AF65-F5344CB8AC3E}">
        <p14:creationId xmlns:p14="http://schemas.microsoft.com/office/powerpoint/2010/main" val="309790021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1489</Words>
  <Application>Microsoft Office PowerPoint</Application>
  <PresentationFormat>On-screen Show (16:9)</PresentationFormat>
  <Paragraphs>127</Paragraphs>
  <Slides>11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Bookman Old Style</vt:lpstr>
      <vt:lpstr>Calibri</vt:lpstr>
      <vt:lpstr>Cambria</vt:lpstr>
      <vt:lpstr>inherit</vt:lpstr>
      <vt:lpstr>Playfair Display</vt:lpstr>
      <vt:lpstr>Söhne</vt:lpstr>
      <vt:lpstr>Times New Roman</vt:lpstr>
      <vt:lpstr>TT Phobos Bold</vt:lpstr>
      <vt:lpstr>var(--ff-lato)</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Shrinidhi I</cp:lastModifiedBy>
  <cp:revision>12</cp:revision>
  <dcterms:modified xsi:type="dcterms:W3CDTF">2024-03-24T05:45:20Z</dcterms:modified>
</cp:coreProperties>
</file>