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4" r:id="rId2"/>
    <p:sldId id="257" r:id="rId3"/>
    <p:sldId id="258" r:id="rId4"/>
    <p:sldId id="269" r:id="rId5"/>
    <p:sldId id="286" r:id="rId6"/>
    <p:sldId id="287" r:id="rId7"/>
    <p:sldId id="289" r:id="rId8"/>
    <p:sldId id="290" r:id="rId9"/>
    <p:sldId id="292" r:id="rId10"/>
    <p:sldId id="293" r:id="rId11"/>
    <p:sldId id="271" r:id="rId12"/>
    <p:sldId id="272" r:id="rId13"/>
    <p:sldId id="277" r:id="rId14"/>
    <p:sldId id="278" r:id="rId15"/>
    <p:sldId id="280" r:id="rId16"/>
    <p:sldId id="281" r:id="rId17"/>
    <p:sldId id="284" r:id="rId18"/>
    <p:sldId id="282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43CA2-7E79-4B9D-ADA9-2B8BA42FB46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910A4-F0A5-42BB-9C63-6827B3AD5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910A4-F0A5-42BB-9C63-6827B3AD52C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F6A4-815A-4DF6-A3E5-65022C4C145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2170-7073-4DEA-8AD3-C63A448A6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F6A4-815A-4DF6-A3E5-65022C4C145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2170-7073-4DEA-8AD3-C63A448A6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F6A4-815A-4DF6-A3E5-65022C4C145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2170-7073-4DEA-8AD3-C63A448A6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F6A4-815A-4DF6-A3E5-65022C4C145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2170-7073-4DEA-8AD3-C63A448A6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F6A4-815A-4DF6-A3E5-65022C4C145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2170-7073-4DEA-8AD3-C63A448A6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F6A4-815A-4DF6-A3E5-65022C4C145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2170-7073-4DEA-8AD3-C63A448A6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F6A4-815A-4DF6-A3E5-65022C4C145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2170-7073-4DEA-8AD3-C63A448A6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F6A4-815A-4DF6-A3E5-65022C4C145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2170-7073-4DEA-8AD3-C63A448A6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F6A4-815A-4DF6-A3E5-65022C4C145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2170-7073-4DEA-8AD3-C63A448A6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F6A4-815A-4DF6-A3E5-65022C4C145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2170-7073-4DEA-8AD3-C63A448A6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F6A4-815A-4DF6-A3E5-65022C4C145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2170-7073-4DEA-8AD3-C63A448A6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AF6A4-815A-4DF6-A3E5-65022C4C145F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F2170-7073-4DEA-8AD3-C63A448A61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PROJECT PPT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NAME   SURAJ CHANDRA</a:t>
            </a:r>
          </a:p>
          <a:p>
            <a:r>
              <a:rPr lang="en-US" sz="1600" dirty="0" smtClean="0"/>
              <a:t>BATCH CX 129 EVE APRIL</a:t>
            </a:r>
          </a:p>
          <a:p>
            <a:r>
              <a:rPr lang="en-US" sz="1600" dirty="0" smtClean="0"/>
              <a:t>INSTITUTE C WING </a:t>
            </a:r>
            <a:r>
              <a:rPr lang="en-US" sz="1600" dirty="0" err="1" smtClean="0"/>
              <a:t>Teerth</a:t>
            </a:r>
            <a:r>
              <a:rPr lang="en-US" sz="1600" dirty="0" smtClean="0"/>
              <a:t> </a:t>
            </a:r>
            <a:r>
              <a:rPr lang="en-US" sz="1600" dirty="0" err="1" smtClean="0"/>
              <a:t>Technospace</a:t>
            </a:r>
            <a:r>
              <a:rPr lang="en-US" sz="1600" dirty="0" smtClean="0"/>
              <a:t>, </a:t>
            </a:r>
            <a:r>
              <a:rPr lang="en-US" sz="1600" dirty="0" err="1" smtClean="0"/>
              <a:t>Baner</a:t>
            </a:r>
            <a:r>
              <a:rPr lang="en-US" sz="1600" dirty="0" smtClean="0"/>
              <a:t>, </a:t>
            </a:r>
            <a:r>
              <a:rPr lang="en-US" sz="1600" dirty="0" err="1"/>
              <a:t>P</a:t>
            </a:r>
            <a:r>
              <a:rPr lang="en-US" sz="1600" dirty="0" err="1" smtClean="0"/>
              <a:t>une</a:t>
            </a:r>
            <a:r>
              <a:rPr lang="en-US" sz="1600" dirty="0" smtClean="0"/>
              <a:t>(</a:t>
            </a:r>
            <a:r>
              <a:rPr lang="en-US" sz="1600" dirty="0" err="1" smtClean="0"/>
              <a:t>Maharastra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TOPIC HR IN DATABASE MANAGEMENT SYSTEM</a:t>
            </a:r>
          </a:p>
          <a:p>
            <a:r>
              <a:rPr lang="en-US" sz="1600" dirty="0" smtClean="0"/>
              <a:t>SUBJECT SQL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Entities Structures in SQL Format</a:t>
            </a:r>
            <a:br>
              <a:rPr lang="en-US" sz="2800" b="1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Create Department table</a:t>
            </a:r>
            <a:br>
              <a:rPr lang="en-US" sz="1800" dirty="0" smtClean="0"/>
            </a:br>
            <a:r>
              <a:rPr lang="en-US" sz="1800" dirty="0" smtClean="0"/>
              <a:t>CREATE TABLE Department (</a:t>
            </a:r>
            <a:br>
              <a:rPr lang="en-US" sz="1800" dirty="0" smtClean="0"/>
            </a:br>
            <a:r>
              <a:rPr lang="en-US" sz="1800" dirty="0" err="1" smtClean="0"/>
              <a:t>department_id</a:t>
            </a:r>
            <a:r>
              <a:rPr lang="en-US" sz="1800" dirty="0" smtClean="0"/>
              <a:t> INT PRIMARY KEY,</a:t>
            </a:r>
            <a:br>
              <a:rPr lang="en-US" sz="1800" dirty="0" smtClean="0"/>
            </a:br>
            <a:r>
              <a:rPr lang="en-US" sz="1800" dirty="0" smtClean="0"/>
              <a:t>name VARCHAR(255) NOT NULL</a:t>
            </a:r>
          </a:p>
          <a:p>
            <a:r>
              <a:rPr lang="en-US" sz="1800" dirty="0" smtClean="0"/>
              <a:t>);</a:t>
            </a:r>
          </a:p>
          <a:p>
            <a:r>
              <a:rPr lang="en-US" sz="1800" dirty="0" smtClean="0"/>
              <a:t>-- Create Position table</a:t>
            </a:r>
            <a:br>
              <a:rPr lang="en-US" sz="1800" dirty="0" smtClean="0"/>
            </a:br>
            <a:r>
              <a:rPr lang="en-US" sz="1800" dirty="0" smtClean="0"/>
              <a:t>CREATE TABLE Position (</a:t>
            </a:r>
            <a:br>
              <a:rPr lang="en-US" sz="1800" dirty="0" smtClean="0"/>
            </a:br>
            <a:r>
              <a:rPr lang="en-US" sz="1800" dirty="0" err="1" smtClean="0"/>
              <a:t>position_id</a:t>
            </a:r>
            <a:r>
              <a:rPr lang="en-US" sz="1800" dirty="0" smtClean="0"/>
              <a:t> INT PRIMARY KEY,</a:t>
            </a:r>
            <a:br>
              <a:rPr lang="en-US" sz="1800" dirty="0" smtClean="0"/>
            </a:br>
            <a:r>
              <a:rPr lang="en-US" sz="1800" dirty="0" smtClean="0"/>
              <a:t>title VARCHAR(255) NOT NULL,</a:t>
            </a:r>
            <a:br>
              <a:rPr lang="en-US" sz="1800" dirty="0" smtClean="0"/>
            </a:br>
            <a:r>
              <a:rPr lang="en-US" sz="1800" dirty="0" smtClean="0"/>
              <a:t>description TEXT</a:t>
            </a:r>
            <a:br>
              <a:rPr lang="en-US" sz="1800" dirty="0" smtClean="0"/>
            </a:br>
            <a:r>
              <a:rPr lang="en-US" sz="1800" dirty="0" smtClean="0"/>
              <a:t>);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SQL STATEMENTS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The DBMS  application and the database need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to communication with each other to allow 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the user to use manage the database.</a:t>
            </a:r>
          </a:p>
          <a:p>
            <a:pPr>
              <a:buNone/>
            </a:pPr>
            <a:r>
              <a:rPr lang="en-US" sz="1600" dirty="0" smtClean="0"/>
              <a:t>.   SQL allows a  user to control and send instructions to a database</a:t>
            </a:r>
          </a:p>
          <a:p>
            <a:pPr>
              <a:buNone/>
            </a:pPr>
            <a:r>
              <a:rPr lang="en-US" sz="1600" dirty="0" smtClean="0"/>
              <a:t>.   SQL  stands for structured or standard query Language ,it allows the application to speak to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the database , </a:t>
            </a:r>
            <a:r>
              <a:rPr lang="en-US" sz="1600" dirty="0" err="1" smtClean="0"/>
              <a:t>organise</a:t>
            </a:r>
            <a:r>
              <a:rPr lang="en-US" sz="1600" dirty="0" smtClean="0"/>
              <a:t> and manage it.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SQL CREATE A NEW RECORD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SQL allows the user to create a new record </a:t>
            </a:r>
            <a:endParaRPr lang="en-US" sz="1400" dirty="0"/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in the database via the DBMS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INSERT   INTO Customers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VALUES (‘ Sarah’, ‘Jones’, ‘UK’)</a:t>
            </a:r>
          </a:p>
          <a:p>
            <a:pPr>
              <a:buNone/>
            </a:pPr>
            <a:r>
              <a:rPr lang="en-US" sz="1400" dirty="0" smtClean="0"/>
              <a:t>INSERT INTO Customers instructs the DBMS to insert a new record into the customer table</a:t>
            </a:r>
          </a:p>
          <a:p>
            <a:pPr>
              <a:buNone/>
            </a:pPr>
            <a:r>
              <a:rPr lang="en-US" sz="1400" dirty="0" smtClean="0"/>
              <a:t>VALUES(‘Sarah’, ‘Jones’, ‘UK’) tells the application the values Sarah Jones and UK are being added to the table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If we want to delete a record we can use the delete </a:t>
            </a:r>
            <a:r>
              <a:rPr lang="en-US" sz="1400" dirty="0" err="1" smtClean="0"/>
              <a:t>commmand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DELETE FROM Customers WHERE </a:t>
            </a:r>
            <a:r>
              <a:rPr lang="en-US" sz="1400" dirty="0" err="1" smtClean="0"/>
              <a:t>CustomerName</a:t>
            </a:r>
            <a:r>
              <a:rPr lang="en-US" sz="1400" dirty="0" smtClean="0"/>
              <a:t> ‘Smith’ AND </a:t>
            </a:r>
          </a:p>
          <a:p>
            <a:pPr>
              <a:buNone/>
            </a:pPr>
            <a:r>
              <a:rPr lang="en-US" sz="1400" dirty="0" smtClean="0"/>
              <a:t>                  </a:t>
            </a:r>
            <a:r>
              <a:rPr lang="en-US" sz="1400" dirty="0" err="1" smtClean="0"/>
              <a:t>ContactName</a:t>
            </a:r>
            <a:r>
              <a:rPr lang="en-US" sz="1400" dirty="0" smtClean="0"/>
              <a:t> </a:t>
            </a:r>
            <a:r>
              <a:rPr lang="en-US" sz="1400" dirty="0" err="1" smtClean="0"/>
              <a:t>Janes’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This would delete the records Smith and </a:t>
            </a:r>
            <a:r>
              <a:rPr lang="en-US" sz="1400" dirty="0" err="1" smtClean="0"/>
              <a:t>Janes</a:t>
            </a:r>
            <a:r>
              <a:rPr lang="en-US" sz="1400" dirty="0" smtClean="0"/>
              <a:t>  </a:t>
            </a:r>
          </a:p>
          <a:p>
            <a:r>
              <a:rPr lang="en-US" sz="1400" dirty="0" smtClean="0"/>
              <a:t>SELECT * FROM Customers ;</a:t>
            </a:r>
          </a:p>
          <a:p>
            <a:pPr>
              <a:buNone/>
            </a:pPr>
            <a:r>
              <a:rPr lang="en-US" sz="1400" dirty="0" smtClean="0"/>
              <a:t>    SELECT : Tells the program you want to select</a:t>
            </a:r>
          </a:p>
          <a:p>
            <a:pPr>
              <a:buNone/>
            </a:pPr>
            <a:r>
              <a:rPr lang="en-US" sz="1400" dirty="0" smtClean="0"/>
              <a:t>       the records without changing them.</a:t>
            </a:r>
          </a:p>
          <a:p>
            <a:pPr>
              <a:buNone/>
            </a:pPr>
            <a:r>
              <a:rPr lang="en-US" sz="1400" dirty="0" smtClean="0"/>
              <a:t>.  * the star represents all the records</a:t>
            </a:r>
          </a:p>
          <a:p>
            <a:pPr>
              <a:buNone/>
            </a:pPr>
            <a:r>
              <a:rPr lang="en-US" sz="1400" dirty="0" smtClean="0"/>
              <a:t> . FROM Customers: this TELLS THE DBMS to select all the records from the customer table. 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SQL AND QUERY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country is UK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AND City ‘ London’ ; and the records where the city  field is London . What if you want to find a particular piece of data from a field and data from another field?</a:t>
            </a:r>
          </a:p>
          <a:p>
            <a:pPr>
              <a:buNone/>
            </a:pPr>
            <a:r>
              <a:rPr lang="en-US" sz="1600" dirty="0" smtClean="0"/>
              <a:t>   .SELECT * FROM Customers means select all the records  from the customer table</a:t>
            </a:r>
          </a:p>
          <a:p>
            <a:pPr>
              <a:buNone/>
            </a:pPr>
            <a:r>
              <a:rPr lang="en-US" sz="1600" dirty="0" smtClean="0"/>
              <a:t>    WHERE  Country ‘UK’ select  the records where the field  .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SQL OR QUERY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.When using the AND search </a:t>
            </a:r>
            <a:r>
              <a:rPr lang="en-US" sz="1600" dirty="0" err="1" smtClean="0"/>
              <a:t>criteria,SQL</a:t>
            </a:r>
            <a:r>
              <a:rPr lang="en-US" sz="1600" dirty="0" smtClean="0"/>
              <a:t> will return the records where , both field values are met.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To  search for return records where the country is UK OR  the city   is London.</a:t>
            </a:r>
          </a:p>
          <a:p>
            <a:r>
              <a:rPr lang="en-US" sz="1600" dirty="0" smtClean="0"/>
              <a:t>SELECT * FROM Customers</a:t>
            </a:r>
          </a:p>
          <a:p>
            <a:pPr>
              <a:buNone/>
            </a:pPr>
            <a:r>
              <a:rPr lang="en-US" sz="1600" dirty="0" smtClean="0"/>
              <a:t>    WHERE Country ‘UK’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OR City ‘London’;</a:t>
            </a:r>
          </a:p>
          <a:p>
            <a:pPr>
              <a:buNone/>
            </a:pPr>
            <a:r>
              <a:rPr lang="en-US" sz="1600" dirty="0" smtClean="0"/>
              <a:t>.  The OR statement returns records where either the country is UK or the city is London       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SQL OR QUERY </a:t>
            </a:r>
            <a:r>
              <a:rPr lang="en-US" sz="2800" dirty="0" smtClean="0"/>
              <a:t>AND ANSWERS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PUT THESE IN THE CORRECT ORDER</a:t>
            </a:r>
          </a:p>
          <a:p>
            <a:pPr marL="514350" indent="-514350">
              <a:buAutoNum type="arabicPeriod"/>
            </a:pPr>
            <a:r>
              <a:rPr lang="en-US" sz="1600" dirty="0" smtClean="0"/>
              <a:t>FROM SELECT,*, </a:t>
            </a:r>
            <a:r>
              <a:rPr lang="en-US" sz="1600" dirty="0" err="1" smtClean="0"/>
              <a:t>Customers,Country</a:t>
            </a:r>
            <a:r>
              <a:rPr lang="en-US" sz="1600" dirty="0"/>
              <a:t> </a:t>
            </a:r>
            <a:r>
              <a:rPr lang="en-US" sz="1600" dirty="0" smtClean="0"/>
              <a:t>‘UK’, WHERE AND ,City ‘London’;</a:t>
            </a:r>
          </a:p>
          <a:p>
            <a:pPr marL="514350" indent="-514350">
              <a:buAutoNum type="arabicPeriod" startAt="2"/>
            </a:pPr>
            <a:r>
              <a:rPr lang="en-US" sz="1600" dirty="0" smtClean="0"/>
              <a:t>SELECT ,FROM , ‘04372’,BankDetails,* , WHERE , ‘0234’,OR,Account </a:t>
            </a:r>
            <a:r>
              <a:rPr lang="en-US" sz="1600" dirty="0" err="1" smtClean="0"/>
              <a:t>SortCode</a:t>
            </a:r>
            <a:r>
              <a:rPr lang="en-US" sz="1600" dirty="0" smtClean="0"/>
              <a:t>     </a:t>
            </a:r>
            <a:endParaRPr lang="en-US" sz="1600" dirty="0" smtClean="0"/>
          </a:p>
          <a:p>
            <a:r>
              <a:rPr lang="en-US" sz="1600" dirty="0" smtClean="0"/>
              <a:t>SELECT, * , FROM, Customers, </a:t>
            </a:r>
            <a:r>
              <a:rPr lang="en-US" sz="1600" dirty="0" err="1" smtClean="0"/>
              <a:t>WHERE,Country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   ‘UK’,AND ,City ‘London’;</a:t>
            </a:r>
          </a:p>
          <a:p>
            <a:pPr>
              <a:buNone/>
            </a:pPr>
            <a:r>
              <a:rPr lang="en-US" sz="1600" dirty="0" smtClean="0"/>
              <a:t>.   SELECT, *, FROM , </a:t>
            </a:r>
            <a:r>
              <a:rPr lang="en-US" sz="1600" dirty="0" err="1" smtClean="0"/>
              <a:t>BankDetails</a:t>
            </a:r>
            <a:r>
              <a:rPr lang="en-US" sz="1600" dirty="0" smtClean="0"/>
              <a:t>, Account ‘0234’,OR,SortCode ‘04372 ‘;</a:t>
            </a:r>
          </a:p>
          <a:p>
            <a:pPr>
              <a:buNone/>
            </a:pPr>
            <a:r>
              <a:rPr lang="en-US" sz="1600" dirty="0" smtClean="0"/>
              <a:t>.    SELECT *</a:t>
            </a:r>
          </a:p>
          <a:p>
            <a:pPr>
              <a:buNone/>
            </a:pPr>
            <a:r>
              <a:rPr lang="en-US" sz="1600" dirty="0" smtClean="0"/>
              <a:t>.   DELETE FROM,</a:t>
            </a:r>
          </a:p>
          <a:p>
            <a:pPr>
              <a:buNone/>
            </a:pPr>
            <a:r>
              <a:rPr lang="en-US" sz="1600" dirty="0" smtClean="0"/>
              <a:t>.    </a:t>
            </a:r>
            <a:r>
              <a:rPr lang="en-US" sz="1600" dirty="0" smtClean="0"/>
              <a:t>OR,EITHER,ELSE,AND</a:t>
            </a:r>
          </a:p>
          <a:p>
            <a:pPr>
              <a:buNone/>
            </a:pPr>
            <a:endParaRPr lang="en-US" sz="1600" dirty="0" smtClean="0"/>
          </a:p>
          <a:p>
            <a:pPr marL="514350" indent="-514350">
              <a:buNone/>
            </a:pPr>
            <a:r>
              <a:rPr lang="en-US" sz="1600" dirty="0" smtClean="0"/>
              <a:t> </a:t>
            </a:r>
            <a:endParaRPr lang="en-US" sz="1600" dirty="0" smtClean="0"/>
          </a:p>
          <a:p>
            <a:pPr marL="514350" indent="-51435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</a:t>
            </a: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 </a:t>
            </a:r>
            <a:r>
              <a:rPr lang="en-US" sz="2800" dirty="0"/>
              <a:t>Methodologies and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Employing an Agile methodology allows for iterative development, continuous feedback, and adaptation to changing requirements</a:t>
            </a:r>
            <a:r>
              <a:rPr lang="en-US" sz="1600" dirty="0" smtClean="0"/>
              <a:t>.</a:t>
            </a:r>
          </a:p>
          <a:p>
            <a:pPr fontAlgn="ctr"/>
            <a:r>
              <a:rPr lang="en-US" sz="1600" b="1" dirty="0"/>
              <a:t>Entity-Relationship Diagram (ERD):</a:t>
            </a:r>
            <a:r>
              <a:rPr lang="en-US" sz="1600" dirty="0"/>
              <a:t> Visual representation of the relationships between different data entities (e.g., employees, departments, positions). </a:t>
            </a:r>
          </a:p>
          <a:p>
            <a:pPr fontAlgn="ctr"/>
            <a:r>
              <a:rPr lang="en-US" sz="1600" b="1" dirty="0"/>
              <a:t>Database Schema:</a:t>
            </a:r>
            <a:r>
              <a:rPr lang="en-US" sz="1600" dirty="0"/>
              <a:t> Defines the structure of the database, including tables, fields, and data types. </a:t>
            </a:r>
          </a:p>
          <a:p>
            <a:r>
              <a:rPr lang="en-US" sz="1600" b="1" dirty="0"/>
              <a:t>Normalization:</a:t>
            </a:r>
            <a:r>
              <a:rPr lang="en-US" sz="1600" dirty="0"/>
              <a:t> Optimizing the database structure to reduce data redundancy and improve data integrity. </a:t>
            </a:r>
          </a:p>
          <a:p>
            <a:r>
              <a:rPr lang="en-US" sz="1600" dirty="0"/>
              <a:t>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INSIGHTS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An HR database management system is a digital platform designed to store, manage, and organize employee information, streamlining HR processes and enabling data-driven decision-making. It centralizes various HR functions like employee records, payroll, benefits, and recruitment, replacing fragmented systems and boosting efficiency.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CONCLUSSION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2600" dirty="0" smtClean="0"/>
              <a:t>.</a:t>
            </a:r>
            <a:r>
              <a:rPr lang="en-US" sz="4000" dirty="0" smtClean="0"/>
              <a:t>Having </a:t>
            </a:r>
            <a:r>
              <a:rPr lang="en-US" sz="4000" dirty="0"/>
              <a:t>an HR database is a necessity in a company, whether it </a:t>
            </a:r>
            <a:r>
              <a:rPr lang="en-US" sz="4000" dirty="0" smtClean="0"/>
              <a:t>is a global company or even a company with a smaller scope. </a:t>
            </a:r>
          </a:p>
          <a:p>
            <a:pPr>
              <a:buNone/>
            </a:pPr>
            <a:r>
              <a:rPr lang="en-US" sz="4000" dirty="0" smtClean="0"/>
              <a:t>.Business processes that were running before the database system implementation brought many losses for the organization. </a:t>
            </a:r>
          </a:p>
          <a:p>
            <a:pPr>
              <a:buNone/>
            </a:pPr>
            <a:r>
              <a:rPr lang="en-US" sz="4000" dirty="0"/>
              <a:t>.</a:t>
            </a:r>
            <a:r>
              <a:rPr lang="en-US" sz="4000" dirty="0" smtClean="0"/>
              <a:t>This is </a:t>
            </a:r>
          </a:p>
          <a:p>
            <a:pPr>
              <a:buNone/>
            </a:pPr>
            <a:r>
              <a:rPr lang="en-US" sz="4000" dirty="0" smtClean="0"/>
              <a:t>because the manual recording that is easily done by employees </a:t>
            </a:r>
          </a:p>
          <a:p>
            <a:pPr>
              <a:buNone/>
            </a:pPr>
            <a:r>
              <a:rPr lang="en-US" sz="4000" dirty="0" smtClean="0"/>
              <a:t>who are absent. Employees who are absent can be easily recorded </a:t>
            </a:r>
          </a:p>
          <a:p>
            <a:pPr>
              <a:buNone/>
            </a:pPr>
            <a:r>
              <a:rPr lang="en-US" sz="4000" dirty="0" smtClean="0"/>
              <a:t>as attending. </a:t>
            </a:r>
          </a:p>
          <a:p>
            <a:pPr>
              <a:buNone/>
            </a:pPr>
            <a:r>
              <a:rPr lang="en-US" sz="4000" dirty="0" smtClean="0"/>
              <a:t>Employees who are not overtime can be recorded as </a:t>
            </a:r>
          </a:p>
          <a:p>
            <a:pPr>
              <a:buNone/>
            </a:pPr>
            <a:r>
              <a:rPr lang="en-US" sz="4000" dirty="0" smtClean="0"/>
              <a:t>overtime due to records that use paper and pens.</a:t>
            </a:r>
          </a:p>
          <a:p>
            <a:pPr>
              <a:buNone/>
            </a:pPr>
            <a:r>
              <a:rPr lang="en-US" sz="4000" dirty="0" smtClean="0"/>
              <a:t> This resulted in a </a:t>
            </a:r>
          </a:p>
          <a:p>
            <a:pPr>
              <a:buNone/>
            </a:pPr>
            <a:r>
              <a:rPr lang="en-US" sz="4000" dirty="0" smtClean="0"/>
              <a:t>very large expenditure on the part of employee salaries, which is </a:t>
            </a:r>
          </a:p>
          <a:p>
            <a:pPr>
              <a:buNone/>
            </a:pPr>
            <a:r>
              <a:rPr lang="en-US" sz="4000" dirty="0" smtClean="0"/>
              <a:t>not comparable with the progress of the organization .</a:t>
            </a:r>
          </a:p>
          <a:p>
            <a:pPr>
              <a:buNone/>
            </a:pPr>
            <a:r>
              <a:rPr lang="en-US" sz="4000" dirty="0" smtClean="0"/>
              <a:t>This can be </a:t>
            </a:r>
          </a:p>
          <a:p>
            <a:pPr>
              <a:buNone/>
            </a:pPr>
            <a:r>
              <a:rPr lang="en-US" sz="4000" dirty="0" smtClean="0"/>
              <a:t>avoided if the organization uses an absent engine and database </a:t>
            </a:r>
          </a:p>
          <a:p>
            <a:pPr>
              <a:buNone/>
            </a:pPr>
            <a:r>
              <a:rPr lang="en-US" sz="4000" dirty="0" smtClean="0"/>
              <a:t>system that can ensure employee attendance data is accurate to the </a:t>
            </a:r>
          </a:p>
          <a:p>
            <a:pPr>
              <a:buNone/>
            </a:pPr>
            <a:r>
              <a:rPr lang="en-US" sz="4000" dirty="0" smtClean="0"/>
              <a:t>real situation.</a:t>
            </a:r>
          </a:p>
          <a:p>
            <a:pPr>
              <a:buNone/>
            </a:pPr>
            <a:endParaRPr lang="en-US" sz="4000" dirty="0"/>
          </a:p>
          <a:p>
            <a:endParaRPr lang="en-US" sz="4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THANKING YOU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CONTENTS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.</a:t>
            </a:r>
            <a:r>
              <a:rPr lang="en-US" sz="1600" dirty="0" smtClean="0"/>
              <a:t>INTRODUCTION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. KEY FIINDINGS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. METHODOLOGIES</a:t>
            </a:r>
          </a:p>
          <a:p>
            <a:pPr>
              <a:buNone/>
            </a:pPr>
            <a:r>
              <a:rPr lang="en-US" sz="1600" dirty="0" smtClean="0"/>
              <a:t>.  APPROACHES</a:t>
            </a:r>
          </a:p>
          <a:p>
            <a:pPr>
              <a:buNone/>
            </a:pPr>
            <a:r>
              <a:rPr lang="en-US" sz="1600" dirty="0" smtClean="0"/>
              <a:t>  .INSIGHTS</a:t>
            </a:r>
          </a:p>
          <a:p>
            <a:pPr>
              <a:buNone/>
            </a:pPr>
            <a:r>
              <a:rPr lang="en-US" sz="1600" dirty="0" smtClean="0"/>
              <a:t>.  CONCLUSSION  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400" dirty="0" smtClean="0"/>
              <a:t>Human Resource management system refers to the system and processes at the intersection between  human resource management (HRM) and information technology(IT).</a:t>
            </a:r>
          </a:p>
          <a:p>
            <a:r>
              <a:rPr lang="en-US" sz="6400" dirty="0" smtClean="0"/>
              <a:t> In consequences of the high capital investment necessary to purchase or program</a:t>
            </a:r>
          </a:p>
          <a:p>
            <a:pPr>
              <a:buNone/>
            </a:pPr>
            <a:r>
              <a:rPr lang="en-US" sz="6400" dirty="0" smtClean="0"/>
              <a:t>    proprietary HRMS were limited to organizations that possessed a large amount of capital</a:t>
            </a:r>
            <a:r>
              <a:rPr lang="en-US" sz="6400" dirty="0" smtClean="0"/>
              <a:t>.</a:t>
            </a:r>
          </a:p>
          <a:p>
            <a:r>
              <a:rPr lang="en-US" sz="6400" dirty="0" smtClean="0"/>
              <a:t>Currently Human Resource Management System   encompasses the following : </a:t>
            </a:r>
          </a:p>
          <a:p>
            <a:r>
              <a:rPr lang="en-US" sz="6400" dirty="0" smtClean="0"/>
              <a:t>               Payroll automates the  pay process by gathering data on employee time and attendance .</a:t>
            </a:r>
          </a:p>
          <a:p>
            <a:r>
              <a:rPr lang="en-US" sz="6400" dirty="0" smtClean="0"/>
              <a:t>                Work Time gathers standardized time and</a:t>
            </a:r>
          </a:p>
          <a:p>
            <a:pPr>
              <a:buNone/>
            </a:pPr>
            <a:r>
              <a:rPr lang="en-US" sz="6400" dirty="0" smtClean="0"/>
              <a:t>    work related efforts</a:t>
            </a:r>
          </a:p>
          <a:p>
            <a:r>
              <a:rPr lang="en-US" sz="6400" dirty="0" smtClean="0"/>
              <a:t>               Benefits </a:t>
            </a:r>
            <a:r>
              <a:rPr lang="en-US" sz="6400" dirty="0" err="1" smtClean="0"/>
              <a:t>Adminstration</a:t>
            </a:r>
            <a:r>
              <a:rPr lang="en-US" sz="6400" dirty="0" smtClean="0"/>
              <a:t> Module  provides a </a:t>
            </a:r>
          </a:p>
          <a:p>
            <a:pPr>
              <a:buNone/>
            </a:pPr>
            <a:r>
              <a:rPr lang="en-US" sz="6400" dirty="0" smtClean="0"/>
              <a:t>     system for organizations to administer and track employee participation in benefits programs.</a:t>
            </a:r>
          </a:p>
          <a:p>
            <a:pPr>
              <a:buNone/>
            </a:pPr>
            <a:endParaRPr lang="en-US" sz="6400" dirty="0" smtClean="0"/>
          </a:p>
          <a:p>
            <a:r>
              <a:rPr lang="en-US" sz="6400" dirty="0" smtClean="0"/>
              <a:t>               HR management Information System records basic demographic and</a:t>
            </a:r>
          </a:p>
          <a:p>
            <a:pPr>
              <a:buNone/>
            </a:pPr>
            <a:r>
              <a:rPr lang="en-US" sz="6400" dirty="0" smtClean="0"/>
              <a:t>     address data, selection ,training and development , capabilities and skills management , compensation planning records and other related activities.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IS DBMS 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DBMS stands for Database Management System.</a:t>
            </a:r>
          </a:p>
          <a:p>
            <a:r>
              <a:rPr lang="en-US" sz="1600" dirty="0" smtClean="0"/>
              <a:t>DBMS communicates between the database 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and the interface that the user sees.</a:t>
            </a:r>
          </a:p>
          <a:p>
            <a:pPr>
              <a:buNone/>
            </a:pPr>
            <a:r>
              <a:rPr lang="en-US" sz="1600" dirty="0" smtClean="0"/>
              <a:t>.   If we want to access a database from a web 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page, an app ,we phone then it requires    software that    will  organize the security,</a:t>
            </a:r>
          </a:p>
          <a:p>
            <a:pPr>
              <a:buNone/>
            </a:pPr>
            <a:r>
              <a:rPr lang="en-US" sz="1600" dirty="0"/>
              <a:t> </a:t>
            </a:r>
            <a:r>
              <a:rPr lang="en-US" sz="1600" dirty="0" smtClean="0"/>
              <a:t>    storing and retrieval of the data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The DBMS sits between the database and the software application used to </a:t>
            </a:r>
            <a:r>
              <a:rPr lang="en-US" sz="1600" dirty="0" err="1" smtClean="0"/>
              <a:t>acess</a:t>
            </a:r>
            <a:r>
              <a:rPr lang="en-US" sz="1600" dirty="0" smtClean="0"/>
              <a:t> the database.</a:t>
            </a:r>
          </a:p>
          <a:p>
            <a:r>
              <a:rPr lang="en-US" sz="1600" dirty="0" smtClean="0"/>
              <a:t>.User </a:t>
            </a:r>
          </a:p>
          <a:p>
            <a:pPr>
              <a:buNone/>
            </a:pPr>
            <a:r>
              <a:rPr lang="en-US" sz="1600" dirty="0" smtClean="0"/>
              <a:t>.   Application or Software</a:t>
            </a:r>
          </a:p>
          <a:p>
            <a:pPr>
              <a:buNone/>
            </a:pPr>
            <a:r>
              <a:rPr lang="en-US" sz="1600" dirty="0" smtClean="0"/>
              <a:t>.   DBMS</a:t>
            </a:r>
          </a:p>
          <a:p>
            <a:pPr>
              <a:buNone/>
            </a:pPr>
            <a:r>
              <a:rPr lang="en-US" sz="1600" dirty="0" smtClean="0"/>
              <a:t>.   Database </a:t>
            </a:r>
          </a:p>
          <a:p>
            <a:pPr>
              <a:buNone/>
            </a:pPr>
            <a:endParaRPr lang="en-US" sz="16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Entities and Attributes of Human Resource Management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1600" b="1" dirty="0"/>
              <a:t>. Employee</a:t>
            </a:r>
          </a:p>
          <a:p>
            <a:pPr fontAlgn="base"/>
            <a:r>
              <a:rPr lang="en-US" sz="1600" b="1" dirty="0" err="1"/>
              <a:t>employee_id</a:t>
            </a:r>
            <a:r>
              <a:rPr lang="en-US" sz="1600" b="1" dirty="0"/>
              <a:t> (Primary Key): </a:t>
            </a:r>
            <a:r>
              <a:rPr lang="en-US" sz="1600" dirty="0"/>
              <a:t>Unique identifier for each employee.</a:t>
            </a:r>
          </a:p>
          <a:p>
            <a:pPr fontAlgn="base"/>
            <a:r>
              <a:rPr lang="en-US" sz="1600" b="1" dirty="0" err="1"/>
              <a:t>first_name</a:t>
            </a:r>
            <a:r>
              <a:rPr lang="en-US" sz="1600" b="1" dirty="0"/>
              <a:t>:</a:t>
            </a:r>
            <a:r>
              <a:rPr lang="en-US" sz="1600" dirty="0"/>
              <a:t> First name of the employee.</a:t>
            </a:r>
          </a:p>
          <a:p>
            <a:pPr fontAlgn="base"/>
            <a:r>
              <a:rPr lang="en-US" sz="1600" b="1" dirty="0" err="1"/>
              <a:t>last_name</a:t>
            </a:r>
            <a:r>
              <a:rPr lang="en-US" sz="1600" b="1" dirty="0"/>
              <a:t>: </a:t>
            </a:r>
            <a:r>
              <a:rPr lang="en-US" sz="1600" dirty="0"/>
              <a:t>Last name of the employee.</a:t>
            </a:r>
          </a:p>
          <a:p>
            <a:pPr fontAlgn="base"/>
            <a:r>
              <a:rPr lang="en-US" sz="1600" b="1" dirty="0" err="1"/>
              <a:t>date_of_birth</a:t>
            </a:r>
            <a:r>
              <a:rPr lang="en-US" sz="1600" b="1" dirty="0"/>
              <a:t>: </a:t>
            </a:r>
            <a:r>
              <a:rPr lang="en-US" sz="1600" dirty="0"/>
              <a:t>Date of birth of the employee.</a:t>
            </a:r>
          </a:p>
          <a:p>
            <a:pPr fontAlgn="base"/>
            <a:r>
              <a:rPr lang="en-US" sz="1600" b="1" dirty="0"/>
              <a:t>gender: </a:t>
            </a:r>
            <a:r>
              <a:rPr lang="en-US" sz="1600" dirty="0"/>
              <a:t>Gender of the employee.</a:t>
            </a:r>
          </a:p>
          <a:p>
            <a:pPr fontAlgn="base"/>
            <a:r>
              <a:rPr lang="en-US" sz="1600" b="1" dirty="0" err="1"/>
              <a:t>hire_date</a:t>
            </a:r>
            <a:r>
              <a:rPr lang="en-US" sz="1600" b="1" dirty="0"/>
              <a:t>:</a:t>
            </a:r>
            <a:r>
              <a:rPr lang="en-US" sz="1600" dirty="0"/>
              <a:t> Date when the employee was hired.</a:t>
            </a:r>
          </a:p>
          <a:p>
            <a:pPr fontAlgn="base"/>
            <a:r>
              <a:rPr lang="en-US" sz="1600" b="1" dirty="0" err="1"/>
              <a:t>department_id</a:t>
            </a:r>
            <a:r>
              <a:rPr lang="en-US" sz="1600" b="1" dirty="0"/>
              <a:t>:</a:t>
            </a:r>
            <a:r>
              <a:rPr lang="en-US" sz="1600" dirty="0"/>
              <a:t> Identifier of the department to which the employee belongs.</a:t>
            </a:r>
          </a:p>
          <a:p>
            <a:pPr fontAlgn="base"/>
            <a:r>
              <a:rPr lang="en-US" sz="1600" b="1" dirty="0" err="1"/>
              <a:t>position_id</a:t>
            </a:r>
            <a:r>
              <a:rPr lang="en-US" sz="1600" b="1" dirty="0"/>
              <a:t>:</a:t>
            </a:r>
            <a:r>
              <a:rPr lang="en-US" sz="1600" dirty="0"/>
              <a:t> Identifier of the position held by the employee.</a:t>
            </a:r>
          </a:p>
          <a:p>
            <a:pPr fontAlgn="base"/>
            <a:r>
              <a:rPr lang="en-US" sz="1600" b="1" dirty="0"/>
              <a:t>salary:</a:t>
            </a:r>
            <a:r>
              <a:rPr lang="en-US" sz="1600" dirty="0"/>
              <a:t> Salary of the employee.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Entities and Attributes of Human Resource Management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600" b="1" dirty="0"/>
              <a:t>2. Department</a:t>
            </a:r>
          </a:p>
          <a:p>
            <a:pPr fontAlgn="base"/>
            <a:r>
              <a:rPr lang="en-US" sz="1600" b="1" dirty="0" err="1"/>
              <a:t>department_id</a:t>
            </a:r>
            <a:r>
              <a:rPr lang="en-US" sz="1600" b="1" dirty="0"/>
              <a:t> (Primary Key): </a:t>
            </a:r>
            <a:r>
              <a:rPr lang="en-US" sz="1600" dirty="0"/>
              <a:t>Unique identifier for each department.</a:t>
            </a:r>
          </a:p>
          <a:p>
            <a:pPr fontAlgn="base"/>
            <a:r>
              <a:rPr lang="en-US" sz="1600" b="1" dirty="0"/>
              <a:t>name:</a:t>
            </a:r>
            <a:r>
              <a:rPr lang="en-US" sz="1600" dirty="0"/>
              <a:t> Name of the department</a:t>
            </a:r>
            <a:r>
              <a:rPr lang="en-US" sz="1600" dirty="0" smtClean="0"/>
              <a:t>.</a:t>
            </a:r>
          </a:p>
          <a:p>
            <a:pPr fontAlgn="base"/>
            <a:r>
              <a:rPr lang="en-US" sz="1600" b="1" dirty="0" smtClean="0"/>
              <a:t>3. Position</a:t>
            </a:r>
          </a:p>
          <a:p>
            <a:pPr fontAlgn="base"/>
            <a:r>
              <a:rPr lang="en-US" sz="1600" dirty="0" smtClean="0"/>
              <a:t>of the position.</a:t>
            </a:r>
          </a:p>
          <a:p>
            <a:pPr fontAlgn="base"/>
            <a:r>
              <a:rPr lang="en-US" sz="1600" b="1" dirty="0" err="1" smtClean="0"/>
              <a:t>descriptposition_id</a:t>
            </a:r>
            <a:r>
              <a:rPr lang="en-US" sz="1600" b="1" dirty="0" smtClean="0"/>
              <a:t> (Primary Key):</a:t>
            </a:r>
            <a:r>
              <a:rPr lang="en-US" sz="1600" dirty="0" smtClean="0"/>
              <a:t> Unique identifier for each position.</a:t>
            </a:r>
          </a:p>
          <a:p>
            <a:pPr fontAlgn="base"/>
            <a:r>
              <a:rPr lang="en-US" sz="1600" b="1" dirty="0" smtClean="0"/>
              <a:t>title:</a:t>
            </a:r>
            <a:r>
              <a:rPr lang="en-US" sz="1600" dirty="0" smtClean="0"/>
              <a:t> Title </a:t>
            </a:r>
            <a:r>
              <a:rPr lang="en-US" sz="1600" b="1" dirty="0" smtClean="0"/>
              <a:t>ion: </a:t>
            </a:r>
            <a:r>
              <a:rPr lang="en-US" sz="1600" dirty="0" smtClean="0"/>
              <a:t>Description of the position.</a:t>
            </a:r>
          </a:p>
          <a:p>
            <a:pPr fontAlgn="base"/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Relationships Between These Entities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 this HRMS database, the relationship between the Employee and Department tables establishes that each employee is affiliated with a single department, ensuring organizational structure clarity. Simultaneously, the relationship between the Employee and Position tables ensures that each employee occupies a specific position, facilitating precise role identification. These structured relationships enhance data accuracy, enabling seamless tracking of employees within their respective departments and positions for effective </a:t>
            </a:r>
            <a:r>
              <a:rPr lang="en-US" sz="1800" b="1" dirty="0"/>
              <a:t>Human Resource Management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Relationships Between These Entities</a:t>
            </a:r>
            <a:br>
              <a:rPr lang="en-US" sz="2800" b="1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800" b="1" dirty="0"/>
              <a:t>Employee to Department Relationship</a:t>
            </a:r>
          </a:p>
          <a:p>
            <a:pPr fontAlgn="base"/>
            <a:r>
              <a:rPr lang="en-US" sz="1800" b="1" dirty="0"/>
              <a:t>Many-to-one relationship: </a:t>
            </a:r>
            <a:r>
              <a:rPr lang="en-US" sz="1800" dirty="0"/>
              <a:t>Many employees can belong to one department.</a:t>
            </a:r>
          </a:p>
          <a:p>
            <a:pPr fontAlgn="base"/>
            <a:r>
              <a:rPr lang="en-US" sz="1800" b="1" dirty="0"/>
              <a:t>Foreign key:</a:t>
            </a:r>
            <a:r>
              <a:rPr lang="en-US" sz="1800" dirty="0"/>
              <a:t> </a:t>
            </a:r>
            <a:r>
              <a:rPr lang="en-US" sz="1800" dirty="0" err="1"/>
              <a:t>department_id</a:t>
            </a:r>
            <a:r>
              <a:rPr lang="en-US" sz="1800" dirty="0"/>
              <a:t> in Employee table referencing </a:t>
            </a:r>
            <a:r>
              <a:rPr lang="en-US" sz="1800" dirty="0" err="1"/>
              <a:t>department_id</a:t>
            </a:r>
            <a:r>
              <a:rPr lang="en-US" sz="1800" dirty="0"/>
              <a:t> in Department table</a:t>
            </a:r>
            <a:r>
              <a:rPr lang="en-US" sz="1800" dirty="0" smtClean="0"/>
              <a:t>.</a:t>
            </a:r>
          </a:p>
          <a:p>
            <a:pPr fontAlgn="base"/>
            <a:r>
              <a:rPr lang="en-US" sz="1800" b="1" dirty="0" smtClean="0"/>
              <a:t>Employee to Position Relationship</a:t>
            </a:r>
          </a:p>
          <a:p>
            <a:pPr fontAlgn="base"/>
            <a:r>
              <a:rPr lang="en-US" sz="1800" b="1" dirty="0" smtClean="0"/>
              <a:t>Many-to-one relationship:</a:t>
            </a:r>
            <a:r>
              <a:rPr lang="en-US" sz="1800" dirty="0" smtClean="0"/>
              <a:t> Many employees can hold one position.</a:t>
            </a:r>
          </a:p>
          <a:p>
            <a:pPr fontAlgn="base"/>
            <a:r>
              <a:rPr lang="en-US" sz="1800" b="1" dirty="0" smtClean="0"/>
              <a:t>Foreign key:</a:t>
            </a:r>
            <a:r>
              <a:rPr lang="en-US" sz="1800" dirty="0" smtClean="0"/>
              <a:t> </a:t>
            </a:r>
            <a:r>
              <a:rPr lang="en-US" sz="1800" dirty="0" err="1" smtClean="0"/>
              <a:t>position_id</a:t>
            </a:r>
            <a:r>
              <a:rPr lang="en-US" sz="1800" dirty="0" smtClean="0"/>
              <a:t> in Employee table referencing </a:t>
            </a:r>
            <a:r>
              <a:rPr lang="en-US" sz="1800" dirty="0" err="1" smtClean="0"/>
              <a:t>position_id</a:t>
            </a:r>
            <a:r>
              <a:rPr lang="en-US" sz="1800" dirty="0" smtClean="0"/>
              <a:t> in Position table.</a:t>
            </a:r>
          </a:p>
          <a:p>
            <a:pPr fontAlgn="base"/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Entities Structures in SQL Format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-- Create Employee table</a:t>
            </a:r>
            <a:br>
              <a:rPr lang="en-US" sz="1600" dirty="0" smtClean="0"/>
            </a:br>
            <a:r>
              <a:rPr lang="en-US" sz="1600" dirty="0" smtClean="0"/>
              <a:t>CREATE TABLE Employee (</a:t>
            </a:r>
            <a:br>
              <a:rPr lang="en-US" sz="1600" dirty="0" smtClean="0"/>
            </a:br>
            <a:r>
              <a:rPr lang="en-US" sz="1600" dirty="0" err="1" smtClean="0"/>
              <a:t>employee_id</a:t>
            </a:r>
            <a:r>
              <a:rPr lang="en-US" sz="1600" dirty="0" smtClean="0"/>
              <a:t> INT PRIMARY KEY,</a:t>
            </a:r>
            <a:br>
              <a:rPr lang="en-US" sz="1600" dirty="0" smtClean="0"/>
            </a:br>
            <a:r>
              <a:rPr lang="en-US" sz="1600" dirty="0" err="1" smtClean="0"/>
              <a:t>first_name</a:t>
            </a:r>
            <a:r>
              <a:rPr lang="en-US" sz="1600" dirty="0" smtClean="0"/>
              <a:t> VARCHAR(255) NOT NULL,</a:t>
            </a:r>
            <a:br>
              <a:rPr lang="en-US" sz="1600" dirty="0" smtClean="0"/>
            </a:br>
            <a:r>
              <a:rPr lang="en-US" sz="1600" dirty="0" err="1" smtClean="0"/>
              <a:t>last_name</a:t>
            </a:r>
            <a:r>
              <a:rPr lang="en-US" sz="1600" dirty="0" smtClean="0"/>
              <a:t> VARCHAR(255) NOT NULL,</a:t>
            </a:r>
            <a:br>
              <a:rPr lang="en-US" sz="1600" dirty="0" smtClean="0"/>
            </a:br>
            <a:r>
              <a:rPr lang="en-US" sz="1600" dirty="0" err="1" smtClean="0"/>
              <a:t>date_of_birth</a:t>
            </a:r>
            <a:r>
              <a:rPr lang="en-US" sz="1600" dirty="0" smtClean="0"/>
              <a:t> DATE NOT NULL,</a:t>
            </a:r>
            <a:br>
              <a:rPr lang="en-US" sz="1600" dirty="0" smtClean="0"/>
            </a:br>
            <a:r>
              <a:rPr lang="en-US" sz="1600" dirty="0" smtClean="0"/>
              <a:t>gender VARCHAR(10) NOT NULL,</a:t>
            </a:r>
            <a:br>
              <a:rPr lang="en-US" sz="1600" dirty="0" smtClean="0"/>
            </a:br>
            <a:r>
              <a:rPr lang="en-US" sz="1600" dirty="0" err="1" smtClean="0"/>
              <a:t>hire_date</a:t>
            </a:r>
            <a:r>
              <a:rPr lang="en-US" sz="1600" dirty="0" smtClean="0"/>
              <a:t> DATE NOT NULL,</a:t>
            </a:r>
            <a:br>
              <a:rPr lang="en-US" sz="1600" dirty="0" smtClean="0"/>
            </a:br>
            <a:r>
              <a:rPr lang="en-US" sz="1600" dirty="0" err="1" smtClean="0"/>
              <a:t>department_id</a:t>
            </a:r>
            <a:r>
              <a:rPr lang="en-US" sz="1600" dirty="0" smtClean="0"/>
              <a:t> INT NOT NULL,</a:t>
            </a:r>
            <a:br>
              <a:rPr lang="en-US" sz="1600" dirty="0" smtClean="0"/>
            </a:br>
            <a:r>
              <a:rPr lang="en-US" sz="1600" dirty="0" err="1" smtClean="0"/>
              <a:t>position_id</a:t>
            </a:r>
            <a:r>
              <a:rPr lang="en-US" sz="1600" dirty="0" smtClean="0"/>
              <a:t> INT NOT NULL,</a:t>
            </a:r>
            <a:br>
              <a:rPr lang="en-US" sz="1600" dirty="0" smtClean="0"/>
            </a:br>
            <a:r>
              <a:rPr lang="en-US" sz="1600" dirty="0" smtClean="0"/>
              <a:t>salary DECIMAL(10, 2) NOT NULL,</a:t>
            </a:r>
            <a:br>
              <a:rPr lang="en-US" sz="1600" dirty="0" smtClean="0"/>
            </a:br>
            <a:r>
              <a:rPr lang="en-US" sz="1600" dirty="0" smtClean="0"/>
              <a:t>FOREIGN KEY (</a:t>
            </a:r>
            <a:r>
              <a:rPr lang="en-US" sz="1600" dirty="0" err="1" smtClean="0"/>
              <a:t>department_id</a:t>
            </a:r>
            <a:r>
              <a:rPr lang="en-US" sz="1600" dirty="0" smtClean="0"/>
              <a:t>) REFERENCES Department(</a:t>
            </a:r>
            <a:r>
              <a:rPr lang="en-US" sz="1600" dirty="0" err="1" smtClean="0"/>
              <a:t>department_id</a:t>
            </a:r>
            <a:r>
              <a:rPr lang="en-US" sz="1600" dirty="0" smtClean="0"/>
              <a:t>),</a:t>
            </a:r>
            <a:br>
              <a:rPr lang="en-US" sz="1600" dirty="0" smtClean="0"/>
            </a:br>
            <a:r>
              <a:rPr lang="en-US" sz="1600" dirty="0" smtClean="0"/>
              <a:t>FOREIGN KEY (</a:t>
            </a:r>
            <a:r>
              <a:rPr lang="en-US" sz="1600" dirty="0" err="1" smtClean="0"/>
              <a:t>position_id</a:t>
            </a:r>
            <a:r>
              <a:rPr lang="en-US" sz="1600" dirty="0" smtClean="0"/>
              <a:t>) REFERENCES Position(</a:t>
            </a:r>
            <a:r>
              <a:rPr lang="en-US" sz="1600" dirty="0" err="1" smtClean="0"/>
              <a:t>position_id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1046</Words>
  <Application>Microsoft Office PowerPoint</Application>
  <PresentationFormat>On-screen Show (4:3)</PresentationFormat>
  <Paragraphs>153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PROJECT PPT</vt:lpstr>
      <vt:lpstr>CONTENTS</vt:lpstr>
      <vt:lpstr>INTRODUCTION</vt:lpstr>
      <vt:lpstr>WHAT IS DBMS  </vt:lpstr>
      <vt:lpstr>Entities and Attributes of Human Resource Management </vt:lpstr>
      <vt:lpstr>Entities and Attributes of Human Resource Management</vt:lpstr>
      <vt:lpstr>Relationships Between These Entities </vt:lpstr>
      <vt:lpstr>Relationships Between These Entities </vt:lpstr>
      <vt:lpstr>Entities Structures in SQL Format </vt:lpstr>
      <vt:lpstr>Entities Structures in SQL Format </vt:lpstr>
      <vt:lpstr>SQL STATEMENTS</vt:lpstr>
      <vt:lpstr>SQL CREATE A NEW RECORD </vt:lpstr>
      <vt:lpstr>SQL AND QUERY</vt:lpstr>
      <vt:lpstr>SQL OR QUERY </vt:lpstr>
      <vt:lpstr>SQL OR QUERY AND ANSWERS</vt:lpstr>
      <vt:lpstr> Methodologies and Approaches</vt:lpstr>
      <vt:lpstr>INSIGHTS</vt:lpstr>
      <vt:lpstr>CONCLUSSION</vt:lpstr>
      <vt:lpstr>THANKING YOU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50</cp:revision>
  <dcterms:created xsi:type="dcterms:W3CDTF">2025-07-08T06:16:08Z</dcterms:created>
  <dcterms:modified xsi:type="dcterms:W3CDTF">2025-07-10T08:45:32Z</dcterms:modified>
</cp:coreProperties>
</file>