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57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77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9481-383C-4E63-90CA-B16368E57A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3507-E1B6-4405-89C9-4F0675946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PPT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NAME   SURAJ CHANDRA</a:t>
            </a:r>
          </a:p>
          <a:p>
            <a:r>
              <a:rPr lang="en-US" sz="1400" dirty="0" smtClean="0"/>
              <a:t>BATCH CX 129 EVE APRIL</a:t>
            </a:r>
          </a:p>
          <a:p>
            <a:r>
              <a:rPr lang="en-US" sz="1400" dirty="0" smtClean="0"/>
              <a:t>INSTITUTE C WING </a:t>
            </a:r>
            <a:r>
              <a:rPr lang="en-US" sz="1400" dirty="0" err="1" smtClean="0"/>
              <a:t>Teerth</a:t>
            </a:r>
            <a:r>
              <a:rPr lang="en-US" sz="1400" dirty="0" smtClean="0"/>
              <a:t> </a:t>
            </a:r>
            <a:r>
              <a:rPr lang="en-US" sz="1400" dirty="0" err="1" smtClean="0"/>
              <a:t>Technospace</a:t>
            </a:r>
            <a:r>
              <a:rPr lang="en-US" sz="1400" dirty="0" smtClean="0"/>
              <a:t>, </a:t>
            </a:r>
            <a:r>
              <a:rPr lang="en-US" sz="1400" dirty="0" err="1" smtClean="0"/>
              <a:t>Baner</a:t>
            </a:r>
            <a:r>
              <a:rPr lang="en-US" sz="1400" dirty="0" smtClean="0"/>
              <a:t>, </a:t>
            </a:r>
            <a:r>
              <a:rPr lang="en-US" sz="1400" dirty="0" err="1" smtClean="0"/>
              <a:t>Pune</a:t>
            </a:r>
            <a:r>
              <a:rPr lang="en-US" sz="1400" dirty="0" smtClean="0"/>
              <a:t>(</a:t>
            </a:r>
            <a:r>
              <a:rPr lang="en-US" sz="1400" dirty="0" err="1" smtClean="0"/>
              <a:t>Maharastra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TOPIC  CASE STUDY ON WORKFORCE INCOME ANALYSIS </a:t>
            </a:r>
          </a:p>
          <a:p>
            <a:r>
              <a:rPr lang="en-US" sz="1400" dirty="0" smtClean="0"/>
              <a:t>SUBJECT SQL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</a:t>
            </a:r>
            <a:r>
              <a:rPr lang="en-US" sz="2000" dirty="0" smtClean="0"/>
              <a:t>There  were no  checklists for housekeeping </a:t>
            </a:r>
          </a:p>
          <a:p>
            <a:pPr>
              <a:buNone/>
            </a:pPr>
            <a:r>
              <a:rPr lang="en-US" sz="2000" dirty="0" smtClean="0"/>
              <a:t>     staff to  follow at the time of </a:t>
            </a:r>
            <a:r>
              <a:rPr lang="en-US" sz="2000" dirty="0" err="1" smtClean="0"/>
              <a:t>minibar</a:t>
            </a:r>
            <a:r>
              <a:rPr lang="en-US" sz="2000" dirty="0" smtClean="0"/>
              <a:t> replenishment or checkout which caused a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number of instances of  </a:t>
            </a:r>
            <a:r>
              <a:rPr lang="en-US" sz="2000" dirty="0" err="1" smtClean="0"/>
              <a:t>underbilling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.    There was no formal process for obtaining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guest    feedback after a stay.</a:t>
            </a:r>
          </a:p>
          <a:p>
            <a:pPr>
              <a:buNone/>
            </a:pPr>
            <a:r>
              <a:rPr lang="en-US" sz="2000" dirty="0" smtClean="0"/>
              <a:t>.     There was no segregation of food stock into in   </a:t>
            </a:r>
          </a:p>
          <a:p>
            <a:pPr>
              <a:buNone/>
            </a:pPr>
            <a:r>
              <a:rPr lang="en-US" sz="2000" dirty="0" smtClean="0"/>
              <a:t>       room dining ,restaurant dining and banquets.  </a:t>
            </a:r>
          </a:p>
          <a:p>
            <a:pPr>
              <a:buNone/>
            </a:pPr>
            <a:r>
              <a:rPr lang="en-US" sz="2000" dirty="0" smtClean="0"/>
              <a:t>.    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. </a:t>
            </a:r>
            <a:r>
              <a:rPr lang="en-US" sz="1400" dirty="0" smtClean="0"/>
              <a:t>Room sales accounted for over fifty percent of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total revenue ,however occupancy was found to be very low at just fifty three percent .</a:t>
            </a:r>
          </a:p>
          <a:p>
            <a:pPr>
              <a:buNone/>
            </a:pPr>
            <a:r>
              <a:rPr lang="en-US" sz="1400" dirty="0" smtClean="0"/>
              <a:t>.  The  revenue from F &amp; B sales was found to be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very low contributing just 19 percent of the total revenue </a:t>
            </a:r>
            <a:r>
              <a:rPr lang="en-US" sz="1400" dirty="0" err="1" smtClean="0"/>
              <a:t>vis</a:t>
            </a:r>
            <a:r>
              <a:rPr lang="en-US" sz="1400" dirty="0" smtClean="0"/>
              <a:t> a </a:t>
            </a:r>
            <a:r>
              <a:rPr lang="en-US" sz="1400" dirty="0" err="1" smtClean="0"/>
              <a:t>vis</a:t>
            </a:r>
            <a:r>
              <a:rPr lang="en-US" sz="1400" dirty="0" smtClean="0"/>
              <a:t> an industry norm of over 30 percent.</a:t>
            </a:r>
          </a:p>
          <a:p>
            <a:pPr>
              <a:buNone/>
            </a:pPr>
            <a:r>
              <a:rPr lang="en-US" sz="1400" dirty="0" smtClean="0"/>
              <a:t>.  The revenue from the Casino was really high in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spite of it being just rental income. This contributed to over twenty five percent of the income.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.  All other sources of income contributed to hardly 3 percent of the total income which is very low. 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. </a:t>
            </a:r>
            <a:r>
              <a:rPr lang="en-US" sz="1400" dirty="0" smtClean="0"/>
              <a:t>From the Revenue Verticals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. Margins on room rent were very low.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.This was attributed to firstly low occupancy rates  and also to high </a:t>
            </a:r>
            <a:r>
              <a:rPr lang="en-US" sz="1400" dirty="0" err="1" smtClean="0"/>
              <a:t>expentiture</a:t>
            </a:r>
            <a:r>
              <a:rPr lang="en-US" sz="1400" dirty="0" smtClean="0"/>
              <a:t> on guest transfers.</a:t>
            </a:r>
          </a:p>
          <a:p>
            <a:pPr>
              <a:buNone/>
            </a:pPr>
            <a:r>
              <a:rPr lang="en-US" sz="1400" dirty="0" smtClean="0"/>
              <a:t>.  Margins on F &amp; B were found to be negative.</a:t>
            </a:r>
          </a:p>
          <a:p>
            <a:pPr>
              <a:buNone/>
            </a:pPr>
            <a:r>
              <a:rPr lang="en-US" sz="1400" dirty="0" smtClean="0"/>
              <a:t>.   This was attributed to a possible </a:t>
            </a:r>
            <a:r>
              <a:rPr lang="en-US" sz="1400" dirty="0" err="1" smtClean="0"/>
              <a:t>pilferege</a:t>
            </a:r>
            <a:r>
              <a:rPr lang="en-US" sz="1400" dirty="0" smtClean="0"/>
              <a:t>/ wastage of the cost in the  statements did not </a:t>
            </a:r>
            <a:endParaRPr lang="en-US" sz="1400" dirty="0" smtClean="0"/>
          </a:p>
          <a:p>
            <a:r>
              <a:rPr lang="en-US" sz="1400" dirty="0" smtClean="0"/>
              <a:t>Reconcile.</a:t>
            </a:r>
          </a:p>
          <a:p>
            <a:r>
              <a:rPr lang="en-US" sz="1400" dirty="0" err="1" smtClean="0"/>
              <a:t>Morever</a:t>
            </a:r>
            <a:r>
              <a:rPr lang="en-US" sz="1400" dirty="0" smtClean="0"/>
              <a:t> , it was observed  that the pricing of the  restaurant was quite low.(about 30 percent lower than the competition)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From the Revenue verticals </a:t>
            </a:r>
          </a:p>
          <a:p>
            <a:r>
              <a:rPr lang="en-US" sz="1400" dirty="0" smtClean="0"/>
              <a:t>In spite of the properly having 2 banquet halls,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the revenue from banquets contributed just five percent of the income.</a:t>
            </a:r>
          </a:p>
          <a:p>
            <a:pPr>
              <a:buNone/>
            </a:pPr>
            <a:r>
              <a:rPr lang="en-US" sz="1400" dirty="0" smtClean="0"/>
              <a:t>.   </a:t>
            </a:r>
            <a:r>
              <a:rPr lang="en-US" sz="1400" dirty="0" err="1" smtClean="0"/>
              <a:t>Minibar</a:t>
            </a:r>
            <a:r>
              <a:rPr lang="en-US" sz="1400" dirty="0" smtClean="0"/>
              <a:t> pricing was found to be quite low .30 percent lower than the  nearest competitor.</a:t>
            </a:r>
          </a:p>
          <a:p>
            <a:pPr>
              <a:buNone/>
            </a:pPr>
            <a:r>
              <a:rPr lang="en-US" sz="1400" dirty="0" smtClean="0"/>
              <a:t>.    Spa materials were sourced from a consultant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who was hired to advice on the running of the spa.</a:t>
            </a:r>
          </a:p>
          <a:p>
            <a:pPr>
              <a:buNone/>
            </a:pPr>
            <a:r>
              <a:rPr lang="en-US" sz="1400" dirty="0" smtClean="0"/>
              <a:t>.There was no evidence of the company trying to source an alternate vendor. </a:t>
            </a:r>
            <a:endParaRPr lang="en-US" sz="1400" dirty="0" smtClean="0"/>
          </a:p>
          <a:p>
            <a:r>
              <a:rPr lang="en-US" sz="1400" dirty="0" smtClean="0"/>
              <a:t>From the Revenue Verticals</a:t>
            </a:r>
          </a:p>
          <a:p>
            <a:r>
              <a:rPr lang="en-US" sz="1400" dirty="0" smtClean="0"/>
              <a:t>.It was observed that RS 10 </a:t>
            </a:r>
            <a:r>
              <a:rPr lang="en-US" sz="1400" dirty="0" err="1" smtClean="0"/>
              <a:t>lakh</a:t>
            </a:r>
            <a:r>
              <a:rPr lang="en-US" sz="1400" dirty="0" smtClean="0"/>
              <a:t> worth of maintenance supplies were purchased for which there is no documentation in the system.</a:t>
            </a:r>
          </a:p>
          <a:p>
            <a:r>
              <a:rPr lang="en-US" sz="1400" dirty="0" smtClean="0"/>
              <a:t>Maintenance stock is directly issued to the maintenance department showing it consumed.</a:t>
            </a:r>
          </a:p>
          <a:p>
            <a:endParaRPr lang="en-US" sz="1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CHANGES SUGGESTED(INCREASE IN INCOME BY AT LEAT 20 LAKH PER ANNUM )(APPROACHES AND INSIGHTS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Organisational</a:t>
            </a:r>
            <a:r>
              <a:rPr lang="en-US" sz="2000" dirty="0" smtClean="0"/>
              <a:t>  Changes</a:t>
            </a:r>
          </a:p>
          <a:p>
            <a:r>
              <a:rPr lang="en-US" sz="2000" dirty="0" smtClean="0"/>
              <a:t>. Front desk should be independent of marketing.</a:t>
            </a:r>
          </a:p>
          <a:p>
            <a:r>
              <a:rPr lang="en-US" sz="2000" dirty="0" smtClean="0"/>
              <a:t>A separate marketing departments to be put in place which will increases focus on marketing and hence improve occupancy rates.</a:t>
            </a:r>
          </a:p>
          <a:p>
            <a:r>
              <a:rPr lang="en-US" sz="2000" dirty="0" smtClean="0"/>
              <a:t>Stores and purchase should be independent</a:t>
            </a:r>
          </a:p>
          <a:p>
            <a:pPr>
              <a:buNone/>
            </a:pPr>
            <a:r>
              <a:rPr lang="en-US" sz="2000" dirty="0" smtClean="0"/>
              <a:t>   Functions  so as to have a </a:t>
            </a:r>
            <a:r>
              <a:rPr lang="en-US" sz="2000" dirty="0" err="1" smtClean="0"/>
              <a:t>doerchecker</a:t>
            </a:r>
            <a:r>
              <a:rPr lang="en-US" sz="2000" dirty="0" smtClean="0"/>
              <a:t> process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in place.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 </a:t>
            </a:r>
            <a:r>
              <a:rPr lang="en-US" sz="2700" dirty="0" smtClean="0"/>
              <a:t>CHANGES SUGGESTED(POSSIBLE SAVING OPPURTUNITY OF INR SIXTEEN LAKH ) PROCESS CHANGES( STORES AND PURCHASE) (APPROACHES AND INSIGHTS)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Sub stores to be made for Housekeeping, Kitchen, and Maintenance.</a:t>
            </a:r>
          </a:p>
          <a:p>
            <a:r>
              <a:rPr lang="en-US" sz="1800" dirty="0" smtClean="0"/>
              <a:t>The sub stores to be handled by the respective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departments and consumption recorded on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a daily basis.</a:t>
            </a:r>
          </a:p>
          <a:p>
            <a:pPr>
              <a:buNone/>
            </a:pPr>
            <a:r>
              <a:rPr lang="en-US" sz="1800" dirty="0" smtClean="0"/>
              <a:t>.  A week  reconciliation  of consumption </a:t>
            </a:r>
            <a:r>
              <a:rPr lang="en-US" sz="1800" dirty="0" err="1" smtClean="0"/>
              <a:t>vis</a:t>
            </a:r>
            <a:r>
              <a:rPr lang="en-US" sz="1800" dirty="0" smtClean="0"/>
              <a:t> a </a:t>
            </a:r>
            <a:r>
              <a:rPr lang="en-US" sz="1800" dirty="0" err="1" smtClean="0"/>
              <a:t>vis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production to be done cases.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CHANGES SUGGESTED(POSSIBLE SAVING OF INR 2 LAKH ANNUALLY) PROCESS CHANGES MINUS HOUSEKEEPING</a:t>
            </a:r>
            <a:r>
              <a:rPr lang="en-US" sz="3200" dirty="0" smtClean="0"/>
              <a:t>(APPROACHES AND INSIGHTS)</a:t>
            </a:r>
            <a:r>
              <a:rPr lang="en-US" sz="31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400" dirty="0" smtClean="0"/>
              <a:t>Process Changes Housekeeping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. </a:t>
            </a:r>
            <a:r>
              <a:rPr lang="en-US" sz="1400" dirty="0" err="1" smtClean="0"/>
              <a:t>Minibar</a:t>
            </a:r>
            <a:r>
              <a:rPr lang="en-US" sz="1400" dirty="0" smtClean="0"/>
              <a:t> checklist was created and handed over to Housekeeping HOD.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. </a:t>
            </a:r>
            <a:r>
              <a:rPr lang="en-US" sz="1400" dirty="0" err="1" smtClean="0"/>
              <a:t>Minibar</a:t>
            </a:r>
            <a:r>
              <a:rPr lang="en-US" sz="1400" dirty="0" smtClean="0"/>
              <a:t> checking Process was revamped so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as to ensure responsibility and accountability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.  A weighing scale was installed into the </a:t>
            </a:r>
            <a:r>
              <a:rPr lang="en-US" sz="1400" dirty="0" err="1" smtClean="0"/>
              <a:t>laundary</a:t>
            </a:r>
            <a:r>
              <a:rPr lang="en-US" sz="1400" dirty="0" smtClean="0"/>
              <a:t> dispatch area so as to verify the weight of </a:t>
            </a:r>
            <a:r>
              <a:rPr lang="en-US" sz="1400" dirty="0" err="1" smtClean="0"/>
              <a:t>laundary</a:t>
            </a:r>
            <a:r>
              <a:rPr lang="en-US" sz="1400" dirty="0" smtClean="0"/>
              <a:t> before dispatch.</a:t>
            </a:r>
          </a:p>
          <a:p>
            <a:pPr>
              <a:buNone/>
            </a:pPr>
            <a:r>
              <a:rPr lang="en-US" sz="1400" dirty="0" smtClean="0"/>
              <a:t>.   Quotes were taken from other </a:t>
            </a:r>
            <a:r>
              <a:rPr lang="en-US" sz="1400" dirty="0" err="1" smtClean="0"/>
              <a:t>laundary</a:t>
            </a:r>
            <a:r>
              <a:rPr lang="en-US" sz="1400" dirty="0" smtClean="0"/>
              <a:t> vendors and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overall cost was reduced by 10percent through negotiations.    </a:t>
            </a:r>
          </a:p>
          <a:p>
            <a:pPr>
              <a:buNone/>
            </a:pPr>
            <a:r>
              <a:rPr lang="en-US" sz="1400" dirty="0" smtClean="0"/>
              <a:t>   .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CHANGES SUGGESTED(GROSS PROFIT INCREASE BY INR 49 LAKH PER ANNUM ) Process Changes MINUS  F &amp; B(APPROACHES AND INSIGHTS)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sz="2400" dirty="0" smtClean="0"/>
              <a:t> </a:t>
            </a:r>
            <a:r>
              <a:rPr lang="en-US" sz="1400" dirty="0" smtClean="0"/>
              <a:t>Introduction of a second out  door </a:t>
            </a:r>
            <a:r>
              <a:rPr lang="en-US" sz="1400" dirty="0" err="1" smtClean="0"/>
              <a:t>Tandoor</a:t>
            </a:r>
            <a:r>
              <a:rPr lang="en-US" sz="1400" dirty="0" smtClean="0"/>
              <a:t>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was suggested as most of the </a:t>
            </a:r>
            <a:r>
              <a:rPr lang="en-US" sz="1400" dirty="0" err="1" smtClean="0"/>
              <a:t>Tandoor</a:t>
            </a:r>
            <a:r>
              <a:rPr lang="en-US" sz="1400" dirty="0" smtClean="0"/>
              <a:t>  items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were found to consume a lot of time.</a:t>
            </a:r>
          </a:p>
          <a:p>
            <a:pPr>
              <a:buNone/>
            </a:pPr>
            <a:r>
              <a:rPr lang="en-US" sz="1400" dirty="0" smtClean="0"/>
              <a:t>.  A Reduction in the room service menu offerings was suggested so as to ensure a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shorter service time.</a:t>
            </a:r>
          </a:p>
          <a:p>
            <a:pPr>
              <a:buNone/>
            </a:pPr>
            <a:r>
              <a:rPr lang="en-US" sz="1400" dirty="0" smtClean="0"/>
              <a:t>. Overall pricing was increased to match up to the nearest competitor.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CHANGES SUGGESTED  (ESTIMATED INCOME INCREASE OF 21 PERCENT AND PROFIT INCREASE OF THIRTY SIX LAKH) PROCESS CHANGES  MINUS ROOM SALES (APPROACHES AND INSIGHTS)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sz="1400" dirty="0" smtClean="0"/>
              <a:t>The main reason for low occupancy was found to be lack of awareness.</a:t>
            </a:r>
          </a:p>
          <a:p>
            <a:r>
              <a:rPr lang="en-US" sz="1400" dirty="0" smtClean="0"/>
              <a:t>.Use of special promotions through online </a:t>
            </a:r>
          </a:p>
          <a:p>
            <a:pPr>
              <a:buNone/>
            </a:pPr>
            <a:r>
              <a:rPr lang="en-US" sz="1400" dirty="0" smtClean="0"/>
              <a:t>      portals was suggested so as to increase awareness.</a:t>
            </a:r>
          </a:p>
          <a:p>
            <a:pPr>
              <a:buNone/>
            </a:pPr>
            <a:r>
              <a:rPr lang="en-US" sz="1400" dirty="0" smtClean="0"/>
              <a:t>.  Usage of better marketing channels was suggested such as advertising in airplane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magazines ,e marketing and use of travel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agents in other cities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Usage of Eco friendly  methods of housekeeping which help in cost saving such </a:t>
            </a:r>
          </a:p>
          <a:p>
            <a:pPr>
              <a:buNone/>
            </a:pPr>
            <a:r>
              <a:rPr lang="en-US" sz="1400" dirty="0" smtClean="0"/>
              <a:t>    as interval of sheet changes for same  guest,</a:t>
            </a:r>
          </a:p>
          <a:p>
            <a:pPr>
              <a:buNone/>
            </a:pPr>
            <a:r>
              <a:rPr lang="en-US" sz="1400" dirty="0" smtClean="0"/>
              <a:t>    use of soap dispensers.</a:t>
            </a:r>
          </a:p>
          <a:p>
            <a:pPr>
              <a:buNone/>
            </a:pPr>
            <a:r>
              <a:rPr lang="en-US" sz="1400" dirty="0" smtClean="0"/>
              <a:t>. Use of a bus for guest transportation rather than outsourcing the same through cabs.</a:t>
            </a:r>
          </a:p>
          <a:p>
            <a:pPr>
              <a:buNone/>
            </a:pPr>
            <a:r>
              <a:rPr lang="en-US" sz="1400" dirty="0" smtClean="0"/>
              <a:t>. Implementation of a CRM System sp as to improve </a:t>
            </a:r>
          </a:p>
          <a:p>
            <a:pPr>
              <a:buNone/>
            </a:pPr>
            <a:r>
              <a:rPr lang="en-US" sz="1400" dirty="0" smtClean="0"/>
              <a:t>  the guest service.</a:t>
            </a:r>
          </a:p>
          <a:p>
            <a:pPr>
              <a:buNone/>
            </a:pPr>
            <a:r>
              <a:rPr lang="en-US" sz="1400" dirty="0" smtClean="0"/>
              <a:t>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Estimated Revenue increase by proposed changes  INR ONE HUNDRED FIFTY LAKH PER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ANNUM (30 PERCENT)</a:t>
            </a:r>
          </a:p>
          <a:p>
            <a:pPr>
              <a:buNone/>
            </a:pPr>
            <a:r>
              <a:rPr lang="en-US" sz="1400" dirty="0" smtClean="0"/>
              <a:t>. Estimated cost saving opportunity INR 121 LAKH PER ANNUM.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.</a:t>
            </a:r>
            <a:r>
              <a:rPr lang="en-US" sz="1400" dirty="0" smtClean="0"/>
              <a:t>INTRODUCTION</a:t>
            </a:r>
          </a:p>
          <a:p>
            <a:pPr>
              <a:buNone/>
            </a:pPr>
            <a:r>
              <a:rPr lang="en-US" sz="1400" dirty="0" smtClean="0"/>
              <a:t> . KEY FINDINGS</a:t>
            </a:r>
          </a:p>
          <a:p>
            <a:pPr>
              <a:buNone/>
            </a:pPr>
            <a:r>
              <a:rPr lang="en-US" sz="1400" dirty="0" smtClean="0"/>
              <a:t> . METHODOLOGIES</a:t>
            </a:r>
          </a:p>
          <a:p>
            <a:pPr>
              <a:buNone/>
            </a:pPr>
            <a:r>
              <a:rPr lang="en-US" sz="1400" dirty="0" smtClean="0"/>
              <a:t>.  APPROACHES</a:t>
            </a:r>
          </a:p>
          <a:p>
            <a:pPr>
              <a:buNone/>
            </a:pPr>
            <a:r>
              <a:rPr lang="en-US" sz="1400" dirty="0" smtClean="0"/>
              <a:t>  .INSIGHTS</a:t>
            </a:r>
          </a:p>
          <a:p>
            <a:pPr>
              <a:buNone/>
            </a:pPr>
            <a:r>
              <a:rPr lang="en-US" sz="1400" dirty="0" smtClean="0"/>
              <a:t>.  CONCLUSSION  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THANKING YOU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EXECUTIVE SUMMARY(INTRODUCTION)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. </a:t>
            </a:r>
            <a:r>
              <a:rPr lang="en-US" sz="1600" dirty="0" smtClean="0"/>
              <a:t>The Client is a five star hotel in north Goa.</a:t>
            </a:r>
          </a:p>
          <a:p>
            <a:pPr>
              <a:buNone/>
            </a:pPr>
            <a:r>
              <a:rPr lang="en-US" sz="1600" dirty="0" smtClean="0"/>
              <a:t>.  The hotel  was making operating profits but the same were not up to the expectations of the owners.</a:t>
            </a:r>
          </a:p>
          <a:p>
            <a:pPr>
              <a:buNone/>
            </a:pPr>
            <a:r>
              <a:rPr lang="en-US" sz="1600" dirty="0" smtClean="0"/>
              <a:t>.   The owner already had a reputed audit firm engaged for the purpose of internal audit of the hotel., however no value add was received from them.</a:t>
            </a:r>
          </a:p>
          <a:p>
            <a:pPr>
              <a:buNone/>
            </a:pPr>
            <a:r>
              <a:rPr lang="en-US" sz="1600" dirty="0" smtClean="0"/>
              <a:t>.   In this respect ,the promoter director of the hotel , approached MAS to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conduct a profitability analysis and suggest  ways  and means of rectifying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the same.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/>
              <a:t>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PROCESS(KEY FINDINGS)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.</a:t>
            </a:r>
            <a:r>
              <a:rPr lang="en-US" sz="1400" dirty="0" smtClean="0"/>
              <a:t>Analysis of financial statements The financial </a:t>
            </a:r>
          </a:p>
          <a:p>
            <a:pPr>
              <a:buNone/>
            </a:pPr>
            <a:r>
              <a:rPr lang="en-US" sz="1400" dirty="0" smtClean="0"/>
              <a:t>    Statements for the previous three years were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obtained and detailed cost rationalism was carried out.</a:t>
            </a:r>
          </a:p>
          <a:p>
            <a:pPr>
              <a:buNone/>
            </a:pPr>
            <a:r>
              <a:rPr lang="en-US" sz="1400" dirty="0" smtClean="0"/>
              <a:t>.  The movement of  costs and incomes were studied for irregularities.</a:t>
            </a:r>
          </a:p>
          <a:p>
            <a:pPr>
              <a:buNone/>
            </a:pPr>
            <a:r>
              <a:rPr lang="en-US" sz="1400" dirty="0" smtClean="0"/>
              <a:t>Evaluation of processes  </a:t>
            </a:r>
            <a:r>
              <a:rPr lang="en-US" sz="1400" dirty="0" err="1" smtClean="0"/>
              <a:t>Processes</a:t>
            </a:r>
            <a:r>
              <a:rPr lang="en-US" sz="1400" dirty="0" smtClean="0"/>
              <a:t> and controls were understood through interviews with department heads.</a:t>
            </a:r>
          </a:p>
          <a:p>
            <a:r>
              <a:rPr lang="en-US" sz="1400" dirty="0" smtClean="0"/>
              <a:t>.Audit of processes was carried  out to check the level of adherence by staff.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Controls,checks</a:t>
            </a:r>
            <a:r>
              <a:rPr lang="en-US" sz="1400" dirty="0" smtClean="0"/>
              <a:t> and balances were analyzed </a:t>
            </a:r>
          </a:p>
          <a:p>
            <a:pPr>
              <a:buNone/>
            </a:pPr>
            <a:r>
              <a:rPr lang="en-US" sz="1400" dirty="0" smtClean="0"/>
              <a:t>     and evaluated for process    risk management.</a:t>
            </a:r>
          </a:p>
          <a:p>
            <a:pPr>
              <a:buNone/>
            </a:pPr>
            <a:r>
              <a:rPr lang="en-US" sz="1400" dirty="0" smtClean="0"/>
              <a:t>.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PROCESS(KEY FINDINGS)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Creation of revenue verticals The income was</a:t>
            </a:r>
          </a:p>
          <a:p>
            <a:pPr>
              <a:buNone/>
            </a:pPr>
            <a:r>
              <a:rPr lang="en-US" sz="1500" dirty="0" smtClean="0"/>
              <a:t>    broken down into  revenue based upon source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 of </a:t>
            </a:r>
            <a:r>
              <a:rPr lang="en-US" sz="1500" dirty="0"/>
              <a:t> </a:t>
            </a:r>
            <a:r>
              <a:rPr lang="en-US" sz="1500" dirty="0" smtClean="0"/>
              <a:t>income.</a:t>
            </a:r>
          </a:p>
          <a:p>
            <a:pPr>
              <a:buNone/>
            </a:pPr>
            <a:r>
              <a:rPr lang="en-US" sz="1500" dirty="0"/>
              <a:t>.</a:t>
            </a:r>
            <a:r>
              <a:rPr lang="en-US" sz="1500" dirty="0" smtClean="0"/>
              <a:t>   Costs were allocated to the revenue verticals 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  based upon source of income.</a:t>
            </a:r>
          </a:p>
          <a:p>
            <a:pPr>
              <a:buNone/>
            </a:pPr>
            <a:r>
              <a:rPr lang="en-US" sz="1500" dirty="0" smtClean="0"/>
              <a:t>.   Costs were allocated to the revenue verticals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 on  the basis of  certain costs drivers so as to</a:t>
            </a:r>
          </a:p>
          <a:p>
            <a:pPr>
              <a:buNone/>
            </a:pPr>
            <a:r>
              <a:rPr lang="en-US" sz="1500" dirty="0"/>
              <a:t> </a:t>
            </a:r>
            <a:r>
              <a:rPr lang="en-US" sz="1500" dirty="0" smtClean="0"/>
              <a:t>   obtain a revenue vertical wise P &amp; L which reconciled with    the overall P &amp; L.  </a:t>
            </a:r>
            <a:endParaRPr lang="en-US" sz="1500" dirty="0" smtClean="0"/>
          </a:p>
          <a:p>
            <a:r>
              <a:rPr lang="en-US" sz="1500" dirty="0" smtClean="0"/>
              <a:t>The Revenue   verticals were created for a 3 year historic time horizon.</a:t>
            </a:r>
          </a:p>
          <a:p>
            <a:r>
              <a:rPr lang="en-US" sz="1500" dirty="0" smtClean="0"/>
              <a:t>Strategic Evaluation .Understanding of the overall business strategy</a:t>
            </a:r>
          </a:p>
          <a:p>
            <a:pPr>
              <a:buNone/>
            </a:pPr>
            <a:r>
              <a:rPr lang="en-US" sz="1500" dirty="0" smtClean="0"/>
              <a:t>      .Evaluating the business strategy for sustainability. 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 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From Financial Statements </a:t>
            </a:r>
          </a:p>
          <a:p>
            <a:pPr>
              <a:buNone/>
            </a:pPr>
            <a:r>
              <a:rPr lang="en-US" sz="2000" dirty="0" smtClean="0"/>
              <a:t>          . The Cost structure of the company did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not change much year on year which 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/>
              <a:t> </a:t>
            </a:r>
            <a:r>
              <a:rPr lang="en-US" sz="2000" dirty="0" smtClean="0"/>
              <a:t>indicated consistency in operations.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.    The  cost of guest transportation was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found to be unjustified for scale and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occupancy of the  hotel.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.    At almost 30 percent of revenue , Staff  Related  expenses were found to be unjustified for the scale of the hotel.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</a:t>
            </a:r>
          </a:p>
          <a:p>
            <a:pPr>
              <a:buNone/>
            </a:pPr>
            <a:r>
              <a:rPr lang="en-US" sz="2000" dirty="0" smtClean="0"/>
              <a:t>    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From the Process Evaluation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.The front desk attendants were given the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additional responsibility of marketing , which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they  were not able to carry out in the best way possible.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. The </a:t>
            </a:r>
            <a:r>
              <a:rPr lang="en-US" sz="2400" dirty="0" err="1" smtClean="0"/>
              <a:t>laundary</a:t>
            </a:r>
            <a:r>
              <a:rPr lang="en-US" sz="2400" dirty="0" smtClean="0"/>
              <a:t> was sub contracted to a  vendor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which  was charging the hotel on a per Kg basis,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however ,  the housekeeping department  did not  have any way of weighing the outgoing </a:t>
            </a:r>
            <a:r>
              <a:rPr lang="en-US" sz="2400" dirty="0" err="1" smtClean="0"/>
              <a:t>laundary</a:t>
            </a:r>
            <a:r>
              <a:rPr lang="en-US" sz="2400" dirty="0" smtClean="0"/>
              <a:t>.    Bills were approved without a weight check  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.  </a:t>
            </a:r>
            <a:r>
              <a:rPr lang="en-US" sz="2400" dirty="0" smtClean="0"/>
              <a:t>From the Process Evaluation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. Both Purchase and stores were handled by the same person, which meant no checker doer relation.</a:t>
            </a:r>
          </a:p>
          <a:p>
            <a:pPr>
              <a:buNone/>
            </a:pPr>
            <a:r>
              <a:rPr lang="en-US" sz="2400" dirty="0" smtClean="0"/>
              <a:t>.  </a:t>
            </a:r>
            <a:r>
              <a:rPr lang="en-US" sz="2400" dirty="0"/>
              <a:t> </a:t>
            </a:r>
            <a:r>
              <a:rPr lang="en-US" sz="2400" dirty="0" smtClean="0"/>
              <a:t>There were no sub stores maintained on the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system .</a:t>
            </a:r>
          </a:p>
          <a:p>
            <a:pPr>
              <a:buNone/>
            </a:pPr>
            <a:r>
              <a:rPr lang="en-US" sz="2400" dirty="0" smtClean="0"/>
              <a:t>. Housekeeping and Kitchen items were issued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directly to the department at the time of material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receipt. 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There was no </a:t>
            </a:r>
            <a:r>
              <a:rPr lang="en-US" sz="2400" dirty="0" err="1" smtClean="0"/>
              <a:t>reconcillation</a:t>
            </a:r>
            <a:r>
              <a:rPr lang="en-US" sz="2400" dirty="0" smtClean="0"/>
              <a:t>  done of materials issued to housekeeping or the kitchen to ensure proper control.</a:t>
            </a:r>
          </a:p>
          <a:p>
            <a:pPr>
              <a:buNone/>
            </a:pPr>
            <a:r>
              <a:rPr lang="en-US" sz="2400" dirty="0" smtClean="0"/>
              <a:t>.  F&amp;B service time was a major issue.</a:t>
            </a:r>
          </a:p>
          <a:p>
            <a:pPr>
              <a:buNone/>
            </a:pPr>
            <a:r>
              <a:rPr lang="en-US" sz="2400" dirty="0" smtClean="0"/>
              <a:t> .  Overall time from ordering to receiving  an </a:t>
            </a:r>
          </a:p>
          <a:p>
            <a:pPr>
              <a:buNone/>
            </a:pPr>
            <a:r>
              <a:rPr lang="en-US" sz="2400" dirty="0" smtClean="0"/>
              <a:t>    item  was measured to be twenty five minutes.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OBSERVATIONS(METHODOLOGIES)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1400" dirty="0" smtClean="0"/>
              <a:t>From the process Evaluation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. The purchase process was not consistent .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In some cases , purchases were made having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taken only one  quotation.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. There were no checklists for housekeeping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staff to follow at the time of </a:t>
            </a:r>
            <a:r>
              <a:rPr lang="en-US" sz="1400" dirty="0" err="1" smtClean="0"/>
              <a:t>minibar</a:t>
            </a:r>
            <a:r>
              <a:rPr lang="en-US" sz="1400" dirty="0" smtClean="0"/>
              <a:t> replenishment  or checkout which caused a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number of instances of </a:t>
            </a:r>
            <a:r>
              <a:rPr lang="en-US" sz="1400" dirty="0" err="1" smtClean="0"/>
              <a:t>underbilling</a:t>
            </a:r>
            <a:r>
              <a:rPr lang="en-US" sz="1400" dirty="0" smtClean="0"/>
              <a:t>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1550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PROJECT PPT</vt:lpstr>
      <vt:lpstr>CONTENTS</vt:lpstr>
      <vt:lpstr>EXECUTIVE SUMMARY(INTRODUCTION)</vt:lpstr>
      <vt:lpstr>PROCESS(KEY FINDINGS)</vt:lpstr>
      <vt:lpstr>PROCESS(KEY FINDINGS)</vt:lpstr>
      <vt:lpstr>OBSERVATIONS (METHODOLOGIES)</vt:lpstr>
      <vt:lpstr>OBSERVATIONS(METHODOLOGIES)</vt:lpstr>
      <vt:lpstr>OBSERVATIONS(METHODOLOGIES)</vt:lpstr>
      <vt:lpstr>OBSERVATIONS(METHODOLOGIES)</vt:lpstr>
      <vt:lpstr>OBSERVATIONS(METHODOLOGIES)</vt:lpstr>
      <vt:lpstr>OBSERVATIONS(METHODOLOGIES)</vt:lpstr>
      <vt:lpstr>OBSERVATIONS(METHODOLOGIES)</vt:lpstr>
      <vt:lpstr>OBSERVATIONS(METHODOLOGIES)</vt:lpstr>
      <vt:lpstr>CHANGES SUGGESTED(INCREASE IN INCOME BY AT LEAT 20 LAKH PER ANNUM )(APPROACHES AND INSIGHTS)</vt:lpstr>
      <vt:lpstr> CHANGES SUGGESTED(POSSIBLE SAVING OPPURTUNITY OF INR SIXTEEN LAKH ) PROCESS CHANGES( STORES AND PURCHASE) (APPROACHES AND INSIGHTS)</vt:lpstr>
      <vt:lpstr>CHANGES SUGGESTED(POSSIBLE SAVING OF INR 2 LAKH ANNUALLY) PROCESS CHANGES MINUS HOUSEKEEPING(APPROACHES AND INSIGHTS) </vt:lpstr>
      <vt:lpstr>CHANGES SUGGESTED(GROSS PROFIT INCREASE BY INR 49 LAKH PER ANNUM ) Process Changes MINUS  F &amp; B(APPROACHES AND INSIGHTS) </vt:lpstr>
      <vt:lpstr>CHANGES SUGGESTED  (ESTIMATED INCOME INCREASE OF 21 PERCENT AND PROFIT INCREASE OF THIRTY SIX LAKH) PROCESS CHANGES  MINUS ROOM SALES (APPROACHES AND INSIGHTS)</vt:lpstr>
      <vt:lpstr>CONCLUSSION</vt:lpstr>
      <vt:lpstr>THANKING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44</cp:revision>
  <dcterms:created xsi:type="dcterms:W3CDTF">2025-07-08T15:21:16Z</dcterms:created>
  <dcterms:modified xsi:type="dcterms:W3CDTF">2025-07-10T09:10:09Z</dcterms:modified>
</cp:coreProperties>
</file>