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7" r:id="rId5"/>
    <p:sldId id="264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A7CD-0E91-461E-A2B6-281E12DABE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9D0-EC09-4D91-8972-3CCA1801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PAYER’S NETWORK TEAM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Analytics Intervention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" y="100584"/>
            <a:ext cx="11942064" cy="66385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 &amp; Problem Statement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Responsibilities of Network team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Intervention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 Studies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" y="100584"/>
            <a:ext cx="11942064" cy="66385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872" y="154813"/>
            <a:ext cx="11923776" cy="969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48" y="1244188"/>
            <a:ext cx="11705925" cy="7630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Team: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team that manages all service providers within the payer's network means working with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existing and adding new services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This team is also responsible for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gaps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opportunities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payer's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growth.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" y="100584"/>
            <a:ext cx="11942064" cy="66385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872" y="154813"/>
            <a:ext cx="11923776" cy="969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NT Roles &amp; RESPONSIBILITIES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55B5E-57DA-934D-A21A-B50437D4E676}"/>
              </a:ext>
            </a:extLst>
          </p:cNvPr>
          <p:cNvSpPr txBox="1"/>
          <p:nvPr/>
        </p:nvSpPr>
        <p:spPr>
          <a:xfrm>
            <a:off x="4292353" y="3203596"/>
            <a:ext cx="297797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Identify new opportunities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E8168-08D4-6443-B9DB-E39B078046D1}"/>
              </a:ext>
            </a:extLst>
          </p:cNvPr>
          <p:cNvSpPr txBox="1"/>
          <p:nvPr/>
        </p:nvSpPr>
        <p:spPr>
          <a:xfrm>
            <a:off x="4254023" y="4942071"/>
            <a:ext cx="297797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Improve/ Enhance performance KPIs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191" y="1996420"/>
            <a:ext cx="2541056" cy="58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Team problem areas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0814" y="1996420"/>
            <a:ext cx="2541056" cy="58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Solution </a:t>
            </a:r>
            <a:r>
              <a:rPr lang="en-US" dirty="0">
                <a:solidFill>
                  <a:schemeClr val="bg1"/>
                </a:solidFill>
              </a:rPr>
              <a:t>Approach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73848" y="1996420"/>
            <a:ext cx="2541056" cy="58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2010" y="6333792"/>
            <a:ext cx="2541055" cy="143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27316" y="6344110"/>
            <a:ext cx="2541055" cy="1436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73848" y="6296477"/>
            <a:ext cx="2541055" cy="143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2374" y="3684409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7191" y="6015046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5997" y="3751084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591427" y="3007928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76737" y="4931164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05304"/>
              </p:ext>
            </p:extLst>
          </p:nvPr>
        </p:nvGraphicFramePr>
        <p:xfrm>
          <a:off x="8068996" y="2684020"/>
          <a:ext cx="2489358" cy="362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58">
                  <a:extLst>
                    <a:ext uri="{9D8B030D-6E8A-4147-A177-3AD203B41FA5}">
                      <a16:colId xmlns:a16="http://schemas.microsoft.com/office/drawing/2014/main" val="317386931"/>
                    </a:ext>
                  </a:extLst>
                </a:gridCol>
              </a:tblGrid>
              <a:tr h="20372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PCP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: Identify Provider Attribution for PCP using membership data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Specialist/ Hospitals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: Join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medical claims with membership data to get insights on out of network claims information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11906"/>
                  </a:ext>
                </a:extLst>
              </a:tr>
              <a:tr h="14116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Quality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measures GAP closure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Auto Status update of medical claims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Sentiment Analysis and FCR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19705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7000"/>
              </p:ext>
            </p:extLst>
          </p:nvPr>
        </p:nvGraphicFramePr>
        <p:xfrm>
          <a:off x="877191" y="2701152"/>
          <a:ext cx="2541056" cy="2577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056">
                  <a:extLst>
                    <a:ext uri="{9D8B030D-6E8A-4147-A177-3AD203B41FA5}">
                      <a16:colId xmlns:a16="http://schemas.microsoft.com/office/drawing/2014/main" val="317386931"/>
                    </a:ext>
                  </a:extLst>
                </a:gridCol>
              </a:tblGrid>
              <a:tr h="992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New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11906"/>
                  </a:ext>
                </a:extLst>
              </a:tr>
              <a:tr h="992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Existing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19705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586821" y="2762012"/>
            <a:ext cx="360567" cy="372198"/>
            <a:chOff x="5795369" y="2462080"/>
            <a:chExt cx="360567" cy="372198"/>
          </a:xfrm>
        </p:grpSpPr>
        <p:sp>
          <p:nvSpPr>
            <p:cNvPr id="23" name="Freeform 56"/>
            <p:cNvSpPr>
              <a:spLocks noEditPoints="1"/>
            </p:cNvSpPr>
            <p:nvPr/>
          </p:nvSpPr>
          <p:spPr bwMode="auto">
            <a:xfrm>
              <a:off x="5886756" y="2487003"/>
              <a:ext cx="177791" cy="177791"/>
            </a:xfrm>
            <a:custGeom>
              <a:avLst/>
              <a:gdLst>
                <a:gd name="T0" fmla="*/ 115 w 950"/>
                <a:gd name="T1" fmla="*/ 683 h 950"/>
                <a:gd name="T2" fmla="*/ 683 w 950"/>
                <a:gd name="T3" fmla="*/ 835 h 950"/>
                <a:gd name="T4" fmla="*/ 835 w 950"/>
                <a:gd name="T5" fmla="*/ 267 h 950"/>
                <a:gd name="T6" fmla="*/ 267 w 950"/>
                <a:gd name="T7" fmla="*/ 115 h 950"/>
                <a:gd name="T8" fmla="*/ 267 w 950"/>
                <a:gd name="T9" fmla="*/ 115 h 950"/>
                <a:gd name="T10" fmla="*/ 115 w 950"/>
                <a:gd name="T11" fmla="*/ 683 h 950"/>
                <a:gd name="T12" fmla="*/ 299 w 950"/>
                <a:gd name="T13" fmla="*/ 170 h 950"/>
                <a:gd name="T14" fmla="*/ 780 w 950"/>
                <a:gd name="T15" fmla="*/ 299 h 950"/>
                <a:gd name="T16" fmla="*/ 651 w 950"/>
                <a:gd name="T17" fmla="*/ 780 h 950"/>
                <a:gd name="T18" fmla="*/ 170 w 950"/>
                <a:gd name="T19" fmla="*/ 651 h 950"/>
                <a:gd name="T20" fmla="*/ 170 w 950"/>
                <a:gd name="T21" fmla="*/ 651 h 950"/>
                <a:gd name="T22" fmla="*/ 295 w 950"/>
                <a:gd name="T23" fmla="*/ 172 h 950"/>
                <a:gd name="T24" fmla="*/ 299 w 950"/>
                <a:gd name="T25" fmla="*/ 17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0" h="950">
                  <a:moveTo>
                    <a:pt x="115" y="683"/>
                  </a:moveTo>
                  <a:cubicBezTo>
                    <a:pt x="230" y="882"/>
                    <a:pt x="484" y="950"/>
                    <a:pt x="683" y="835"/>
                  </a:cubicBezTo>
                  <a:cubicBezTo>
                    <a:pt x="882" y="720"/>
                    <a:pt x="950" y="466"/>
                    <a:pt x="835" y="267"/>
                  </a:cubicBezTo>
                  <a:cubicBezTo>
                    <a:pt x="720" y="68"/>
                    <a:pt x="466" y="0"/>
                    <a:pt x="267" y="115"/>
                  </a:cubicBezTo>
                  <a:cubicBezTo>
                    <a:pt x="267" y="115"/>
                    <a:pt x="267" y="115"/>
                    <a:pt x="267" y="115"/>
                  </a:cubicBezTo>
                  <a:cubicBezTo>
                    <a:pt x="68" y="230"/>
                    <a:pt x="0" y="484"/>
                    <a:pt x="115" y="683"/>
                  </a:cubicBezTo>
                  <a:close/>
                  <a:moveTo>
                    <a:pt x="299" y="170"/>
                  </a:moveTo>
                  <a:cubicBezTo>
                    <a:pt x="467" y="73"/>
                    <a:pt x="683" y="131"/>
                    <a:pt x="780" y="299"/>
                  </a:cubicBezTo>
                  <a:cubicBezTo>
                    <a:pt x="877" y="467"/>
                    <a:pt x="819" y="683"/>
                    <a:pt x="651" y="780"/>
                  </a:cubicBezTo>
                  <a:cubicBezTo>
                    <a:pt x="483" y="877"/>
                    <a:pt x="267" y="819"/>
                    <a:pt x="170" y="651"/>
                  </a:cubicBezTo>
                  <a:cubicBezTo>
                    <a:pt x="170" y="651"/>
                    <a:pt x="170" y="651"/>
                    <a:pt x="170" y="651"/>
                  </a:cubicBezTo>
                  <a:cubicBezTo>
                    <a:pt x="73" y="484"/>
                    <a:pt x="128" y="270"/>
                    <a:pt x="295" y="172"/>
                  </a:cubicBezTo>
                  <a:cubicBezTo>
                    <a:pt x="296" y="172"/>
                    <a:pt x="298" y="171"/>
                    <a:pt x="299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5795369" y="2462080"/>
              <a:ext cx="360567" cy="372198"/>
            </a:xfrm>
            <a:custGeom>
              <a:avLst/>
              <a:gdLst>
                <a:gd name="T0" fmla="*/ 1823 w 1920"/>
                <a:gd name="T1" fmla="*/ 1664 h 1984"/>
                <a:gd name="T2" fmla="*/ 1856 w 1920"/>
                <a:gd name="T3" fmla="*/ 608 h 1984"/>
                <a:gd name="T4" fmla="*/ 1480 w 1920"/>
                <a:gd name="T5" fmla="*/ 448 h 1984"/>
                <a:gd name="T6" fmla="*/ 441 w 1920"/>
                <a:gd name="T7" fmla="*/ 448 h 1984"/>
                <a:gd name="T8" fmla="*/ 64 w 1920"/>
                <a:gd name="T9" fmla="*/ 608 h 1984"/>
                <a:gd name="T10" fmla="*/ 97 w 1920"/>
                <a:gd name="T11" fmla="*/ 1664 h 1984"/>
                <a:gd name="T12" fmla="*/ 0 w 1920"/>
                <a:gd name="T13" fmla="*/ 1696 h 1984"/>
                <a:gd name="T14" fmla="*/ 160 w 1920"/>
                <a:gd name="T15" fmla="*/ 1984 h 1984"/>
                <a:gd name="T16" fmla="*/ 1920 w 1920"/>
                <a:gd name="T17" fmla="*/ 1824 h 1984"/>
                <a:gd name="T18" fmla="*/ 1888 w 1920"/>
                <a:gd name="T19" fmla="*/ 1664 h 1984"/>
                <a:gd name="T20" fmla="*/ 1792 w 1920"/>
                <a:gd name="T21" fmla="*/ 608 h 1984"/>
                <a:gd name="T22" fmla="*/ 1705 w 1920"/>
                <a:gd name="T23" fmla="*/ 1663 h 1984"/>
                <a:gd name="T24" fmla="*/ 1728 w 1920"/>
                <a:gd name="T25" fmla="*/ 1568 h 1984"/>
                <a:gd name="T26" fmla="*/ 1696 w 1920"/>
                <a:gd name="T27" fmla="*/ 576 h 1984"/>
                <a:gd name="T28" fmla="*/ 1495 w 1920"/>
                <a:gd name="T29" fmla="*/ 512 h 1984"/>
                <a:gd name="T30" fmla="*/ 418 w 1920"/>
                <a:gd name="T31" fmla="*/ 640 h 1984"/>
                <a:gd name="T32" fmla="*/ 961 w 1920"/>
                <a:gd name="T33" fmla="*/ 1152 h 1984"/>
                <a:gd name="T34" fmla="*/ 1229 w 1920"/>
                <a:gd name="T35" fmla="*/ 1266 h 1984"/>
                <a:gd name="T36" fmla="*/ 1189 w 1920"/>
                <a:gd name="T37" fmla="*/ 1325 h 1984"/>
                <a:gd name="T38" fmla="*/ 256 w 1920"/>
                <a:gd name="T39" fmla="*/ 1536 h 1984"/>
                <a:gd name="T40" fmla="*/ 418 w 1920"/>
                <a:gd name="T41" fmla="*/ 640 h 1984"/>
                <a:gd name="T42" fmla="*/ 1340 w 1920"/>
                <a:gd name="T43" fmla="*/ 1202 h 1984"/>
                <a:gd name="T44" fmla="*/ 1204 w 1920"/>
                <a:gd name="T45" fmla="*/ 1094 h 1984"/>
                <a:gd name="T46" fmla="*/ 1259 w 1920"/>
                <a:gd name="T47" fmla="*/ 1062 h 1984"/>
                <a:gd name="T48" fmla="*/ 1344 w 1920"/>
                <a:gd name="T49" fmla="*/ 1273 h 1984"/>
                <a:gd name="T50" fmla="*/ 1399 w 1920"/>
                <a:gd name="T51" fmla="*/ 1241 h 1984"/>
                <a:gd name="T52" fmla="*/ 1632 w 1920"/>
                <a:gd name="T53" fmla="*/ 1580 h 1984"/>
                <a:gd name="T54" fmla="*/ 1632 w 1920"/>
                <a:gd name="T55" fmla="*/ 1580 h 1984"/>
                <a:gd name="T56" fmla="*/ 1466 w 1920"/>
                <a:gd name="T57" fmla="*/ 1676 h 1984"/>
                <a:gd name="T58" fmla="*/ 1467 w 1920"/>
                <a:gd name="T59" fmla="*/ 1165 h 1984"/>
                <a:gd name="T60" fmla="*/ 1395 w 1920"/>
                <a:gd name="T61" fmla="*/ 1170 h 1984"/>
                <a:gd name="T62" fmla="*/ 1503 w 1920"/>
                <a:gd name="T63" fmla="*/ 640 h 1984"/>
                <a:gd name="T64" fmla="*/ 1664 w 1920"/>
                <a:gd name="T65" fmla="*/ 1507 h 1984"/>
                <a:gd name="T66" fmla="*/ 720 w 1920"/>
                <a:gd name="T67" fmla="*/ 192 h 1984"/>
                <a:gd name="T68" fmla="*/ 1084 w 1920"/>
                <a:gd name="T69" fmla="*/ 144 h 1984"/>
                <a:gd name="T70" fmla="*/ 1200 w 1920"/>
                <a:gd name="T71" fmla="*/ 1024 h 1984"/>
                <a:gd name="T72" fmla="*/ 714 w 1920"/>
                <a:gd name="T73" fmla="*/ 196 h 1984"/>
                <a:gd name="T74" fmla="*/ 128 w 1920"/>
                <a:gd name="T75" fmla="*/ 608 h 1984"/>
                <a:gd name="T76" fmla="*/ 425 w 1920"/>
                <a:gd name="T77" fmla="*/ 512 h 1984"/>
                <a:gd name="T78" fmla="*/ 224 w 1920"/>
                <a:gd name="T79" fmla="*/ 576 h 1984"/>
                <a:gd name="T80" fmla="*/ 192 w 1920"/>
                <a:gd name="T81" fmla="*/ 1568 h 1984"/>
                <a:gd name="T82" fmla="*/ 1348 w 1920"/>
                <a:gd name="T83" fmla="*/ 1600 h 1984"/>
                <a:gd name="T84" fmla="*/ 224 w 1920"/>
                <a:gd name="T85" fmla="*/ 1664 h 1984"/>
                <a:gd name="T86" fmla="*/ 128 w 1920"/>
                <a:gd name="T87" fmla="*/ 608 h 1984"/>
                <a:gd name="T88" fmla="*/ 1088 w 1920"/>
                <a:gd name="T89" fmla="*/ 1760 h 1984"/>
                <a:gd name="T90" fmla="*/ 864 w 1920"/>
                <a:gd name="T91" fmla="*/ 1792 h 1984"/>
                <a:gd name="T92" fmla="*/ 832 w 1920"/>
                <a:gd name="T93" fmla="*/ 1728 h 1984"/>
                <a:gd name="T94" fmla="*/ 1856 w 1920"/>
                <a:gd name="T95" fmla="*/ 1824 h 1984"/>
                <a:gd name="T96" fmla="*/ 160 w 1920"/>
                <a:gd name="T97" fmla="*/ 1920 h 1984"/>
                <a:gd name="T98" fmla="*/ 64 w 1920"/>
                <a:gd name="T99" fmla="*/ 1728 h 1984"/>
                <a:gd name="T100" fmla="*/ 768 w 1920"/>
                <a:gd name="T101" fmla="*/ 1760 h 1984"/>
                <a:gd name="T102" fmla="*/ 864 w 1920"/>
                <a:gd name="T103" fmla="*/ 1856 h 1984"/>
                <a:gd name="T104" fmla="*/ 1152 w 1920"/>
                <a:gd name="T105" fmla="*/ 1760 h 1984"/>
                <a:gd name="T106" fmla="*/ 1152 w 1920"/>
                <a:gd name="T107" fmla="*/ 1728 h 1984"/>
                <a:gd name="T108" fmla="*/ 1647 w 1920"/>
                <a:gd name="T109" fmla="*/ 1755 h 1984"/>
                <a:gd name="T110" fmla="*/ 1856 w 1920"/>
                <a:gd name="T111" fmla="*/ 1728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0" h="1984">
                  <a:moveTo>
                    <a:pt x="1888" y="1664"/>
                  </a:moveTo>
                  <a:cubicBezTo>
                    <a:pt x="1823" y="1664"/>
                    <a:pt x="1823" y="1664"/>
                    <a:pt x="1823" y="1664"/>
                  </a:cubicBezTo>
                  <a:cubicBezTo>
                    <a:pt x="1844" y="1636"/>
                    <a:pt x="1856" y="1603"/>
                    <a:pt x="1856" y="1568"/>
                  </a:cubicBezTo>
                  <a:cubicBezTo>
                    <a:pt x="1856" y="608"/>
                    <a:pt x="1856" y="608"/>
                    <a:pt x="1856" y="608"/>
                  </a:cubicBezTo>
                  <a:cubicBezTo>
                    <a:pt x="1856" y="520"/>
                    <a:pt x="1784" y="448"/>
                    <a:pt x="1696" y="448"/>
                  </a:cubicBezTo>
                  <a:cubicBezTo>
                    <a:pt x="1480" y="448"/>
                    <a:pt x="1480" y="448"/>
                    <a:pt x="1480" y="448"/>
                  </a:cubicBezTo>
                  <a:cubicBezTo>
                    <a:pt x="1392" y="161"/>
                    <a:pt x="1088" y="0"/>
                    <a:pt x="802" y="87"/>
                  </a:cubicBezTo>
                  <a:cubicBezTo>
                    <a:pt x="629" y="140"/>
                    <a:pt x="494" y="275"/>
                    <a:pt x="441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136" y="448"/>
                    <a:pt x="64" y="520"/>
                    <a:pt x="64" y="608"/>
                  </a:cubicBezTo>
                  <a:cubicBezTo>
                    <a:pt x="64" y="1568"/>
                    <a:pt x="64" y="1568"/>
                    <a:pt x="64" y="1568"/>
                  </a:cubicBezTo>
                  <a:cubicBezTo>
                    <a:pt x="64" y="1603"/>
                    <a:pt x="76" y="1636"/>
                    <a:pt x="97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24"/>
                    <a:pt x="0" y="1824"/>
                    <a:pt x="0" y="1824"/>
                  </a:cubicBezTo>
                  <a:cubicBezTo>
                    <a:pt x="0" y="1912"/>
                    <a:pt x="72" y="1984"/>
                    <a:pt x="160" y="1984"/>
                  </a:cubicBezTo>
                  <a:cubicBezTo>
                    <a:pt x="1760" y="1984"/>
                    <a:pt x="1760" y="1984"/>
                    <a:pt x="1760" y="1984"/>
                  </a:cubicBezTo>
                  <a:cubicBezTo>
                    <a:pt x="1848" y="1984"/>
                    <a:pt x="1920" y="1912"/>
                    <a:pt x="1920" y="1824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1696" y="512"/>
                  </a:moveTo>
                  <a:cubicBezTo>
                    <a:pt x="1749" y="512"/>
                    <a:pt x="1792" y="555"/>
                    <a:pt x="1792" y="608"/>
                  </a:cubicBezTo>
                  <a:cubicBezTo>
                    <a:pt x="1792" y="1568"/>
                    <a:pt x="1792" y="1568"/>
                    <a:pt x="1792" y="1568"/>
                  </a:cubicBezTo>
                  <a:cubicBezTo>
                    <a:pt x="1792" y="1617"/>
                    <a:pt x="1754" y="1659"/>
                    <a:pt x="1705" y="1663"/>
                  </a:cubicBezTo>
                  <a:cubicBezTo>
                    <a:pt x="1710" y="1642"/>
                    <a:pt x="1710" y="1620"/>
                    <a:pt x="1706" y="1598"/>
                  </a:cubicBezTo>
                  <a:cubicBezTo>
                    <a:pt x="1719" y="1594"/>
                    <a:pt x="1728" y="1582"/>
                    <a:pt x="1728" y="1568"/>
                  </a:cubicBezTo>
                  <a:cubicBezTo>
                    <a:pt x="1728" y="608"/>
                    <a:pt x="1728" y="608"/>
                    <a:pt x="1728" y="608"/>
                  </a:cubicBezTo>
                  <a:cubicBezTo>
                    <a:pt x="1728" y="590"/>
                    <a:pt x="1714" y="576"/>
                    <a:pt x="1696" y="576"/>
                  </a:cubicBezTo>
                  <a:cubicBezTo>
                    <a:pt x="1502" y="576"/>
                    <a:pt x="1502" y="576"/>
                    <a:pt x="1502" y="576"/>
                  </a:cubicBezTo>
                  <a:cubicBezTo>
                    <a:pt x="1501" y="555"/>
                    <a:pt x="1499" y="533"/>
                    <a:pt x="1495" y="512"/>
                  </a:cubicBezTo>
                  <a:lnTo>
                    <a:pt x="1696" y="512"/>
                  </a:lnTo>
                  <a:close/>
                  <a:moveTo>
                    <a:pt x="418" y="640"/>
                  </a:moveTo>
                  <a:cubicBezTo>
                    <a:pt x="431" y="874"/>
                    <a:pt x="593" y="1073"/>
                    <a:pt x="819" y="1133"/>
                  </a:cubicBezTo>
                  <a:cubicBezTo>
                    <a:pt x="865" y="1146"/>
                    <a:pt x="913" y="1152"/>
                    <a:pt x="961" y="1152"/>
                  </a:cubicBezTo>
                  <a:cubicBezTo>
                    <a:pt x="1024" y="1152"/>
                    <a:pt x="1086" y="1141"/>
                    <a:pt x="1145" y="1120"/>
                  </a:cubicBezTo>
                  <a:cubicBezTo>
                    <a:pt x="1229" y="1266"/>
                    <a:pt x="1229" y="1266"/>
                    <a:pt x="1229" y="1266"/>
                  </a:cubicBezTo>
                  <a:cubicBezTo>
                    <a:pt x="1201" y="1282"/>
                    <a:pt x="1201" y="1282"/>
                    <a:pt x="1201" y="1282"/>
                  </a:cubicBezTo>
                  <a:cubicBezTo>
                    <a:pt x="1186" y="1291"/>
                    <a:pt x="1181" y="1310"/>
                    <a:pt x="1189" y="1325"/>
                  </a:cubicBezTo>
                  <a:cubicBezTo>
                    <a:pt x="1311" y="1536"/>
                    <a:pt x="1311" y="1536"/>
                    <a:pt x="1311" y="1536"/>
                  </a:cubicBezTo>
                  <a:cubicBezTo>
                    <a:pt x="256" y="1536"/>
                    <a:pt x="256" y="1536"/>
                    <a:pt x="256" y="1536"/>
                  </a:cubicBezTo>
                  <a:cubicBezTo>
                    <a:pt x="256" y="640"/>
                    <a:pt x="256" y="640"/>
                    <a:pt x="256" y="640"/>
                  </a:cubicBezTo>
                  <a:lnTo>
                    <a:pt x="418" y="640"/>
                  </a:lnTo>
                  <a:close/>
                  <a:moveTo>
                    <a:pt x="1259" y="1062"/>
                  </a:moveTo>
                  <a:cubicBezTo>
                    <a:pt x="1340" y="1202"/>
                    <a:pt x="1340" y="1202"/>
                    <a:pt x="1340" y="1202"/>
                  </a:cubicBezTo>
                  <a:cubicBezTo>
                    <a:pt x="1284" y="1234"/>
                    <a:pt x="1284" y="1234"/>
                    <a:pt x="1284" y="1234"/>
                  </a:cubicBezTo>
                  <a:cubicBezTo>
                    <a:pt x="1204" y="1094"/>
                    <a:pt x="1204" y="1094"/>
                    <a:pt x="1204" y="1094"/>
                  </a:cubicBezTo>
                  <a:cubicBezTo>
                    <a:pt x="1213" y="1089"/>
                    <a:pt x="1223" y="1085"/>
                    <a:pt x="1232" y="1079"/>
                  </a:cubicBezTo>
                  <a:cubicBezTo>
                    <a:pt x="1241" y="1074"/>
                    <a:pt x="1250" y="1068"/>
                    <a:pt x="1259" y="1062"/>
                  </a:cubicBezTo>
                  <a:close/>
                  <a:moveTo>
                    <a:pt x="1261" y="1321"/>
                  </a:moveTo>
                  <a:cubicBezTo>
                    <a:pt x="1344" y="1273"/>
                    <a:pt x="1344" y="1273"/>
                    <a:pt x="1344" y="1273"/>
                  </a:cubicBezTo>
                  <a:cubicBezTo>
                    <a:pt x="1399" y="1241"/>
                    <a:pt x="1399" y="1241"/>
                    <a:pt x="1399" y="1241"/>
                  </a:cubicBezTo>
                  <a:cubicBezTo>
                    <a:pt x="1399" y="1241"/>
                    <a:pt x="1399" y="1241"/>
                    <a:pt x="1399" y="1241"/>
                  </a:cubicBezTo>
                  <a:cubicBezTo>
                    <a:pt x="1427" y="1225"/>
                    <a:pt x="1427" y="1225"/>
                    <a:pt x="1427" y="1225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59" y="1626"/>
                    <a:pt x="1643" y="1685"/>
                    <a:pt x="1597" y="1712"/>
                  </a:cubicBezTo>
                  <a:cubicBezTo>
                    <a:pt x="1551" y="1738"/>
                    <a:pt x="1492" y="1722"/>
                    <a:pt x="1466" y="1676"/>
                  </a:cubicBezTo>
                  <a:lnTo>
                    <a:pt x="1261" y="1321"/>
                  </a:lnTo>
                  <a:close/>
                  <a:moveTo>
                    <a:pt x="1467" y="1165"/>
                  </a:moveTo>
                  <a:cubicBezTo>
                    <a:pt x="1458" y="1150"/>
                    <a:pt x="1438" y="1145"/>
                    <a:pt x="1423" y="1154"/>
                  </a:cubicBezTo>
                  <a:cubicBezTo>
                    <a:pt x="1395" y="1170"/>
                    <a:pt x="1395" y="1170"/>
                    <a:pt x="1395" y="1170"/>
                  </a:cubicBezTo>
                  <a:cubicBezTo>
                    <a:pt x="1311" y="1023"/>
                    <a:pt x="1311" y="1023"/>
                    <a:pt x="1311" y="1023"/>
                  </a:cubicBezTo>
                  <a:cubicBezTo>
                    <a:pt x="1424" y="927"/>
                    <a:pt x="1494" y="789"/>
                    <a:pt x="1503" y="640"/>
                  </a:cubicBezTo>
                  <a:cubicBezTo>
                    <a:pt x="1664" y="640"/>
                    <a:pt x="1664" y="640"/>
                    <a:pt x="1664" y="640"/>
                  </a:cubicBezTo>
                  <a:cubicBezTo>
                    <a:pt x="1664" y="1507"/>
                    <a:pt x="1664" y="1507"/>
                    <a:pt x="1664" y="1507"/>
                  </a:cubicBezTo>
                  <a:lnTo>
                    <a:pt x="1467" y="1165"/>
                  </a:lnTo>
                  <a:close/>
                  <a:moveTo>
                    <a:pt x="720" y="192"/>
                  </a:moveTo>
                  <a:cubicBezTo>
                    <a:pt x="793" y="150"/>
                    <a:pt x="875" y="128"/>
                    <a:pt x="959" y="128"/>
                  </a:cubicBezTo>
                  <a:cubicBezTo>
                    <a:pt x="1001" y="128"/>
                    <a:pt x="1043" y="133"/>
                    <a:pt x="1084" y="144"/>
                  </a:cubicBezTo>
                  <a:cubicBezTo>
                    <a:pt x="1340" y="213"/>
                    <a:pt x="1492" y="476"/>
                    <a:pt x="1424" y="732"/>
                  </a:cubicBezTo>
                  <a:cubicBezTo>
                    <a:pt x="1391" y="855"/>
                    <a:pt x="1310" y="960"/>
                    <a:pt x="1200" y="1024"/>
                  </a:cubicBezTo>
                  <a:cubicBezTo>
                    <a:pt x="971" y="1158"/>
                    <a:pt x="677" y="1081"/>
                    <a:pt x="543" y="852"/>
                  </a:cubicBezTo>
                  <a:cubicBezTo>
                    <a:pt x="409" y="624"/>
                    <a:pt x="486" y="330"/>
                    <a:pt x="714" y="196"/>
                  </a:cubicBezTo>
                  <a:cubicBezTo>
                    <a:pt x="716" y="194"/>
                    <a:pt x="718" y="193"/>
                    <a:pt x="720" y="192"/>
                  </a:cubicBezTo>
                  <a:close/>
                  <a:moveTo>
                    <a:pt x="128" y="608"/>
                  </a:moveTo>
                  <a:cubicBezTo>
                    <a:pt x="128" y="555"/>
                    <a:pt x="171" y="512"/>
                    <a:pt x="224" y="512"/>
                  </a:cubicBezTo>
                  <a:cubicBezTo>
                    <a:pt x="425" y="512"/>
                    <a:pt x="425" y="512"/>
                    <a:pt x="425" y="512"/>
                  </a:cubicBezTo>
                  <a:cubicBezTo>
                    <a:pt x="421" y="533"/>
                    <a:pt x="419" y="555"/>
                    <a:pt x="417" y="576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06" y="576"/>
                    <a:pt x="192" y="590"/>
                    <a:pt x="192" y="608"/>
                  </a:cubicBezTo>
                  <a:cubicBezTo>
                    <a:pt x="192" y="1568"/>
                    <a:pt x="192" y="1568"/>
                    <a:pt x="192" y="1568"/>
                  </a:cubicBezTo>
                  <a:cubicBezTo>
                    <a:pt x="192" y="1586"/>
                    <a:pt x="206" y="1600"/>
                    <a:pt x="224" y="1600"/>
                  </a:cubicBezTo>
                  <a:cubicBezTo>
                    <a:pt x="1348" y="1600"/>
                    <a:pt x="1348" y="1600"/>
                    <a:pt x="1348" y="1600"/>
                  </a:cubicBezTo>
                  <a:cubicBezTo>
                    <a:pt x="1385" y="1664"/>
                    <a:pt x="1385" y="1664"/>
                    <a:pt x="1385" y="1664"/>
                  </a:cubicBezTo>
                  <a:cubicBezTo>
                    <a:pt x="224" y="1664"/>
                    <a:pt x="224" y="1664"/>
                    <a:pt x="224" y="1664"/>
                  </a:cubicBezTo>
                  <a:cubicBezTo>
                    <a:pt x="171" y="1664"/>
                    <a:pt x="128" y="1621"/>
                    <a:pt x="128" y="1568"/>
                  </a:cubicBezTo>
                  <a:lnTo>
                    <a:pt x="128" y="608"/>
                  </a:lnTo>
                  <a:close/>
                  <a:moveTo>
                    <a:pt x="1088" y="1728"/>
                  </a:moveTo>
                  <a:cubicBezTo>
                    <a:pt x="1088" y="1760"/>
                    <a:pt x="1088" y="1760"/>
                    <a:pt x="1088" y="1760"/>
                  </a:cubicBezTo>
                  <a:cubicBezTo>
                    <a:pt x="1088" y="1778"/>
                    <a:pt x="1074" y="1792"/>
                    <a:pt x="1056" y="1792"/>
                  </a:cubicBezTo>
                  <a:cubicBezTo>
                    <a:pt x="864" y="1792"/>
                    <a:pt x="864" y="1792"/>
                    <a:pt x="864" y="1792"/>
                  </a:cubicBezTo>
                  <a:cubicBezTo>
                    <a:pt x="846" y="1792"/>
                    <a:pt x="832" y="1778"/>
                    <a:pt x="832" y="1760"/>
                  </a:cubicBezTo>
                  <a:cubicBezTo>
                    <a:pt x="832" y="1728"/>
                    <a:pt x="832" y="1728"/>
                    <a:pt x="832" y="1728"/>
                  </a:cubicBezTo>
                  <a:lnTo>
                    <a:pt x="1088" y="1728"/>
                  </a:lnTo>
                  <a:close/>
                  <a:moveTo>
                    <a:pt x="1856" y="1824"/>
                  </a:moveTo>
                  <a:cubicBezTo>
                    <a:pt x="1856" y="1877"/>
                    <a:pt x="1813" y="1920"/>
                    <a:pt x="1760" y="1920"/>
                  </a:cubicBezTo>
                  <a:cubicBezTo>
                    <a:pt x="160" y="1920"/>
                    <a:pt x="160" y="1920"/>
                    <a:pt x="160" y="1920"/>
                  </a:cubicBezTo>
                  <a:cubicBezTo>
                    <a:pt x="107" y="1920"/>
                    <a:pt x="64" y="1877"/>
                    <a:pt x="64" y="1824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768" y="1728"/>
                    <a:pt x="768" y="1728"/>
                    <a:pt x="768" y="1728"/>
                  </a:cubicBezTo>
                  <a:cubicBezTo>
                    <a:pt x="768" y="1760"/>
                    <a:pt x="768" y="1760"/>
                    <a:pt x="768" y="1760"/>
                  </a:cubicBezTo>
                  <a:cubicBezTo>
                    <a:pt x="768" y="1813"/>
                    <a:pt x="811" y="1856"/>
                    <a:pt x="864" y="1856"/>
                  </a:cubicBezTo>
                  <a:cubicBezTo>
                    <a:pt x="864" y="1856"/>
                    <a:pt x="864" y="1856"/>
                    <a:pt x="864" y="1856"/>
                  </a:cubicBezTo>
                  <a:cubicBezTo>
                    <a:pt x="1056" y="1856"/>
                    <a:pt x="1056" y="1856"/>
                    <a:pt x="1056" y="1856"/>
                  </a:cubicBezTo>
                  <a:cubicBezTo>
                    <a:pt x="1109" y="1856"/>
                    <a:pt x="1152" y="1813"/>
                    <a:pt x="1152" y="1760"/>
                  </a:cubicBezTo>
                  <a:cubicBezTo>
                    <a:pt x="1152" y="1760"/>
                    <a:pt x="1152" y="1760"/>
                    <a:pt x="1152" y="1760"/>
                  </a:cubicBezTo>
                  <a:cubicBezTo>
                    <a:pt x="1152" y="1728"/>
                    <a:pt x="1152" y="1728"/>
                    <a:pt x="1152" y="1728"/>
                  </a:cubicBezTo>
                  <a:cubicBezTo>
                    <a:pt x="1424" y="1728"/>
                    <a:pt x="1424" y="1728"/>
                    <a:pt x="1424" y="1728"/>
                  </a:cubicBezTo>
                  <a:cubicBezTo>
                    <a:pt x="1478" y="1797"/>
                    <a:pt x="1578" y="1809"/>
                    <a:pt x="1647" y="1755"/>
                  </a:cubicBezTo>
                  <a:cubicBezTo>
                    <a:pt x="1657" y="1747"/>
                    <a:pt x="1666" y="1738"/>
                    <a:pt x="1674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993099" y="2540174"/>
              <a:ext cx="31570" cy="71448"/>
            </a:xfrm>
            <a:custGeom>
              <a:avLst/>
              <a:gdLst>
                <a:gd name="T0" fmla="*/ 32 w 160"/>
                <a:gd name="T1" fmla="*/ 384 h 384"/>
                <a:gd name="T2" fmla="*/ 128 w 160"/>
                <a:gd name="T3" fmla="*/ 384 h 384"/>
                <a:gd name="T4" fmla="*/ 160 w 160"/>
                <a:gd name="T5" fmla="*/ 352 h 384"/>
                <a:gd name="T6" fmla="*/ 160 w 160"/>
                <a:gd name="T7" fmla="*/ 32 h 384"/>
                <a:gd name="T8" fmla="*/ 128 w 160"/>
                <a:gd name="T9" fmla="*/ 0 h 384"/>
                <a:gd name="T10" fmla="*/ 32 w 160"/>
                <a:gd name="T11" fmla="*/ 0 h 384"/>
                <a:gd name="T12" fmla="*/ 0 w 160"/>
                <a:gd name="T13" fmla="*/ 32 h 384"/>
                <a:gd name="T14" fmla="*/ 0 w 160"/>
                <a:gd name="T15" fmla="*/ 352 h 384"/>
                <a:gd name="T16" fmla="*/ 32 w 160"/>
                <a:gd name="T17" fmla="*/ 384 h 384"/>
                <a:gd name="T18" fmla="*/ 64 w 160"/>
                <a:gd name="T19" fmla="*/ 64 h 384"/>
                <a:gd name="T20" fmla="*/ 96 w 160"/>
                <a:gd name="T21" fmla="*/ 64 h 384"/>
                <a:gd name="T22" fmla="*/ 96 w 160"/>
                <a:gd name="T23" fmla="*/ 320 h 384"/>
                <a:gd name="T24" fmla="*/ 64 w 160"/>
                <a:gd name="T25" fmla="*/ 320 h 384"/>
                <a:gd name="T26" fmla="*/ 64 w 160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84">
                  <a:moveTo>
                    <a:pt x="32" y="384"/>
                  </a:moveTo>
                  <a:cubicBezTo>
                    <a:pt x="128" y="384"/>
                    <a:pt x="128" y="384"/>
                    <a:pt x="128" y="384"/>
                  </a:cubicBezTo>
                  <a:cubicBezTo>
                    <a:pt x="146" y="384"/>
                    <a:pt x="160" y="370"/>
                    <a:pt x="160" y="35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958206" y="2558452"/>
              <a:ext cx="29909" cy="53171"/>
            </a:xfrm>
            <a:custGeom>
              <a:avLst/>
              <a:gdLst>
                <a:gd name="T0" fmla="*/ 32 w 160"/>
                <a:gd name="T1" fmla="*/ 288 h 288"/>
                <a:gd name="T2" fmla="*/ 128 w 160"/>
                <a:gd name="T3" fmla="*/ 288 h 288"/>
                <a:gd name="T4" fmla="*/ 160 w 160"/>
                <a:gd name="T5" fmla="*/ 256 h 288"/>
                <a:gd name="T6" fmla="*/ 160 w 160"/>
                <a:gd name="T7" fmla="*/ 32 h 288"/>
                <a:gd name="T8" fmla="*/ 128 w 160"/>
                <a:gd name="T9" fmla="*/ 0 h 288"/>
                <a:gd name="T10" fmla="*/ 32 w 160"/>
                <a:gd name="T11" fmla="*/ 0 h 288"/>
                <a:gd name="T12" fmla="*/ 0 w 160"/>
                <a:gd name="T13" fmla="*/ 32 h 288"/>
                <a:gd name="T14" fmla="*/ 0 w 160"/>
                <a:gd name="T15" fmla="*/ 256 h 288"/>
                <a:gd name="T16" fmla="*/ 32 w 160"/>
                <a:gd name="T17" fmla="*/ 288 h 288"/>
                <a:gd name="T18" fmla="*/ 64 w 160"/>
                <a:gd name="T19" fmla="*/ 64 h 288"/>
                <a:gd name="T20" fmla="*/ 96 w 160"/>
                <a:gd name="T21" fmla="*/ 64 h 288"/>
                <a:gd name="T22" fmla="*/ 96 w 160"/>
                <a:gd name="T23" fmla="*/ 224 h 288"/>
                <a:gd name="T24" fmla="*/ 64 w 160"/>
                <a:gd name="T25" fmla="*/ 224 h 288"/>
                <a:gd name="T26" fmla="*/ 64 w 160"/>
                <a:gd name="T27" fmla="*/ 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288">
                  <a:moveTo>
                    <a:pt x="32" y="288"/>
                  </a:moveTo>
                  <a:cubicBezTo>
                    <a:pt x="128" y="288"/>
                    <a:pt x="128" y="288"/>
                    <a:pt x="128" y="288"/>
                  </a:cubicBezTo>
                  <a:cubicBezTo>
                    <a:pt x="146" y="288"/>
                    <a:pt x="160" y="274"/>
                    <a:pt x="160" y="256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2" y="288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64" y="224"/>
                    <a:pt x="64" y="224"/>
                    <a:pt x="64" y="22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0"/>
            <p:cNvSpPr>
              <a:spLocks noEditPoints="1"/>
            </p:cNvSpPr>
            <p:nvPr/>
          </p:nvSpPr>
          <p:spPr bwMode="auto">
            <a:xfrm>
              <a:off x="5921651" y="2575068"/>
              <a:ext cx="29909" cy="36555"/>
            </a:xfrm>
            <a:custGeom>
              <a:avLst/>
              <a:gdLst>
                <a:gd name="T0" fmla="*/ 32 w 160"/>
                <a:gd name="T1" fmla="*/ 192 h 192"/>
                <a:gd name="T2" fmla="*/ 128 w 160"/>
                <a:gd name="T3" fmla="*/ 192 h 192"/>
                <a:gd name="T4" fmla="*/ 160 w 160"/>
                <a:gd name="T5" fmla="*/ 160 h 192"/>
                <a:gd name="T6" fmla="*/ 160 w 160"/>
                <a:gd name="T7" fmla="*/ 32 h 192"/>
                <a:gd name="T8" fmla="*/ 128 w 160"/>
                <a:gd name="T9" fmla="*/ 0 h 192"/>
                <a:gd name="T10" fmla="*/ 32 w 160"/>
                <a:gd name="T11" fmla="*/ 0 h 192"/>
                <a:gd name="T12" fmla="*/ 0 w 160"/>
                <a:gd name="T13" fmla="*/ 32 h 192"/>
                <a:gd name="T14" fmla="*/ 0 w 160"/>
                <a:gd name="T15" fmla="*/ 160 h 192"/>
                <a:gd name="T16" fmla="*/ 32 w 160"/>
                <a:gd name="T17" fmla="*/ 192 h 192"/>
                <a:gd name="T18" fmla="*/ 64 w 160"/>
                <a:gd name="T19" fmla="*/ 64 h 192"/>
                <a:gd name="T20" fmla="*/ 96 w 160"/>
                <a:gd name="T21" fmla="*/ 64 h 192"/>
                <a:gd name="T22" fmla="*/ 96 w 160"/>
                <a:gd name="T23" fmla="*/ 128 h 192"/>
                <a:gd name="T24" fmla="*/ 64 w 160"/>
                <a:gd name="T25" fmla="*/ 128 h 192"/>
                <a:gd name="T26" fmla="*/ 64 w 160"/>
                <a:gd name="T27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2">
                  <a:moveTo>
                    <a:pt x="32" y="192"/>
                  </a:moveTo>
                  <a:cubicBezTo>
                    <a:pt x="128" y="192"/>
                    <a:pt x="128" y="192"/>
                    <a:pt x="128" y="192"/>
                  </a:cubicBezTo>
                  <a:cubicBezTo>
                    <a:pt x="146" y="192"/>
                    <a:pt x="160" y="178"/>
                    <a:pt x="160" y="160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5868480" y="2701350"/>
              <a:ext cx="23262" cy="13293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5903373" y="2701350"/>
              <a:ext cx="103019" cy="13293"/>
            </a:xfrm>
            <a:custGeom>
              <a:avLst/>
              <a:gdLst>
                <a:gd name="T0" fmla="*/ 32 w 544"/>
                <a:gd name="T1" fmla="*/ 64 h 64"/>
                <a:gd name="T2" fmla="*/ 512 w 544"/>
                <a:gd name="T3" fmla="*/ 64 h 64"/>
                <a:gd name="T4" fmla="*/ 544 w 544"/>
                <a:gd name="T5" fmla="*/ 32 h 64"/>
                <a:gd name="T6" fmla="*/ 512 w 544"/>
                <a:gd name="T7" fmla="*/ 0 h 64"/>
                <a:gd name="T8" fmla="*/ 32 w 544"/>
                <a:gd name="T9" fmla="*/ 0 h 64"/>
                <a:gd name="T10" fmla="*/ 0 w 544"/>
                <a:gd name="T11" fmla="*/ 32 h 64"/>
                <a:gd name="T12" fmla="*/ 32 w 54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4">
                  <a:moveTo>
                    <a:pt x="32" y="64"/>
                  </a:moveTo>
                  <a:cubicBezTo>
                    <a:pt x="512" y="64"/>
                    <a:pt x="512" y="64"/>
                    <a:pt x="512" y="64"/>
                  </a:cubicBezTo>
                  <a:cubicBezTo>
                    <a:pt x="530" y="64"/>
                    <a:pt x="544" y="50"/>
                    <a:pt x="544" y="32"/>
                  </a:cubicBezTo>
                  <a:cubicBezTo>
                    <a:pt x="544" y="14"/>
                    <a:pt x="530" y="0"/>
                    <a:pt x="5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5868480" y="2678088"/>
              <a:ext cx="23262" cy="11630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5903373" y="2678088"/>
              <a:ext cx="36555" cy="11630"/>
            </a:xfrm>
            <a:custGeom>
              <a:avLst/>
              <a:gdLst>
                <a:gd name="T0" fmla="*/ 32 w 192"/>
                <a:gd name="T1" fmla="*/ 64 h 64"/>
                <a:gd name="T2" fmla="*/ 160 w 192"/>
                <a:gd name="T3" fmla="*/ 64 h 64"/>
                <a:gd name="T4" fmla="*/ 192 w 192"/>
                <a:gd name="T5" fmla="*/ 32 h 64"/>
                <a:gd name="T6" fmla="*/ 160 w 192"/>
                <a:gd name="T7" fmla="*/ 0 h 64"/>
                <a:gd name="T8" fmla="*/ 32 w 192"/>
                <a:gd name="T9" fmla="*/ 0 h 64"/>
                <a:gd name="T10" fmla="*/ 0 w 192"/>
                <a:gd name="T11" fmla="*/ 32 h 64"/>
                <a:gd name="T12" fmla="*/ 32 w 19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32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5868480" y="2726274"/>
              <a:ext cx="23262" cy="11630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5903373" y="2726274"/>
              <a:ext cx="103019" cy="11630"/>
            </a:xfrm>
            <a:custGeom>
              <a:avLst/>
              <a:gdLst>
                <a:gd name="T0" fmla="*/ 32 w 544"/>
                <a:gd name="T1" fmla="*/ 64 h 64"/>
                <a:gd name="T2" fmla="*/ 512 w 544"/>
                <a:gd name="T3" fmla="*/ 64 h 64"/>
                <a:gd name="T4" fmla="*/ 544 w 544"/>
                <a:gd name="T5" fmla="*/ 32 h 64"/>
                <a:gd name="T6" fmla="*/ 512 w 544"/>
                <a:gd name="T7" fmla="*/ 0 h 64"/>
                <a:gd name="T8" fmla="*/ 32 w 544"/>
                <a:gd name="T9" fmla="*/ 0 h 64"/>
                <a:gd name="T10" fmla="*/ 0 w 544"/>
                <a:gd name="T11" fmla="*/ 32 h 64"/>
                <a:gd name="T12" fmla="*/ 32 w 54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4">
                  <a:moveTo>
                    <a:pt x="32" y="64"/>
                  </a:moveTo>
                  <a:cubicBezTo>
                    <a:pt x="512" y="64"/>
                    <a:pt x="512" y="64"/>
                    <a:pt x="512" y="64"/>
                  </a:cubicBezTo>
                  <a:cubicBezTo>
                    <a:pt x="530" y="64"/>
                    <a:pt x="544" y="50"/>
                    <a:pt x="544" y="32"/>
                  </a:cubicBezTo>
                  <a:cubicBezTo>
                    <a:pt x="544" y="14"/>
                    <a:pt x="530" y="0"/>
                    <a:pt x="5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3591427" y="4931164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068996" y="4512782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7318134" y="3007928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04068" y="6028901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68996" y="6042756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545880" y="4290426"/>
            <a:ext cx="467374" cy="469185"/>
            <a:chOff x="5754428" y="3990494"/>
            <a:chExt cx="467374" cy="469185"/>
          </a:xfrm>
        </p:grpSpPr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CF347EBC-7204-4B03-9867-89918B53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250" y="4115489"/>
              <a:ext cx="61592" cy="48911"/>
            </a:xfrm>
            <a:custGeom>
              <a:avLst/>
              <a:gdLst>
                <a:gd name="T0" fmla="*/ 259 w 272"/>
                <a:gd name="T1" fmla="*/ 13 h 214"/>
                <a:gd name="T2" fmla="*/ 214 w 272"/>
                <a:gd name="T3" fmla="*/ 13 h 214"/>
                <a:gd name="T4" fmla="*/ 89 w 272"/>
                <a:gd name="T5" fmla="*/ 138 h 214"/>
                <a:gd name="T6" fmla="*/ 57 w 272"/>
                <a:gd name="T7" fmla="*/ 106 h 214"/>
                <a:gd name="T8" fmla="*/ 12 w 272"/>
                <a:gd name="T9" fmla="*/ 106 h 214"/>
                <a:gd name="T10" fmla="*/ 12 w 272"/>
                <a:gd name="T11" fmla="*/ 150 h 214"/>
                <a:gd name="T12" fmla="*/ 67 w 272"/>
                <a:gd name="T13" fmla="*/ 205 h 214"/>
                <a:gd name="T14" fmla="*/ 89 w 272"/>
                <a:gd name="T15" fmla="*/ 214 h 214"/>
                <a:gd name="T16" fmla="*/ 112 w 272"/>
                <a:gd name="T17" fmla="*/ 205 h 214"/>
                <a:gd name="T18" fmla="*/ 259 w 272"/>
                <a:gd name="T19" fmla="*/ 58 h 214"/>
                <a:gd name="T20" fmla="*/ 259 w 272"/>
                <a:gd name="T21" fmla="*/ 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214">
                  <a:moveTo>
                    <a:pt x="259" y="13"/>
                  </a:moveTo>
                  <a:cubicBezTo>
                    <a:pt x="246" y="0"/>
                    <a:pt x="227" y="0"/>
                    <a:pt x="214" y="13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44" y="93"/>
                    <a:pt x="25" y="93"/>
                    <a:pt x="12" y="106"/>
                  </a:cubicBezTo>
                  <a:cubicBezTo>
                    <a:pt x="0" y="118"/>
                    <a:pt x="0" y="138"/>
                    <a:pt x="12" y="150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73" y="211"/>
                    <a:pt x="83" y="214"/>
                    <a:pt x="89" y="214"/>
                  </a:cubicBezTo>
                  <a:cubicBezTo>
                    <a:pt x="99" y="214"/>
                    <a:pt x="105" y="211"/>
                    <a:pt x="112" y="205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72" y="45"/>
                    <a:pt x="272" y="22"/>
                    <a:pt x="259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C4B49640-986C-49A7-8ED6-E4077E3E7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250" y="4180704"/>
              <a:ext cx="61592" cy="48911"/>
            </a:xfrm>
            <a:custGeom>
              <a:avLst/>
              <a:gdLst>
                <a:gd name="T0" fmla="*/ 214 w 272"/>
                <a:gd name="T1" fmla="*/ 13 h 214"/>
                <a:gd name="T2" fmla="*/ 89 w 272"/>
                <a:gd name="T3" fmla="*/ 138 h 214"/>
                <a:gd name="T4" fmla="*/ 57 w 272"/>
                <a:gd name="T5" fmla="*/ 106 h 214"/>
                <a:gd name="T6" fmla="*/ 12 w 272"/>
                <a:gd name="T7" fmla="*/ 106 h 214"/>
                <a:gd name="T8" fmla="*/ 12 w 272"/>
                <a:gd name="T9" fmla="*/ 150 h 214"/>
                <a:gd name="T10" fmla="*/ 67 w 272"/>
                <a:gd name="T11" fmla="*/ 205 h 214"/>
                <a:gd name="T12" fmla="*/ 89 w 272"/>
                <a:gd name="T13" fmla="*/ 214 h 214"/>
                <a:gd name="T14" fmla="*/ 112 w 272"/>
                <a:gd name="T15" fmla="*/ 205 h 214"/>
                <a:gd name="T16" fmla="*/ 259 w 272"/>
                <a:gd name="T17" fmla="*/ 58 h 214"/>
                <a:gd name="T18" fmla="*/ 259 w 272"/>
                <a:gd name="T19" fmla="*/ 13 h 214"/>
                <a:gd name="T20" fmla="*/ 214 w 272"/>
                <a:gd name="T21" fmla="*/ 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214">
                  <a:moveTo>
                    <a:pt x="214" y="13"/>
                  </a:moveTo>
                  <a:cubicBezTo>
                    <a:pt x="89" y="138"/>
                    <a:pt x="89" y="138"/>
                    <a:pt x="89" y="13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44" y="93"/>
                    <a:pt x="25" y="93"/>
                    <a:pt x="12" y="106"/>
                  </a:cubicBezTo>
                  <a:cubicBezTo>
                    <a:pt x="0" y="118"/>
                    <a:pt x="0" y="138"/>
                    <a:pt x="12" y="150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73" y="211"/>
                    <a:pt x="83" y="214"/>
                    <a:pt x="89" y="214"/>
                  </a:cubicBezTo>
                  <a:cubicBezTo>
                    <a:pt x="99" y="214"/>
                    <a:pt x="105" y="211"/>
                    <a:pt x="112" y="205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72" y="45"/>
                    <a:pt x="272" y="26"/>
                    <a:pt x="259" y="13"/>
                  </a:cubicBezTo>
                  <a:cubicBezTo>
                    <a:pt x="246" y="0"/>
                    <a:pt x="224" y="0"/>
                    <a:pt x="214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7F8037F4-4833-44B4-BAEE-8298B85F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592" y="4240485"/>
              <a:ext cx="28984" cy="14492"/>
            </a:xfrm>
            <a:custGeom>
              <a:avLst/>
              <a:gdLst>
                <a:gd name="T0" fmla="*/ 32 w 128"/>
                <a:gd name="T1" fmla="*/ 0 h 64"/>
                <a:gd name="T2" fmla="*/ 0 w 128"/>
                <a:gd name="T3" fmla="*/ 32 h 64"/>
                <a:gd name="T4" fmla="*/ 32 w 128"/>
                <a:gd name="T5" fmla="*/ 64 h 64"/>
                <a:gd name="T6" fmla="*/ 96 w 128"/>
                <a:gd name="T7" fmla="*/ 64 h 64"/>
                <a:gd name="T8" fmla="*/ 128 w 128"/>
                <a:gd name="T9" fmla="*/ 32 h 64"/>
                <a:gd name="T10" fmla="*/ 96 w 128"/>
                <a:gd name="T11" fmla="*/ 0 h 64"/>
                <a:gd name="T12" fmla="*/ 32 w 12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0"/>
                  </a:move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5" y="64"/>
                    <a:pt x="128" y="51"/>
                    <a:pt x="128" y="32"/>
                  </a:cubicBezTo>
                  <a:cubicBezTo>
                    <a:pt x="128" y="13"/>
                    <a:pt x="115" y="0"/>
                    <a:pt x="96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82C924E-5F20-49E9-B2E4-1426C02E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4428" y="4240485"/>
              <a:ext cx="467374" cy="219194"/>
            </a:xfrm>
            <a:custGeom>
              <a:avLst/>
              <a:gdLst>
                <a:gd name="T0" fmla="*/ 1408 w 2048"/>
                <a:gd name="T1" fmla="*/ 32 h 960"/>
                <a:gd name="T2" fmla="*/ 1632 w 2048"/>
                <a:gd name="T3" fmla="*/ 64 h 960"/>
                <a:gd name="T4" fmla="*/ 1354 w 2048"/>
                <a:gd name="T5" fmla="*/ 634 h 960"/>
                <a:gd name="T6" fmla="*/ 822 w 2048"/>
                <a:gd name="T7" fmla="*/ 387 h 960"/>
                <a:gd name="T8" fmla="*/ 672 w 2048"/>
                <a:gd name="T9" fmla="*/ 381 h 960"/>
                <a:gd name="T10" fmla="*/ 669 w 2048"/>
                <a:gd name="T11" fmla="*/ 355 h 960"/>
                <a:gd name="T12" fmla="*/ 954 w 2048"/>
                <a:gd name="T13" fmla="*/ 150 h 960"/>
                <a:gd name="T14" fmla="*/ 1072 w 2048"/>
                <a:gd name="T15" fmla="*/ 64 h 960"/>
                <a:gd name="T16" fmla="*/ 1152 w 2048"/>
                <a:gd name="T17" fmla="*/ 32 h 960"/>
                <a:gd name="T18" fmla="*/ 1046 w 2048"/>
                <a:gd name="T19" fmla="*/ 0 h 960"/>
                <a:gd name="T20" fmla="*/ 845 w 2048"/>
                <a:gd name="T21" fmla="*/ 0 h 960"/>
                <a:gd name="T22" fmla="*/ 416 w 2048"/>
                <a:gd name="T23" fmla="*/ 0 h 960"/>
                <a:gd name="T24" fmla="*/ 0 w 2048"/>
                <a:gd name="T25" fmla="*/ 576 h 960"/>
                <a:gd name="T26" fmla="*/ 224 w 2048"/>
                <a:gd name="T27" fmla="*/ 544 h 960"/>
                <a:gd name="T28" fmla="*/ 64 w 2048"/>
                <a:gd name="T29" fmla="*/ 512 h 960"/>
                <a:gd name="T30" fmla="*/ 384 w 2048"/>
                <a:gd name="T31" fmla="*/ 64 h 960"/>
                <a:gd name="T32" fmla="*/ 320 w 2048"/>
                <a:gd name="T33" fmla="*/ 512 h 960"/>
                <a:gd name="T34" fmla="*/ 320 w 2048"/>
                <a:gd name="T35" fmla="*/ 576 h 960"/>
                <a:gd name="T36" fmla="*/ 845 w 2048"/>
                <a:gd name="T37" fmla="*/ 922 h 960"/>
                <a:gd name="T38" fmla="*/ 966 w 2048"/>
                <a:gd name="T39" fmla="*/ 941 h 960"/>
                <a:gd name="T40" fmla="*/ 1034 w 2048"/>
                <a:gd name="T41" fmla="*/ 954 h 960"/>
                <a:gd name="T42" fmla="*/ 1043 w 2048"/>
                <a:gd name="T43" fmla="*/ 960 h 960"/>
                <a:gd name="T44" fmla="*/ 1069 w 2048"/>
                <a:gd name="T45" fmla="*/ 957 h 960"/>
                <a:gd name="T46" fmla="*/ 1078 w 2048"/>
                <a:gd name="T47" fmla="*/ 950 h 960"/>
                <a:gd name="T48" fmla="*/ 1674 w 2048"/>
                <a:gd name="T49" fmla="*/ 573 h 960"/>
                <a:gd name="T50" fmla="*/ 2048 w 2048"/>
                <a:gd name="T51" fmla="*/ 0 h 960"/>
                <a:gd name="T52" fmla="*/ 1261 w 2048"/>
                <a:gd name="T53" fmla="*/ 704 h 960"/>
                <a:gd name="T54" fmla="*/ 938 w 2048"/>
                <a:gd name="T55" fmla="*/ 426 h 960"/>
                <a:gd name="T56" fmla="*/ 1213 w 2048"/>
                <a:gd name="T57" fmla="*/ 746 h 960"/>
                <a:gd name="T58" fmla="*/ 886 w 2048"/>
                <a:gd name="T59" fmla="*/ 522 h 960"/>
                <a:gd name="T60" fmla="*/ 842 w 2048"/>
                <a:gd name="T61" fmla="*/ 566 h 960"/>
                <a:gd name="T62" fmla="*/ 1056 w 2048"/>
                <a:gd name="T63" fmla="*/ 883 h 960"/>
                <a:gd name="T64" fmla="*/ 746 w 2048"/>
                <a:gd name="T65" fmla="*/ 618 h 960"/>
                <a:gd name="T66" fmla="*/ 954 w 2048"/>
                <a:gd name="T67" fmla="*/ 870 h 960"/>
                <a:gd name="T68" fmla="*/ 883 w 2048"/>
                <a:gd name="T69" fmla="*/ 870 h 960"/>
                <a:gd name="T70" fmla="*/ 448 w 2048"/>
                <a:gd name="T71" fmla="*/ 64 h 960"/>
                <a:gd name="T72" fmla="*/ 877 w 2048"/>
                <a:gd name="T73" fmla="*/ 122 h 960"/>
                <a:gd name="T74" fmla="*/ 598 w 2048"/>
                <a:gd name="T75" fmla="*/ 381 h 960"/>
                <a:gd name="T76" fmla="*/ 691 w 2048"/>
                <a:gd name="T77" fmla="*/ 458 h 960"/>
                <a:gd name="T78" fmla="*/ 1021 w 2048"/>
                <a:gd name="T79" fmla="*/ 362 h 960"/>
                <a:gd name="T80" fmla="*/ 1261 w 2048"/>
                <a:gd name="T81" fmla="*/ 704 h 960"/>
                <a:gd name="T82" fmla="*/ 1696 w 2048"/>
                <a:gd name="T83" fmla="*/ 512 h 960"/>
                <a:gd name="T84" fmla="*/ 1984 w 2048"/>
                <a:gd name="T85" fmla="*/ 64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8" h="960">
                  <a:moveTo>
                    <a:pt x="1440" y="0"/>
                  </a:moveTo>
                  <a:cubicBezTo>
                    <a:pt x="1421" y="0"/>
                    <a:pt x="1408" y="13"/>
                    <a:pt x="1408" y="32"/>
                  </a:cubicBezTo>
                  <a:cubicBezTo>
                    <a:pt x="1408" y="51"/>
                    <a:pt x="1421" y="64"/>
                    <a:pt x="1440" y="64"/>
                  </a:cubicBezTo>
                  <a:cubicBezTo>
                    <a:pt x="1632" y="64"/>
                    <a:pt x="1632" y="64"/>
                    <a:pt x="1632" y="64"/>
                  </a:cubicBezTo>
                  <a:cubicBezTo>
                    <a:pt x="1632" y="522"/>
                    <a:pt x="1632" y="522"/>
                    <a:pt x="1632" y="522"/>
                  </a:cubicBezTo>
                  <a:cubicBezTo>
                    <a:pt x="1354" y="634"/>
                    <a:pt x="1354" y="634"/>
                    <a:pt x="1354" y="634"/>
                  </a:cubicBezTo>
                  <a:cubicBezTo>
                    <a:pt x="1034" y="282"/>
                    <a:pt x="1034" y="282"/>
                    <a:pt x="1034" y="282"/>
                  </a:cubicBezTo>
                  <a:cubicBezTo>
                    <a:pt x="822" y="387"/>
                    <a:pt x="822" y="387"/>
                    <a:pt x="822" y="387"/>
                  </a:cubicBezTo>
                  <a:cubicBezTo>
                    <a:pt x="787" y="403"/>
                    <a:pt x="749" y="406"/>
                    <a:pt x="714" y="394"/>
                  </a:cubicBezTo>
                  <a:cubicBezTo>
                    <a:pt x="672" y="381"/>
                    <a:pt x="672" y="381"/>
                    <a:pt x="672" y="381"/>
                  </a:cubicBezTo>
                  <a:cubicBezTo>
                    <a:pt x="666" y="378"/>
                    <a:pt x="662" y="371"/>
                    <a:pt x="662" y="368"/>
                  </a:cubicBezTo>
                  <a:cubicBezTo>
                    <a:pt x="662" y="365"/>
                    <a:pt x="662" y="358"/>
                    <a:pt x="669" y="355"/>
                  </a:cubicBezTo>
                  <a:cubicBezTo>
                    <a:pt x="941" y="157"/>
                    <a:pt x="941" y="157"/>
                    <a:pt x="941" y="157"/>
                  </a:cubicBezTo>
                  <a:cubicBezTo>
                    <a:pt x="944" y="157"/>
                    <a:pt x="950" y="154"/>
                    <a:pt x="954" y="150"/>
                  </a:cubicBezTo>
                  <a:cubicBezTo>
                    <a:pt x="954" y="150"/>
                    <a:pt x="954" y="147"/>
                    <a:pt x="957" y="147"/>
                  </a:cubicBezTo>
                  <a:cubicBezTo>
                    <a:pt x="1072" y="64"/>
                    <a:pt x="1072" y="64"/>
                    <a:pt x="1072" y="64"/>
                  </a:cubicBezTo>
                  <a:cubicBezTo>
                    <a:pt x="1120" y="64"/>
                    <a:pt x="1120" y="64"/>
                    <a:pt x="1120" y="64"/>
                  </a:cubicBezTo>
                  <a:cubicBezTo>
                    <a:pt x="1139" y="64"/>
                    <a:pt x="1152" y="51"/>
                    <a:pt x="1152" y="32"/>
                  </a:cubicBezTo>
                  <a:cubicBezTo>
                    <a:pt x="1152" y="13"/>
                    <a:pt x="1139" y="0"/>
                    <a:pt x="1120" y="0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931" y="83"/>
                    <a:pt x="931" y="83"/>
                    <a:pt x="931" y="83"/>
                  </a:cubicBezTo>
                  <a:cubicBezTo>
                    <a:pt x="845" y="0"/>
                    <a:pt x="845" y="0"/>
                    <a:pt x="845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211" y="576"/>
                    <a:pt x="224" y="563"/>
                    <a:pt x="224" y="544"/>
                  </a:cubicBezTo>
                  <a:cubicBezTo>
                    <a:pt x="224" y="525"/>
                    <a:pt x="211" y="512"/>
                    <a:pt x="192" y="512"/>
                  </a:cubicBezTo>
                  <a:cubicBezTo>
                    <a:pt x="64" y="512"/>
                    <a:pt x="64" y="512"/>
                    <a:pt x="64" y="512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320" y="512"/>
                    <a:pt x="320" y="512"/>
                    <a:pt x="320" y="512"/>
                  </a:cubicBezTo>
                  <a:cubicBezTo>
                    <a:pt x="301" y="512"/>
                    <a:pt x="288" y="525"/>
                    <a:pt x="288" y="544"/>
                  </a:cubicBezTo>
                  <a:cubicBezTo>
                    <a:pt x="288" y="563"/>
                    <a:pt x="301" y="576"/>
                    <a:pt x="320" y="576"/>
                  </a:cubicBezTo>
                  <a:cubicBezTo>
                    <a:pt x="406" y="576"/>
                    <a:pt x="406" y="576"/>
                    <a:pt x="406" y="576"/>
                  </a:cubicBezTo>
                  <a:cubicBezTo>
                    <a:pt x="845" y="922"/>
                    <a:pt x="845" y="922"/>
                    <a:pt x="845" y="922"/>
                  </a:cubicBezTo>
                  <a:cubicBezTo>
                    <a:pt x="867" y="941"/>
                    <a:pt x="893" y="950"/>
                    <a:pt x="922" y="950"/>
                  </a:cubicBezTo>
                  <a:cubicBezTo>
                    <a:pt x="938" y="950"/>
                    <a:pt x="954" y="947"/>
                    <a:pt x="966" y="941"/>
                  </a:cubicBezTo>
                  <a:cubicBezTo>
                    <a:pt x="979" y="934"/>
                    <a:pt x="989" y="925"/>
                    <a:pt x="998" y="918"/>
                  </a:cubicBezTo>
                  <a:cubicBezTo>
                    <a:pt x="1034" y="954"/>
                    <a:pt x="1034" y="954"/>
                    <a:pt x="1034" y="954"/>
                  </a:cubicBezTo>
                  <a:cubicBezTo>
                    <a:pt x="1037" y="957"/>
                    <a:pt x="1037" y="957"/>
                    <a:pt x="1040" y="957"/>
                  </a:cubicBezTo>
                  <a:cubicBezTo>
                    <a:pt x="1043" y="960"/>
                    <a:pt x="1043" y="960"/>
                    <a:pt x="1043" y="960"/>
                  </a:cubicBezTo>
                  <a:cubicBezTo>
                    <a:pt x="1046" y="960"/>
                    <a:pt x="1053" y="960"/>
                    <a:pt x="1056" y="960"/>
                  </a:cubicBezTo>
                  <a:cubicBezTo>
                    <a:pt x="1059" y="960"/>
                    <a:pt x="1062" y="960"/>
                    <a:pt x="1069" y="957"/>
                  </a:cubicBezTo>
                  <a:cubicBezTo>
                    <a:pt x="1069" y="957"/>
                    <a:pt x="1072" y="957"/>
                    <a:pt x="1072" y="954"/>
                  </a:cubicBezTo>
                  <a:cubicBezTo>
                    <a:pt x="1075" y="954"/>
                    <a:pt x="1075" y="950"/>
                    <a:pt x="1078" y="950"/>
                  </a:cubicBezTo>
                  <a:cubicBezTo>
                    <a:pt x="1363" y="698"/>
                    <a:pt x="1363" y="698"/>
                    <a:pt x="1363" y="698"/>
                  </a:cubicBezTo>
                  <a:cubicBezTo>
                    <a:pt x="1674" y="573"/>
                    <a:pt x="1674" y="573"/>
                    <a:pt x="1674" y="573"/>
                  </a:cubicBezTo>
                  <a:cubicBezTo>
                    <a:pt x="2048" y="573"/>
                    <a:pt x="2048" y="573"/>
                    <a:pt x="2048" y="573"/>
                  </a:cubicBezTo>
                  <a:cubicBezTo>
                    <a:pt x="2048" y="0"/>
                    <a:pt x="2048" y="0"/>
                    <a:pt x="2048" y="0"/>
                  </a:cubicBezTo>
                  <a:lnTo>
                    <a:pt x="1440" y="0"/>
                  </a:lnTo>
                  <a:close/>
                  <a:moveTo>
                    <a:pt x="1261" y="704"/>
                  </a:moveTo>
                  <a:cubicBezTo>
                    <a:pt x="982" y="426"/>
                    <a:pt x="982" y="426"/>
                    <a:pt x="982" y="426"/>
                  </a:cubicBezTo>
                  <a:cubicBezTo>
                    <a:pt x="970" y="413"/>
                    <a:pt x="950" y="413"/>
                    <a:pt x="938" y="426"/>
                  </a:cubicBezTo>
                  <a:cubicBezTo>
                    <a:pt x="925" y="438"/>
                    <a:pt x="925" y="458"/>
                    <a:pt x="938" y="470"/>
                  </a:cubicBezTo>
                  <a:cubicBezTo>
                    <a:pt x="1213" y="746"/>
                    <a:pt x="1213" y="746"/>
                    <a:pt x="1213" y="746"/>
                  </a:cubicBezTo>
                  <a:cubicBezTo>
                    <a:pt x="1158" y="794"/>
                    <a:pt x="1158" y="794"/>
                    <a:pt x="1158" y="794"/>
                  </a:cubicBezTo>
                  <a:cubicBezTo>
                    <a:pt x="886" y="522"/>
                    <a:pt x="886" y="522"/>
                    <a:pt x="886" y="522"/>
                  </a:cubicBezTo>
                  <a:cubicBezTo>
                    <a:pt x="874" y="509"/>
                    <a:pt x="854" y="509"/>
                    <a:pt x="842" y="522"/>
                  </a:cubicBezTo>
                  <a:cubicBezTo>
                    <a:pt x="829" y="534"/>
                    <a:pt x="829" y="554"/>
                    <a:pt x="842" y="566"/>
                  </a:cubicBezTo>
                  <a:cubicBezTo>
                    <a:pt x="1110" y="835"/>
                    <a:pt x="1110" y="835"/>
                    <a:pt x="1110" y="835"/>
                  </a:cubicBezTo>
                  <a:cubicBezTo>
                    <a:pt x="1056" y="883"/>
                    <a:pt x="1056" y="883"/>
                    <a:pt x="1056" y="883"/>
                  </a:cubicBezTo>
                  <a:cubicBezTo>
                    <a:pt x="790" y="618"/>
                    <a:pt x="790" y="618"/>
                    <a:pt x="790" y="618"/>
                  </a:cubicBezTo>
                  <a:cubicBezTo>
                    <a:pt x="778" y="605"/>
                    <a:pt x="758" y="605"/>
                    <a:pt x="746" y="618"/>
                  </a:cubicBezTo>
                  <a:cubicBezTo>
                    <a:pt x="733" y="630"/>
                    <a:pt x="733" y="650"/>
                    <a:pt x="746" y="662"/>
                  </a:cubicBezTo>
                  <a:cubicBezTo>
                    <a:pt x="954" y="870"/>
                    <a:pt x="954" y="870"/>
                    <a:pt x="954" y="870"/>
                  </a:cubicBezTo>
                  <a:cubicBezTo>
                    <a:pt x="947" y="874"/>
                    <a:pt x="944" y="877"/>
                    <a:pt x="938" y="880"/>
                  </a:cubicBezTo>
                  <a:cubicBezTo>
                    <a:pt x="922" y="886"/>
                    <a:pt x="899" y="883"/>
                    <a:pt x="883" y="870"/>
                  </a:cubicBezTo>
                  <a:cubicBezTo>
                    <a:pt x="448" y="528"/>
                    <a:pt x="448" y="528"/>
                    <a:pt x="448" y="528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819" y="64"/>
                    <a:pt x="819" y="64"/>
                    <a:pt x="819" y="64"/>
                  </a:cubicBezTo>
                  <a:cubicBezTo>
                    <a:pt x="877" y="122"/>
                    <a:pt x="877" y="122"/>
                    <a:pt x="877" y="122"/>
                  </a:cubicBezTo>
                  <a:cubicBezTo>
                    <a:pt x="630" y="304"/>
                    <a:pt x="630" y="304"/>
                    <a:pt x="630" y="304"/>
                  </a:cubicBezTo>
                  <a:cubicBezTo>
                    <a:pt x="608" y="320"/>
                    <a:pt x="595" y="352"/>
                    <a:pt x="598" y="381"/>
                  </a:cubicBezTo>
                  <a:cubicBezTo>
                    <a:pt x="602" y="410"/>
                    <a:pt x="624" y="435"/>
                    <a:pt x="653" y="445"/>
                  </a:cubicBezTo>
                  <a:cubicBezTo>
                    <a:pt x="691" y="458"/>
                    <a:pt x="691" y="458"/>
                    <a:pt x="691" y="458"/>
                  </a:cubicBezTo>
                  <a:cubicBezTo>
                    <a:pt x="742" y="474"/>
                    <a:pt x="800" y="470"/>
                    <a:pt x="851" y="445"/>
                  </a:cubicBezTo>
                  <a:cubicBezTo>
                    <a:pt x="1021" y="362"/>
                    <a:pt x="1021" y="362"/>
                    <a:pt x="1021" y="362"/>
                  </a:cubicBezTo>
                  <a:cubicBezTo>
                    <a:pt x="1302" y="672"/>
                    <a:pt x="1302" y="672"/>
                    <a:pt x="1302" y="672"/>
                  </a:cubicBezTo>
                  <a:lnTo>
                    <a:pt x="1261" y="704"/>
                  </a:lnTo>
                  <a:close/>
                  <a:moveTo>
                    <a:pt x="1984" y="512"/>
                  </a:moveTo>
                  <a:cubicBezTo>
                    <a:pt x="1696" y="512"/>
                    <a:pt x="1696" y="512"/>
                    <a:pt x="1696" y="512"/>
                  </a:cubicBezTo>
                  <a:cubicBezTo>
                    <a:pt x="1696" y="64"/>
                    <a:pt x="1696" y="64"/>
                    <a:pt x="1696" y="64"/>
                  </a:cubicBezTo>
                  <a:cubicBezTo>
                    <a:pt x="1984" y="64"/>
                    <a:pt x="1984" y="64"/>
                    <a:pt x="1984" y="64"/>
                  </a:cubicBezTo>
                  <a:lnTo>
                    <a:pt x="1984" y="51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F3C60083-357C-49F2-BB69-DEB5680A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916" y="4064766"/>
              <a:ext cx="21738" cy="14492"/>
            </a:xfrm>
            <a:custGeom>
              <a:avLst/>
              <a:gdLst>
                <a:gd name="T0" fmla="*/ 96 w 96"/>
                <a:gd name="T1" fmla="*/ 32 h 64"/>
                <a:gd name="T2" fmla="*/ 64 w 96"/>
                <a:gd name="T3" fmla="*/ 0 h 64"/>
                <a:gd name="T4" fmla="*/ 32 w 96"/>
                <a:gd name="T5" fmla="*/ 0 h 64"/>
                <a:gd name="T6" fmla="*/ 0 w 96"/>
                <a:gd name="T7" fmla="*/ 32 h 64"/>
                <a:gd name="T8" fmla="*/ 32 w 96"/>
                <a:gd name="T9" fmla="*/ 64 h 64"/>
                <a:gd name="T10" fmla="*/ 64 w 96"/>
                <a:gd name="T11" fmla="*/ 64 h 64"/>
                <a:gd name="T12" fmla="*/ 96 w 96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96" y="32"/>
                  </a:move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3183A587-423D-4950-BDAE-9120F9E3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01" y="4064766"/>
              <a:ext cx="21738" cy="14492"/>
            </a:xfrm>
            <a:custGeom>
              <a:avLst/>
              <a:gdLst>
                <a:gd name="T0" fmla="*/ 32 w 96"/>
                <a:gd name="T1" fmla="*/ 64 h 64"/>
                <a:gd name="T2" fmla="*/ 64 w 96"/>
                <a:gd name="T3" fmla="*/ 64 h 64"/>
                <a:gd name="T4" fmla="*/ 96 w 96"/>
                <a:gd name="T5" fmla="*/ 32 h 64"/>
                <a:gd name="T6" fmla="*/ 64 w 96"/>
                <a:gd name="T7" fmla="*/ 0 h 64"/>
                <a:gd name="T8" fmla="*/ 32 w 96"/>
                <a:gd name="T9" fmla="*/ 0 h 64"/>
                <a:gd name="T10" fmla="*/ 0 w 96"/>
                <a:gd name="T11" fmla="*/ 32 h 64"/>
                <a:gd name="T12" fmla="*/ 32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32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C9BF28E6-77D3-4FCF-8560-E41386C95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120" y="4064766"/>
              <a:ext cx="23550" cy="14492"/>
            </a:xfrm>
            <a:custGeom>
              <a:avLst/>
              <a:gdLst>
                <a:gd name="T0" fmla="*/ 32 w 96"/>
                <a:gd name="T1" fmla="*/ 64 h 64"/>
                <a:gd name="T2" fmla="*/ 64 w 96"/>
                <a:gd name="T3" fmla="*/ 64 h 64"/>
                <a:gd name="T4" fmla="*/ 96 w 96"/>
                <a:gd name="T5" fmla="*/ 32 h 64"/>
                <a:gd name="T6" fmla="*/ 64 w 96"/>
                <a:gd name="T7" fmla="*/ 0 h 64"/>
                <a:gd name="T8" fmla="*/ 32 w 96"/>
                <a:gd name="T9" fmla="*/ 0 h 64"/>
                <a:gd name="T10" fmla="*/ 0 w 96"/>
                <a:gd name="T11" fmla="*/ 32 h 64"/>
                <a:gd name="T12" fmla="*/ 32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32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9FF8CA4-60EF-4A4D-99D4-D723725AC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2397" y="3990494"/>
              <a:ext cx="351436" cy="242745"/>
            </a:xfrm>
            <a:custGeom>
              <a:avLst/>
              <a:gdLst>
                <a:gd name="T0" fmla="*/ 32 w 1536"/>
                <a:gd name="T1" fmla="*/ 1056 h 1056"/>
                <a:gd name="T2" fmla="*/ 64 w 1536"/>
                <a:gd name="T3" fmla="*/ 1024 h 1056"/>
                <a:gd name="T4" fmla="*/ 64 w 1536"/>
                <a:gd name="T5" fmla="*/ 64 h 1056"/>
                <a:gd name="T6" fmla="*/ 1152 w 1536"/>
                <a:gd name="T7" fmla="*/ 64 h 1056"/>
                <a:gd name="T8" fmla="*/ 1152 w 1536"/>
                <a:gd name="T9" fmla="*/ 352 h 1056"/>
                <a:gd name="T10" fmla="*/ 1184 w 1536"/>
                <a:gd name="T11" fmla="*/ 384 h 1056"/>
                <a:gd name="T12" fmla="*/ 1472 w 1536"/>
                <a:gd name="T13" fmla="*/ 384 h 1056"/>
                <a:gd name="T14" fmla="*/ 1472 w 1536"/>
                <a:gd name="T15" fmla="*/ 992 h 1056"/>
                <a:gd name="T16" fmla="*/ 1504 w 1536"/>
                <a:gd name="T17" fmla="*/ 1024 h 1056"/>
                <a:gd name="T18" fmla="*/ 1536 w 1536"/>
                <a:gd name="T19" fmla="*/ 992 h 1056"/>
                <a:gd name="T20" fmla="*/ 1536 w 1536"/>
                <a:gd name="T21" fmla="*/ 352 h 1056"/>
                <a:gd name="T22" fmla="*/ 1526 w 1536"/>
                <a:gd name="T23" fmla="*/ 330 h 1056"/>
                <a:gd name="T24" fmla="*/ 1206 w 1536"/>
                <a:gd name="T25" fmla="*/ 10 h 1056"/>
                <a:gd name="T26" fmla="*/ 1184 w 1536"/>
                <a:gd name="T27" fmla="*/ 0 h 1056"/>
                <a:gd name="T28" fmla="*/ 32 w 1536"/>
                <a:gd name="T29" fmla="*/ 0 h 1056"/>
                <a:gd name="T30" fmla="*/ 0 w 1536"/>
                <a:gd name="T31" fmla="*/ 32 h 1056"/>
                <a:gd name="T32" fmla="*/ 0 w 1536"/>
                <a:gd name="T33" fmla="*/ 1024 h 1056"/>
                <a:gd name="T34" fmla="*/ 32 w 1536"/>
                <a:gd name="T35" fmla="*/ 1056 h 1056"/>
                <a:gd name="T36" fmla="*/ 1216 w 1536"/>
                <a:gd name="T37" fmla="*/ 112 h 1056"/>
                <a:gd name="T38" fmla="*/ 1424 w 1536"/>
                <a:gd name="T39" fmla="*/ 320 h 1056"/>
                <a:gd name="T40" fmla="*/ 1216 w 1536"/>
                <a:gd name="T41" fmla="*/ 320 h 1056"/>
                <a:gd name="T42" fmla="*/ 1216 w 1536"/>
                <a:gd name="T43" fmla="*/ 11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6" h="1056">
                  <a:moveTo>
                    <a:pt x="32" y="1056"/>
                  </a:moveTo>
                  <a:cubicBezTo>
                    <a:pt x="51" y="1056"/>
                    <a:pt x="64" y="1040"/>
                    <a:pt x="64" y="102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152" y="352"/>
                    <a:pt x="1152" y="352"/>
                    <a:pt x="1152" y="352"/>
                  </a:cubicBezTo>
                  <a:cubicBezTo>
                    <a:pt x="1152" y="371"/>
                    <a:pt x="1165" y="384"/>
                    <a:pt x="1184" y="384"/>
                  </a:cubicBezTo>
                  <a:cubicBezTo>
                    <a:pt x="1472" y="384"/>
                    <a:pt x="1472" y="384"/>
                    <a:pt x="1472" y="384"/>
                  </a:cubicBezTo>
                  <a:cubicBezTo>
                    <a:pt x="1472" y="992"/>
                    <a:pt x="1472" y="992"/>
                    <a:pt x="1472" y="992"/>
                  </a:cubicBezTo>
                  <a:cubicBezTo>
                    <a:pt x="1472" y="1011"/>
                    <a:pt x="1485" y="1024"/>
                    <a:pt x="1504" y="1024"/>
                  </a:cubicBezTo>
                  <a:cubicBezTo>
                    <a:pt x="1523" y="1024"/>
                    <a:pt x="1536" y="1008"/>
                    <a:pt x="1536" y="992"/>
                  </a:cubicBezTo>
                  <a:cubicBezTo>
                    <a:pt x="1536" y="352"/>
                    <a:pt x="1536" y="352"/>
                    <a:pt x="1536" y="352"/>
                  </a:cubicBezTo>
                  <a:cubicBezTo>
                    <a:pt x="1536" y="342"/>
                    <a:pt x="1533" y="336"/>
                    <a:pt x="1526" y="330"/>
                  </a:cubicBezTo>
                  <a:cubicBezTo>
                    <a:pt x="1206" y="10"/>
                    <a:pt x="1206" y="10"/>
                    <a:pt x="1206" y="10"/>
                  </a:cubicBezTo>
                  <a:cubicBezTo>
                    <a:pt x="1200" y="3"/>
                    <a:pt x="1194" y="0"/>
                    <a:pt x="1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6"/>
                    <a:pt x="0" y="32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43"/>
                    <a:pt x="13" y="1056"/>
                    <a:pt x="32" y="1056"/>
                  </a:cubicBezTo>
                  <a:close/>
                  <a:moveTo>
                    <a:pt x="1216" y="112"/>
                  </a:moveTo>
                  <a:cubicBezTo>
                    <a:pt x="1424" y="320"/>
                    <a:pt x="1424" y="320"/>
                    <a:pt x="1424" y="320"/>
                  </a:cubicBezTo>
                  <a:cubicBezTo>
                    <a:pt x="1216" y="320"/>
                    <a:pt x="1216" y="320"/>
                    <a:pt x="1216" y="320"/>
                  </a:cubicBezTo>
                  <a:lnTo>
                    <a:pt x="1216" y="11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D5EBDA3-0A68-4CB7-8C41-2E277DA09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120" y="4033971"/>
              <a:ext cx="110504" cy="16303"/>
            </a:xfrm>
            <a:custGeom>
              <a:avLst/>
              <a:gdLst>
                <a:gd name="T0" fmla="*/ 480 w 480"/>
                <a:gd name="T1" fmla="*/ 32 h 64"/>
                <a:gd name="T2" fmla="*/ 448 w 480"/>
                <a:gd name="T3" fmla="*/ 0 h 64"/>
                <a:gd name="T4" fmla="*/ 32 w 480"/>
                <a:gd name="T5" fmla="*/ 0 h 64"/>
                <a:gd name="T6" fmla="*/ 0 w 480"/>
                <a:gd name="T7" fmla="*/ 32 h 64"/>
                <a:gd name="T8" fmla="*/ 32 w 480"/>
                <a:gd name="T9" fmla="*/ 64 h 64"/>
                <a:gd name="T10" fmla="*/ 448 w 480"/>
                <a:gd name="T11" fmla="*/ 64 h 64"/>
                <a:gd name="T12" fmla="*/ 480 w 48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64">
                  <a:moveTo>
                    <a:pt x="480" y="32"/>
                  </a:moveTo>
                  <a:cubicBezTo>
                    <a:pt x="480" y="13"/>
                    <a:pt x="467" y="0"/>
                    <a:pt x="4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467" y="64"/>
                    <a:pt x="480" y="51"/>
                    <a:pt x="480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3BACE763-076C-4131-ADEE-724A695D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592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F23B9DB-8BD5-4B04-AC6E-675FDDF65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577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7289F380-E0F1-4042-B51C-262D8195B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608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695C3E9-EDBB-453B-850D-9800F55B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22735"/>
              <a:ext cx="166660" cy="14492"/>
            </a:xfrm>
            <a:custGeom>
              <a:avLst/>
              <a:gdLst>
                <a:gd name="T0" fmla="*/ 704 w 736"/>
                <a:gd name="T1" fmla="*/ 0 h 64"/>
                <a:gd name="T2" fmla="*/ 32 w 736"/>
                <a:gd name="T3" fmla="*/ 0 h 64"/>
                <a:gd name="T4" fmla="*/ 0 w 736"/>
                <a:gd name="T5" fmla="*/ 32 h 64"/>
                <a:gd name="T6" fmla="*/ 32 w 736"/>
                <a:gd name="T7" fmla="*/ 64 h 64"/>
                <a:gd name="T8" fmla="*/ 704 w 736"/>
                <a:gd name="T9" fmla="*/ 64 h 64"/>
                <a:gd name="T10" fmla="*/ 736 w 736"/>
                <a:gd name="T11" fmla="*/ 32 h 64"/>
                <a:gd name="T12" fmla="*/ 704 w 73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64">
                  <a:moveTo>
                    <a:pt x="70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23" y="64"/>
                    <a:pt x="736" y="51"/>
                    <a:pt x="736" y="32"/>
                  </a:cubicBezTo>
                  <a:cubicBezTo>
                    <a:pt x="736" y="13"/>
                    <a:pt x="723" y="0"/>
                    <a:pt x="70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22857643-9B46-4432-9D77-92BF4ACE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51719"/>
              <a:ext cx="50723" cy="14492"/>
            </a:xfrm>
            <a:custGeom>
              <a:avLst/>
              <a:gdLst>
                <a:gd name="T0" fmla="*/ 32 w 224"/>
                <a:gd name="T1" fmla="*/ 64 h 64"/>
                <a:gd name="T2" fmla="*/ 192 w 224"/>
                <a:gd name="T3" fmla="*/ 64 h 64"/>
                <a:gd name="T4" fmla="*/ 224 w 224"/>
                <a:gd name="T5" fmla="*/ 32 h 64"/>
                <a:gd name="T6" fmla="*/ 192 w 224"/>
                <a:gd name="T7" fmla="*/ 0 h 64"/>
                <a:gd name="T8" fmla="*/ 32 w 224"/>
                <a:gd name="T9" fmla="*/ 0 h 64"/>
                <a:gd name="T10" fmla="*/ 0 w 224"/>
                <a:gd name="T11" fmla="*/ 32 h 64"/>
                <a:gd name="T12" fmla="*/ 32 w 22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32" y="64"/>
                  </a:moveTo>
                  <a:cubicBezTo>
                    <a:pt x="192" y="64"/>
                    <a:pt x="192" y="64"/>
                    <a:pt x="192" y="64"/>
                  </a:cubicBezTo>
                  <a:cubicBezTo>
                    <a:pt x="211" y="64"/>
                    <a:pt x="224" y="51"/>
                    <a:pt x="224" y="32"/>
                  </a:cubicBezTo>
                  <a:cubicBezTo>
                    <a:pt x="224" y="13"/>
                    <a:pt x="211" y="0"/>
                    <a:pt x="19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D42838AD-6741-41A1-A144-D67B1A6FF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95196"/>
              <a:ext cx="166660" cy="16303"/>
            </a:xfrm>
            <a:custGeom>
              <a:avLst/>
              <a:gdLst>
                <a:gd name="T0" fmla="*/ 736 w 736"/>
                <a:gd name="T1" fmla="*/ 32 h 64"/>
                <a:gd name="T2" fmla="*/ 704 w 736"/>
                <a:gd name="T3" fmla="*/ 0 h 64"/>
                <a:gd name="T4" fmla="*/ 32 w 736"/>
                <a:gd name="T5" fmla="*/ 0 h 64"/>
                <a:gd name="T6" fmla="*/ 0 w 736"/>
                <a:gd name="T7" fmla="*/ 32 h 64"/>
                <a:gd name="T8" fmla="*/ 32 w 736"/>
                <a:gd name="T9" fmla="*/ 64 h 64"/>
                <a:gd name="T10" fmla="*/ 704 w 736"/>
                <a:gd name="T11" fmla="*/ 64 h 64"/>
                <a:gd name="T12" fmla="*/ 736 w 736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64">
                  <a:moveTo>
                    <a:pt x="736" y="32"/>
                  </a:moveTo>
                  <a:cubicBezTo>
                    <a:pt x="736" y="13"/>
                    <a:pt x="723" y="0"/>
                    <a:pt x="7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23" y="64"/>
                    <a:pt x="736" y="51"/>
                    <a:pt x="736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39807" y="6505041"/>
            <a:ext cx="499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**Problem </a:t>
            </a:r>
            <a:r>
              <a:rPr lang="en-US" sz="105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Statement:</a:t>
            </a:r>
            <a:r>
              <a: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How can analytics intervention be beneficial for Network Team</a:t>
            </a:r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4" name="Picture 63" descr="interface - Which symbol is best interpreted as describ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3" y="2690475"/>
            <a:ext cx="445191" cy="4484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75E04294-6B3A-4A8F-838D-D98734C9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93" y="4379189"/>
            <a:ext cx="548640" cy="5486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9" name="Graphic 14" descr="Ui Ux with solid fill">
            <a:extLst>
              <a:ext uri="{FF2B5EF4-FFF2-40B4-BE49-F238E27FC236}">
                <a16:creationId xmlns:a16="http://schemas.microsoft.com/office/drawing/2014/main" id="{6FD76DDC-EDE1-462B-B94A-5B13FC3C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858" y="4452172"/>
            <a:ext cx="407933" cy="4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100584"/>
            <a:ext cx="11942064" cy="66385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872" y="154813"/>
            <a:ext cx="11923776" cy="969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NETWORK TEAM PROBLEM AREAS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SOLUTION APPROACH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55B5E-57DA-934D-A21A-B50437D4E676}"/>
              </a:ext>
            </a:extLst>
          </p:cNvPr>
          <p:cNvSpPr txBox="1"/>
          <p:nvPr/>
        </p:nvSpPr>
        <p:spPr>
          <a:xfrm>
            <a:off x="4500901" y="2903664"/>
            <a:ext cx="297797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Identify new opportunities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E8168-08D4-6443-B9DB-E39B078046D1}"/>
              </a:ext>
            </a:extLst>
          </p:cNvPr>
          <p:cNvSpPr txBox="1"/>
          <p:nvPr/>
        </p:nvSpPr>
        <p:spPr>
          <a:xfrm>
            <a:off x="4462571" y="4642139"/>
            <a:ext cx="297797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accent2"/>
                </a:solidFill>
              </a:rPr>
              <a:t>Improve/ Enhance performance KPIs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5739" y="1554809"/>
            <a:ext cx="2541056" cy="846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Team problem areas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19362" y="1519942"/>
            <a:ext cx="2541056" cy="846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Solution </a:t>
            </a:r>
            <a:r>
              <a:rPr lang="en-US" dirty="0">
                <a:solidFill>
                  <a:schemeClr val="bg1"/>
                </a:solidFill>
              </a:rPr>
              <a:t>Approach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82396" y="1495248"/>
            <a:ext cx="2541056" cy="846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20558" y="5892181"/>
            <a:ext cx="2541055" cy="143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5864" y="5902499"/>
            <a:ext cx="2541055" cy="1436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182396" y="5854866"/>
            <a:ext cx="2541055" cy="143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50922" y="3384477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85739" y="5715114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84545" y="3451152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3799975" y="2707996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7585285" y="4631232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08158"/>
              </p:ext>
            </p:extLst>
          </p:nvPr>
        </p:nvGraphicFramePr>
        <p:xfrm>
          <a:off x="8277544" y="2384088"/>
          <a:ext cx="2489358" cy="362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58">
                  <a:extLst>
                    <a:ext uri="{9D8B030D-6E8A-4147-A177-3AD203B41FA5}">
                      <a16:colId xmlns:a16="http://schemas.microsoft.com/office/drawing/2014/main" val="317386931"/>
                    </a:ext>
                  </a:extLst>
                </a:gridCol>
              </a:tblGrid>
              <a:tr h="203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PCP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: Identify Provider Attribution for PCP using membership data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Specialist/ Hospitals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: Join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medical claims with membership data to get insights on out of network claims information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11906"/>
                  </a:ext>
                </a:extLst>
              </a:tr>
              <a:tr h="14116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Quality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measures GAP closure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Auto Status update of medical claims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Sentiment Analysis and FCR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19705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1332"/>
              </p:ext>
            </p:extLst>
          </p:nvPr>
        </p:nvGraphicFramePr>
        <p:xfrm>
          <a:off x="1085739" y="2401220"/>
          <a:ext cx="2541056" cy="2577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056">
                  <a:extLst>
                    <a:ext uri="{9D8B030D-6E8A-4147-A177-3AD203B41FA5}">
                      <a16:colId xmlns:a16="http://schemas.microsoft.com/office/drawing/2014/main" val="317386931"/>
                    </a:ext>
                  </a:extLst>
                </a:gridCol>
              </a:tblGrid>
              <a:tr h="992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New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11906"/>
                  </a:ext>
                </a:extLst>
              </a:tr>
              <a:tr h="992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Existing Contracts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19705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95369" y="2462080"/>
            <a:ext cx="360567" cy="372198"/>
            <a:chOff x="5795369" y="2462080"/>
            <a:chExt cx="360567" cy="372198"/>
          </a:xfrm>
        </p:grpSpPr>
        <p:sp>
          <p:nvSpPr>
            <p:cNvPr id="54" name="Freeform 56"/>
            <p:cNvSpPr>
              <a:spLocks noEditPoints="1"/>
            </p:cNvSpPr>
            <p:nvPr/>
          </p:nvSpPr>
          <p:spPr bwMode="auto">
            <a:xfrm>
              <a:off x="5886756" y="2487003"/>
              <a:ext cx="177791" cy="177791"/>
            </a:xfrm>
            <a:custGeom>
              <a:avLst/>
              <a:gdLst>
                <a:gd name="T0" fmla="*/ 115 w 950"/>
                <a:gd name="T1" fmla="*/ 683 h 950"/>
                <a:gd name="T2" fmla="*/ 683 w 950"/>
                <a:gd name="T3" fmla="*/ 835 h 950"/>
                <a:gd name="T4" fmla="*/ 835 w 950"/>
                <a:gd name="T5" fmla="*/ 267 h 950"/>
                <a:gd name="T6" fmla="*/ 267 w 950"/>
                <a:gd name="T7" fmla="*/ 115 h 950"/>
                <a:gd name="T8" fmla="*/ 267 w 950"/>
                <a:gd name="T9" fmla="*/ 115 h 950"/>
                <a:gd name="T10" fmla="*/ 115 w 950"/>
                <a:gd name="T11" fmla="*/ 683 h 950"/>
                <a:gd name="T12" fmla="*/ 299 w 950"/>
                <a:gd name="T13" fmla="*/ 170 h 950"/>
                <a:gd name="T14" fmla="*/ 780 w 950"/>
                <a:gd name="T15" fmla="*/ 299 h 950"/>
                <a:gd name="T16" fmla="*/ 651 w 950"/>
                <a:gd name="T17" fmla="*/ 780 h 950"/>
                <a:gd name="T18" fmla="*/ 170 w 950"/>
                <a:gd name="T19" fmla="*/ 651 h 950"/>
                <a:gd name="T20" fmla="*/ 170 w 950"/>
                <a:gd name="T21" fmla="*/ 651 h 950"/>
                <a:gd name="T22" fmla="*/ 295 w 950"/>
                <a:gd name="T23" fmla="*/ 172 h 950"/>
                <a:gd name="T24" fmla="*/ 299 w 950"/>
                <a:gd name="T25" fmla="*/ 17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0" h="950">
                  <a:moveTo>
                    <a:pt x="115" y="683"/>
                  </a:moveTo>
                  <a:cubicBezTo>
                    <a:pt x="230" y="882"/>
                    <a:pt x="484" y="950"/>
                    <a:pt x="683" y="835"/>
                  </a:cubicBezTo>
                  <a:cubicBezTo>
                    <a:pt x="882" y="720"/>
                    <a:pt x="950" y="466"/>
                    <a:pt x="835" y="267"/>
                  </a:cubicBezTo>
                  <a:cubicBezTo>
                    <a:pt x="720" y="68"/>
                    <a:pt x="466" y="0"/>
                    <a:pt x="267" y="115"/>
                  </a:cubicBezTo>
                  <a:cubicBezTo>
                    <a:pt x="267" y="115"/>
                    <a:pt x="267" y="115"/>
                    <a:pt x="267" y="115"/>
                  </a:cubicBezTo>
                  <a:cubicBezTo>
                    <a:pt x="68" y="230"/>
                    <a:pt x="0" y="484"/>
                    <a:pt x="115" y="683"/>
                  </a:cubicBezTo>
                  <a:close/>
                  <a:moveTo>
                    <a:pt x="299" y="170"/>
                  </a:moveTo>
                  <a:cubicBezTo>
                    <a:pt x="467" y="73"/>
                    <a:pt x="683" y="131"/>
                    <a:pt x="780" y="299"/>
                  </a:cubicBezTo>
                  <a:cubicBezTo>
                    <a:pt x="877" y="467"/>
                    <a:pt x="819" y="683"/>
                    <a:pt x="651" y="780"/>
                  </a:cubicBezTo>
                  <a:cubicBezTo>
                    <a:pt x="483" y="877"/>
                    <a:pt x="267" y="819"/>
                    <a:pt x="170" y="651"/>
                  </a:cubicBezTo>
                  <a:cubicBezTo>
                    <a:pt x="170" y="651"/>
                    <a:pt x="170" y="651"/>
                    <a:pt x="170" y="651"/>
                  </a:cubicBezTo>
                  <a:cubicBezTo>
                    <a:pt x="73" y="484"/>
                    <a:pt x="128" y="270"/>
                    <a:pt x="295" y="172"/>
                  </a:cubicBezTo>
                  <a:cubicBezTo>
                    <a:pt x="296" y="172"/>
                    <a:pt x="298" y="171"/>
                    <a:pt x="299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5795369" y="2462080"/>
              <a:ext cx="360567" cy="372198"/>
            </a:xfrm>
            <a:custGeom>
              <a:avLst/>
              <a:gdLst>
                <a:gd name="T0" fmla="*/ 1823 w 1920"/>
                <a:gd name="T1" fmla="*/ 1664 h 1984"/>
                <a:gd name="T2" fmla="*/ 1856 w 1920"/>
                <a:gd name="T3" fmla="*/ 608 h 1984"/>
                <a:gd name="T4" fmla="*/ 1480 w 1920"/>
                <a:gd name="T5" fmla="*/ 448 h 1984"/>
                <a:gd name="T6" fmla="*/ 441 w 1920"/>
                <a:gd name="T7" fmla="*/ 448 h 1984"/>
                <a:gd name="T8" fmla="*/ 64 w 1920"/>
                <a:gd name="T9" fmla="*/ 608 h 1984"/>
                <a:gd name="T10" fmla="*/ 97 w 1920"/>
                <a:gd name="T11" fmla="*/ 1664 h 1984"/>
                <a:gd name="T12" fmla="*/ 0 w 1920"/>
                <a:gd name="T13" fmla="*/ 1696 h 1984"/>
                <a:gd name="T14" fmla="*/ 160 w 1920"/>
                <a:gd name="T15" fmla="*/ 1984 h 1984"/>
                <a:gd name="T16" fmla="*/ 1920 w 1920"/>
                <a:gd name="T17" fmla="*/ 1824 h 1984"/>
                <a:gd name="T18" fmla="*/ 1888 w 1920"/>
                <a:gd name="T19" fmla="*/ 1664 h 1984"/>
                <a:gd name="T20" fmla="*/ 1792 w 1920"/>
                <a:gd name="T21" fmla="*/ 608 h 1984"/>
                <a:gd name="T22" fmla="*/ 1705 w 1920"/>
                <a:gd name="T23" fmla="*/ 1663 h 1984"/>
                <a:gd name="T24" fmla="*/ 1728 w 1920"/>
                <a:gd name="T25" fmla="*/ 1568 h 1984"/>
                <a:gd name="T26" fmla="*/ 1696 w 1920"/>
                <a:gd name="T27" fmla="*/ 576 h 1984"/>
                <a:gd name="T28" fmla="*/ 1495 w 1920"/>
                <a:gd name="T29" fmla="*/ 512 h 1984"/>
                <a:gd name="T30" fmla="*/ 418 w 1920"/>
                <a:gd name="T31" fmla="*/ 640 h 1984"/>
                <a:gd name="T32" fmla="*/ 961 w 1920"/>
                <a:gd name="T33" fmla="*/ 1152 h 1984"/>
                <a:gd name="T34" fmla="*/ 1229 w 1920"/>
                <a:gd name="T35" fmla="*/ 1266 h 1984"/>
                <a:gd name="T36" fmla="*/ 1189 w 1920"/>
                <a:gd name="T37" fmla="*/ 1325 h 1984"/>
                <a:gd name="T38" fmla="*/ 256 w 1920"/>
                <a:gd name="T39" fmla="*/ 1536 h 1984"/>
                <a:gd name="T40" fmla="*/ 418 w 1920"/>
                <a:gd name="T41" fmla="*/ 640 h 1984"/>
                <a:gd name="T42" fmla="*/ 1340 w 1920"/>
                <a:gd name="T43" fmla="*/ 1202 h 1984"/>
                <a:gd name="T44" fmla="*/ 1204 w 1920"/>
                <a:gd name="T45" fmla="*/ 1094 h 1984"/>
                <a:gd name="T46" fmla="*/ 1259 w 1920"/>
                <a:gd name="T47" fmla="*/ 1062 h 1984"/>
                <a:gd name="T48" fmla="*/ 1344 w 1920"/>
                <a:gd name="T49" fmla="*/ 1273 h 1984"/>
                <a:gd name="T50" fmla="*/ 1399 w 1920"/>
                <a:gd name="T51" fmla="*/ 1241 h 1984"/>
                <a:gd name="T52" fmla="*/ 1632 w 1920"/>
                <a:gd name="T53" fmla="*/ 1580 h 1984"/>
                <a:gd name="T54" fmla="*/ 1632 w 1920"/>
                <a:gd name="T55" fmla="*/ 1580 h 1984"/>
                <a:gd name="T56" fmla="*/ 1466 w 1920"/>
                <a:gd name="T57" fmla="*/ 1676 h 1984"/>
                <a:gd name="T58" fmla="*/ 1467 w 1920"/>
                <a:gd name="T59" fmla="*/ 1165 h 1984"/>
                <a:gd name="T60" fmla="*/ 1395 w 1920"/>
                <a:gd name="T61" fmla="*/ 1170 h 1984"/>
                <a:gd name="T62" fmla="*/ 1503 w 1920"/>
                <a:gd name="T63" fmla="*/ 640 h 1984"/>
                <a:gd name="T64" fmla="*/ 1664 w 1920"/>
                <a:gd name="T65" fmla="*/ 1507 h 1984"/>
                <a:gd name="T66" fmla="*/ 720 w 1920"/>
                <a:gd name="T67" fmla="*/ 192 h 1984"/>
                <a:gd name="T68" fmla="*/ 1084 w 1920"/>
                <a:gd name="T69" fmla="*/ 144 h 1984"/>
                <a:gd name="T70" fmla="*/ 1200 w 1920"/>
                <a:gd name="T71" fmla="*/ 1024 h 1984"/>
                <a:gd name="T72" fmla="*/ 714 w 1920"/>
                <a:gd name="T73" fmla="*/ 196 h 1984"/>
                <a:gd name="T74" fmla="*/ 128 w 1920"/>
                <a:gd name="T75" fmla="*/ 608 h 1984"/>
                <a:gd name="T76" fmla="*/ 425 w 1920"/>
                <a:gd name="T77" fmla="*/ 512 h 1984"/>
                <a:gd name="T78" fmla="*/ 224 w 1920"/>
                <a:gd name="T79" fmla="*/ 576 h 1984"/>
                <a:gd name="T80" fmla="*/ 192 w 1920"/>
                <a:gd name="T81" fmla="*/ 1568 h 1984"/>
                <a:gd name="T82" fmla="*/ 1348 w 1920"/>
                <a:gd name="T83" fmla="*/ 1600 h 1984"/>
                <a:gd name="T84" fmla="*/ 224 w 1920"/>
                <a:gd name="T85" fmla="*/ 1664 h 1984"/>
                <a:gd name="T86" fmla="*/ 128 w 1920"/>
                <a:gd name="T87" fmla="*/ 608 h 1984"/>
                <a:gd name="T88" fmla="*/ 1088 w 1920"/>
                <a:gd name="T89" fmla="*/ 1760 h 1984"/>
                <a:gd name="T90" fmla="*/ 864 w 1920"/>
                <a:gd name="T91" fmla="*/ 1792 h 1984"/>
                <a:gd name="T92" fmla="*/ 832 w 1920"/>
                <a:gd name="T93" fmla="*/ 1728 h 1984"/>
                <a:gd name="T94" fmla="*/ 1856 w 1920"/>
                <a:gd name="T95" fmla="*/ 1824 h 1984"/>
                <a:gd name="T96" fmla="*/ 160 w 1920"/>
                <a:gd name="T97" fmla="*/ 1920 h 1984"/>
                <a:gd name="T98" fmla="*/ 64 w 1920"/>
                <a:gd name="T99" fmla="*/ 1728 h 1984"/>
                <a:gd name="T100" fmla="*/ 768 w 1920"/>
                <a:gd name="T101" fmla="*/ 1760 h 1984"/>
                <a:gd name="T102" fmla="*/ 864 w 1920"/>
                <a:gd name="T103" fmla="*/ 1856 h 1984"/>
                <a:gd name="T104" fmla="*/ 1152 w 1920"/>
                <a:gd name="T105" fmla="*/ 1760 h 1984"/>
                <a:gd name="T106" fmla="*/ 1152 w 1920"/>
                <a:gd name="T107" fmla="*/ 1728 h 1984"/>
                <a:gd name="T108" fmla="*/ 1647 w 1920"/>
                <a:gd name="T109" fmla="*/ 1755 h 1984"/>
                <a:gd name="T110" fmla="*/ 1856 w 1920"/>
                <a:gd name="T111" fmla="*/ 1728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0" h="1984">
                  <a:moveTo>
                    <a:pt x="1888" y="1664"/>
                  </a:moveTo>
                  <a:cubicBezTo>
                    <a:pt x="1823" y="1664"/>
                    <a:pt x="1823" y="1664"/>
                    <a:pt x="1823" y="1664"/>
                  </a:cubicBezTo>
                  <a:cubicBezTo>
                    <a:pt x="1844" y="1636"/>
                    <a:pt x="1856" y="1603"/>
                    <a:pt x="1856" y="1568"/>
                  </a:cubicBezTo>
                  <a:cubicBezTo>
                    <a:pt x="1856" y="608"/>
                    <a:pt x="1856" y="608"/>
                    <a:pt x="1856" y="608"/>
                  </a:cubicBezTo>
                  <a:cubicBezTo>
                    <a:pt x="1856" y="520"/>
                    <a:pt x="1784" y="448"/>
                    <a:pt x="1696" y="448"/>
                  </a:cubicBezTo>
                  <a:cubicBezTo>
                    <a:pt x="1480" y="448"/>
                    <a:pt x="1480" y="448"/>
                    <a:pt x="1480" y="448"/>
                  </a:cubicBezTo>
                  <a:cubicBezTo>
                    <a:pt x="1392" y="161"/>
                    <a:pt x="1088" y="0"/>
                    <a:pt x="802" y="87"/>
                  </a:cubicBezTo>
                  <a:cubicBezTo>
                    <a:pt x="629" y="140"/>
                    <a:pt x="494" y="275"/>
                    <a:pt x="441" y="448"/>
                  </a:cubicBezTo>
                  <a:cubicBezTo>
                    <a:pt x="224" y="448"/>
                    <a:pt x="224" y="448"/>
                    <a:pt x="224" y="448"/>
                  </a:cubicBezTo>
                  <a:cubicBezTo>
                    <a:pt x="136" y="448"/>
                    <a:pt x="64" y="520"/>
                    <a:pt x="64" y="608"/>
                  </a:cubicBezTo>
                  <a:cubicBezTo>
                    <a:pt x="64" y="1568"/>
                    <a:pt x="64" y="1568"/>
                    <a:pt x="64" y="1568"/>
                  </a:cubicBezTo>
                  <a:cubicBezTo>
                    <a:pt x="64" y="1603"/>
                    <a:pt x="76" y="1636"/>
                    <a:pt x="97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24"/>
                    <a:pt x="0" y="1824"/>
                    <a:pt x="0" y="1824"/>
                  </a:cubicBezTo>
                  <a:cubicBezTo>
                    <a:pt x="0" y="1912"/>
                    <a:pt x="72" y="1984"/>
                    <a:pt x="160" y="1984"/>
                  </a:cubicBezTo>
                  <a:cubicBezTo>
                    <a:pt x="1760" y="1984"/>
                    <a:pt x="1760" y="1984"/>
                    <a:pt x="1760" y="1984"/>
                  </a:cubicBezTo>
                  <a:cubicBezTo>
                    <a:pt x="1848" y="1984"/>
                    <a:pt x="1920" y="1912"/>
                    <a:pt x="1920" y="1824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1696" y="512"/>
                  </a:moveTo>
                  <a:cubicBezTo>
                    <a:pt x="1749" y="512"/>
                    <a:pt x="1792" y="555"/>
                    <a:pt x="1792" y="608"/>
                  </a:cubicBezTo>
                  <a:cubicBezTo>
                    <a:pt x="1792" y="1568"/>
                    <a:pt x="1792" y="1568"/>
                    <a:pt x="1792" y="1568"/>
                  </a:cubicBezTo>
                  <a:cubicBezTo>
                    <a:pt x="1792" y="1617"/>
                    <a:pt x="1754" y="1659"/>
                    <a:pt x="1705" y="1663"/>
                  </a:cubicBezTo>
                  <a:cubicBezTo>
                    <a:pt x="1710" y="1642"/>
                    <a:pt x="1710" y="1620"/>
                    <a:pt x="1706" y="1598"/>
                  </a:cubicBezTo>
                  <a:cubicBezTo>
                    <a:pt x="1719" y="1594"/>
                    <a:pt x="1728" y="1582"/>
                    <a:pt x="1728" y="1568"/>
                  </a:cubicBezTo>
                  <a:cubicBezTo>
                    <a:pt x="1728" y="608"/>
                    <a:pt x="1728" y="608"/>
                    <a:pt x="1728" y="608"/>
                  </a:cubicBezTo>
                  <a:cubicBezTo>
                    <a:pt x="1728" y="590"/>
                    <a:pt x="1714" y="576"/>
                    <a:pt x="1696" y="576"/>
                  </a:cubicBezTo>
                  <a:cubicBezTo>
                    <a:pt x="1502" y="576"/>
                    <a:pt x="1502" y="576"/>
                    <a:pt x="1502" y="576"/>
                  </a:cubicBezTo>
                  <a:cubicBezTo>
                    <a:pt x="1501" y="555"/>
                    <a:pt x="1499" y="533"/>
                    <a:pt x="1495" y="512"/>
                  </a:cubicBezTo>
                  <a:lnTo>
                    <a:pt x="1696" y="512"/>
                  </a:lnTo>
                  <a:close/>
                  <a:moveTo>
                    <a:pt x="418" y="640"/>
                  </a:moveTo>
                  <a:cubicBezTo>
                    <a:pt x="431" y="874"/>
                    <a:pt x="593" y="1073"/>
                    <a:pt x="819" y="1133"/>
                  </a:cubicBezTo>
                  <a:cubicBezTo>
                    <a:pt x="865" y="1146"/>
                    <a:pt x="913" y="1152"/>
                    <a:pt x="961" y="1152"/>
                  </a:cubicBezTo>
                  <a:cubicBezTo>
                    <a:pt x="1024" y="1152"/>
                    <a:pt x="1086" y="1141"/>
                    <a:pt x="1145" y="1120"/>
                  </a:cubicBezTo>
                  <a:cubicBezTo>
                    <a:pt x="1229" y="1266"/>
                    <a:pt x="1229" y="1266"/>
                    <a:pt x="1229" y="1266"/>
                  </a:cubicBezTo>
                  <a:cubicBezTo>
                    <a:pt x="1201" y="1282"/>
                    <a:pt x="1201" y="1282"/>
                    <a:pt x="1201" y="1282"/>
                  </a:cubicBezTo>
                  <a:cubicBezTo>
                    <a:pt x="1186" y="1291"/>
                    <a:pt x="1181" y="1310"/>
                    <a:pt x="1189" y="1325"/>
                  </a:cubicBezTo>
                  <a:cubicBezTo>
                    <a:pt x="1311" y="1536"/>
                    <a:pt x="1311" y="1536"/>
                    <a:pt x="1311" y="1536"/>
                  </a:cubicBezTo>
                  <a:cubicBezTo>
                    <a:pt x="256" y="1536"/>
                    <a:pt x="256" y="1536"/>
                    <a:pt x="256" y="1536"/>
                  </a:cubicBezTo>
                  <a:cubicBezTo>
                    <a:pt x="256" y="640"/>
                    <a:pt x="256" y="640"/>
                    <a:pt x="256" y="640"/>
                  </a:cubicBezTo>
                  <a:lnTo>
                    <a:pt x="418" y="640"/>
                  </a:lnTo>
                  <a:close/>
                  <a:moveTo>
                    <a:pt x="1259" y="1062"/>
                  </a:moveTo>
                  <a:cubicBezTo>
                    <a:pt x="1340" y="1202"/>
                    <a:pt x="1340" y="1202"/>
                    <a:pt x="1340" y="1202"/>
                  </a:cubicBezTo>
                  <a:cubicBezTo>
                    <a:pt x="1284" y="1234"/>
                    <a:pt x="1284" y="1234"/>
                    <a:pt x="1284" y="1234"/>
                  </a:cubicBezTo>
                  <a:cubicBezTo>
                    <a:pt x="1204" y="1094"/>
                    <a:pt x="1204" y="1094"/>
                    <a:pt x="1204" y="1094"/>
                  </a:cubicBezTo>
                  <a:cubicBezTo>
                    <a:pt x="1213" y="1089"/>
                    <a:pt x="1223" y="1085"/>
                    <a:pt x="1232" y="1079"/>
                  </a:cubicBezTo>
                  <a:cubicBezTo>
                    <a:pt x="1241" y="1074"/>
                    <a:pt x="1250" y="1068"/>
                    <a:pt x="1259" y="1062"/>
                  </a:cubicBezTo>
                  <a:close/>
                  <a:moveTo>
                    <a:pt x="1261" y="1321"/>
                  </a:moveTo>
                  <a:cubicBezTo>
                    <a:pt x="1344" y="1273"/>
                    <a:pt x="1344" y="1273"/>
                    <a:pt x="1344" y="1273"/>
                  </a:cubicBezTo>
                  <a:cubicBezTo>
                    <a:pt x="1399" y="1241"/>
                    <a:pt x="1399" y="1241"/>
                    <a:pt x="1399" y="1241"/>
                  </a:cubicBezTo>
                  <a:cubicBezTo>
                    <a:pt x="1399" y="1241"/>
                    <a:pt x="1399" y="1241"/>
                    <a:pt x="1399" y="1241"/>
                  </a:cubicBezTo>
                  <a:cubicBezTo>
                    <a:pt x="1427" y="1225"/>
                    <a:pt x="1427" y="1225"/>
                    <a:pt x="1427" y="1225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32" y="1580"/>
                    <a:pt x="1632" y="1580"/>
                    <a:pt x="1632" y="1580"/>
                  </a:cubicBezTo>
                  <a:cubicBezTo>
                    <a:pt x="1659" y="1626"/>
                    <a:pt x="1643" y="1685"/>
                    <a:pt x="1597" y="1712"/>
                  </a:cubicBezTo>
                  <a:cubicBezTo>
                    <a:pt x="1551" y="1738"/>
                    <a:pt x="1492" y="1722"/>
                    <a:pt x="1466" y="1676"/>
                  </a:cubicBezTo>
                  <a:lnTo>
                    <a:pt x="1261" y="1321"/>
                  </a:lnTo>
                  <a:close/>
                  <a:moveTo>
                    <a:pt x="1467" y="1165"/>
                  </a:moveTo>
                  <a:cubicBezTo>
                    <a:pt x="1458" y="1150"/>
                    <a:pt x="1438" y="1145"/>
                    <a:pt x="1423" y="1154"/>
                  </a:cubicBezTo>
                  <a:cubicBezTo>
                    <a:pt x="1395" y="1170"/>
                    <a:pt x="1395" y="1170"/>
                    <a:pt x="1395" y="1170"/>
                  </a:cubicBezTo>
                  <a:cubicBezTo>
                    <a:pt x="1311" y="1023"/>
                    <a:pt x="1311" y="1023"/>
                    <a:pt x="1311" y="1023"/>
                  </a:cubicBezTo>
                  <a:cubicBezTo>
                    <a:pt x="1424" y="927"/>
                    <a:pt x="1494" y="789"/>
                    <a:pt x="1503" y="640"/>
                  </a:cubicBezTo>
                  <a:cubicBezTo>
                    <a:pt x="1664" y="640"/>
                    <a:pt x="1664" y="640"/>
                    <a:pt x="1664" y="640"/>
                  </a:cubicBezTo>
                  <a:cubicBezTo>
                    <a:pt x="1664" y="1507"/>
                    <a:pt x="1664" y="1507"/>
                    <a:pt x="1664" y="1507"/>
                  </a:cubicBezTo>
                  <a:lnTo>
                    <a:pt x="1467" y="1165"/>
                  </a:lnTo>
                  <a:close/>
                  <a:moveTo>
                    <a:pt x="720" y="192"/>
                  </a:moveTo>
                  <a:cubicBezTo>
                    <a:pt x="793" y="150"/>
                    <a:pt x="875" y="128"/>
                    <a:pt x="959" y="128"/>
                  </a:cubicBezTo>
                  <a:cubicBezTo>
                    <a:pt x="1001" y="128"/>
                    <a:pt x="1043" y="133"/>
                    <a:pt x="1084" y="144"/>
                  </a:cubicBezTo>
                  <a:cubicBezTo>
                    <a:pt x="1340" y="213"/>
                    <a:pt x="1492" y="476"/>
                    <a:pt x="1424" y="732"/>
                  </a:cubicBezTo>
                  <a:cubicBezTo>
                    <a:pt x="1391" y="855"/>
                    <a:pt x="1310" y="960"/>
                    <a:pt x="1200" y="1024"/>
                  </a:cubicBezTo>
                  <a:cubicBezTo>
                    <a:pt x="971" y="1158"/>
                    <a:pt x="677" y="1081"/>
                    <a:pt x="543" y="852"/>
                  </a:cubicBezTo>
                  <a:cubicBezTo>
                    <a:pt x="409" y="624"/>
                    <a:pt x="486" y="330"/>
                    <a:pt x="714" y="196"/>
                  </a:cubicBezTo>
                  <a:cubicBezTo>
                    <a:pt x="716" y="194"/>
                    <a:pt x="718" y="193"/>
                    <a:pt x="720" y="192"/>
                  </a:cubicBezTo>
                  <a:close/>
                  <a:moveTo>
                    <a:pt x="128" y="608"/>
                  </a:moveTo>
                  <a:cubicBezTo>
                    <a:pt x="128" y="555"/>
                    <a:pt x="171" y="512"/>
                    <a:pt x="224" y="512"/>
                  </a:cubicBezTo>
                  <a:cubicBezTo>
                    <a:pt x="425" y="512"/>
                    <a:pt x="425" y="512"/>
                    <a:pt x="425" y="512"/>
                  </a:cubicBezTo>
                  <a:cubicBezTo>
                    <a:pt x="421" y="533"/>
                    <a:pt x="419" y="555"/>
                    <a:pt x="417" y="576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06" y="576"/>
                    <a:pt x="192" y="590"/>
                    <a:pt x="192" y="608"/>
                  </a:cubicBezTo>
                  <a:cubicBezTo>
                    <a:pt x="192" y="1568"/>
                    <a:pt x="192" y="1568"/>
                    <a:pt x="192" y="1568"/>
                  </a:cubicBezTo>
                  <a:cubicBezTo>
                    <a:pt x="192" y="1586"/>
                    <a:pt x="206" y="1600"/>
                    <a:pt x="224" y="1600"/>
                  </a:cubicBezTo>
                  <a:cubicBezTo>
                    <a:pt x="1348" y="1600"/>
                    <a:pt x="1348" y="1600"/>
                    <a:pt x="1348" y="1600"/>
                  </a:cubicBezTo>
                  <a:cubicBezTo>
                    <a:pt x="1385" y="1664"/>
                    <a:pt x="1385" y="1664"/>
                    <a:pt x="1385" y="1664"/>
                  </a:cubicBezTo>
                  <a:cubicBezTo>
                    <a:pt x="224" y="1664"/>
                    <a:pt x="224" y="1664"/>
                    <a:pt x="224" y="1664"/>
                  </a:cubicBezTo>
                  <a:cubicBezTo>
                    <a:pt x="171" y="1664"/>
                    <a:pt x="128" y="1621"/>
                    <a:pt x="128" y="1568"/>
                  </a:cubicBezTo>
                  <a:lnTo>
                    <a:pt x="128" y="608"/>
                  </a:lnTo>
                  <a:close/>
                  <a:moveTo>
                    <a:pt x="1088" y="1728"/>
                  </a:moveTo>
                  <a:cubicBezTo>
                    <a:pt x="1088" y="1760"/>
                    <a:pt x="1088" y="1760"/>
                    <a:pt x="1088" y="1760"/>
                  </a:cubicBezTo>
                  <a:cubicBezTo>
                    <a:pt x="1088" y="1778"/>
                    <a:pt x="1074" y="1792"/>
                    <a:pt x="1056" y="1792"/>
                  </a:cubicBezTo>
                  <a:cubicBezTo>
                    <a:pt x="864" y="1792"/>
                    <a:pt x="864" y="1792"/>
                    <a:pt x="864" y="1792"/>
                  </a:cubicBezTo>
                  <a:cubicBezTo>
                    <a:pt x="846" y="1792"/>
                    <a:pt x="832" y="1778"/>
                    <a:pt x="832" y="1760"/>
                  </a:cubicBezTo>
                  <a:cubicBezTo>
                    <a:pt x="832" y="1728"/>
                    <a:pt x="832" y="1728"/>
                    <a:pt x="832" y="1728"/>
                  </a:cubicBezTo>
                  <a:lnTo>
                    <a:pt x="1088" y="1728"/>
                  </a:lnTo>
                  <a:close/>
                  <a:moveTo>
                    <a:pt x="1856" y="1824"/>
                  </a:moveTo>
                  <a:cubicBezTo>
                    <a:pt x="1856" y="1877"/>
                    <a:pt x="1813" y="1920"/>
                    <a:pt x="1760" y="1920"/>
                  </a:cubicBezTo>
                  <a:cubicBezTo>
                    <a:pt x="160" y="1920"/>
                    <a:pt x="160" y="1920"/>
                    <a:pt x="160" y="1920"/>
                  </a:cubicBezTo>
                  <a:cubicBezTo>
                    <a:pt x="107" y="1920"/>
                    <a:pt x="64" y="1877"/>
                    <a:pt x="64" y="1824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768" y="1728"/>
                    <a:pt x="768" y="1728"/>
                    <a:pt x="768" y="1728"/>
                  </a:cubicBezTo>
                  <a:cubicBezTo>
                    <a:pt x="768" y="1760"/>
                    <a:pt x="768" y="1760"/>
                    <a:pt x="768" y="1760"/>
                  </a:cubicBezTo>
                  <a:cubicBezTo>
                    <a:pt x="768" y="1813"/>
                    <a:pt x="811" y="1856"/>
                    <a:pt x="864" y="1856"/>
                  </a:cubicBezTo>
                  <a:cubicBezTo>
                    <a:pt x="864" y="1856"/>
                    <a:pt x="864" y="1856"/>
                    <a:pt x="864" y="1856"/>
                  </a:cubicBezTo>
                  <a:cubicBezTo>
                    <a:pt x="1056" y="1856"/>
                    <a:pt x="1056" y="1856"/>
                    <a:pt x="1056" y="1856"/>
                  </a:cubicBezTo>
                  <a:cubicBezTo>
                    <a:pt x="1109" y="1856"/>
                    <a:pt x="1152" y="1813"/>
                    <a:pt x="1152" y="1760"/>
                  </a:cubicBezTo>
                  <a:cubicBezTo>
                    <a:pt x="1152" y="1760"/>
                    <a:pt x="1152" y="1760"/>
                    <a:pt x="1152" y="1760"/>
                  </a:cubicBezTo>
                  <a:cubicBezTo>
                    <a:pt x="1152" y="1728"/>
                    <a:pt x="1152" y="1728"/>
                    <a:pt x="1152" y="1728"/>
                  </a:cubicBezTo>
                  <a:cubicBezTo>
                    <a:pt x="1424" y="1728"/>
                    <a:pt x="1424" y="1728"/>
                    <a:pt x="1424" y="1728"/>
                  </a:cubicBezTo>
                  <a:cubicBezTo>
                    <a:pt x="1478" y="1797"/>
                    <a:pt x="1578" y="1809"/>
                    <a:pt x="1647" y="1755"/>
                  </a:cubicBezTo>
                  <a:cubicBezTo>
                    <a:pt x="1657" y="1747"/>
                    <a:pt x="1666" y="1738"/>
                    <a:pt x="1674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5993099" y="2540174"/>
              <a:ext cx="31570" cy="71448"/>
            </a:xfrm>
            <a:custGeom>
              <a:avLst/>
              <a:gdLst>
                <a:gd name="T0" fmla="*/ 32 w 160"/>
                <a:gd name="T1" fmla="*/ 384 h 384"/>
                <a:gd name="T2" fmla="*/ 128 w 160"/>
                <a:gd name="T3" fmla="*/ 384 h 384"/>
                <a:gd name="T4" fmla="*/ 160 w 160"/>
                <a:gd name="T5" fmla="*/ 352 h 384"/>
                <a:gd name="T6" fmla="*/ 160 w 160"/>
                <a:gd name="T7" fmla="*/ 32 h 384"/>
                <a:gd name="T8" fmla="*/ 128 w 160"/>
                <a:gd name="T9" fmla="*/ 0 h 384"/>
                <a:gd name="T10" fmla="*/ 32 w 160"/>
                <a:gd name="T11" fmla="*/ 0 h 384"/>
                <a:gd name="T12" fmla="*/ 0 w 160"/>
                <a:gd name="T13" fmla="*/ 32 h 384"/>
                <a:gd name="T14" fmla="*/ 0 w 160"/>
                <a:gd name="T15" fmla="*/ 352 h 384"/>
                <a:gd name="T16" fmla="*/ 32 w 160"/>
                <a:gd name="T17" fmla="*/ 384 h 384"/>
                <a:gd name="T18" fmla="*/ 64 w 160"/>
                <a:gd name="T19" fmla="*/ 64 h 384"/>
                <a:gd name="T20" fmla="*/ 96 w 160"/>
                <a:gd name="T21" fmla="*/ 64 h 384"/>
                <a:gd name="T22" fmla="*/ 96 w 160"/>
                <a:gd name="T23" fmla="*/ 320 h 384"/>
                <a:gd name="T24" fmla="*/ 64 w 160"/>
                <a:gd name="T25" fmla="*/ 320 h 384"/>
                <a:gd name="T26" fmla="*/ 64 w 160"/>
                <a:gd name="T27" fmla="*/ 6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384">
                  <a:moveTo>
                    <a:pt x="32" y="384"/>
                  </a:moveTo>
                  <a:cubicBezTo>
                    <a:pt x="128" y="384"/>
                    <a:pt x="128" y="384"/>
                    <a:pt x="128" y="384"/>
                  </a:cubicBezTo>
                  <a:cubicBezTo>
                    <a:pt x="146" y="384"/>
                    <a:pt x="160" y="370"/>
                    <a:pt x="160" y="35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0"/>
                    <a:pt x="14" y="384"/>
                    <a:pt x="32" y="384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64" y="320"/>
                    <a:pt x="64" y="320"/>
                    <a:pt x="64" y="320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958206" y="2558452"/>
              <a:ext cx="29909" cy="53171"/>
            </a:xfrm>
            <a:custGeom>
              <a:avLst/>
              <a:gdLst>
                <a:gd name="T0" fmla="*/ 32 w 160"/>
                <a:gd name="T1" fmla="*/ 288 h 288"/>
                <a:gd name="T2" fmla="*/ 128 w 160"/>
                <a:gd name="T3" fmla="*/ 288 h 288"/>
                <a:gd name="T4" fmla="*/ 160 w 160"/>
                <a:gd name="T5" fmla="*/ 256 h 288"/>
                <a:gd name="T6" fmla="*/ 160 w 160"/>
                <a:gd name="T7" fmla="*/ 32 h 288"/>
                <a:gd name="T8" fmla="*/ 128 w 160"/>
                <a:gd name="T9" fmla="*/ 0 h 288"/>
                <a:gd name="T10" fmla="*/ 32 w 160"/>
                <a:gd name="T11" fmla="*/ 0 h 288"/>
                <a:gd name="T12" fmla="*/ 0 w 160"/>
                <a:gd name="T13" fmla="*/ 32 h 288"/>
                <a:gd name="T14" fmla="*/ 0 w 160"/>
                <a:gd name="T15" fmla="*/ 256 h 288"/>
                <a:gd name="T16" fmla="*/ 32 w 160"/>
                <a:gd name="T17" fmla="*/ 288 h 288"/>
                <a:gd name="T18" fmla="*/ 64 w 160"/>
                <a:gd name="T19" fmla="*/ 64 h 288"/>
                <a:gd name="T20" fmla="*/ 96 w 160"/>
                <a:gd name="T21" fmla="*/ 64 h 288"/>
                <a:gd name="T22" fmla="*/ 96 w 160"/>
                <a:gd name="T23" fmla="*/ 224 h 288"/>
                <a:gd name="T24" fmla="*/ 64 w 160"/>
                <a:gd name="T25" fmla="*/ 224 h 288"/>
                <a:gd name="T26" fmla="*/ 64 w 160"/>
                <a:gd name="T27" fmla="*/ 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288">
                  <a:moveTo>
                    <a:pt x="32" y="288"/>
                  </a:moveTo>
                  <a:cubicBezTo>
                    <a:pt x="128" y="288"/>
                    <a:pt x="128" y="288"/>
                    <a:pt x="128" y="288"/>
                  </a:cubicBezTo>
                  <a:cubicBezTo>
                    <a:pt x="146" y="288"/>
                    <a:pt x="160" y="274"/>
                    <a:pt x="160" y="256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74"/>
                    <a:pt x="14" y="288"/>
                    <a:pt x="32" y="288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64" y="224"/>
                    <a:pt x="64" y="224"/>
                    <a:pt x="64" y="22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5921651" y="2575068"/>
              <a:ext cx="29909" cy="36555"/>
            </a:xfrm>
            <a:custGeom>
              <a:avLst/>
              <a:gdLst>
                <a:gd name="T0" fmla="*/ 32 w 160"/>
                <a:gd name="T1" fmla="*/ 192 h 192"/>
                <a:gd name="T2" fmla="*/ 128 w 160"/>
                <a:gd name="T3" fmla="*/ 192 h 192"/>
                <a:gd name="T4" fmla="*/ 160 w 160"/>
                <a:gd name="T5" fmla="*/ 160 h 192"/>
                <a:gd name="T6" fmla="*/ 160 w 160"/>
                <a:gd name="T7" fmla="*/ 32 h 192"/>
                <a:gd name="T8" fmla="*/ 128 w 160"/>
                <a:gd name="T9" fmla="*/ 0 h 192"/>
                <a:gd name="T10" fmla="*/ 32 w 160"/>
                <a:gd name="T11" fmla="*/ 0 h 192"/>
                <a:gd name="T12" fmla="*/ 0 w 160"/>
                <a:gd name="T13" fmla="*/ 32 h 192"/>
                <a:gd name="T14" fmla="*/ 0 w 160"/>
                <a:gd name="T15" fmla="*/ 160 h 192"/>
                <a:gd name="T16" fmla="*/ 32 w 160"/>
                <a:gd name="T17" fmla="*/ 192 h 192"/>
                <a:gd name="T18" fmla="*/ 64 w 160"/>
                <a:gd name="T19" fmla="*/ 64 h 192"/>
                <a:gd name="T20" fmla="*/ 96 w 160"/>
                <a:gd name="T21" fmla="*/ 64 h 192"/>
                <a:gd name="T22" fmla="*/ 96 w 160"/>
                <a:gd name="T23" fmla="*/ 128 h 192"/>
                <a:gd name="T24" fmla="*/ 64 w 160"/>
                <a:gd name="T25" fmla="*/ 128 h 192"/>
                <a:gd name="T26" fmla="*/ 64 w 160"/>
                <a:gd name="T27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2">
                  <a:moveTo>
                    <a:pt x="32" y="192"/>
                  </a:moveTo>
                  <a:cubicBezTo>
                    <a:pt x="128" y="192"/>
                    <a:pt x="128" y="192"/>
                    <a:pt x="128" y="192"/>
                  </a:cubicBezTo>
                  <a:cubicBezTo>
                    <a:pt x="146" y="192"/>
                    <a:pt x="160" y="178"/>
                    <a:pt x="160" y="160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14"/>
                    <a:pt x="146" y="0"/>
                    <a:pt x="1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5868480" y="2701350"/>
              <a:ext cx="23262" cy="13293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5903373" y="2701350"/>
              <a:ext cx="103019" cy="13293"/>
            </a:xfrm>
            <a:custGeom>
              <a:avLst/>
              <a:gdLst>
                <a:gd name="T0" fmla="*/ 32 w 544"/>
                <a:gd name="T1" fmla="*/ 64 h 64"/>
                <a:gd name="T2" fmla="*/ 512 w 544"/>
                <a:gd name="T3" fmla="*/ 64 h 64"/>
                <a:gd name="T4" fmla="*/ 544 w 544"/>
                <a:gd name="T5" fmla="*/ 32 h 64"/>
                <a:gd name="T6" fmla="*/ 512 w 544"/>
                <a:gd name="T7" fmla="*/ 0 h 64"/>
                <a:gd name="T8" fmla="*/ 32 w 544"/>
                <a:gd name="T9" fmla="*/ 0 h 64"/>
                <a:gd name="T10" fmla="*/ 0 w 544"/>
                <a:gd name="T11" fmla="*/ 32 h 64"/>
                <a:gd name="T12" fmla="*/ 32 w 54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4">
                  <a:moveTo>
                    <a:pt x="32" y="64"/>
                  </a:moveTo>
                  <a:cubicBezTo>
                    <a:pt x="512" y="64"/>
                    <a:pt x="512" y="64"/>
                    <a:pt x="512" y="64"/>
                  </a:cubicBezTo>
                  <a:cubicBezTo>
                    <a:pt x="530" y="64"/>
                    <a:pt x="544" y="50"/>
                    <a:pt x="544" y="32"/>
                  </a:cubicBezTo>
                  <a:cubicBezTo>
                    <a:pt x="544" y="14"/>
                    <a:pt x="530" y="0"/>
                    <a:pt x="5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5868480" y="2678088"/>
              <a:ext cx="23262" cy="11630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5903373" y="2678088"/>
              <a:ext cx="36555" cy="11630"/>
            </a:xfrm>
            <a:custGeom>
              <a:avLst/>
              <a:gdLst>
                <a:gd name="T0" fmla="*/ 32 w 192"/>
                <a:gd name="T1" fmla="*/ 64 h 64"/>
                <a:gd name="T2" fmla="*/ 160 w 192"/>
                <a:gd name="T3" fmla="*/ 64 h 64"/>
                <a:gd name="T4" fmla="*/ 192 w 192"/>
                <a:gd name="T5" fmla="*/ 32 h 64"/>
                <a:gd name="T6" fmla="*/ 160 w 192"/>
                <a:gd name="T7" fmla="*/ 0 h 64"/>
                <a:gd name="T8" fmla="*/ 32 w 192"/>
                <a:gd name="T9" fmla="*/ 0 h 64"/>
                <a:gd name="T10" fmla="*/ 0 w 192"/>
                <a:gd name="T11" fmla="*/ 32 h 64"/>
                <a:gd name="T12" fmla="*/ 32 w 19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64">
                  <a:moveTo>
                    <a:pt x="32" y="64"/>
                  </a:moveTo>
                  <a:cubicBezTo>
                    <a:pt x="160" y="64"/>
                    <a:pt x="160" y="64"/>
                    <a:pt x="160" y="64"/>
                  </a:cubicBezTo>
                  <a:cubicBezTo>
                    <a:pt x="178" y="64"/>
                    <a:pt x="192" y="50"/>
                    <a:pt x="192" y="32"/>
                  </a:cubicBezTo>
                  <a:cubicBezTo>
                    <a:pt x="192" y="14"/>
                    <a:pt x="178" y="0"/>
                    <a:pt x="16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868480" y="2726274"/>
              <a:ext cx="23262" cy="11630"/>
            </a:xfrm>
            <a:custGeom>
              <a:avLst/>
              <a:gdLst>
                <a:gd name="T0" fmla="*/ 32 w 128"/>
                <a:gd name="T1" fmla="*/ 64 h 64"/>
                <a:gd name="T2" fmla="*/ 96 w 128"/>
                <a:gd name="T3" fmla="*/ 64 h 64"/>
                <a:gd name="T4" fmla="*/ 128 w 128"/>
                <a:gd name="T5" fmla="*/ 32 h 64"/>
                <a:gd name="T6" fmla="*/ 96 w 128"/>
                <a:gd name="T7" fmla="*/ 0 h 64"/>
                <a:gd name="T8" fmla="*/ 32 w 128"/>
                <a:gd name="T9" fmla="*/ 0 h 64"/>
                <a:gd name="T10" fmla="*/ 0 w 128"/>
                <a:gd name="T11" fmla="*/ 32 h 64"/>
                <a:gd name="T12" fmla="*/ 32 w 128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64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5903373" y="2726274"/>
              <a:ext cx="103019" cy="11630"/>
            </a:xfrm>
            <a:custGeom>
              <a:avLst/>
              <a:gdLst>
                <a:gd name="T0" fmla="*/ 32 w 544"/>
                <a:gd name="T1" fmla="*/ 64 h 64"/>
                <a:gd name="T2" fmla="*/ 512 w 544"/>
                <a:gd name="T3" fmla="*/ 64 h 64"/>
                <a:gd name="T4" fmla="*/ 544 w 544"/>
                <a:gd name="T5" fmla="*/ 32 h 64"/>
                <a:gd name="T6" fmla="*/ 512 w 544"/>
                <a:gd name="T7" fmla="*/ 0 h 64"/>
                <a:gd name="T8" fmla="*/ 32 w 544"/>
                <a:gd name="T9" fmla="*/ 0 h 64"/>
                <a:gd name="T10" fmla="*/ 0 w 544"/>
                <a:gd name="T11" fmla="*/ 32 h 64"/>
                <a:gd name="T12" fmla="*/ 32 w 54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4">
                  <a:moveTo>
                    <a:pt x="32" y="64"/>
                  </a:moveTo>
                  <a:cubicBezTo>
                    <a:pt x="512" y="64"/>
                    <a:pt x="512" y="64"/>
                    <a:pt x="512" y="64"/>
                  </a:cubicBezTo>
                  <a:cubicBezTo>
                    <a:pt x="530" y="64"/>
                    <a:pt x="544" y="50"/>
                    <a:pt x="544" y="32"/>
                  </a:cubicBezTo>
                  <a:cubicBezTo>
                    <a:pt x="544" y="14"/>
                    <a:pt x="530" y="0"/>
                    <a:pt x="5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Right Arrow 78"/>
          <p:cNvSpPr/>
          <p:nvPr/>
        </p:nvSpPr>
        <p:spPr>
          <a:xfrm>
            <a:off x="3799975" y="4581156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8179271" y="4195196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7526682" y="2754041"/>
            <a:ext cx="502590" cy="37882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12616" y="5728969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179271" y="5742824"/>
            <a:ext cx="2410691" cy="0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754428" y="3990494"/>
            <a:ext cx="467374" cy="469185"/>
            <a:chOff x="5754428" y="3990494"/>
            <a:chExt cx="467374" cy="469185"/>
          </a:xfrm>
        </p:grpSpPr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F347EBC-7204-4B03-9867-89918B53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250" y="4115489"/>
              <a:ext cx="61592" cy="48911"/>
            </a:xfrm>
            <a:custGeom>
              <a:avLst/>
              <a:gdLst>
                <a:gd name="T0" fmla="*/ 259 w 272"/>
                <a:gd name="T1" fmla="*/ 13 h 214"/>
                <a:gd name="T2" fmla="*/ 214 w 272"/>
                <a:gd name="T3" fmla="*/ 13 h 214"/>
                <a:gd name="T4" fmla="*/ 89 w 272"/>
                <a:gd name="T5" fmla="*/ 138 h 214"/>
                <a:gd name="T6" fmla="*/ 57 w 272"/>
                <a:gd name="T7" fmla="*/ 106 h 214"/>
                <a:gd name="T8" fmla="*/ 12 w 272"/>
                <a:gd name="T9" fmla="*/ 106 h 214"/>
                <a:gd name="T10" fmla="*/ 12 w 272"/>
                <a:gd name="T11" fmla="*/ 150 h 214"/>
                <a:gd name="T12" fmla="*/ 67 w 272"/>
                <a:gd name="T13" fmla="*/ 205 h 214"/>
                <a:gd name="T14" fmla="*/ 89 w 272"/>
                <a:gd name="T15" fmla="*/ 214 h 214"/>
                <a:gd name="T16" fmla="*/ 112 w 272"/>
                <a:gd name="T17" fmla="*/ 205 h 214"/>
                <a:gd name="T18" fmla="*/ 259 w 272"/>
                <a:gd name="T19" fmla="*/ 58 h 214"/>
                <a:gd name="T20" fmla="*/ 259 w 272"/>
                <a:gd name="T21" fmla="*/ 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214">
                  <a:moveTo>
                    <a:pt x="259" y="13"/>
                  </a:moveTo>
                  <a:cubicBezTo>
                    <a:pt x="246" y="0"/>
                    <a:pt x="227" y="0"/>
                    <a:pt x="214" y="13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44" y="93"/>
                    <a:pt x="25" y="93"/>
                    <a:pt x="12" y="106"/>
                  </a:cubicBezTo>
                  <a:cubicBezTo>
                    <a:pt x="0" y="118"/>
                    <a:pt x="0" y="138"/>
                    <a:pt x="12" y="150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73" y="211"/>
                    <a:pt x="83" y="214"/>
                    <a:pt x="89" y="214"/>
                  </a:cubicBezTo>
                  <a:cubicBezTo>
                    <a:pt x="99" y="214"/>
                    <a:pt x="105" y="211"/>
                    <a:pt x="112" y="205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72" y="45"/>
                    <a:pt x="272" y="22"/>
                    <a:pt x="259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4B49640-986C-49A7-8ED6-E4077E3E7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250" y="4180704"/>
              <a:ext cx="61592" cy="48911"/>
            </a:xfrm>
            <a:custGeom>
              <a:avLst/>
              <a:gdLst>
                <a:gd name="T0" fmla="*/ 214 w 272"/>
                <a:gd name="T1" fmla="*/ 13 h 214"/>
                <a:gd name="T2" fmla="*/ 89 w 272"/>
                <a:gd name="T3" fmla="*/ 138 h 214"/>
                <a:gd name="T4" fmla="*/ 57 w 272"/>
                <a:gd name="T5" fmla="*/ 106 h 214"/>
                <a:gd name="T6" fmla="*/ 12 w 272"/>
                <a:gd name="T7" fmla="*/ 106 h 214"/>
                <a:gd name="T8" fmla="*/ 12 w 272"/>
                <a:gd name="T9" fmla="*/ 150 h 214"/>
                <a:gd name="T10" fmla="*/ 67 w 272"/>
                <a:gd name="T11" fmla="*/ 205 h 214"/>
                <a:gd name="T12" fmla="*/ 89 w 272"/>
                <a:gd name="T13" fmla="*/ 214 h 214"/>
                <a:gd name="T14" fmla="*/ 112 w 272"/>
                <a:gd name="T15" fmla="*/ 205 h 214"/>
                <a:gd name="T16" fmla="*/ 259 w 272"/>
                <a:gd name="T17" fmla="*/ 58 h 214"/>
                <a:gd name="T18" fmla="*/ 259 w 272"/>
                <a:gd name="T19" fmla="*/ 13 h 214"/>
                <a:gd name="T20" fmla="*/ 214 w 272"/>
                <a:gd name="T21" fmla="*/ 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" h="214">
                  <a:moveTo>
                    <a:pt x="214" y="13"/>
                  </a:moveTo>
                  <a:cubicBezTo>
                    <a:pt x="89" y="138"/>
                    <a:pt x="89" y="138"/>
                    <a:pt x="89" y="13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44" y="93"/>
                    <a:pt x="25" y="93"/>
                    <a:pt x="12" y="106"/>
                  </a:cubicBezTo>
                  <a:cubicBezTo>
                    <a:pt x="0" y="118"/>
                    <a:pt x="0" y="138"/>
                    <a:pt x="12" y="150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73" y="211"/>
                    <a:pt x="83" y="214"/>
                    <a:pt x="89" y="214"/>
                  </a:cubicBezTo>
                  <a:cubicBezTo>
                    <a:pt x="99" y="214"/>
                    <a:pt x="105" y="211"/>
                    <a:pt x="112" y="205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72" y="45"/>
                    <a:pt x="272" y="26"/>
                    <a:pt x="259" y="13"/>
                  </a:cubicBezTo>
                  <a:cubicBezTo>
                    <a:pt x="246" y="0"/>
                    <a:pt x="224" y="0"/>
                    <a:pt x="214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7F8037F4-4833-44B4-BAEE-8298B85F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592" y="4240485"/>
              <a:ext cx="28984" cy="14492"/>
            </a:xfrm>
            <a:custGeom>
              <a:avLst/>
              <a:gdLst>
                <a:gd name="T0" fmla="*/ 32 w 128"/>
                <a:gd name="T1" fmla="*/ 0 h 64"/>
                <a:gd name="T2" fmla="*/ 0 w 128"/>
                <a:gd name="T3" fmla="*/ 32 h 64"/>
                <a:gd name="T4" fmla="*/ 32 w 128"/>
                <a:gd name="T5" fmla="*/ 64 h 64"/>
                <a:gd name="T6" fmla="*/ 96 w 128"/>
                <a:gd name="T7" fmla="*/ 64 h 64"/>
                <a:gd name="T8" fmla="*/ 128 w 128"/>
                <a:gd name="T9" fmla="*/ 32 h 64"/>
                <a:gd name="T10" fmla="*/ 96 w 128"/>
                <a:gd name="T11" fmla="*/ 0 h 64"/>
                <a:gd name="T12" fmla="*/ 32 w 12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4">
                  <a:moveTo>
                    <a:pt x="32" y="0"/>
                  </a:move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15" y="64"/>
                    <a:pt x="128" y="51"/>
                    <a:pt x="128" y="32"/>
                  </a:cubicBezTo>
                  <a:cubicBezTo>
                    <a:pt x="128" y="13"/>
                    <a:pt x="115" y="0"/>
                    <a:pt x="96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782C924E-5F20-49E9-B2E4-1426C02E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4428" y="4240485"/>
              <a:ext cx="467374" cy="219194"/>
            </a:xfrm>
            <a:custGeom>
              <a:avLst/>
              <a:gdLst>
                <a:gd name="T0" fmla="*/ 1408 w 2048"/>
                <a:gd name="T1" fmla="*/ 32 h 960"/>
                <a:gd name="T2" fmla="*/ 1632 w 2048"/>
                <a:gd name="T3" fmla="*/ 64 h 960"/>
                <a:gd name="T4" fmla="*/ 1354 w 2048"/>
                <a:gd name="T5" fmla="*/ 634 h 960"/>
                <a:gd name="T6" fmla="*/ 822 w 2048"/>
                <a:gd name="T7" fmla="*/ 387 h 960"/>
                <a:gd name="T8" fmla="*/ 672 w 2048"/>
                <a:gd name="T9" fmla="*/ 381 h 960"/>
                <a:gd name="T10" fmla="*/ 669 w 2048"/>
                <a:gd name="T11" fmla="*/ 355 h 960"/>
                <a:gd name="T12" fmla="*/ 954 w 2048"/>
                <a:gd name="T13" fmla="*/ 150 h 960"/>
                <a:gd name="T14" fmla="*/ 1072 w 2048"/>
                <a:gd name="T15" fmla="*/ 64 h 960"/>
                <a:gd name="T16" fmla="*/ 1152 w 2048"/>
                <a:gd name="T17" fmla="*/ 32 h 960"/>
                <a:gd name="T18" fmla="*/ 1046 w 2048"/>
                <a:gd name="T19" fmla="*/ 0 h 960"/>
                <a:gd name="T20" fmla="*/ 845 w 2048"/>
                <a:gd name="T21" fmla="*/ 0 h 960"/>
                <a:gd name="T22" fmla="*/ 416 w 2048"/>
                <a:gd name="T23" fmla="*/ 0 h 960"/>
                <a:gd name="T24" fmla="*/ 0 w 2048"/>
                <a:gd name="T25" fmla="*/ 576 h 960"/>
                <a:gd name="T26" fmla="*/ 224 w 2048"/>
                <a:gd name="T27" fmla="*/ 544 h 960"/>
                <a:gd name="T28" fmla="*/ 64 w 2048"/>
                <a:gd name="T29" fmla="*/ 512 h 960"/>
                <a:gd name="T30" fmla="*/ 384 w 2048"/>
                <a:gd name="T31" fmla="*/ 64 h 960"/>
                <a:gd name="T32" fmla="*/ 320 w 2048"/>
                <a:gd name="T33" fmla="*/ 512 h 960"/>
                <a:gd name="T34" fmla="*/ 320 w 2048"/>
                <a:gd name="T35" fmla="*/ 576 h 960"/>
                <a:gd name="T36" fmla="*/ 845 w 2048"/>
                <a:gd name="T37" fmla="*/ 922 h 960"/>
                <a:gd name="T38" fmla="*/ 966 w 2048"/>
                <a:gd name="T39" fmla="*/ 941 h 960"/>
                <a:gd name="T40" fmla="*/ 1034 w 2048"/>
                <a:gd name="T41" fmla="*/ 954 h 960"/>
                <a:gd name="T42" fmla="*/ 1043 w 2048"/>
                <a:gd name="T43" fmla="*/ 960 h 960"/>
                <a:gd name="T44" fmla="*/ 1069 w 2048"/>
                <a:gd name="T45" fmla="*/ 957 h 960"/>
                <a:gd name="T46" fmla="*/ 1078 w 2048"/>
                <a:gd name="T47" fmla="*/ 950 h 960"/>
                <a:gd name="T48" fmla="*/ 1674 w 2048"/>
                <a:gd name="T49" fmla="*/ 573 h 960"/>
                <a:gd name="T50" fmla="*/ 2048 w 2048"/>
                <a:gd name="T51" fmla="*/ 0 h 960"/>
                <a:gd name="T52" fmla="*/ 1261 w 2048"/>
                <a:gd name="T53" fmla="*/ 704 h 960"/>
                <a:gd name="T54" fmla="*/ 938 w 2048"/>
                <a:gd name="T55" fmla="*/ 426 h 960"/>
                <a:gd name="T56" fmla="*/ 1213 w 2048"/>
                <a:gd name="T57" fmla="*/ 746 h 960"/>
                <a:gd name="T58" fmla="*/ 886 w 2048"/>
                <a:gd name="T59" fmla="*/ 522 h 960"/>
                <a:gd name="T60" fmla="*/ 842 w 2048"/>
                <a:gd name="T61" fmla="*/ 566 h 960"/>
                <a:gd name="T62" fmla="*/ 1056 w 2048"/>
                <a:gd name="T63" fmla="*/ 883 h 960"/>
                <a:gd name="T64" fmla="*/ 746 w 2048"/>
                <a:gd name="T65" fmla="*/ 618 h 960"/>
                <a:gd name="T66" fmla="*/ 954 w 2048"/>
                <a:gd name="T67" fmla="*/ 870 h 960"/>
                <a:gd name="T68" fmla="*/ 883 w 2048"/>
                <a:gd name="T69" fmla="*/ 870 h 960"/>
                <a:gd name="T70" fmla="*/ 448 w 2048"/>
                <a:gd name="T71" fmla="*/ 64 h 960"/>
                <a:gd name="T72" fmla="*/ 877 w 2048"/>
                <a:gd name="T73" fmla="*/ 122 h 960"/>
                <a:gd name="T74" fmla="*/ 598 w 2048"/>
                <a:gd name="T75" fmla="*/ 381 h 960"/>
                <a:gd name="T76" fmla="*/ 691 w 2048"/>
                <a:gd name="T77" fmla="*/ 458 h 960"/>
                <a:gd name="T78" fmla="*/ 1021 w 2048"/>
                <a:gd name="T79" fmla="*/ 362 h 960"/>
                <a:gd name="T80" fmla="*/ 1261 w 2048"/>
                <a:gd name="T81" fmla="*/ 704 h 960"/>
                <a:gd name="T82" fmla="*/ 1696 w 2048"/>
                <a:gd name="T83" fmla="*/ 512 h 960"/>
                <a:gd name="T84" fmla="*/ 1984 w 2048"/>
                <a:gd name="T85" fmla="*/ 64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8" h="960">
                  <a:moveTo>
                    <a:pt x="1440" y="0"/>
                  </a:moveTo>
                  <a:cubicBezTo>
                    <a:pt x="1421" y="0"/>
                    <a:pt x="1408" y="13"/>
                    <a:pt x="1408" y="32"/>
                  </a:cubicBezTo>
                  <a:cubicBezTo>
                    <a:pt x="1408" y="51"/>
                    <a:pt x="1421" y="64"/>
                    <a:pt x="1440" y="64"/>
                  </a:cubicBezTo>
                  <a:cubicBezTo>
                    <a:pt x="1632" y="64"/>
                    <a:pt x="1632" y="64"/>
                    <a:pt x="1632" y="64"/>
                  </a:cubicBezTo>
                  <a:cubicBezTo>
                    <a:pt x="1632" y="522"/>
                    <a:pt x="1632" y="522"/>
                    <a:pt x="1632" y="522"/>
                  </a:cubicBezTo>
                  <a:cubicBezTo>
                    <a:pt x="1354" y="634"/>
                    <a:pt x="1354" y="634"/>
                    <a:pt x="1354" y="634"/>
                  </a:cubicBezTo>
                  <a:cubicBezTo>
                    <a:pt x="1034" y="282"/>
                    <a:pt x="1034" y="282"/>
                    <a:pt x="1034" y="282"/>
                  </a:cubicBezTo>
                  <a:cubicBezTo>
                    <a:pt x="822" y="387"/>
                    <a:pt x="822" y="387"/>
                    <a:pt x="822" y="387"/>
                  </a:cubicBezTo>
                  <a:cubicBezTo>
                    <a:pt x="787" y="403"/>
                    <a:pt x="749" y="406"/>
                    <a:pt x="714" y="394"/>
                  </a:cubicBezTo>
                  <a:cubicBezTo>
                    <a:pt x="672" y="381"/>
                    <a:pt x="672" y="381"/>
                    <a:pt x="672" y="381"/>
                  </a:cubicBezTo>
                  <a:cubicBezTo>
                    <a:pt x="666" y="378"/>
                    <a:pt x="662" y="371"/>
                    <a:pt x="662" y="368"/>
                  </a:cubicBezTo>
                  <a:cubicBezTo>
                    <a:pt x="662" y="365"/>
                    <a:pt x="662" y="358"/>
                    <a:pt x="669" y="355"/>
                  </a:cubicBezTo>
                  <a:cubicBezTo>
                    <a:pt x="941" y="157"/>
                    <a:pt x="941" y="157"/>
                    <a:pt x="941" y="157"/>
                  </a:cubicBezTo>
                  <a:cubicBezTo>
                    <a:pt x="944" y="157"/>
                    <a:pt x="950" y="154"/>
                    <a:pt x="954" y="150"/>
                  </a:cubicBezTo>
                  <a:cubicBezTo>
                    <a:pt x="954" y="150"/>
                    <a:pt x="954" y="147"/>
                    <a:pt x="957" y="147"/>
                  </a:cubicBezTo>
                  <a:cubicBezTo>
                    <a:pt x="1072" y="64"/>
                    <a:pt x="1072" y="64"/>
                    <a:pt x="1072" y="64"/>
                  </a:cubicBezTo>
                  <a:cubicBezTo>
                    <a:pt x="1120" y="64"/>
                    <a:pt x="1120" y="64"/>
                    <a:pt x="1120" y="64"/>
                  </a:cubicBezTo>
                  <a:cubicBezTo>
                    <a:pt x="1139" y="64"/>
                    <a:pt x="1152" y="51"/>
                    <a:pt x="1152" y="32"/>
                  </a:cubicBezTo>
                  <a:cubicBezTo>
                    <a:pt x="1152" y="13"/>
                    <a:pt x="1139" y="0"/>
                    <a:pt x="1120" y="0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931" y="83"/>
                    <a:pt x="931" y="83"/>
                    <a:pt x="931" y="83"/>
                  </a:cubicBezTo>
                  <a:cubicBezTo>
                    <a:pt x="845" y="0"/>
                    <a:pt x="845" y="0"/>
                    <a:pt x="845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211" y="576"/>
                    <a:pt x="224" y="563"/>
                    <a:pt x="224" y="544"/>
                  </a:cubicBezTo>
                  <a:cubicBezTo>
                    <a:pt x="224" y="525"/>
                    <a:pt x="211" y="512"/>
                    <a:pt x="192" y="512"/>
                  </a:cubicBezTo>
                  <a:cubicBezTo>
                    <a:pt x="64" y="512"/>
                    <a:pt x="64" y="512"/>
                    <a:pt x="64" y="512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320" y="512"/>
                    <a:pt x="320" y="512"/>
                    <a:pt x="320" y="512"/>
                  </a:cubicBezTo>
                  <a:cubicBezTo>
                    <a:pt x="301" y="512"/>
                    <a:pt x="288" y="525"/>
                    <a:pt x="288" y="544"/>
                  </a:cubicBezTo>
                  <a:cubicBezTo>
                    <a:pt x="288" y="563"/>
                    <a:pt x="301" y="576"/>
                    <a:pt x="320" y="576"/>
                  </a:cubicBezTo>
                  <a:cubicBezTo>
                    <a:pt x="406" y="576"/>
                    <a:pt x="406" y="576"/>
                    <a:pt x="406" y="576"/>
                  </a:cubicBezTo>
                  <a:cubicBezTo>
                    <a:pt x="845" y="922"/>
                    <a:pt x="845" y="922"/>
                    <a:pt x="845" y="922"/>
                  </a:cubicBezTo>
                  <a:cubicBezTo>
                    <a:pt x="867" y="941"/>
                    <a:pt x="893" y="950"/>
                    <a:pt x="922" y="950"/>
                  </a:cubicBezTo>
                  <a:cubicBezTo>
                    <a:pt x="938" y="950"/>
                    <a:pt x="954" y="947"/>
                    <a:pt x="966" y="941"/>
                  </a:cubicBezTo>
                  <a:cubicBezTo>
                    <a:pt x="979" y="934"/>
                    <a:pt x="989" y="925"/>
                    <a:pt x="998" y="918"/>
                  </a:cubicBezTo>
                  <a:cubicBezTo>
                    <a:pt x="1034" y="954"/>
                    <a:pt x="1034" y="954"/>
                    <a:pt x="1034" y="954"/>
                  </a:cubicBezTo>
                  <a:cubicBezTo>
                    <a:pt x="1037" y="957"/>
                    <a:pt x="1037" y="957"/>
                    <a:pt x="1040" y="957"/>
                  </a:cubicBezTo>
                  <a:cubicBezTo>
                    <a:pt x="1043" y="960"/>
                    <a:pt x="1043" y="960"/>
                    <a:pt x="1043" y="960"/>
                  </a:cubicBezTo>
                  <a:cubicBezTo>
                    <a:pt x="1046" y="960"/>
                    <a:pt x="1053" y="960"/>
                    <a:pt x="1056" y="960"/>
                  </a:cubicBezTo>
                  <a:cubicBezTo>
                    <a:pt x="1059" y="960"/>
                    <a:pt x="1062" y="960"/>
                    <a:pt x="1069" y="957"/>
                  </a:cubicBezTo>
                  <a:cubicBezTo>
                    <a:pt x="1069" y="957"/>
                    <a:pt x="1072" y="957"/>
                    <a:pt x="1072" y="954"/>
                  </a:cubicBezTo>
                  <a:cubicBezTo>
                    <a:pt x="1075" y="954"/>
                    <a:pt x="1075" y="950"/>
                    <a:pt x="1078" y="950"/>
                  </a:cubicBezTo>
                  <a:cubicBezTo>
                    <a:pt x="1363" y="698"/>
                    <a:pt x="1363" y="698"/>
                    <a:pt x="1363" y="698"/>
                  </a:cubicBezTo>
                  <a:cubicBezTo>
                    <a:pt x="1674" y="573"/>
                    <a:pt x="1674" y="573"/>
                    <a:pt x="1674" y="573"/>
                  </a:cubicBezTo>
                  <a:cubicBezTo>
                    <a:pt x="2048" y="573"/>
                    <a:pt x="2048" y="573"/>
                    <a:pt x="2048" y="573"/>
                  </a:cubicBezTo>
                  <a:cubicBezTo>
                    <a:pt x="2048" y="0"/>
                    <a:pt x="2048" y="0"/>
                    <a:pt x="2048" y="0"/>
                  </a:cubicBezTo>
                  <a:lnTo>
                    <a:pt x="1440" y="0"/>
                  </a:lnTo>
                  <a:close/>
                  <a:moveTo>
                    <a:pt x="1261" y="704"/>
                  </a:moveTo>
                  <a:cubicBezTo>
                    <a:pt x="982" y="426"/>
                    <a:pt x="982" y="426"/>
                    <a:pt x="982" y="426"/>
                  </a:cubicBezTo>
                  <a:cubicBezTo>
                    <a:pt x="970" y="413"/>
                    <a:pt x="950" y="413"/>
                    <a:pt x="938" y="426"/>
                  </a:cubicBezTo>
                  <a:cubicBezTo>
                    <a:pt x="925" y="438"/>
                    <a:pt x="925" y="458"/>
                    <a:pt x="938" y="470"/>
                  </a:cubicBezTo>
                  <a:cubicBezTo>
                    <a:pt x="1213" y="746"/>
                    <a:pt x="1213" y="746"/>
                    <a:pt x="1213" y="746"/>
                  </a:cubicBezTo>
                  <a:cubicBezTo>
                    <a:pt x="1158" y="794"/>
                    <a:pt x="1158" y="794"/>
                    <a:pt x="1158" y="794"/>
                  </a:cubicBezTo>
                  <a:cubicBezTo>
                    <a:pt x="886" y="522"/>
                    <a:pt x="886" y="522"/>
                    <a:pt x="886" y="522"/>
                  </a:cubicBezTo>
                  <a:cubicBezTo>
                    <a:pt x="874" y="509"/>
                    <a:pt x="854" y="509"/>
                    <a:pt x="842" y="522"/>
                  </a:cubicBezTo>
                  <a:cubicBezTo>
                    <a:pt x="829" y="534"/>
                    <a:pt x="829" y="554"/>
                    <a:pt x="842" y="566"/>
                  </a:cubicBezTo>
                  <a:cubicBezTo>
                    <a:pt x="1110" y="835"/>
                    <a:pt x="1110" y="835"/>
                    <a:pt x="1110" y="835"/>
                  </a:cubicBezTo>
                  <a:cubicBezTo>
                    <a:pt x="1056" y="883"/>
                    <a:pt x="1056" y="883"/>
                    <a:pt x="1056" y="883"/>
                  </a:cubicBezTo>
                  <a:cubicBezTo>
                    <a:pt x="790" y="618"/>
                    <a:pt x="790" y="618"/>
                    <a:pt x="790" y="618"/>
                  </a:cubicBezTo>
                  <a:cubicBezTo>
                    <a:pt x="778" y="605"/>
                    <a:pt x="758" y="605"/>
                    <a:pt x="746" y="618"/>
                  </a:cubicBezTo>
                  <a:cubicBezTo>
                    <a:pt x="733" y="630"/>
                    <a:pt x="733" y="650"/>
                    <a:pt x="746" y="662"/>
                  </a:cubicBezTo>
                  <a:cubicBezTo>
                    <a:pt x="954" y="870"/>
                    <a:pt x="954" y="870"/>
                    <a:pt x="954" y="870"/>
                  </a:cubicBezTo>
                  <a:cubicBezTo>
                    <a:pt x="947" y="874"/>
                    <a:pt x="944" y="877"/>
                    <a:pt x="938" y="880"/>
                  </a:cubicBezTo>
                  <a:cubicBezTo>
                    <a:pt x="922" y="886"/>
                    <a:pt x="899" y="883"/>
                    <a:pt x="883" y="870"/>
                  </a:cubicBezTo>
                  <a:cubicBezTo>
                    <a:pt x="448" y="528"/>
                    <a:pt x="448" y="528"/>
                    <a:pt x="448" y="528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819" y="64"/>
                    <a:pt x="819" y="64"/>
                    <a:pt x="819" y="64"/>
                  </a:cubicBezTo>
                  <a:cubicBezTo>
                    <a:pt x="877" y="122"/>
                    <a:pt x="877" y="122"/>
                    <a:pt x="877" y="122"/>
                  </a:cubicBezTo>
                  <a:cubicBezTo>
                    <a:pt x="630" y="304"/>
                    <a:pt x="630" y="304"/>
                    <a:pt x="630" y="304"/>
                  </a:cubicBezTo>
                  <a:cubicBezTo>
                    <a:pt x="608" y="320"/>
                    <a:pt x="595" y="352"/>
                    <a:pt x="598" y="381"/>
                  </a:cubicBezTo>
                  <a:cubicBezTo>
                    <a:pt x="602" y="410"/>
                    <a:pt x="624" y="435"/>
                    <a:pt x="653" y="445"/>
                  </a:cubicBezTo>
                  <a:cubicBezTo>
                    <a:pt x="691" y="458"/>
                    <a:pt x="691" y="458"/>
                    <a:pt x="691" y="458"/>
                  </a:cubicBezTo>
                  <a:cubicBezTo>
                    <a:pt x="742" y="474"/>
                    <a:pt x="800" y="470"/>
                    <a:pt x="851" y="445"/>
                  </a:cubicBezTo>
                  <a:cubicBezTo>
                    <a:pt x="1021" y="362"/>
                    <a:pt x="1021" y="362"/>
                    <a:pt x="1021" y="362"/>
                  </a:cubicBezTo>
                  <a:cubicBezTo>
                    <a:pt x="1302" y="672"/>
                    <a:pt x="1302" y="672"/>
                    <a:pt x="1302" y="672"/>
                  </a:cubicBezTo>
                  <a:lnTo>
                    <a:pt x="1261" y="704"/>
                  </a:lnTo>
                  <a:close/>
                  <a:moveTo>
                    <a:pt x="1984" y="512"/>
                  </a:moveTo>
                  <a:cubicBezTo>
                    <a:pt x="1696" y="512"/>
                    <a:pt x="1696" y="512"/>
                    <a:pt x="1696" y="512"/>
                  </a:cubicBezTo>
                  <a:cubicBezTo>
                    <a:pt x="1696" y="64"/>
                    <a:pt x="1696" y="64"/>
                    <a:pt x="1696" y="64"/>
                  </a:cubicBezTo>
                  <a:cubicBezTo>
                    <a:pt x="1984" y="64"/>
                    <a:pt x="1984" y="64"/>
                    <a:pt x="1984" y="64"/>
                  </a:cubicBezTo>
                  <a:lnTo>
                    <a:pt x="1984" y="51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F3C60083-357C-49F2-BB69-DEB5680A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916" y="4064766"/>
              <a:ext cx="21738" cy="14492"/>
            </a:xfrm>
            <a:custGeom>
              <a:avLst/>
              <a:gdLst>
                <a:gd name="T0" fmla="*/ 96 w 96"/>
                <a:gd name="T1" fmla="*/ 32 h 64"/>
                <a:gd name="T2" fmla="*/ 64 w 96"/>
                <a:gd name="T3" fmla="*/ 0 h 64"/>
                <a:gd name="T4" fmla="*/ 32 w 96"/>
                <a:gd name="T5" fmla="*/ 0 h 64"/>
                <a:gd name="T6" fmla="*/ 0 w 96"/>
                <a:gd name="T7" fmla="*/ 32 h 64"/>
                <a:gd name="T8" fmla="*/ 32 w 96"/>
                <a:gd name="T9" fmla="*/ 64 h 64"/>
                <a:gd name="T10" fmla="*/ 64 w 96"/>
                <a:gd name="T11" fmla="*/ 64 h 64"/>
                <a:gd name="T12" fmla="*/ 96 w 96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96" y="32"/>
                  </a:move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3183A587-423D-4950-BDAE-9120F9E3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01" y="4064766"/>
              <a:ext cx="21738" cy="14492"/>
            </a:xfrm>
            <a:custGeom>
              <a:avLst/>
              <a:gdLst>
                <a:gd name="T0" fmla="*/ 32 w 96"/>
                <a:gd name="T1" fmla="*/ 64 h 64"/>
                <a:gd name="T2" fmla="*/ 64 w 96"/>
                <a:gd name="T3" fmla="*/ 64 h 64"/>
                <a:gd name="T4" fmla="*/ 96 w 96"/>
                <a:gd name="T5" fmla="*/ 32 h 64"/>
                <a:gd name="T6" fmla="*/ 64 w 96"/>
                <a:gd name="T7" fmla="*/ 0 h 64"/>
                <a:gd name="T8" fmla="*/ 32 w 96"/>
                <a:gd name="T9" fmla="*/ 0 h 64"/>
                <a:gd name="T10" fmla="*/ 0 w 96"/>
                <a:gd name="T11" fmla="*/ 32 h 64"/>
                <a:gd name="T12" fmla="*/ 32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32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C9BF28E6-77D3-4FCF-8560-E41386C95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120" y="4064766"/>
              <a:ext cx="23550" cy="14492"/>
            </a:xfrm>
            <a:custGeom>
              <a:avLst/>
              <a:gdLst>
                <a:gd name="T0" fmla="*/ 32 w 96"/>
                <a:gd name="T1" fmla="*/ 64 h 64"/>
                <a:gd name="T2" fmla="*/ 64 w 96"/>
                <a:gd name="T3" fmla="*/ 64 h 64"/>
                <a:gd name="T4" fmla="*/ 96 w 96"/>
                <a:gd name="T5" fmla="*/ 32 h 64"/>
                <a:gd name="T6" fmla="*/ 64 w 96"/>
                <a:gd name="T7" fmla="*/ 0 h 64"/>
                <a:gd name="T8" fmla="*/ 32 w 96"/>
                <a:gd name="T9" fmla="*/ 0 h 64"/>
                <a:gd name="T10" fmla="*/ 0 w 96"/>
                <a:gd name="T11" fmla="*/ 32 h 64"/>
                <a:gd name="T12" fmla="*/ 32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32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C9FF8CA4-60EF-4A4D-99D4-D723725AC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2397" y="3990494"/>
              <a:ext cx="351436" cy="242745"/>
            </a:xfrm>
            <a:custGeom>
              <a:avLst/>
              <a:gdLst>
                <a:gd name="T0" fmla="*/ 32 w 1536"/>
                <a:gd name="T1" fmla="*/ 1056 h 1056"/>
                <a:gd name="T2" fmla="*/ 64 w 1536"/>
                <a:gd name="T3" fmla="*/ 1024 h 1056"/>
                <a:gd name="T4" fmla="*/ 64 w 1536"/>
                <a:gd name="T5" fmla="*/ 64 h 1056"/>
                <a:gd name="T6" fmla="*/ 1152 w 1536"/>
                <a:gd name="T7" fmla="*/ 64 h 1056"/>
                <a:gd name="T8" fmla="*/ 1152 w 1536"/>
                <a:gd name="T9" fmla="*/ 352 h 1056"/>
                <a:gd name="T10" fmla="*/ 1184 w 1536"/>
                <a:gd name="T11" fmla="*/ 384 h 1056"/>
                <a:gd name="T12" fmla="*/ 1472 w 1536"/>
                <a:gd name="T13" fmla="*/ 384 h 1056"/>
                <a:gd name="T14" fmla="*/ 1472 w 1536"/>
                <a:gd name="T15" fmla="*/ 992 h 1056"/>
                <a:gd name="T16" fmla="*/ 1504 w 1536"/>
                <a:gd name="T17" fmla="*/ 1024 h 1056"/>
                <a:gd name="T18" fmla="*/ 1536 w 1536"/>
                <a:gd name="T19" fmla="*/ 992 h 1056"/>
                <a:gd name="T20" fmla="*/ 1536 w 1536"/>
                <a:gd name="T21" fmla="*/ 352 h 1056"/>
                <a:gd name="T22" fmla="*/ 1526 w 1536"/>
                <a:gd name="T23" fmla="*/ 330 h 1056"/>
                <a:gd name="T24" fmla="*/ 1206 w 1536"/>
                <a:gd name="T25" fmla="*/ 10 h 1056"/>
                <a:gd name="T26" fmla="*/ 1184 w 1536"/>
                <a:gd name="T27" fmla="*/ 0 h 1056"/>
                <a:gd name="T28" fmla="*/ 32 w 1536"/>
                <a:gd name="T29" fmla="*/ 0 h 1056"/>
                <a:gd name="T30" fmla="*/ 0 w 1536"/>
                <a:gd name="T31" fmla="*/ 32 h 1056"/>
                <a:gd name="T32" fmla="*/ 0 w 1536"/>
                <a:gd name="T33" fmla="*/ 1024 h 1056"/>
                <a:gd name="T34" fmla="*/ 32 w 1536"/>
                <a:gd name="T35" fmla="*/ 1056 h 1056"/>
                <a:gd name="T36" fmla="*/ 1216 w 1536"/>
                <a:gd name="T37" fmla="*/ 112 h 1056"/>
                <a:gd name="T38" fmla="*/ 1424 w 1536"/>
                <a:gd name="T39" fmla="*/ 320 h 1056"/>
                <a:gd name="T40" fmla="*/ 1216 w 1536"/>
                <a:gd name="T41" fmla="*/ 320 h 1056"/>
                <a:gd name="T42" fmla="*/ 1216 w 1536"/>
                <a:gd name="T43" fmla="*/ 11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6" h="1056">
                  <a:moveTo>
                    <a:pt x="32" y="1056"/>
                  </a:moveTo>
                  <a:cubicBezTo>
                    <a:pt x="51" y="1056"/>
                    <a:pt x="64" y="1040"/>
                    <a:pt x="64" y="102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152" y="64"/>
                    <a:pt x="1152" y="64"/>
                    <a:pt x="1152" y="64"/>
                  </a:cubicBezTo>
                  <a:cubicBezTo>
                    <a:pt x="1152" y="352"/>
                    <a:pt x="1152" y="352"/>
                    <a:pt x="1152" y="352"/>
                  </a:cubicBezTo>
                  <a:cubicBezTo>
                    <a:pt x="1152" y="371"/>
                    <a:pt x="1165" y="384"/>
                    <a:pt x="1184" y="384"/>
                  </a:cubicBezTo>
                  <a:cubicBezTo>
                    <a:pt x="1472" y="384"/>
                    <a:pt x="1472" y="384"/>
                    <a:pt x="1472" y="384"/>
                  </a:cubicBezTo>
                  <a:cubicBezTo>
                    <a:pt x="1472" y="992"/>
                    <a:pt x="1472" y="992"/>
                    <a:pt x="1472" y="992"/>
                  </a:cubicBezTo>
                  <a:cubicBezTo>
                    <a:pt x="1472" y="1011"/>
                    <a:pt x="1485" y="1024"/>
                    <a:pt x="1504" y="1024"/>
                  </a:cubicBezTo>
                  <a:cubicBezTo>
                    <a:pt x="1523" y="1024"/>
                    <a:pt x="1536" y="1008"/>
                    <a:pt x="1536" y="992"/>
                  </a:cubicBezTo>
                  <a:cubicBezTo>
                    <a:pt x="1536" y="352"/>
                    <a:pt x="1536" y="352"/>
                    <a:pt x="1536" y="352"/>
                  </a:cubicBezTo>
                  <a:cubicBezTo>
                    <a:pt x="1536" y="342"/>
                    <a:pt x="1533" y="336"/>
                    <a:pt x="1526" y="330"/>
                  </a:cubicBezTo>
                  <a:cubicBezTo>
                    <a:pt x="1206" y="10"/>
                    <a:pt x="1206" y="10"/>
                    <a:pt x="1206" y="10"/>
                  </a:cubicBezTo>
                  <a:cubicBezTo>
                    <a:pt x="1200" y="3"/>
                    <a:pt x="1194" y="0"/>
                    <a:pt x="1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6"/>
                    <a:pt x="0" y="32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43"/>
                    <a:pt x="13" y="1056"/>
                    <a:pt x="32" y="1056"/>
                  </a:cubicBezTo>
                  <a:close/>
                  <a:moveTo>
                    <a:pt x="1216" y="112"/>
                  </a:moveTo>
                  <a:cubicBezTo>
                    <a:pt x="1424" y="320"/>
                    <a:pt x="1424" y="320"/>
                    <a:pt x="1424" y="320"/>
                  </a:cubicBezTo>
                  <a:cubicBezTo>
                    <a:pt x="1216" y="320"/>
                    <a:pt x="1216" y="320"/>
                    <a:pt x="1216" y="320"/>
                  </a:cubicBezTo>
                  <a:lnTo>
                    <a:pt x="1216" y="11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8D5EBDA3-0A68-4CB7-8C41-2E277DA09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3120" y="4033971"/>
              <a:ext cx="110504" cy="16303"/>
            </a:xfrm>
            <a:custGeom>
              <a:avLst/>
              <a:gdLst>
                <a:gd name="T0" fmla="*/ 480 w 480"/>
                <a:gd name="T1" fmla="*/ 32 h 64"/>
                <a:gd name="T2" fmla="*/ 448 w 480"/>
                <a:gd name="T3" fmla="*/ 0 h 64"/>
                <a:gd name="T4" fmla="*/ 32 w 480"/>
                <a:gd name="T5" fmla="*/ 0 h 64"/>
                <a:gd name="T6" fmla="*/ 0 w 480"/>
                <a:gd name="T7" fmla="*/ 32 h 64"/>
                <a:gd name="T8" fmla="*/ 32 w 480"/>
                <a:gd name="T9" fmla="*/ 64 h 64"/>
                <a:gd name="T10" fmla="*/ 448 w 480"/>
                <a:gd name="T11" fmla="*/ 64 h 64"/>
                <a:gd name="T12" fmla="*/ 480 w 480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64">
                  <a:moveTo>
                    <a:pt x="480" y="32"/>
                  </a:moveTo>
                  <a:cubicBezTo>
                    <a:pt x="480" y="13"/>
                    <a:pt x="467" y="0"/>
                    <a:pt x="4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467" y="64"/>
                    <a:pt x="480" y="51"/>
                    <a:pt x="480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3BACE763-076C-4131-ADEE-724A695DD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1592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6F23B9DB-8BD5-4B04-AC6E-675FDDF65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577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7289F380-E0F1-4042-B51C-262D8195B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608" y="4151719"/>
              <a:ext cx="21738" cy="14492"/>
            </a:xfrm>
            <a:custGeom>
              <a:avLst/>
              <a:gdLst>
                <a:gd name="T0" fmla="*/ 64 w 96"/>
                <a:gd name="T1" fmla="*/ 64 h 64"/>
                <a:gd name="T2" fmla="*/ 96 w 96"/>
                <a:gd name="T3" fmla="*/ 32 h 64"/>
                <a:gd name="T4" fmla="*/ 64 w 96"/>
                <a:gd name="T5" fmla="*/ 0 h 64"/>
                <a:gd name="T6" fmla="*/ 32 w 96"/>
                <a:gd name="T7" fmla="*/ 0 h 64"/>
                <a:gd name="T8" fmla="*/ 0 w 96"/>
                <a:gd name="T9" fmla="*/ 32 h 64"/>
                <a:gd name="T10" fmla="*/ 32 w 96"/>
                <a:gd name="T11" fmla="*/ 64 h 64"/>
                <a:gd name="T12" fmla="*/ 64 w 96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4">
                  <a:moveTo>
                    <a:pt x="64" y="64"/>
                  </a:moveTo>
                  <a:cubicBezTo>
                    <a:pt x="83" y="64"/>
                    <a:pt x="96" y="51"/>
                    <a:pt x="96" y="32"/>
                  </a:cubicBezTo>
                  <a:cubicBezTo>
                    <a:pt x="96" y="13"/>
                    <a:pt x="83" y="0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F695C3E9-EDBB-453B-850D-9800F55B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22735"/>
              <a:ext cx="166660" cy="14492"/>
            </a:xfrm>
            <a:custGeom>
              <a:avLst/>
              <a:gdLst>
                <a:gd name="T0" fmla="*/ 704 w 736"/>
                <a:gd name="T1" fmla="*/ 0 h 64"/>
                <a:gd name="T2" fmla="*/ 32 w 736"/>
                <a:gd name="T3" fmla="*/ 0 h 64"/>
                <a:gd name="T4" fmla="*/ 0 w 736"/>
                <a:gd name="T5" fmla="*/ 32 h 64"/>
                <a:gd name="T6" fmla="*/ 32 w 736"/>
                <a:gd name="T7" fmla="*/ 64 h 64"/>
                <a:gd name="T8" fmla="*/ 704 w 736"/>
                <a:gd name="T9" fmla="*/ 64 h 64"/>
                <a:gd name="T10" fmla="*/ 736 w 736"/>
                <a:gd name="T11" fmla="*/ 32 h 64"/>
                <a:gd name="T12" fmla="*/ 704 w 73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64">
                  <a:moveTo>
                    <a:pt x="70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23" y="64"/>
                    <a:pt x="736" y="51"/>
                    <a:pt x="736" y="32"/>
                  </a:cubicBezTo>
                  <a:cubicBezTo>
                    <a:pt x="736" y="13"/>
                    <a:pt x="723" y="0"/>
                    <a:pt x="70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22857643-9B46-4432-9D77-92BF4ACE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51719"/>
              <a:ext cx="50723" cy="14492"/>
            </a:xfrm>
            <a:custGeom>
              <a:avLst/>
              <a:gdLst>
                <a:gd name="T0" fmla="*/ 32 w 224"/>
                <a:gd name="T1" fmla="*/ 64 h 64"/>
                <a:gd name="T2" fmla="*/ 192 w 224"/>
                <a:gd name="T3" fmla="*/ 64 h 64"/>
                <a:gd name="T4" fmla="*/ 224 w 224"/>
                <a:gd name="T5" fmla="*/ 32 h 64"/>
                <a:gd name="T6" fmla="*/ 192 w 224"/>
                <a:gd name="T7" fmla="*/ 0 h 64"/>
                <a:gd name="T8" fmla="*/ 32 w 224"/>
                <a:gd name="T9" fmla="*/ 0 h 64"/>
                <a:gd name="T10" fmla="*/ 0 w 224"/>
                <a:gd name="T11" fmla="*/ 32 h 64"/>
                <a:gd name="T12" fmla="*/ 32 w 22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64">
                  <a:moveTo>
                    <a:pt x="32" y="64"/>
                  </a:moveTo>
                  <a:cubicBezTo>
                    <a:pt x="192" y="64"/>
                    <a:pt x="192" y="64"/>
                    <a:pt x="192" y="64"/>
                  </a:cubicBezTo>
                  <a:cubicBezTo>
                    <a:pt x="211" y="64"/>
                    <a:pt x="224" y="51"/>
                    <a:pt x="224" y="32"/>
                  </a:cubicBezTo>
                  <a:cubicBezTo>
                    <a:pt x="224" y="13"/>
                    <a:pt x="211" y="0"/>
                    <a:pt x="19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D42838AD-6741-41A1-A144-D67B1A6FF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39" y="4195196"/>
              <a:ext cx="166660" cy="16303"/>
            </a:xfrm>
            <a:custGeom>
              <a:avLst/>
              <a:gdLst>
                <a:gd name="T0" fmla="*/ 736 w 736"/>
                <a:gd name="T1" fmla="*/ 32 h 64"/>
                <a:gd name="T2" fmla="*/ 704 w 736"/>
                <a:gd name="T3" fmla="*/ 0 h 64"/>
                <a:gd name="T4" fmla="*/ 32 w 736"/>
                <a:gd name="T5" fmla="*/ 0 h 64"/>
                <a:gd name="T6" fmla="*/ 0 w 736"/>
                <a:gd name="T7" fmla="*/ 32 h 64"/>
                <a:gd name="T8" fmla="*/ 32 w 736"/>
                <a:gd name="T9" fmla="*/ 64 h 64"/>
                <a:gd name="T10" fmla="*/ 704 w 736"/>
                <a:gd name="T11" fmla="*/ 64 h 64"/>
                <a:gd name="T12" fmla="*/ 736 w 736"/>
                <a:gd name="T1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64">
                  <a:moveTo>
                    <a:pt x="736" y="32"/>
                  </a:moveTo>
                  <a:cubicBezTo>
                    <a:pt x="736" y="13"/>
                    <a:pt x="723" y="0"/>
                    <a:pt x="7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0"/>
                    <a:pt x="0" y="13"/>
                    <a:pt x="0" y="32"/>
                  </a:cubicBezTo>
                  <a:cubicBezTo>
                    <a:pt x="0" y="51"/>
                    <a:pt x="13" y="64"/>
                    <a:pt x="32" y="64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23" y="64"/>
                    <a:pt x="736" y="51"/>
                    <a:pt x="736" y="3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0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100584"/>
            <a:ext cx="11942064" cy="66281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872" y="145669"/>
            <a:ext cx="11923776" cy="969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Analytics Intervention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Journey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5598" y="2904278"/>
            <a:ext cx="10619202" cy="22769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16288" y="5224942"/>
            <a:ext cx="1061851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15598" y="2413186"/>
            <a:ext cx="10619202" cy="45227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1115598" y="1542933"/>
            <a:ext cx="10619202" cy="8301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25" y="3166329"/>
            <a:ext cx="296660" cy="33664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692578" y="5355308"/>
            <a:ext cx="13621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sz="12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Main Objective </a:t>
            </a:r>
            <a:endParaRPr 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14592" y="5359481"/>
            <a:ext cx="8554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tx2"/>
                </a:solidFill>
              </a:rPr>
              <a:t>Diagnosis of the provider’s initial experience and it´s differences with the desired </a:t>
            </a:r>
            <a:r>
              <a:rPr lang="en-US" sz="1200" dirty="0" smtClean="0">
                <a:solidFill>
                  <a:schemeClr val="tx2"/>
                </a:solidFill>
              </a:rPr>
              <a:t>experience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84439" y="1816954"/>
            <a:ext cx="38264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200" b="1" dirty="0" smtClean="0">
                <a:solidFill>
                  <a:schemeClr val="bg1"/>
                </a:solidFill>
                <a:cs typeface="Calibri" panose="020F0502020204030204" pitchFamily="34" charset="0"/>
              </a:rPr>
              <a:t>Analytics Intervention for Network Team: General Approach</a:t>
            </a:r>
            <a:endParaRPr lang="en-US" sz="12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4819" y="2146311"/>
            <a:ext cx="77142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Establishing </a:t>
            </a:r>
            <a:r>
              <a:rPr lang="en-US" sz="1200" dirty="0" smtClean="0">
                <a:solidFill>
                  <a:schemeClr val="bg1"/>
                </a:solidFill>
              </a:rPr>
              <a:t>Provider </a:t>
            </a:r>
            <a:r>
              <a:rPr lang="en-US" sz="1200" dirty="0">
                <a:solidFill>
                  <a:schemeClr val="bg1"/>
                </a:solidFill>
              </a:rPr>
              <a:t>experience as the top strategic goal</a:t>
            </a:r>
            <a:endParaRPr lang="en-US" sz="120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16165" y="5724468"/>
            <a:ext cx="10618644" cy="258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Technology and Data Operations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15597" y="6008490"/>
            <a:ext cx="10619203" cy="258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2"/>
                </a:solidFill>
              </a:rPr>
              <a:t>Data Security &amp; Privacy</a:t>
            </a:r>
          </a:p>
        </p:txBody>
      </p:sp>
      <p:sp>
        <p:nvSpPr>
          <p:cNvPr id="71" name="Up-Down Arrow 70"/>
          <p:cNvSpPr/>
          <p:nvPr/>
        </p:nvSpPr>
        <p:spPr>
          <a:xfrm>
            <a:off x="386221" y="2135605"/>
            <a:ext cx="618070" cy="4119320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Lifecycle </a:t>
            </a:r>
            <a:r>
              <a:rPr lang="en-US" sz="1600" dirty="0"/>
              <a:t>Management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167714" y="3001213"/>
            <a:ext cx="1398736" cy="2093795"/>
            <a:chOff x="894413" y="2821344"/>
            <a:chExt cx="2208976" cy="1909839"/>
          </a:xfrm>
        </p:grpSpPr>
        <p:sp>
          <p:nvSpPr>
            <p:cNvPr id="73" name="Rounded Rectangle 72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02540" y="2951648"/>
              <a:ext cx="1196464" cy="336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tx2"/>
                  </a:solidFill>
                  <a:cs typeface="Calibri" panose="020F0502020204030204" pitchFamily="34" charset="0"/>
                </a:rPr>
                <a:t>Experience Model</a:t>
              </a:r>
              <a:endParaRPr lang="en-US" sz="1200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93278" y="3434568"/>
              <a:ext cx="2005726" cy="308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Implement model and track improvement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10706" y="3001213"/>
            <a:ext cx="1398735" cy="2093795"/>
            <a:chOff x="894413" y="2821344"/>
            <a:chExt cx="2208976" cy="1909839"/>
          </a:xfrm>
        </p:grpSpPr>
        <p:sp>
          <p:nvSpPr>
            <p:cNvPr id="77" name="Rounded Rectangle 76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61376" y="2951649"/>
              <a:ext cx="1159458" cy="168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200" b="1" dirty="0" smtClean="0">
                  <a:solidFill>
                    <a:schemeClr val="tx2"/>
                  </a:solidFill>
                  <a:cs typeface="Calibri" panose="020F0502020204030204" pitchFamily="34" charset="0"/>
                </a:rPr>
                <a:t>Exploration</a:t>
              </a:r>
              <a:endParaRPr lang="en-US" sz="1200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94584" y="3434568"/>
              <a:ext cx="2005726" cy="4632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Identify sources,  extract data and Market Trends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91B1104-3127-4E08-AE0C-B6A5742E2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18" y="3160824"/>
            <a:ext cx="308255" cy="347656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2687843" y="3001213"/>
            <a:ext cx="1426584" cy="2093795"/>
            <a:chOff x="894413" y="2821344"/>
            <a:chExt cx="2252957" cy="1909839"/>
          </a:xfrm>
        </p:grpSpPr>
        <p:sp>
          <p:nvSpPr>
            <p:cNvPr id="82" name="Rounded Rectangle 81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8285" y="2952321"/>
              <a:ext cx="1819085" cy="168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  <a:cs typeface="Calibri" panose="020F0502020204030204" pitchFamily="34" charset="0"/>
                </a:rPr>
                <a:t>Conceptualization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94584" y="3434568"/>
              <a:ext cx="2005726" cy="154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</a:rPr>
                <a:t>Data Analysis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2" y="3160436"/>
            <a:ext cx="221577" cy="348432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4164980" y="3001213"/>
            <a:ext cx="1398735" cy="2093795"/>
            <a:chOff x="894413" y="2821344"/>
            <a:chExt cx="2208976" cy="1909839"/>
          </a:xfrm>
        </p:grpSpPr>
        <p:sp>
          <p:nvSpPr>
            <p:cNvPr id="87" name="Rounded Rectangle 86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82402" y="2942695"/>
              <a:ext cx="1415148" cy="168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tx2"/>
                  </a:solidFill>
                  <a:cs typeface="Calibri" panose="020F0502020204030204" pitchFamily="34" charset="0"/>
                </a:rPr>
                <a:t>Opportunities</a:t>
              </a:r>
              <a:endParaRPr lang="en-US" sz="1200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4584" y="3434569"/>
              <a:ext cx="2005726" cy="154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Identify Opportunities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642117" y="3001213"/>
            <a:ext cx="1398735" cy="2093795"/>
            <a:chOff x="894413" y="2821344"/>
            <a:chExt cx="2208976" cy="1909839"/>
          </a:xfrm>
        </p:grpSpPr>
        <p:sp>
          <p:nvSpPr>
            <p:cNvPr id="91" name="Rounded Rectangle 90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17241" y="2942695"/>
              <a:ext cx="671170" cy="168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tx2"/>
                  </a:solidFill>
                  <a:cs typeface="Calibri" panose="020F0502020204030204" pitchFamily="34" charset="0"/>
                </a:rPr>
                <a:t>Matrix</a:t>
              </a:r>
              <a:endParaRPr lang="en-US" sz="1200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04325" y="3434568"/>
              <a:ext cx="2005726" cy="154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Creation of KPIs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19254" y="3001211"/>
            <a:ext cx="1398735" cy="2093794"/>
            <a:chOff x="894413" y="2821344"/>
            <a:chExt cx="2208976" cy="1909839"/>
          </a:xfrm>
        </p:grpSpPr>
        <p:sp>
          <p:nvSpPr>
            <p:cNvPr id="95" name="Rounded Rectangle 94"/>
            <p:cNvSpPr/>
            <p:nvPr/>
          </p:nvSpPr>
          <p:spPr>
            <a:xfrm>
              <a:off x="894413" y="2821344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92453" y="2942695"/>
              <a:ext cx="544288" cy="168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tx2"/>
                  </a:solidFill>
                  <a:cs typeface="Calibri" panose="020F0502020204030204" pitchFamily="34" charset="0"/>
                </a:rPr>
                <a:t>GAPS</a:t>
              </a:r>
              <a:endParaRPr lang="en-US" sz="1200" b="1" dirty="0">
                <a:solidFill>
                  <a:schemeClr val="tx2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4245" y="3434568"/>
              <a:ext cx="2116065" cy="1544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Identification of GAPS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8BEB9A5-67E3-48E9-8826-C7F7B4D489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93" y="3124960"/>
            <a:ext cx="419384" cy="419384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8596390" y="3001212"/>
            <a:ext cx="1492924" cy="2093795"/>
            <a:chOff x="894413" y="2821343"/>
            <a:chExt cx="2208976" cy="1909839"/>
          </a:xfrm>
        </p:grpSpPr>
        <p:sp>
          <p:nvSpPr>
            <p:cNvPr id="100" name="Rounded Rectangle 99"/>
            <p:cNvSpPr/>
            <p:nvPr/>
          </p:nvSpPr>
          <p:spPr>
            <a:xfrm>
              <a:off x="894413" y="2821343"/>
              <a:ext cx="2208976" cy="1909839"/>
            </a:xfrm>
            <a:prstGeom prst="roundRect">
              <a:avLst>
                <a:gd name="adj" fmla="val 481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94583" y="3434568"/>
              <a:ext cx="2005727" cy="308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defRPr/>
              </a:pPr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Spotlight for improvement</a:t>
              </a:r>
              <a:endParaRPr lang="en-US" sz="1100" dirty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21" y="3156308"/>
            <a:ext cx="346878" cy="35668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90" y="3160002"/>
            <a:ext cx="364146" cy="3493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604" y="3149986"/>
            <a:ext cx="365640" cy="369332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1263636" y="5305425"/>
            <a:ext cx="325332" cy="325737"/>
            <a:chOff x="2593170" y="3551175"/>
            <a:chExt cx="708054" cy="708935"/>
          </a:xfrm>
          <a:solidFill>
            <a:schemeClr val="accent2"/>
          </a:solidFill>
        </p:grpSpPr>
        <p:sp>
          <p:nvSpPr>
            <p:cNvPr id="106" name="Freeform 602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610 16385"/>
                <a:gd name="T1" fmla="*/ T0 w 719"/>
                <a:gd name="T2" fmla="+- 0 6957 6380"/>
                <a:gd name="T3" fmla="*/ 6957 h 720"/>
                <a:gd name="T4" fmla="+- 0 16564 16385"/>
                <a:gd name="T5" fmla="*/ T4 w 719"/>
                <a:gd name="T6" fmla="+- 0 6957 6380"/>
                <a:gd name="T7" fmla="*/ 6957 h 720"/>
                <a:gd name="T8" fmla="+- 0 16648 16385"/>
                <a:gd name="T9" fmla="*/ T8 w 719"/>
                <a:gd name="T10" fmla="+- 0 7010 6380"/>
                <a:gd name="T11" fmla="*/ 7010 h 720"/>
                <a:gd name="T12" fmla="+- 0 16649 16385"/>
                <a:gd name="T13" fmla="*/ T12 w 719"/>
                <a:gd name="T14" fmla="+- 0 7039 6380"/>
                <a:gd name="T15" fmla="*/ 7039 h 720"/>
                <a:gd name="T16" fmla="+- 0 16738 16385"/>
                <a:gd name="T17" fmla="*/ T16 w 719"/>
                <a:gd name="T18" fmla="+- 0 7098 6380"/>
                <a:gd name="T19" fmla="*/ 7098 h 720"/>
                <a:gd name="T20" fmla="+- 0 16742 16385"/>
                <a:gd name="T21" fmla="*/ T20 w 719"/>
                <a:gd name="T22" fmla="+- 0 7100 6380"/>
                <a:gd name="T23" fmla="*/ 7100 h 720"/>
                <a:gd name="T24" fmla="+- 0 16747 16385"/>
                <a:gd name="T25" fmla="*/ T24 w 719"/>
                <a:gd name="T26" fmla="+- 0 7100 6380"/>
                <a:gd name="T27" fmla="*/ 7100 h 720"/>
                <a:gd name="T28" fmla="+- 0 16751 16385"/>
                <a:gd name="T29" fmla="*/ T28 w 719"/>
                <a:gd name="T30" fmla="+- 0 7098 6380"/>
                <a:gd name="T31" fmla="*/ 7098 h 720"/>
                <a:gd name="T32" fmla="+- 0 16805 16385"/>
                <a:gd name="T33" fmla="*/ T32 w 719"/>
                <a:gd name="T34" fmla="+- 0 7067 6380"/>
                <a:gd name="T35" fmla="*/ 7067 h 720"/>
                <a:gd name="T36" fmla="+- 0 16757 16385"/>
                <a:gd name="T37" fmla="*/ T36 w 719"/>
                <a:gd name="T38" fmla="+- 0 7067 6380"/>
                <a:gd name="T39" fmla="*/ 7067 h 720"/>
                <a:gd name="T40" fmla="+- 0 16733 16385"/>
                <a:gd name="T41" fmla="*/ T40 w 719"/>
                <a:gd name="T42" fmla="+- 0 7067 6380"/>
                <a:gd name="T43" fmla="*/ 7067 h 720"/>
                <a:gd name="T44" fmla="+- 0 16673 16385"/>
                <a:gd name="T45" fmla="*/ T44 w 719"/>
                <a:gd name="T46" fmla="+- 0 7032 6380"/>
                <a:gd name="T47" fmla="*/ 7032 h 720"/>
                <a:gd name="T48" fmla="+- 0 16673 16385"/>
                <a:gd name="T49" fmla="*/ T48 w 719"/>
                <a:gd name="T50" fmla="+- 0 6982 6380"/>
                <a:gd name="T51" fmla="*/ 6982 h 720"/>
                <a:gd name="T52" fmla="+- 0 16649 16385"/>
                <a:gd name="T53" fmla="*/ T52 w 719"/>
                <a:gd name="T54" fmla="+- 0 6982 6380"/>
                <a:gd name="T55" fmla="*/ 6982 h 720"/>
                <a:gd name="T56" fmla="+- 0 16610 16385"/>
                <a:gd name="T57" fmla="*/ T56 w 719"/>
                <a:gd name="T58" fmla="+- 0 6957 6380"/>
                <a:gd name="T59" fmla="*/ 6957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719" h="720">
                  <a:moveTo>
                    <a:pt x="225" y="577"/>
                  </a:moveTo>
                  <a:lnTo>
                    <a:pt x="179" y="577"/>
                  </a:lnTo>
                  <a:lnTo>
                    <a:pt x="263" y="630"/>
                  </a:lnTo>
                  <a:lnTo>
                    <a:pt x="264" y="659"/>
                  </a:lnTo>
                  <a:lnTo>
                    <a:pt x="353" y="718"/>
                  </a:lnTo>
                  <a:lnTo>
                    <a:pt x="357" y="720"/>
                  </a:lnTo>
                  <a:lnTo>
                    <a:pt x="362" y="720"/>
                  </a:lnTo>
                  <a:lnTo>
                    <a:pt x="366" y="718"/>
                  </a:lnTo>
                  <a:lnTo>
                    <a:pt x="420" y="687"/>
                  </a:lnTo>
                  <a:lnTo>
                    <a:pt x="372" y="687"/>
                  </a:lnTo>
                  <a:lnTo>
                    <a:pt x="348" y="687"/>
                  </a:lnTo>
                  <a:lnTo>
                    <a:pt x="288" y="652"/>
                  </a:lnTo>
                  <a:lnTo>
                    <a:pt x="288" y="602"/>
                  </a:lnTo>
                  <a:lnTo>
                    <a:pt x="264" y="602"/>
                  </a:lnTo>
                  <a:lnTo>
                    <a:pt x="225" y="5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01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840 16385"/>
                <a:gd name="T1" fmla="*/ T0 w 719"/>
                <a:gd name="T2" fmla="+- 0 6964 6380"/>
                <a:gd name="T3" fmla="*/ 6964 h 720"/>
                <a:gd name="T4" fmla="+- 0 16816 16385"/>
                <a:gd name="T5" fmla="*/ T4 w 719"/>
                <a:gd name="T6" fmla="+- 0 6964 6380"/>
                <a:gd name="T7" fmla="*/ 6964 h 720"/>
                <a:gd name="T8" fmla="+- 0 16817 16385"/>
                <a:gd name="T9" fmla="*/ T8 w 719"/>
                <a:gd name="T10" fmla="+- 0 7032 6380"/>
                <a:gd name="T11" fmla="*/ 7032 h 720"/>
                <a:gd name="T12" fmla="+- 0 16757 16385"/>
                <a:gd name="T13" fmla="*/ T12 w 719"/>
                <a:gd name="T14" fmla="+- 0 7067 6380"/>
                <a:gd name="T15" fmla="*/ 7067 h 720"/>
                <a:gd name="T16" fmla="+- 0 16805 16385"/>
                <a:gd name="T17" fmla="*/ T16 w 719"/>
                <a:gd name="T18" fmla="+- 0 7067 6380"/>
                <a:gd name="T19" fmla="*/ 7067 h 720"/>
                <a:gd name="T20" fmla="+- 0 16834 16385"/>
                <a:gd name="T21" fmla="*/ T20 w 719"/>
                <a:gd name="T22" fmla="+- 0 7050 6380"/>
                <a:gd name="T23" fmla="*/ 7050 h 720"/>
                <a:gd name="T24" fmla="+- 0 16838 16385"/>
                <a:gd name="T25" fmla="*/ T24 w 719"/>
                <a:gd name="T26" fmla="+- 0 7048 6380"/>
                <a:gd name="T27" fmla="*/ 7048 h 720"/>
                <a:gd name="T28" fmla="+- 0 16840 16385"/>
                <a:gd name="T29" fmla="*/ T28 w 719"/>
                <a:gd name="T30" fmla="+- 0 7044 6380"/>
                <a:gd name="T31" fmla="*/ 7044 h 720"/>
                <a:gd name="T32" fmla="+- 0 16840 16385"/>
                <a:gd name="T33" fmla="*/ T32 w 719"/>
                <a:gd name="T34" fmla="+- 0 7010 6380"/>
                <a:gd name="T35" fmla="*/ 7010 h 720"/>
                <a:gd name="T36" fmla="+- 0 16886 16385"/>
                <a:gd name="T37" fmla="*/ T36 w 719"/>
                <a:gd name="T38" fmla="+- 0 6982 6380"/>
                <a:gd name="T39" fmla="*/ 6982 h 720"/>
                <a:gd name="T40" fmla="+- 0 16840 16385"/>
                <a:gd name="T41" fmla="*/ T40 w 719"/>
                <a:gd name="T42" fmla="+- 0 6982 6380"/>
                <a:gd name="T43" fmla="*/ 6982 h 720"/>
                <a:gd name="T44" fmla="+- 0 16840 16385"/>
                <a:gd name="T45" fmla="*/ T44 w 719"/>
                <a:gd name="T46" fmla="+- 0 6964 6380"/>
                <a:gd name="T47" fmla="*/ 6964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719" h="720">
                  <a:moveTo>
                    <a:pt x="455" y="584"/>
                  </a:moveTo>
                  <a:lnTo>
                    <a:pt x="431" y="584"/>
                  </a:lnTo>
                  <a:lnTo>
                    <a:pt x="432" y="652"/>
                  </a:lnTo>
                  <a:lnTo>
                    <a:pt x="372" y="687"/>
                  </a:lnTo>
                  <a:lnTo>
                    <a:pt x="420" y="687"/>
                  </a:lnTo>
                  <a:lnTo>
                    <a:pt x="449" y="670"/>
                  </a:lnTo>
                  <a:lnTo>
                    <a:pt x="453" y="668"/>
                  </a:lnTo>
                  <a:lnTo>
                    <a:pt x="455" y="664"/>
                  </a:lnTo>
                  <a:lnTo>
                    <a:pt x="455" y="630"/>
                  </a:lnTo>
                  <a:lnTo>
                    <a:pt x="501" y="602"/>
                  </a:lnTo>
                  <a:lnTo>
                    <a:pt x="455" y="602"/>
                  </a:lnTo>
                  <a:lnTo>
                    <a:pt x="455" y="5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00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21 16385"/>
                <a:gd name="T1" fmla="*/ T0 w 719"/>
                <a:gd name="T2" fmla="+- 0 6964 6380"/>
                <a:gd name="T3" fmla="*/ 6964 h 720"/>
                <a:gd name="T4" fmla="+- 0 16673 16385"/>
                <a:gd name="T5" fmla="*/ T4 w 719"/>
                <a:gd name="T6" fmla="+- 0 6964 6380"/>
                <a:gd name="T7" fmla="*/ 6964 h 720"/>
                <a:gd name="T8" fmla="+- 0 16733 16385"/>
                <a:gd name="T9" fmla="*/ T8 w 719"/>
                <a:gd name="T10" fmla="+- 0 6999 6380"/>
                <a:gd name="T11" fmla="*/ 6999 h 720"/>
                <a:gd name="T12" fmla="+- 0 16733 16385"/>
                <a:gd name="T13" fmla="*/ T12 w 719"/>
                <a:gd name="T14" fmla="+- 0 7067 6380"/>
                <a:gd name="T15" fmla="*/ 7067 h 720"/>
                <a:gd name="T16" fmla="+- 0 16757 16385"/>
                <a:gd name="T17" fmla="*/ T16 w 719"/>
                <a:gd name="T18" fmla="+- 0 7067 6380"/>
                <a:gd name="T19" fmla="*/ 7067 h 720"/>
                <a:gd name="T20" fmla="+- 0 16757 16385"/>
                <a:gd name="T21" fmla="*/ T20 w 719"/>
                <a:gd name="T22" fmla="+- 0 6998 6380"/>
                <a:gd name="T23" fmla="*/ 6998 h 720"/>
                <a:gd name="T24" fmla="+- 0 16793 16385"/>
                <a:gd name="T25" fmla="*/ T24 w 719"/>
                <a:gd name="T26" fmla="+- 0 6978 6380"/>
                <a:gd name="T27" fmla="*/ 6978 h 720"/>
                <a:gd name="T28" fmla="+- 0 16745 16385"/>
                <a:gd name="T29" fmla="*/ T28 w 719"/>
                <a:gd name="T30" fmla="+- 0 6978 6380"/>
                <a:gd name="T31" fmla="*/ 6978 h 720"/>
                <a:gd name="T32" fmla="+- 0 16721 16385"/>
                <a:gd name="T33" fmla="*/ T32 w 719"/>
                <a:gd name="T34" fmla="+- 0 6964 6380"/>
                <a:gd name="T35" fmla="*/ 6964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336" y="584"/>
                  </a:moveTo>
                  <a:lnTo>
                    <a:pt x="288" y="584"/>
                  </a:lnTo>
                  <a:lnTo>
                    <a:pt x="348" y="619"/>
                  </a:lnTo>
                  <a:lnTo>
                    <a:pt x="348" y="687"/>
                  </a:lnTo>
                  <a:lnTo>
                    <a:pt x="372" y="687"/>
                  </a:lnTo>
                  <a:lnTo>
                    <a:pt x="372" y="618"/>
                  </a:lnTo>
                  <a:lnTo>
                    <a:pt x="408" y="598"/>
                  </a:lnTo>
                  <a:lnTo>
                    <a:pt x="360" y="598"/>
                  </a:lnTo>
                  <a:lnTo>
                    <a:pt x="336" y="5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9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483 16385"/>
                <a:gd name="T1" fmla="*/ T0 w 719"/>
                <a:gd name="T2" fmla="+- 0 6476 6380"/>
                <a:gd name="T3" fmla="*/ 6476 h 720"/>
                <a:gd name="T4" fmla="+- 0 16479 16385"/>
                <a:gd name="T5" fmla="*/ T4 w 719"/>
                <a:gd name="T6" fmla="+- 0 6476 6380"/>
                <a:gd name="T7" fmla="*/ 6476 h 720"/>
                <a:gd name="T8" fmla="+- 0 16475 16385"/>
                <a:gd name="T9" fmla="*/ T8 w 719"/>
                <a:gd name="T10" fmla="+- 0 6478 6380"/>
                <a:gd name="T11" fmla="*/ 6478 h 720"/>
                <a:gd name="T12" fmla="+- 0 16392 16385"/>
                <a:gd name="T13" fmla="*/ T12 w 719"/>
                <a:gd name="T14" fmla="+- 0 6526 6380"/>
                <a:gd name="T15" fmla="*/ 6526 h 720"/>
                <a:gd name="T16" fmla="+- 0 16387 16385"/>
                <a:gd name="T17" fmla="*/ T16 w 719"/>
                <a:gd name="T18" fmla="+- 0 6528 6380"/>
                <a:gd name="T19" fmla="*/ 6528 h 720"/>
                <a:gd name="T20" fmla="+- 0 16385 16385"/>
                <a:gd name="T21" fmla="*/ T20 w 719"/>
                <a:gd name="T22" fmla="+- 0 6532 6380"/>
                <a:gd name="T23" fmla="*/ 6532 h 720"/>
                <a:gd name="T24" fmla="+- 0 16385 16385"/>
                <a:gd name="T25" fmla="*/ T24 w 719"/>
                <a:gd name="T26" fmla="+- 0 6636 6380"/>
                <a:gd name="T27" fmla="*/ 6636 h 720"/>
                <a:gd name="T28" fmla="+- 0 16387 16385"/>
                <a:gd name="T29" fmla="*/ T28 w 719"/>
                <a:gd name="T30" fmla="+- 0 6640 6380"/>
                <a:gd name="T31" fmla="*/ 6640 h 720"/>
                <a:gd name="T32" fmla="+- 0 16391 16385"/>
                <a:gd name="T33" fmla="*/ T32 w 719"/>
                <a:gd name="T34" fmla="+- 0 6643 6380"/>
                <a:gd name="T35" fmla="*/ 6643 h 720"/>
                <a:gd name="T36" fmla="+- 0 16469 16385"/>
                <a:gd name="T37" fmla="*/ T36 w 719"/>
                <a:gd name="T38" fmla="+- 0 6687 6380"/>
                <a:gd name="T39" fmla="*/ 6687 h 720"/>
                <a:gd name="T40" fmla="+- 0 16469 16385"/>
                <a:gd name="T41" fmla="*/ T40 w 719"/>
                <a:gd name="T42" fmla="+- 0 6793 6380"/>
                <a:gd name="T43" fmla="*/ 6793 h 720"/>
                <a:gd name="T44" fmla="+- 0 16391 16385"/>
                <a:gd name="T45" fmla="*/ T44 w 719"/>
                <a:gd name="T46" fmla="+- 0 6837 6380"/>
                <a:gd name="T47" fmla="*/ 6837 h 720"/>
                <a:gd name="T48" fmla="+- 0 16387 16385"/>
                <a:gd name="T49" fmla="*/ T48 w 719"/>
                <a:gd name="T50" fmla="+- 0 6839 6380"/>
                <a:gd name="T51" fmla="*/ 6839 h 720"/>
                <a:gd name="T52" fmla="+- 0 16385 16385"/>
                <a:gd name="T53" fmla="*/ T52 w 719"/>
                <a:gd name="T54" fmla="+- 0 6844 6380"/>
                <a:gd name="T55" fmla="*/ 6844 h 720"/>
                <a:gd name="T56" fmla="+- 0 16385 16385"/>
                <a:gd name="T57" fmla="*/ T56 w 719"/>
                <a:gd name="T58" fmla="+- 0 6948 6380"/>
                <a:gd name="T59" fmla="*/ 6948 h 720"/>
                <a:gd name="T60" fmla="+- 0 16387 16385"/>
                <a:gd name="T61" fmla="*/ T60 w 719"/>
                <a:gd name="T62" fmla="+- 0 6952 6380"/>
                <a:gd name="T63" fmla="*/ 6952 h 720"/>
                <a:gd name="T64" fmla="+- 0 16391 16385"/>
                <a:gd name="T65" fmla="*/ T64 w 719"/>
                <a:gd name="T66" fmla="+- 0 6954 6380"/>
                <a:gd name="T67" fmla="*/ 6954 h 720"/>
                <a:gd name="T68" fmla="+- 0 16475 16385"/>
                <a:gd name="T69" fmla="*/ T68 w 719"/>
                <a:gd name="T70" fmla="+- 0 7002 6380"/>
                <a:gd name="T71" fmla="*/ 7002 h 720"/>
                <a:gd name="T72" fmla="+- 0 16479 16385"/>
                <a:gd name="T73" fmla="*/ T72 w 719"/>
                <a:gd name="T74" fmla="+- 0 7004 6380"/>
                <a:gd name="T75" fmla="*/ 7004 h 720"/>
                <a:gd name="T76" fmla="+- 0 16483 16385"/>
                <a:gd name="T77" fmla="*/ T76 w 719"/>
                <a:gd name="T78" fmla="+- 0 7004 6380"/>
                <a:gd name="T79" fmla="*/ 7004 h 720"/>
                <a:gd name="T80" fmla="+- 0 16487 16385"/>
                <a:gd name="T81" fmla="*/ T80 w 719"/>
                <a:gd name="T82" fmla="+- 0 7002 6380"/>
                <a:gd name="T83" fmla="*/ 7002 h 720"/>
                <a:gd name="T84" fmla="+- 0 16541 16385"/>
                <a:gd name="T85" fmla="*/ T84 w 719"/>
                <a:gd name="T86" fmla="+- 0 6971 6380"/>
                <a:gd name="T87" fmla="*/ 6971 h 720"/>
                <a:gd name="T88" fmla="+- 0 16493 16385"/>
                <a:gd name="T89" fmla="*/ T88 w 719"/>
                <a:gd name="T90" fmla="+- 0 6971 6380"/>
                <a:gd name="T91" fmla="*/ 6971 h 720"/>
                <a:gd name="T92" fmla="+- 0 16469 16385"/>
                <a:gd name="T93" fmla="*/ T92 w 719"/>
                <a:gd name="T94" fmla="+- 0 6971 6380"/>
                <a:gd name="T95" fmla="*/ 6971 h 720"/>
                <a:gd name="T96" fmla="+- 0 16409 16385"/>
                <a:gd name="T97" fmla="*/ T96 w 719"/>
                <a:gd name="T98" fmla="+- 0 6937 6380"/>
                <a:gd name="T99" fmla="*/ 6937 h 720"/>
                <a:gd name="T100" fmla="+- 0 16409 16385"/>
                <a:gd name="T101" fmla="*/ T100 w 719"/>
                <a:gd name="T102" fmla="+- 0 6868 6380"/>
                <a:gd name="T103" fmla="*/ 6868 h 720"/>
                <a:gd name="T104" fmla="+- 0 16457 16385"/>
                <a:gd name="T105" fmla="*/ T104 w 719"/>
                <a:gd name="T106" fmla="+- 0 6868 6380"/>
                <a:gd name="T107" fmla="*/ 6868 h 720"/>
                <a:gd name="T108" fmla="+- 0 16421 16385"/>
                <a:gd name="T109" fmla="*/ T108 w 719"/>
                <a:gd name="T110" fmla="+- 0 6848 6380"/>
                <a:gd name="T111" fmla="*/ 6848 h 720"/>
                <a:gd name="T112" fmla="+- 0 16481 16385"/>
                <a:gd name="T113" fmla="*/ T112 w 719"/>
                <a:gd name="T114" fmla="+- 0 6814 6380"/>
                <a:gd name="T115" fmla="*/ 6814 h 720"/>
                <a:gd name="T116" fmla="+- 0 16530 16385"/>
                <a:gd name="T117" fmla="*/ T116 w 719"/>
                <a:gd name="T118" fmla="+- 0 6814 6380"/>
                <a:gd name="T119" fmla="*/ 6814 h 720"/>
                <a:gd name="T120" fmla="+- 0 16493 16385"/>
                <a:gd name="T121" fmla="*/ T120 w 719"/>
                <a:gd name="T122" fmla="+- 0 6793 6380"/>
                <a:gd name="T123" fmla="*/ 6793 h 720"/>
                <a:gd name="T124" fmla="+- 0 16493 16385"/>
                <a:gd name="T125" fmla="*/ T124 w 719"/>
                <a:gd name="T126" fmla="+- 0 6687 6380"/>
                <a:gd name="T127" fmla="*/ 6687 h 720"/>
                <a:gd name="T128" fmla="+- 0 16542 16385"/>
                <a:gd name="T129" fmla="*/ T128 w 719"/>
                <a:gd name="T130" fmla="+- 0 6659 6380"/>
                <a:gd name="T131" fmla="*/ 6659 h 720"/>
                <a:gd name="T132" fmla="+- 0 16493 16385"/>
                <a:gd name="T133" fmla="*/ T132 w 719"/>
                <a:gd name="T134" fmla="+- 0 6659 6380"/>
                <a:gd name="T135" fmla="*/ 6659 h 720"/>
                <a:gd name="T136" fmla="+- 0 16469 16385"/>
                <a:gd name="T137" fmla="*/ T136 w 719"/>
                <a:gd name="T138" fmla="+- 0 6659 6380"/>
                <a:gd name="T139" fmla="*/ 6659 h 720"/>
                <a:gd name="T140" fmla="+- 0 16409 16385"/>
                <a:gd name="T141" fmla="*/ T140 w 719"/>
                <a:gd name="T142" fmla="+- 0 6625 6380"/>
                <a:gd name="T143" fmla="*/ 6625 h 720"/>
                <a:gd name="T144" fmla="+- 0 16409 16385"/>
                <a:gd name="T145" fmla="*/ T144 w 719"/>
                <a:gd name="T146" fmla="+- 0 6557 6380"/>
                <a:gd name="T147" fmla="*/ 6557 h 720"/>
                <a:gd name="T148" fmla="+- 0 16457 16385"/>
                <a:gd name="T149" fmla="*/ T148 w 719"/>
                <a:gd name="T150" fmla="+- 0 6557 6380"/>
                <a:gd name="T151" fmla="*/ 6557 h 720"/>
                <a:gd name="T152" fmla="+- 0 16421 16385"/>
                <a:gd name="T153" fmla="*/ T152 w 719"/>
                <a:gd name="T154" fmla="+- 0 6536 6380"/>
                <a:gd name="T155" fmla="*/ 6536 h 720"/>
                <a:gd name="T156" fmla="+- 0 16481 16385"/>
                <a:gd name="T157" fmla="*/ T156 w 719"/>
                <a:gd name="T158" fmla="+- 0 6502 6380"/>
                <a:gd name="T159" fmla="*/ 6502 h 720"/>
                <a:gd name="T160" fmla="+- 0 16530 16385"/>
                <a:gd name="T161" fmla="*/ T160 w 719"/>
                <a:gd name="T162" fmla="+- 0 6502 6380"/>
                <a:gd name="T163" fmla="*/ 6502 h 720"/>
                <a:gd name="T164" fmla="+- 0 16487 16385"/>
                <a:gd name="T165" fmla="*/ T164 w 719"/>
                <a:gd name="T166" fmla="+- 0 6478 6380"/>
                <a:gd name="T167" fmla="*/ 6478 h 720"/>
                <a:gd name="T168" fmla="+- 0 16483 16385"/>
                <a:gd name="T169" fmla="*/ T168 w 719"/>
                <a:gd name="T170" fmla="+- 0 6476 6380"/>
                <a:gd name="T171" fmla="*/ 6476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719" h="720">
                  <a:moveTo>
                    <a:pt x="98" y="96"/>
                  </a:moveTo>
                  <a:lnTo>
                    <a:pt x="94" y="96"/>
                  </a:lnTo>
                  <a:lnTo>
                    <a:pt x="90" y="98"/>
                  </a:lnTo>
                  <a:lnTo>
                    <a:pt x="7" y="146"/>
                  </a:lnTo>
                  <a:lnTo>
                    <a:pt x="2" y="148"/>
                  </a:lnTo>
                  <a:lnTo>
                    <a:pt x="0" y="152"/>
                  </a:lnTo>
                  <a:lnTo>
                    <a:pt x="0" y="256"/>
                  </a:lnTo>
                  <a:lnTo>
                    <a:pt x="2" y="260"/>
                  </a:lnTo>
                  <a:lnTo>
                    <a:pt x="6" y="263"/>
                  </a:lnTo>
                  <a:lnTo>
                    <a:pt x="84" y="307"/>
                  </a:lnTo>
                  <a:lnTo>
                    <a:pt x="84" y="413"/>
                  </a:lnTo>
                  <a:lnTo>
                    <a:pt x="6" y="457"/>
                  </a:lnTo>
                  <a:lnTo>
                    <a:pt x="2" y="459"/>
                  </a:lnTo>
                  <a:lnTo>
                    <a:pt x="0" y="464"/>
                  </a:lnTo>
                  <a:lnTo>
                    <a:pt x="0" y="568"/>
                  </a:lnTo>
                  <a:lnTo>
                    <a:pt x="2" y="572"/>
                  </a:lnTo>
                  <a:lnTo>
                    <a:pt x="6" y="574"/>
                  </a:lnTo>
                  <a:lnTo>
                    <a:pt x="90" y="622"/>
                  </a:lnTo>
                  <a:lnTo>
                    <a:pt x="94" y="624"/>
                  </a:lnTo>
                  <a:lnTo>
                    <a:pt x="98" y="624"/>
                  </a:lnTo>
                  <a:lnTo>
                    <a:pt x="102" y="622"/>
                  </a:lnTo>
                  <a:lnTo>
                    <a:pt x="156" y="591"/>
                  </a:lnTo>
                  <a:lnTo>
                    <a:pt x="108" y="591"/>
                  </a:lnTo>
                  <a:lnTo>
                    <a:pt x="84" y="591"/>
                  </a:lnTo>
                  <a:lnTo>
                    <a:pt x="24" y="557"/>
                  </a:lnTo>
                  <a:lnTo>
                    <a:pt x="24" y="488"/>
                  </a:lnTo>
                  <a:lnTo>
                    <a:pt x="72" y="488"/>
                  </a:lnTo>
                  <a:lnTo>
                    <a:pt x="36" y="468"/>
                  </a:lnTo>
                  <a:lnTo>
                    <a:pt x="96" y="434"/>
                  </a:lnTo>
                  <a:lnTo>
                    <a:pt x="145" y="434"/>
                  </a:lnTo>
                  <a:lnTo>
                    <a:pt x="108" y="413"/>
                  </a:lnTo>
                  <a:lnTo>
                    <a:pt x="108" y="307"/>
                  </a:lnTo>
                  <a:lnTo>
                    <a:pt x="157" y="279"/>
                  </a:lnTo>
                  <a:lnTo>
                    <a:pt x="108" y="279"/>
                  </a:lnTo>
                  <a:lnTo>
                    <a:pt x="84" y="279"/>
                  </a:lnTo>
                  <a:lnTo>
                    <a:pt x="24" y="245"/>
                  </a:lnTo>
                  <a:lnTo>
                    <a:pt x="24" y="177"/>
                  </a:lnTo>
                  <a:lnTo>
                    <a:pt x="72" y="177"/>
                  </a:lnTo>
                  <a:lnTo>
                    <a:pt x="36" y="156"/>
                  </a:lnTo>
                  <a:lnTo>
                    <a:pt x="96" y="122"/>
                  </a:lnTo>
                  <a:lnTo>
                    <a:pt x="145" y="122"/>
                  </a:lnTo>
                  <a:lnTo>
                    <a:pt x="102" y="98"/>
                  </a:lnTo>
                  <a:lnTo>
                    <a:pt x="98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974 16385"/>
                <a:gd name="T1" fmla="*/ T0 w 719"/>
                <a:gd name="T2" fmla="+- 0 6958 6380"/>
                <a:gd name="T3" fmla="*/ 6958 h 720"/>
                <a:gd name="T4" fmla="+- 0 16924 16385"/>
                <a:gd name="T5" fmla="*/ T4 w 719"/>
                <a:gd name="T6" fmla="+- 0 6958 6380"/>
                <a:gd name="T7" fmla="*/ 6958 h 720"/>
                <a:gd name="T8" fmla="+- 0 17002 16385"/>
                <a:gd name="T9" fmla="*/ T8 w 719"/>
                <a:gd name="T10" fmla="+- 0 7002 6380"/>
                <a:gd name="T11" fmla="*/ 7002 h 720"/>
                <a:gd name="T12" fmla="+- 0 17006 16385"/>
                <a:gd name="T13" fmla="*/ T12 w 719"/>
                <a:gd name="T14" fmla="+- 0 7004 6380"/>
                <a:gd name="T15" fmla="*/ 7004 h 720"/>
                <a:gd name="T16" fmla="+- 0 17010 16385"/>
                <a:gd name="T17" fmla="*/ T16 w 719"/>
                <a:gd name="T18" fmla="+- 0 7004 6380"/>
                <a:gd name="T19" fmla="*/ 7004 h 720"/>
                <a:gd name="T20" fmla="+- 0 17014 16385"/>
                <a:gd name="T21" fmla="*/ T20 w 719"/>
                <a:gd name="T22" fmla="+- 0 7002 6380"/>
                <a:gd name="T23" fmla="*/ 7002 h 720"/>
                <a:gd name="T24" fmla="+- 0 17069 16385"/>
                <a:gd name="T25" fmla="*/ T24 w 719"/>
                <a:gd name="T26" fmla="+- 0 6971 6380"/>
                <a:gd name="T27" fmla="*/ 6971 h 720"/>
                <a:gd name="T28" fmla="+- 0 17020 16385"/>
                <a:gd name="T29" fmla="*/ T28 w 719"/>
                <a:gd name="T30" fmla="+- 0 6971 6380"/>
                <a:gd name="T31" fmla="*/ 6971 h 720"/>
                <a:gd name="T32" fmla="+- 0 16996 16385"/>
                <a:gd name="T33" fmla="*/ T32 w 719"/>
                <a:gd name="T34" fmla="+- 0 6971 6380"/>
                <a:gd name="T35" fmla="*/ 6971 h 720"/>
                <a:gd name="T36" fmla="+- 0 16974 16385"/>
                <a:gd name="T37" fmla="*/ T36 w 719"/>
                <a:gd name="T38" fmla="+- 0 6958 6380"/>
                <a:gd name="T39" fmla="*/ 695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719" h="720">
                  <a:moveTo>
                    <a:pt x="589" y="578"/>
                  </a:moveTo>
                  <a:lnTo>
                    <a:pt x="539" y="578"/>
                  </a:lnTo>
                  <a:lnTo>
                    <a:pt x="617" y="622"/>
                  </a:lnTo>
                  <a:lnTo>
                    <a:pt x="621" y="624"/>
                  </a:lnTo>
                  <a:lnTo>
                    <a:pt x="625" y="624"/>
                  </a:lnTo>
                  <a:lnTo>
                    <a:pt x="629" y="622"/>
                  </a:lnTo>
                  <a:lnTo>
                    <a:pt x="684" y="591"/>
                  </a:lnTo>
                  <a:lnTo>
                    <a:pt x="635" y="591"/>
                  </a:lnTo>
                  <a:lnTo>
                    <a:pt x="611" y="591"/>
                  </a:lnTo>
                  <a:lnTo>
                    <a:pt x="589" y="5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97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09 16385"/>
                <a:gd name="T1" fmla="*/ T0 w 719"/>
                <a:gd name="T2" fmla="+- 0 6550 6380"/>
                <a:gd name="T3" fmla="*/ 6550 h 720"/>
                <a:gd name="T4" fmla="+- 0 16660 16385"/>
                <a:gd name="T5" fmla="*/ T4 w 719"/>
                <a:gd name="T6" fmla="+- 0 6550 6380"/>
                <a:gd name="T7" fmla="*/ 6550 h 720"/>
                <a:gd name="T8" fmla="+- 0 16733 16385"/>
                <a:gd name="T9" fmla="*/ T8 w 719"/>
                <a:gd name="T10" fmla="+- 0 6591 6380"/>
                <a:gd name="T11" fmla="*/ 6591 h 720"/>
                <a:gd name="T12" fmla="+- 0 16733 16385"/>
                <a:gd name="T13" fmla="*/ T12 w 719"/>
                <a:gd name="T14" fmla="+- 0 6637 6380"/>
                <a:gd name="T15" fmla="*/ 6637 h 720"/>
                <a:gd name="T16" fmla="+- 0 16655 16385"/>
                <a:gd name="T17" fmla="*/ T16 w 719"/>
                <a:gd name="T18" fmla="+- 0 6681 6380"/>
                <a:gd name="T19" fmla="*/ 6681 h 720"/>
                <a:gd name="T20" fmla="+- 0 16651 16385"/>
                <a:gd name="T21" fmla="*/ T20 w 719"/>
                <a:gd name="T22" fmla="+- 0 6684 6380"/>
                <a:gd name="T23" fmla="*/ 6684 h 720"/>
                <a:gd name="T24" fmla="+- 0 16649 16385"/>
                <a:gd name="T25" fmla="*/ T24 w 719"/>
                <a:gd name="T26" fmla="+- 0 6688 6380"/>
                <a:gd name="T27" fmla="*/ 6688 h 720"/>
                <a:gd name="T28" fmla="+- 0 16649 16385"/>
                <a:gd name="T29" fmla="*/ T28 w 719"/>
                <a:gd name="T30" fmla="+- 0 6792 6380"/>
                <a:gd name="T31" fmla="*/ 6792 h 720"/>
                <a:gd name="T32" fmla="+- 0 16651 16385"/>
                <a:gd name="T33" fmla="*/ T32 w 719"/>
                <a:gd name="T34" fmla="+- 0 6796 6380"/>
                <a:gd name="T35" fmla="*/ 6796 h 720"/>
                <a:gd name="T36" fmla="+- 0 16655 16385"/>
                <a:gd name="T37" fmla="*/ T36 w 719"/>
                <a:gd name="T38" fmla="+- 0 6798 6380"/>
                <a:gd name="T39" fmla="*/ 6798 h 720"/>
                <a:gd name="T40" fmla="+- 0 16733 16385"/>
                <a:gd name="T41" fmla="*/ T40 w 719"/>
                <a:gd name="T42" fmla="+- 0 6843 6380"/>
                <a:gd name="T43" fmla="*/ 6843 h 720"/>
                <a:gd name="T44" fmla="+- 0 16733 16385"/>
                <a:gd name="T45" fmla="*/ T44 w 719"/>
                <a:gd name="T46" fmla="+- 0 6888 6380"/>
                <a:gd name="T47" fmla="*/ 6888 h 720"/>
                <a:gd name="T48" fmla="+- 0 16655 16385"/>
                <a:gd name="T49" fmla="*/ T48 w 719"/>
                <a:gd name="T50" fmla="+- 0 6933 6380"/>
                <a:gd name="T51" fmla="*/ 6933 h 720"/>
                <a:gd name="T52" fmla="+- 0 16651 16385"/>
                <a:gd name="T53" fmla="*/ T52 w 719"/>
                <a:gd name="T54" fmla="+- 0 6935 6380"/>
                <a:gd name="T55" fmla="*/ 6935 h 720"/>
                <a:gd name="T56" fmla="+- 0 16649 16385"/>
                <a:gd name="T57" fmla="*/ T56 w 719"/>
                <a:gd name="T58" fmla="+- 0 6939 6380"/>
                <a:gd name="T59" fmla="*/ 6939 h 720"/>
                <a:gd name="T60" fmla="+- 0 16649 16385"/>
                <a:gd name="T61" fmla="*/ T60 w 719"/>
                <a:gd name="T62" fmla="+- 0 6982 6380"/>
                <a:gd name="T63" fmla="*/ 6982 h 720"/>
                <a:gd name="T64" fmla="+- 0 16673 16385"/>
                <a:gd name="T65" fmla="*/ T64 w 719"/>
                <a:gd name="T66" fmla="+- 0 6982 6380"/>
                <a:gd name="T67" fmla="*/ 6982 h 720"/>
                <a:gd name="T68" fmla="+- 0 16673 16385"/>
                <a:gd name="T69" fmla="*/ T68 w 719"/>
                <a:gd name="T70" fmla="+- 0 6964 6380"/>
                <a:gd name="T71" fmla="*/ 6964 h 720"/>
                <a:gd name="T72" fmla="+- 0 16721 16385"/>
                <a:gd name="T73" fmla="*/ T72 w 719"/>
                <a:gd name="T74" fmla="+- 0 6964 6380"/>
                <a:gd name="T75" fmla="*/ 6964 h 720"/>
                <a:gd name="T76" fmla="+- 0 16685 16385"/>
                <a:gd name="T77" fmla="*/ T76 w 719"/>
                <a:gd name="T78" fmla="+- 0 6944 6380"/>
                <a:gd name="T79" fmla="*/ 6944 h 720"/>
                <a:gd name="T80" fmla="+- 0 16744 16385"/>
                <a:gd name="T81" fmla="*/ T80 w 719"/>
                <a:gd name="T82" fmla="+- 0 6910 6380"/>
                <a:gd name="T83" fmla="*/ 6910 h 720"/>
                <a:gd name="T84" fmla="+- 0 16793 16385"/>
                <a:gd name="T85" fmla="*/ T84 w 719"/>
                <a:gd name="T86" fmla="+- 0 6910 6380"/>
                <a:gd name="T87" fmla="*/ 6910 h 720"/>
                <a:gd name="T88" fmla="+- 0 16757 16385"/>
                <a:gd name="T89" fmla="*/ T88 w 719"/>
                <a:gd name="T90" fmla="+- 0 6889 6380"/>
                <a:gd name="T91" fmla="*/ 6889 h 720"/>
                <a:gd name="T92" fmla="+- 0 16757 16385"/>
                <a:gd name="T93" fmla="*/ T92 w 719"/>
                <a:gd name="T94" fmla="+- 0 6843 6380"/>
                <a:gd name="T95" fmla="*/ 6843 h 720"/>
                <a:gd name="T96" fmla="+- 0 16805 16385"/>
                <a:gd name="T97" fmla="*/ T96 w 719"/>
                <a:gd name="T98" fmla="+- 0 6815 6380"/>
                <a:gd name="T99" fmla="*/ 6815 h 720"/>
                <a:gd name="T100" fmla="+- 0 16757 16385"/>
                <a:gd name="T101" fmla="*/ T100 w 719"/>
                <a:gd name="T102" fmla="+- 0 6815 6380"/>
                <a:gd name="T103" fmla="*/ 6815 h 720"/>
                <a:gd name="T104" fmla="+- 0 16733 16385"/>
                <a:gd name="T105" fmla="*/ T104 w 719"/>
                <a:gd name="T106" fmla="+- 0 6815 6380"/>
                <a:gd name="T107" fmla="*/ 6815 h 720"/>
                <a:gd name="T108" fmla="+- 0 16673 16385"/>
                <a:gd name="T109" fmla="*/ T108 w 719"/>
                <a:gd name="T110" fmla="+- 0 6781 6380"/>
                <a:gd name="T111" fmla="*/ 6781 h 720"/>
                <a:gd name="T112" fmla="+- 0 16673 16385"/>
                <a:gd name="T113" fmla="*/ T112 w 719"/>
                <a:gd name="T114" fmla="+- 0 6713 6380"/>
                <a:gd name="T115" fmla="*/ 6713 h 720"/>
                <a:gd name="T116" fmla="+- 0 16721 16385"/>
                <a:gd name="T117" fmla="*/ T116 w 719"/>
                <a:gd name="T118" fmla="+- 0 6713 6380"/>
                <a:gd name="T119" fmla="*/ 6713 h 720"/>
                <a:gd name="T120" fmla="+- 0 16685 16385"/>
                <a:gd name="T121" fmla="*/ T120 w 719"/>
                <a:gd name="T122" fmla="+- 0 6692 6380"/>
                <a:gd name="T123" fmla="*/ 6692 h 720"/>
                <a:gd name="T124" fmla="+- 0 16744 16385"/>
                <a:gd name="T125" fmla="*/ T124 w 719"/>
                <a:gd name="T126" fmla="+- 0 6658 6380"/>
                <a:gd name="T127" fmla="*/ 6658 h 720"/>
                <a:gd name="T128" fmla="+- 0 16793 16385"/>
                <a:gd name="T129" fmla="*/ T128 w 719"/>
                <a:gd name="T130" fmla="+- 0 6658 6380"/>
                <a:gd name="T131" fmla="*/ 6658 h 720"/>
                <a:gd name="T132" fmla="+- 0 16757 16385"/>
                <a:gd name="T133" fmla="*/ T132 w 719"/>
                <a:gd name="T134" fmla="+- 0 6637 6380"/>
                <a:gd name="T135" fmla="*/ 6637 h 720"/>
                <a:gd name="T136" fmla="+- 0 16757 16385"/>
                <a:gd name="T137" fmla="*/ T136 w 719"/>
                <a:gd name="T138" fmla="+- 0 6591 6380"/>
                <a:gd name="T139" fmla="*/ 6591 h 720"/>
                <a:gd name="T140" fmla="+- 0 16805 16385"/>
                <a:gd name="T141" fmla="*/ T140 w 719"/>
                <a:gd name="T142" fmla="+- 0 6563 6380"/>
                <a:gd name="T143" fmla="*/ 6563 h 720"/>
                <a:gd name="T144" fmla="+- 0 16757 16385"/>
                <a:gd name="T145" fmla="*/ T144 w 719"/>
                <a:gd name="T146" fmla="+- 0 6563 6380"/>
                <a:gd name="T147" fmla="*/ 6563 h 720"/>
                <a:gd name="T148" fmla="+- 0 16733 16385"/>
                <a:gd name="T149" fmla="*/ T148 w 719"/>
                <a:gd name="T150" fmla="+- 0 6563 6380"/>
                <a:gd name="T151" fmla="*/ 6563 h 720"/>
                <a:gd name="T152" fmla="+- 0 16709 16385"/>
                <a:gd name="T153" fmla="*/ T152 w 719"/>
                <a:gd name="T154" fmla="+- 0 6550 6380"/>
                <a:gd name="T155" fmla="*/ 6550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719" h="720">
                  <a:moveTo>
                    <a:pt x="324" y="170"/>
                  </a:moveTo>
                  <a:lnTo>
                    <a:pt x="275" y="170"/>
                  </a:lnTo>
                  <a:lnTo>
                    <a:pt x="348" y="211"/>
                  </a:lnTo>
                  <a:lnTo>
                    <a:pt x="348" y="257"/>
                  </a:lnTo>
                  <a:lnTo>
                    <a:pt x="270" y="301"/>
                  </a:lnTo>
                  <a:lnTo>
                    <a:pt x="266" y="304"/>
                  </a:lnTo>
                  <a:lnTo>
                    <a:pt x="264" y="308"/>
                  </a:lnTo>
                  <a:lnTo>
                    <a:pt x="264" y="412"/>
                  </a:lnTo>
                  <a:lnTo>
                    <a:pt x="266" y="416"/>
                  </a:lnTo>
                  <a:lnTo>
                    <a:pt x="270" y="418"/>
                  </a:lnTo>
                  <a:lnTo>
                    <a:pt x="348" y="463"/>
                  </a:lnTo>
                  <a:lnTo>
                    <a:pt x="348" y="508"/>
                  </a:lnTo>
                  <a:lnTo>
                    <a:pt x="270" y="553"/>
                  </a:lnTo>
                  <a:lnTo>
                    <a:pt x="266" y="555"/>
                  </a:lnTo>
                  <a:lnTo>
                    <a:pt x="264" y="559"/>
                  </a:lnTo>
                  <a:lnTo>
                    <a:pt x="264" y="602"/>
                  </a:lnTo>
                  <a:lnTo>
                    <a:pt x="288" y="602"/>
                  </a:lnTo>
                  <a:lnTo>
                    <a:pt x="288" y="584"/>
                  </a:lnTo>
                  <a:lnTo>
                    <a:pt x="336" y="584"/>
                  </a:lnTo>
                  <a:lnTo>
                    <a:pt x="300" y="564"/>
                  </a:lnTo>
                  <a:lnTo>
                    <a:pt x="359" y="530"/>
                  </a:lnTo>
                  <a:lnTo>
                    <a:pt x="408" y="530"/>
                  </a:lnTo>
                  <a:lnTo>
                    <a:pt x="372" y="509"/>
                  </a:lnTo>
                  <a:lnTo>
                    <a:pt x="372" y="463"/>
                  </a:lnTo>
                  <a:lnTo>
                    <a:pt x="420" y="435"/>
                  </a:lnTo>
                  <a:lnTo>
                    <a:pt x="372" y="435"/>
                  </a:lnTo>
                  <a:lnTo>
                    <a:pt x="348" y="435"/>
                  </a:lnTo>
                  <a:lnTo>
                    <a:pt x="288" y="401"/>
                  </a:lnTo>
                  <a:lnTo>
                    <a:pt x="288" y="333"/>
                  </a:lnTo>
                  <a:lnTo>
                    <a:pt x="336" y="333"/>
                  </a:lnTo>
                  <a:lnTo>
                    <a:pt x="300" y="312"/>
                  </a:lnTo>
                  <a:lnTo>
                    <a:pt x="359" y="278"/>
                  </a:lnTo>
                  <a:lnTo>
                    <a:pt x="408" y="278"/>
                  </a:lnTo>
                  <a:lnTo>
                    <a:pt x="372" y="257"/>
                  </a:lnTo>
                  <a:lnTo>
                    <a:pt x="372" y="211"/>
                  </a:lnTo>
                  <a:lnTo>
                    <a:pt x="420" y="183"/>
                  </a:lnTo>
                  <a:lnTo>
                    <a:pt x="372" y="183"/>
                  </a:lnTo>
                  <a:lnTo>
                    <a:pt x="348" y="183"/>
                  </a:lnTo>
                  <a:lnTo>
                    <a:pt x="324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96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882 16385"/>
                <a:gd name="T1" fmla="*/ T0 w 719"/>
                <a:gd name="T2" fmla="+- 0 6550 6380"/>
                <a:gd name="T3" fmla="*/ 6550 h 720"/>
                <a:gd name="T4" fmla="+- 0 16829 16385"/>
                <a:gd name="T5" fmla="*/ T4 w 719"/>
                <a:gd name="T6" fmla="+- 0 6550 6380"/>
                <a:gd name="T7" fmla="*/ 6550 h 720"/>
                <a:gd name="T8" fmla="+- 0 16912 16385"/>
                <a:gd name="T9" fmla="*/ T8 w 719"/>
                <a:gd name="T10" fmla="+- 0 6592 6380"/>
                <a:gd name="T11" fmla="*/ 6592 h 720"/>
                <a:gd name="T12" fmla="+- 0 16912 16385"/>
                <a:gd name="T13" fmla="*/ T12 w 719"/>
                <a:gd name="T14" fmla="+- 0 6632 6380"/>
                <a:gd name="T15" fmla="*/ 6632 h 720"/>
                <a:gd name="T16" fmla="+- 0 16912 16385"/>
                <a:gd name="T17" fmla="*/ T16 w 719"/>
                <a:gd name="T18" fmla="+- 0 6636 6380"/>
                <a:gd name="T19" fmla="*/ 6636 h 720"/>
                <a:gd name="T20" fmla="+- 0 16915 16385"/>
                <a:gd name="T21" fmla="*/ T20 w 719"/>
                <a:gd name="T22" fmla="+- 0 6640 6380"/>
                <a:gd name="T23" fmla="*/ 6640 h 720"/>
                <a:gd name="T24" fmla="+- 0 16918 16385"/>
                <a:gd name="T25" fmla="*/ T24 w 719"/>
                <a:gd name="T26" fmla="+- 0 6643 6380"/>
                <a:gd name="T27" fmla="*/ 6643 h 720"/>
                <a:gd name="T28" fmla="+- 0 16996 16385"/>
                <a:gd name="T29" fmla="*/ T28 w 719"/>
                <a:gd name="T30" fmla="+- 0 6687 6380"/>
                <a:gd name="T31" fmla="*/ 6687 h 720"/>
                <a:gd name="T32" fmla="+- 0 16996 16385"/>
                <a:gd name="T33" fmla="*/ T32 w 719"/>
                <a:gd name="T34" fmla="+- 0 6793 6380"/>
                <a:gd name="T35" fmla="*/ 6793 h 720"/>
                <a:gd name="T36" fmla="+- 0 16918 16385"/>
                <a:gd name="T37" fmla="*/ T36 w 719"/>
                <a:gd name="T38" fmla="+- 0 6837 6380"/>
                <a:gd name="T39" fmla="*/ 6837 h 720"/>
                <a:gd name="T40" fmla="+- 0 16915 16385"/>
                <a:gd name="T41" fmla="*/ T40 w 719"/>
                <a:gd name="T42" fmla="+- 0 6839 6380"/>
                <a:gd name="T43" fmla="*/ 6839 h 720"/>
                <a:gd name="T44" fmla="+- 0 16912 16385"/>
                <a:gd name="T45" fmla="*/ T44 w 719"/>
                <a:gd name="T46" fmla="+- 0 6844 6380"/>
                <a:gd name="T47" fmla="*/ 6844 h 720"/>
                <a:gd name="T48" fmla="+- 0 16912 16385"/>
                <a:gd name="T49" fmla="*/ T48 w 719"/>
                <a:gd name="T50" fmla="+- 0 6937 6380"/>
                <a:gd name="T51" fmla="*/ 6937 h 720"/>
                <a:gd name="T52" fmla="+- 0 16840 16385"/>
                <a:gd name="T53" fmla="*/ T52 w 719"/>
                <a:gd name="T54" fmla="+- 0 6982 6380"/>
                <a:gd name="T55" fmla="*/ 6982 h 720"/>
                <a:gd name="T56" fmla="+- 0 16886 16385"/>
                <a:gd name="T57" fmla="*/ T56 w 719"/>
                <a:gd name="T58" fmla="+- 0 6982 6380"/>
                <a:gd name="T59" fmla="*/ 6982 h 720"/>
                <a:gd name="T60" fmla="+- 0 16924 16385"/>
                <a:gd name="T61" fmla="*/ T60 w 719"/>
                <a:gd name="T62" fmla="+- 0 6958 6380"/>
                <a:gd name="T63" fmla="*/ 6958 h 720"/>
                <a:gd name="T64" fmla="+- 0 16974 16385"/>
                <a:gd name="T65" fmla="*/ T64 w 719"/>
                <a:gd name="T66" fmla="+- 0 6958 6380"/>
                <a:gd name="T67" fmla="*/ 6958 h 720"/>
                <a:gd name="T68" fmla="+- 0 16936 16385"/>
                <a:gd name="T69" fmla="*/ T68 w 719"/>
                <a:gd name="T70" fmla="+- 0 6937 6380"/>
                <a:gd name="T71" fmla="*/ 6937 h 720"/>
                <a:gd name="T72" fmla="+- 0 16936 16385"/>
                <a:gd name="T73" fmla="*/ T72 w 719"/>
                <a:gd name="T74" fmla="+- 0 6868 6380"/>
                <a:gd name="T75" fmla="*/ 6868 h 720"/>
                <a:gd name="T76" fmla="+- 0 16985 16385"/>
                <a:gd name="T77" fmla="*/ T76 w 719"/>
                <a:gd name="T78" fmla="+- 0 6868 6380"/>
                <a:gd name="T79" fmla="*/ 6868 h 720"/>
                <a:gd name="T80" fmla="+- 0 16948 16385"/>
                <a:gd name="T81" fmla="*/ T80 w 719"/>
                <a:gd name="T82" fmla="+- 0 6848 6380"/>
                <a:gd name="T83" fmla="*/ 6848 h 720"/>
                <a:gd name="T84" fmla="+- 0 17008 16385"/>
                <a:gd name="T85" fmla="*/ T84 w 719"/>
                <a:gd name="T86" fmla="+- 0 6814 6380"/>
                <a:gd name="T87" fmla="*/ 6814 h 720"/>
                <a:gd name="T88" fmla="+- 0 17057 16385"/>
                <a:gd name="T89" fmla="*/ T88 w 719"/>
                <a:gd name="T90" fmla="+- 0 6814 6380"/>
                <a:gd name="T91" fmla="*/ 6814 h 720"/>
                <a:gd name="T92" fmla="+- 0 17020 16385"/>
                <a:gd name="T93" fmla="*/ T92 w 719"/>
                <a:gd name="T94" fmla="+- 0 6793 6380"/>
                <a:gd name="T95" fmla="*/ 6793 h 720"/>
                <a:gd name="T96" fmla="+- 0 17020 16385"/>
                <a:gd name="T97" fmla="*/ T96 w 719"/>
                <a:gd name="T98" fmla="+- 0 6687 6380"/>
                <a:gd name="T99" fmla="*/ 6687 h 720"/>
                <a:gd name="T100" fmla="+- 0 17069 16385"/>
                <a:gd name="T101" fmla="*/ T100 w 719"/>
                <a:gd name="T102" fmla="+- 0 6659 6380"/>
                <a:gd name="T103" fmla="*/ 6659 h 720"/>
                <a:gd name="T104" fmla="+- 0 17020 16385"/>
                <a:gd name="T105" fmla="*/ T104 w 719"/>
                <a:gd name="T106" fmla="+- 0 6659 6380"/>
                <a:gd name="T107" fmla="*/ 6659 h 720"/>
                <a:gd name="T108" fmla="+- 0 16996 16385"/>
                <a:gd name="T109" fmla="*/ T108 w 719"/>
                <a:gd name="T110" fmla="+- 0 6659 6380"/>
                <a:gd name="T111" fmla="*/ 6659 h 720"/>
                <a:gd name="T112" fmla="+- 0 16936 16385"/>
                <a:gd name="T113" fmla="*/ T112 w 719"/>
                <a:gd name="T114" fmla="+- 0 6625 6380"/>
                <a:gd name="T115" fmla="*/ 6625 h 720"/>
                <a:gd name="T116" fmla="+- 0 16936 16385"/>
                <a:gd name="T117" fmla="*/ T116 w 719"/>
                <a:gd name="T118" fmla="+- 0 6565 6380"/>
                <a:gd name="T119" fmla="*/ 6565 h 720"/>
                <a:gd name="T120" fmla="+- 0 16912 16385"/>
                <a:gd name="T121" fmla="*/ T120 w 719"/>
                <a:gd name="T122" fmla="+- 0 6565 6380"/>
                <a:gd name="T123" fmla="*/ 6565 h 720"/>
                <a:gd name="T124" fmla="+- 0 16882 16385"/>
                <a:gd name="T125" fmla="*/ T124 w 719"/>
                <a:gd name="T126" fmla="+- 0 6550 6380"/>
                <a:gd name="T127" fmla="*/ 6550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719" h="720">
                  <a:moveTo>
                    <a:pt x="497" y="170"/>
                  </a:moveTo>
                  <a:lnTo>
                    <a:pt x="444" y="170"/>
                  </a:lnTo>
                  <a:lnTo>
                    <a:pt x="527" y="212"/>
                  </a:lnTo>
                  <a:lnTo>
                    <a:pt x="527" y="252"/>
                  </a:lnTo>
                  <a:lnTo>
                    <a:pt x="527" y="256"/>
                  </a:lnTo>
                  <a:lnTo>
                    <a:pt x="530" y="260"/>
                  </a:lnTo>
                  <a:lnTo>
                    <a:pt x="533" y="263"/>
                  </a:lnTo>
                  <a:lnTo>
                    <a:pt x="611" y="307"/>
                  </a:lnTo>
                  <a:lnTo>
                    <a:pt x="611" y="413"/>
                  </a:lnTo>
                  <a:lnTo>
                    <a:pt x="533" y="457"/>
                  </a:lnTo>
                  <a:lnTo>
                    <a:pt x="530" y="459"/>
                  </a:lnTo>
                  <a:lnTo>
                    <a:pt x="527" y="464"/>
                  </a:lnTo>
                  <a:lnTo>
                    <a:pt x="527" y="557"/>
                  </a:lnTo>
                  <a:lnTo>
                    <a:pt x="455" y="602"/>
                  </a:lnTo>
                  <a:lnTo>
                    <a:pt x="501" y="602"/>
                  </a:lnTo>
                  <a:lnTo>
                    <a:pt x="539" y="578"/>
                  </a:lnTo>
                  <a:lnTo>
                    <a:pt x="589" y="578"/>
                  </a:lnTo>
                  <a:lnTo>
                    <a:pt x="551" y="557"/>
                  </a:lnTo>
                  <a:lnTo>
                    <a:pt x="551" y="488"/>
                  </a:lnTo>
                  <a:lnTo>
                    <a:pt x="600" y="488"/>
                  </a:lnTo>
                  <a:lnTo>
                    <a:pt x="563" y="468"/>
                  </a:lnTo>
                  <a:lnTo>
                    <a:pt x="623" y="434"/>
                  </a:lnTo>
                  <a:lnTo>
                    <a:pt x="672" y="434"/>
                  </a:lnTo>
                  <a:lnTo>
                    <a:pt x="635" y="413"/>
                  </a:lnTo>
                  <a:lnTo>
                    <a:pt x="635" y="307"/>
                  </a:lnTo>
                  <a:lnTo>
                    <a:pt x="684" y="279"/>
                  </a:lnTo>
                  <a:lnTo>
                    <a:pt x="635" y="279"/>
                  </a:lnTo>
                  <a:lnTo>
                    <a:pt x="611" y="279"/>
                  </a:lnTo>
                  <a:lnTo>
                    <a:pt x="551" y="245"/>
                  </a:lnTo>
                  <a:lnTo>
                    <a:pt x="551" y="185"/>
                  </a:lnTo>
                  <a:lnTo>
                    <a:pt x="527" y="185"/>
                  </a:lnTo>
                  <a:lnTo>
                    <a:pt x="49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95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93 16385"/>
                <a:gd name="T1" fmla="*/ T0 w 719"/>
                <a:gd name="T2" fmla="+- 0 6910 6380"/>
                <a:gd name="T3" fmla="*/ 6910 h 720"/>
                <a:gd name="T4" fmla="+- 0 16744 16385"/>
                <a:gd name="T5" fmla="*/ T4 w 719"/>
                <a:gd name="T6" fmla="+- 0 6910 6380"/>
                <a:gd name="T7" fmla="*/ 6910 h 720"/>
                <a:gd name="T8" fmla="+- 0 16804 16385"/>
                <a:gd name="T9" fmla="*/ T8 w 719"/>
                <a:gd name="T10" fmla="+- 0 6944 6380"/>
                <a:gd name="T11" fmla="*/ 6944 h 720"/>
                <a:gd name="T12" fmla="+- 0 16745 16385"/>
                <a:gd name="T13" fmla="*/ T12 w 719"/>
                <a:gd name="T14" fmla="+- 0 6978 6380"/>
                <a:gd name="T15" fmla="*/ 6978 h 720"/>
                <a:gd name="T16" fmla="+- 0 16793 16385"/>
                <a:gd name="T17" fmla="*/ T16 w 719"/>
                <a:gd name="T18" fmla="+- 0 6978 6380"/>
                <a:gd name="T19" fmla="*/ 6978 h 720"/>
                <a:gd name="T20" fmla="+- 0 16816 16385"/>
                <a:gd name="T21" fmla="*/ T20 w 719"/>
                <a:gd name="T22" fmla="+- 0 6964 6380"/>
                <a:gd name="T23" fmla="*/ 6964 h 720"/>
                <a:gd name="T24" fmla="+- 0 16840 16385"/>
                <a:gd name="T25" fmla="*/ T24 w 719"/>
                <a:gd name="T26" fmla="+- 0 6964 6380"/>
                <a:gd name="T27" fmla="*/ 6964 h 720"/>
                <a:gd name="T28" fmla="+- 0 16840 16385"/>
                <a:gd name="T29" fmla="*/ T28 w 719"/>
                <a:gd name="T30" fmla="+- 0 6939 6380"/>
                <a:gd name="T31" fmla="*/ 6939 h 720"/>
                <a:gd name="T32" fmla="+- 0 16838 16385"/>
                <a:gd name="T33" fmla="*/ T32 w 719"/>
                <a:gd name="T34" fmla="+- 0 6935 6380"/>
                <a:gd name="T35" fmla="*/ 6935 h 720"/>
                <a:gd name="T36" fmla="+- 0 16834 16385"/>
                <a:gd name="T37" fmla="*/ T36 w 719"/>
                <a:gd name="T38" fmla="+- 0 6933 6380"/>
                <a:gd name="T39" fmla="*/ 6933 h 720"/>
                <a:gd name="T40" fmla="+- 0 16793 16385"/>
                <a:gd name="T41" fmla="*/ T40 w 719"/>
                <a:gd name="T42" fmla="+- 0 6910 6380"/>
                <a:gd name="T43" fmla="*/ 6910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408" y="530"/>
                  </a:moveTo>
                  <a:lnTo>
                    <a:pt x="359" y="530"/>
                  </a:lnTo>
                  <a:lnTo>
                    <a:pt x="419" y="564"/>
                  </a:lnTo>
                  <a:lnTo>
                    <a:pt x="360" y="598"/>
                  </a:lnTo>
                  <a:lnTo>
                    <a:pt x="408" y="598"/>
                  </a:lnTo>
                  <a:lnTo>
                    <a:pt x="431" y="584"/>
                  </a:lnTo>
                  <a:lnTo>
                    <a:pt x="455" y="584"/>
                  </a:lnTo>
                  <a:lnTo>
                    <a:pt x="455" y="559"/>
                  </a:lnTo>
                  <a:lnTo>
                    <a:pt x="453" y="555"/>
                  </a:lnTo>
                  <a:lnTo>
                    <a:pt x="449" y="553"/>
                  </a:lnTo>
                  <a:lnTo>
                    <a:pt x="408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94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577 16385"/>
                <a:gd name="T1" fmla="*/ T0 w 719"/>
                <a:gd name="T2" fmla="+- 0 6868 6380"/>
                <a:gd name="T3" fmla="*/ 6868 h 720"/>
                <a:gd name="T4" fmla="+- 0 16553 16385"/>
                <a:gd name="T5" fmla="*/ T4 w 719"/>
                <a:gd name="T6" fmla="+- 0 6868 6380"/>
                <a:gd name="T7" fmla="*/ 6868 h 720"/>
                <a:gd name="T8" fmla="+- 0 16553 16385"/>
                <a:gd name="T9" fmla="*/ T8 w 719"/>
                <a:gd name="T10" fmla="+- 0 6936 6380"/>
                <a:gd name="T11" fmla="*/ 6936 h 720"/>
                <a:gd name="T12" fmla="+- 0 16493 16385"/>
                <a:gd name="T13" fmla="*/ T12 w 719"/>
                <a:gd name="T14" fmla="+- 0 6971 6380"/>
                <a:gd name="T15" fmla="*/ 6971 h 720"/>
                <a:gd name="T16" fmla="+- 0 16541 16385"/>
                <a:gd name="T17" fmla="*/ T16 w 719"/>
                <a:gd name="T18" fmla="+- 0 6971 6380"/>
                <a:gd name="T19" fmla="*/ 6971 h 720"/>
                <a:gd name="T20" fmla="+- 0 16564 16385"/>
                <a:gd name="T21" fmla="*/ T20 w 719"/>
                <a:gd name="T22" fmla="+- 0 6957 6380"/>
                <a:gd name="T23" fmla="*/ 6957 h 720"/>
                <a:gd name="T24" fmla="+- 0 16610 16385"/>
                <a:gd name="T25" fmla="*/ T24 w 719"/>
                <a:gd name="T26" fmla="+- 0 6957 6380"/>
                <a:gd name="T27" fmla="*/ 6957 h 720"/>
                <a:gd name="T28" fmla="+- 0 16577 16385"/>
                <a:gd name="T29" fmla="*/ T28 w 719"/>
                <a:gd name="T30" fmla="+- 0 6937 6380"/>
                <a:gd name="T31" fmla="*/ 6937 h 720"/>
                <a:gd name="T32" fmla="+- 0 16577 16385"/>
                <a:gd name="T33" fmla="*/ T32 w 719"/>
                <a:gd name="T34" fmla="+- 0 6868 6380"/>
                <a:gd name="T35" fmla="*/ 686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192" y="488"/>
                  </a:moveTo>
                  <a:lnTo>
                    <a:pt x="168" y="488"/>
                  </a:lnTo>
                  <a:lnTo>
                    <a:pt x="168" y="556"/>
                  </a:lnTo>
                  <a:lnTo>
                    <a:pt x="108" y="591"/>
                  </a:lnTo>
                  <a:lnTo>
                    <a:pt x="156" y="591"/>
                  </a:lnTo>
                  <a:lnTo>
                    <a:pt x="179" y="577"/>
                  </a:lnTo>
                  <a:lnTo>
                    <a:pt x="225" y="577"/>
                  </a:lnTo>
                  <a:lnTo>
                    <a:pt x="192" y="557"/>
                  </a:lnTo>
                  <a:lnTo>
                    <a:pt x="192" y="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93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7104 16385"/>
                <a:gd name="T1" fmla="*/ T0 w 719"/>
                <a:gd name="T2" fmla="+- 0 6868 6380"/>
                <a:gd name="T3" fmla="*/ 6868 h 720"/>
                <a:gd name="T4" fmla="+- 0 17080 16385"/>
                <a:gd name="T5" fmla="*/ T4 w 719"/>
                <a:gd name="T6" fmla="+- 0 6868 6380"/>
                <a:gd name="T7" fmla="*/ 6868 h 720"/>
                <a:gd name="T8" fmla="+- 0 17080 16385"/>
                <a:gd name="T9" fmla="*/ T8 w 719"/>
                <a:gd name="T10" fmla="+- 0 6936 6380"/>
                <a:gd name="T11" fmla="*/ 6936 h 720"/>
                <a:gd name="T12" fmla="+- 0 17020 16385"/>
                <a:gd name="T13" fmla="*/ T12 w 719"/>
                <a:gd name="T14" fmla="+- 0 6971 6380"/>
                <a:gd name="T15" fmla="*/ 6971 h 720"/>
                <a:gd name="T16" fmla="+- 0 17069 16385"/>
                <a:gd name="T17" fmla="*/ T16 w 719"/>
                <a:gd name="T18" fmla="+- 0 6971 6380"/>
                <a:gd name="T19" fmla="*/ 6971 h 720"/>
                <a:gd name="T20" fmla="+- 0 17098 16385"/>
                <a:gd name="T21" fmla="*/ T20 w 719"/>
                <a:gd name="T22" fmla="+- 0 6954 6380"/>
                <a:gd name="T23" fmla="*/ 6954 h 720"/>
                <a:gd name="T24" fmla="+- 0 17102 16385"/>
                <a:gd name="T25" fmla="*/ T24 w 719"/>
                <a:gd name="T26" fmla="+- 0 6952 6380"/>
                <a:gd name="T27" fmla="*/ 6952 h 720"/>
                <a:gd name="T28" fmla="+- 0 17104 16385"/>
                <a:gd name="T29" fmla="*/ T28 w 719"/>
                <a:gd name="T30" fmla="+- 0 6948 6380"/>
                <a:gd name="T31" fmla="*/ 6948 h 720"/>
                <a:gd name="T32" fmla="+- 0 17104 16385"/>
                <a:gd name="T33" fmla="*/ T32 w 719"/>
                <a:gd name="T34" fmla="+- 0 6868 6380"/>
                <a:gd name="T35" fmla="*/ 686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719" y="488"/>
                  </a:moveTo>
                  <a:lnTo>
                    <a:pt x="695" y="488"/>
                  </a:lnTo>
                  <a:lnTo>
                    <a:pt x="695" y="556"/>
                  </a:lnTo>
                  <a:lnTo>
                    <a:pt x="635" y="591"/>
                  </a:lnTo>
                  <a:lnTo>
                    <a:pt x="684" y="591"/>
                  </a:lnTo>
                  <a:lnTo>
                    <a:pt x="713" y="574"/>
                  </a:lnTo>
                  <a:lnTo>
                    <a:pt x="717" y="572"/>
                  </a:lnTo>
                  <a:lnTo>
                    <a:pt x="719" y="568"/>
                  </a:lnTo>
                  <a:lnTo>
                    <a:pt x="719" y="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2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985 16385"/>
                <a:gd name="T1" fmla="*/ T0 w 719"/>
                <a:gd name="T2" fmla="+- 0 6868 6380"/>
                <a:gd name="T3" fmla="*/ 6868 h 720"/>
                <a:gd name="T4" fmla="+- 0 16936 16385"/>
                <a:gd name="T5" fmla="*/ T4 w 719"/>
                <a:gd name="T6" fmla="+- 0 6868 6380"/>
                <a:gd name="T7" fmla="*/ 6868 h 720"/>
                <a:gd name="T8" fmla="+- 0 16996 16385"/>
                <a:gd name="T9" fmla="*/ T8 w 719"/>
                <a:gd name="T10" fmla="+- 0 6903 6380"/>
                <a:gd name="T11" fmla="*/ 6903 h 720"/>
                <a:gd name="T12" fmla="+- 0 16996 16385"/>
                <a:gd name="T13" fmla="*/ T12 w 719"/>
                <a:gd name="T14" fmla="+- 0 6971 6380"/>
                <a:gd name="T15" fmla="*/ 6971 h 720"/>
                <a:gd name="T16" fmla="+- 0 17020 16385"/>
                <a:gd name="T17" fmla="*/ T16 w 719"/>
                <a:gd name="T18" fmla="+- 0 6971 6380"/>
                <a:gd name="T19" fmla="*/ 6971 h 720"/>
                <a:gd name="T20" fmla="+- 0 17020 16385"/>
                <a:gd name="T21" fmla="*/ T20 w 719"/>
                <a:gd name="T22" fmla="+- 0 6903 6380"/>
                <a:gd name="T23" fmla="*/ 6903 h 720"/>
                <a:gd name="T24" fmla="+- 0 17057 16385"/>
                <a:gd name="T25" fmla="*/ T24 w 719"/>
                <a:gd name="T26" fmla="+- 0 6882 6380"/>
                <a:gd name="T27" fmla="*/ 6882 h 720"/>
                <a:gd name="T28" fmla="+- 0 17008 16385"/>
                <a:gd name="T29" fmla="*/ T28 w 719"/>
                <a:gd name="T30" fmla="+- 0 6882 6380"/>
                <a:gd name="T31" fmla="*/ 6882 h 720"/>
                <a:gd name="T32" fmla="+- 0 16985 16385"/>
                <a:gd name="T33" fmla="*/ T32 w 719"/>
                <a:gd name="T34" fmla="+- 0 6868 6380"/>
                <a:gd name="T35" fmla="*/ 686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600" y="488"/>
                  </a:moveTo>
                  <a:lnTo>
                    <a:pt x="551" y="488"/>
                  </a:lnTo>
                  <a:lnTo>
                    <a:pt x="611" y="523"/>
                  </a:lnTo>
                  <a:lnTo>
                    <a:pt x="611" y="591"/>
                  </a:lnTo>
                  <a:lnTo>
                    <a:pt x="635" y="591"/>
                  </a:lnTo>
                  <a:lnTo>
                    <a:pt x="635" y="523"/>
                  </a:lnTo>
                  <a:lnTo>
                    <a:pt x="672" y="502"/>
                  </a:lnTo>
                  <a:lnTo>
                    <a:pt x="623" y="502"/>
                  </a:lnTo>
                  <a:lnTo>
                    <a:pt x="600" y="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91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457 16385"/>
                <a:gd name="T1" fmla="*/ T0 w 719"/>
                <a:gd name="T2" fmla="+- 0 6868 6380"/>
                <a:gd name="T3" fmla="*/ 6868 h 720"/>
                <a:gd name="T4" fmla="+- 0 16409 16385"/>
                <a:gd name="T5" fmla="*/ T4 w 719"/>
                <a:gd name="T6" fmla="+- 0 6868 6380"/>
                <a:gd name="T7" fmla="*/ 6868 h 720"/>
                <a:gd name="T8" fmla="+- 0 16469 16385"/>
                <a:gd name="T9" fmla="*/ T8 w 719"/>
                <a:gd name="T10" fmla="+- 0 6903 6380"/>
                <a:gd name="T11" fmla="*/ 6903 h 720"/>
                <a:gd name="T12" fmla="+- 0 16469 16385"/>
                <a:gd name="T13" fmla="*/ T12 w 719"/>
                <a:gd name="T14" fmla="+- 0 6971 6380"/>
                <a:gd name="T15" fmla="*/ 6971 h 720"/>
                <a:gd name="T16" fmla="+- 0 16493 16385"/>
                <a:gd name="T17" fmla="*/ T16 w 719"/>
                <a:gd name="T18" fmla="+- 0 6971 6380"/>
                <a:gd name="T19" fmla="*/ 6971 h 720"/>
                <a:gd name="T20" fmla="+- 0 16493 16385"/>
                <a:gd name="T21" fmla="*/ T20 w 719"/>
                <a:gd name="T22" fmla="+- 0 6903 6380"/>
                <a:gd name="T23" fmla="*/ 6903 h 720"/>
                <a:gd name="T24" fmla="+- 0 16529 16385"/>
                <a:gd name="T25" fmla="*/ T24 w 719"/>
                <a:gd name="T26" fmla="+- 0 6882 6380"/>
                <a:gd name="T27" fmla="*/ 6882 h 720"/>
                <a:gd name="T28" fmla="+- 0 16481 16385"/>
                <a:gd name="T29" fmla="*/ T28 w 719"/>
                <a:gd name="T30" fmla="+- 0 6882 6380"/>
                <a:gd name="T31" fmla="*/ 6882 h 720"/>
                <a:gd name="T32" fmla="+- 0 16457 16385"/>
                <a:gd name="T33" fmla="*/ T32 w 719"/>
                <a:gd name="T34" fmla="+- 0 6868 6380"/>
                <a:gd name="T35" fmla="*/ 686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72" y="488"/>
                  </a:moveTo>
                  <a:lnTo>
                    <a:pt x="24" y="488"/>
                  </a:lnTo>
                  <a:lnTo>
                    <a:pt x="84" y="523"/>
                  </a:lnTo>
                  <a:lnTo>
                    <a:pt x="84" y="591"/>
                  </a:lnTo>
                  <a:lnTo>
                    <a:pt x="108" y="591"/>
                  </a:lnTo>
                  <a:lnTo>
                    <a:pt x="108" y="523"/>
                  </a:lnTo>
                  <a:lnTo>
                    <a:pt x="144" y="502"/>
                  </a:lnTo>
                  <a:lnTo>
                    <a:pt x="96" y="502"/>
                  </a:lnTo>
                  <a:lnTo>
                    <a:pt x="72" y="4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90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530 16385"/>
                <a:gd name="T1" fmla="*/ T0 w 719"/>
                <a:gd name="T2" fmla="+- 0 6814 6380"/>
                <a:gd name="T3" fmla="*/ 6814 h 720"/>
                <a:gd name="T4" fmla="+- 0 16481 16385"/>
                <a:gd name="T5" fmla="*/ T4 w 719"/>
                <a:gd name="T6" fmla="+- 0 6814 6380"/>
                <a:gd name="T7" fmla="*/ 6814 h 720"/>
                <a:gd name="T8" fmla="+- 0 16541 16385"/>
                <a:gd name="T9" fmla="*/ T8 w 719"/>
                <a:gd name="T10" fmla="+- 0 6848 6380"/>
                <a:gd name="T11" fmla="*/ 6848 h 720"/>
                <a:gd name="T12" fmla="+- 0 16481 16385"/>
                <a:gd name="T13" fmla="*/ T12 w 719"/>
                <a:gd name="T14" fmla="+- 0 6882 6380"/>
                <a:gd name="T15" fmla="*/ 6882 h 720"/>
                <a:gd name="T16" fmla="+- 0 16529 16385"/>
                <a:gd name="T17" fmla="*/ T16 w 719"/>
                <a:gd name="T18" fmla="+- 0 6882 6380"/>
                <a:gd name="T19" fmla="*/ 6882 h 720"/>
                <a:gd name="T20" fmla="+- 0 16553 16385"/>
                <a:gd name="T21" fmla="*/ T20 w 719"/>
                <a:gd name="T22" fmla="+- 0 6868 6380"/>
                <a:gd name="T23" fmla="*/ 6868 h 720"/>
                <a:gd name="T24" fmla="+- 0 16577 16385"/>
                <a:gd name="T25" fmla="*/ T24 w 719"/>
                <a:gd name="T26" fmla="+- 0 6868 6380"/>
                <a:gd name="T27" fmla="*/ 6868 h 720"/>
                <a:gd name="T28" fmla="+- 0 16577 16385"/>
                <a:gd name="T29" fmla="*/ T28 w 719"/>
                <a:gd name="T30" fmla="+- 0 6844 6380"/>
                <a:gd name="T31" fmla="*/ 6844 h 720"/>
                <a:gd name="T32" fmla="+- 0 16575 16385"/>
                <a:gd name="T33" fmla="*/ T32 w 719"/>
                <a:gd name="T34" fmla="+- 0 6839 6380"/>
                <a:gd name="T35" fmla="*/ 6839 h 720"/>
                <a:gd name="T36" fmla="+- 0 16571 16385"/>
                <a:gd name="T37" fmla="*/ T36 w 719"/>
                <a:gd name="T38" fmla="+- 0 6837 6380"/>
                <a:gd name="T39" fmla="*/ 6837 h 720"/>
                <a:gd name="T40" fmla="+- 0 16530 16385"/>
                <a:gd name="T41" fmla="*/ T40 w 719"/>
                <a:gd name="T42" fmla="+- 0 6814 6380"/>
                <a:gd name="T43" fmla="*/ 6814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145" y="434"/>
                  </a:moveTo>
                  <a:lnTo>
                    <a:pt x="96" y="434"/>
                  </a:lnTo>
                  <a:lnTo>
                    <a:pt x="156" y="468"/>
                  </a:lnTo>
                  <a:lnTo>
                    <a:pt x="96" y="502"/>
                  </a:lnTo>
                  <a:lnTo>
                    <a:pt x="144" y="502"/>
                  </a:lnTo>
                  <a:lnTo>
                    <a:pt x="168" y="488"/>
                  </a:lnTo>
                  <a:lnTo>
                    <a:pt x="192" y="488"/>
                  </a:lnTo>
                  <a:lnTo>
                    <a:pt x="192" y="464"/>
                  </a:lnTo>
                  <a:lnTo>
                    <a:pt x="190" y="459"/>
                  </a:lnTo>
                  <a:lnTo>
                    <a:pt x="186" y="457"/>
                  </a:lnTo>
                  <a:lnTo>
                    <a:pt x="145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89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7057 16385"/>
                <a:gd name="T1" fmla="*/ T0 w 719"/>
                <a:gd name="T2" fmla="+- 0 6814 6380"/>
                <a:gd name="T3" fmla="*/ 6814 h 720"/>
                <a:gd name="T4" fmla="+- 0 17008 16385"/>
                <a:gd name="T5" fmla="*/ T4 w 719"/>
                <a:gd name="T6" fmla="+- 0 6814 6380"/>
                <a:gd name="T7" fmla="*/ 6814 h 720"/>
                <a:gd name="T8" fmla="+- 0 17068 16385"/>
                <a:gd name="T9" fmla="*/ T8 w 719"/>
                <a:gd name="T10" fmla="+- 0 6848 6380"/>
                <a:gd name="T11" fmla="*/ 6848 h 720"/>
                <a:gd name="T12" fmla="+- 0 17008 16385"/>
                <a:gd name="T13" fmla="*/ T12 w 719"/>
                <a:gd name="T14" fmla="+- 0 6882 6380"/>
                <a:gd name="T15" fmla="*/ 6882 h 720"/>
                <a:gd name="T16" fmla="+- 0 17057 16385"/>
                <a:gd name="T17" fmla="*/ T16 w 719"/>
                <a:gd name="T18" fmla="+- 0 6882 6380"/>
                <a:gd name="T19" fmla="*/ 6882 h 720"/>
                <a:gd name="T20" fmla="+- 0 17080 16385"/>
                <a:gd name="T21" fmla="*/ T20 w 719"/>
                <a:gd name="T22" fmla="+- 0 6868 6380"/>
                <a:gd name="T23" fmla="*/ 6868 h 720"/>
                <a:gd name="T24" fmla="+- 0 17104 16385"/>
                <a:gd name="T25" fmla="*/ T24 w 719"/>
                <a:gd name="T26" fmla="+- 0 6868 6380"/>
                <a:gd name="T27" fmla="*/ 6868 h 720"/>
                <a:gd name="T28" fmla="+- 0 17104 16385"/>
                <a:gd name="T29" fmla="*/ T28 w 719"/>
                <a:gd name="T30" fmla="+- 0 6844 6380"/>
                <a:gd name="T31" fmla="*/ 6844 h 720"/>
                <a:gd name="T32" fmla="+- 0 17102 16385"/>
                <a:gd name="T33" fmla="*/ T32 w 719"/>
                <a:gd name="T34" fmla="+- 0 6839 6380"/>
                <a:gd name="T35" fmla="*/ 6839 h 720"/>
                <a:gd name="T36" fmla="+- 0 17098 16385"/>
                <a:gd name="T37" fmla="*/ T36 w 719"/>
                <a:gd name="T38" fmla="+- 0 6837 6380"/>
                <a:gd name="T39" fmla="*/ 6837 h 720"/>
                <a:gd name="T40" fmla="+- 0 17057 16385"/>
                <a:gd name="T41" fmla="*/ T40 w 719"/>
                <a:gd name="T42" fmla="+- 0 6814 6380"/>
                <a:gd name="T43" fmla="*/ 6814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672" y="434"/>
                  </a:moveTo>
                  <a:lnTo>
                    <a:pt x="623" y="434"/>
                  </a:lnTo>
                  <a:lnTo>
                    <a:pt x="683" y="468"/>
                  </a:lnTo>
                  <a:lnTo>
                    <a:pt x="623" y="502"/>
                  </a:lnTo>
                  <a:lnTo>
                    <a:pt x="672" y="502"/>
                  </a:lnTo>
                  <a:lnTo>
                    <a:pt x="695" y="488"/>
                  </a:lnTo>
                  <a:lnTo>
                    <a:pt x="719" y="488"/>
                  </a:lnTo>
                  <a:lnTo>
                    <a:pt x="719" y="464"/>
                  </a:lnTo>
                  <a:lnTo>
                    <a:pt x="717" y="459"/>
                  </a:lnTo>
                  <a:lnTo>
                    <a:pt x="713" y="457"/>
                  </a:lnTo>
                  <a:lnTo>
                    <a:pt x="672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88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840 16385"/>
                <a:gd name="T1" fmla="*/ T0 w 719"/>
                <a:gd name="T2" fmla="+- 0 6713 6380"/>
                <a:gd name="T3" fmla="*/ 6713 h 720"/>
                <a:gd name="T4" fmla="+- 0 16816 16385"/>
                <a:gd name="T5" fmla="*/ T4 w 719"/>
                <a:gd name="T6" fmla="+- 0 6713 6380"/>
                <a:gd name="T7" fmla="*/ 6713 h 720"/>
                <a:gd name="T8" fmla="+- 0 16817 16385"/>
                <a:gd name="T9" fmla="*/ T8 w 719"/>
                <a:gd name="T10" fmla="+- 0 6781 6380"/>
                <a:gd name="T11" fmla="*/ 6781 h 720"/>
                <a:gd name="T12" fmla="+- 0 16757 16385"/>
                <a:gd name="T13" fmla="*/ T12 w 719"/>
                <a:gd name="T14" fmla="+- 0 6815 6380"/>
                <a:gd name="T15" fmla="*/ 6815 h 720"/>
                <a:gd name="T16" fmla="+- 0 16805 16385"/>
                <a:gd name="T17" fmla="*/ T16 w 719"/>
                <a:gd name="T18" fmla="+- 0 6815 6380"/>
                <a:gd name="T19" fmla="*/ 6815 h 720"/>
                <a:gd name="T20" fmla="+- 0 16834 16385"/>
                <a:gd name="T21" fmla="*/ T20 w 719"/>
                <a:gd name="T22" fmla="+- 0 6798 6380"/>
                <a:gd name="T23" fmla="*/ 6798 h 720"/>
                <a:gd name="T24" fmla="+- 0 16838 16385"/>
                <a:gd name="T25" fmla="*/ T24 w 719"/>
                <a:gd name="T26" fmla="+- 0 6796 6380"/>
                <a:gd name="T27" fmla="*/ 6796 h 720"/>
                <a:gd name="T28" fmla="+- 0 16840 16385"/>
                <a:gd name="T29" fmla="*/ T28 w 719"/>
                <a:gd name="T30" fmla="+- 0 6792 6380"/>
                <a:gd name="T31" fmla="*/ 6792 h 720"/>
                <a:gd name="T32" fmla="+- 0 16840 16385"/>
                <a:gd name="T33" fmla="*/ T32 w 719"/>
                <a:gd name="T34" fmla="+- 0 6713 6380"/>
                <a:gd name="T35" fmla="*/ 6713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455" y="333"/>
                  </a:moveTo>
                  <a:lnTo>
                    <a:pt x="431" y="333"/>
                  </a:lnTo>
                  <a:lnTo>
                    <a:pt x="432" y="401"/>
                  </a:lnTo>
                  <a:lnTo>
                    <a:pt x="372" y="435"/>
                  </a:lnTo>
                  <a:lnTo>
                    <a:pt x="420" y="435"/>
                  </a:lnTo>
                  <a:lnTo>
                    <a:pt x="449" y="418"/>
                  </a:lnTo>
                  <a:lnTo>
                    <a:pt x="453" y="416"/>
                  </a:lnTo>
                  <a:lnTo>
                    <a:pt x="455" y="412"/>
                  </a:lnTo>
                  <a:lnTo>
                    <a:pt x="455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87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21 16385"/>
                <a:gd name="T1" fmla="*/ T0 w 719"/>
                <a:gd name="T2" fmla="+- 0 6713 6380"/>
                <a:gd name="T3" fmla="*/ 6713 h 720"/>
                <a:gd name="T4" fmla="+- 0 16673 16385"/>
                <a:gd name="T5" fmla="*/ T4 w 719"/>
                <a:gd name="T6" fmla="+- 0 6713 6380"/>
                <a:gd name="T7" fmla="*/ 6713 h 720"/>
                <a:gd name="T8" fmla="+- 0 16733 16385"/>
                <a:gd name="T9" fmla="*/ T8 w 719"/>
                <a:gd name="T10" fmla="+- 0 6747 6380"/>
                <a:gd name="T11" fmla="*/ 6747 h 720"/>
                <a:gd name="T12" fmla="+- 0 16733 16385"/>
                <a:gd name="T13" fmla="*/ T12 w 719"/>
                <a:gd name="T14" fmla="+- 0 6815 6380"/>
                <a:gd name="T15" fmla="*/ 6815 h 720"/>
                <a:gd name="T16" fmla="+- 0 16757 16385"/>
                <a:gd name="T17" fmla="*/ T16 w 719"/>
                <a:gd name="T18" fmla="+- 0 6815 6380"/>
                <a:gd name="T19" fmla="*/ 6815 h 720"/>
                <a:gd name="T20" fmla="+- 0 16757 16385"/>
                <a:gd name="T21" fmla="*/ T20 w 719"/>
                <a:gd name="T22" fmla="+- 0 6747 6380"/>
                <a:gd name="T23" fmla="*/ 6747 h 720"/>
                <a:gd name="T24" fmla="+- 0 16793 16385"/>
                <a:gd name="T25" fmla="*/ T24 w 719"/>
                <a:gd name="T26" fmla="+- 0 6726 6380"/>
                <a:gd name="T27" fmla="*/ 6726 h 720"/>
                <a:gd name="T28" fmla="+- 0 16745 16385"/>
                <a:gd name="T29" fmla="*/ T28 w 719"/>
                <a:gd name="T30" fmla="+- 0 6726 6380"/>
                <a:gd name="T31" fmla="*/ 6726 h 720"/>
                <a:gd name="T32" fmla="+- 0 16721 16385"/>
                <a:gd name="T33" fmla="*/ T32 w 719"/>
                <a:gd name="T34" fmla="+- 0 6713 6380"/>
                <a:gd name="T35" fmla="*/ 6713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336" y="333"/>
                  </a:moveTo>
                  <a:lnTo>
                    <a:pt x="288" y="333"/>
                  </a:lnTo>
                  <a:lnTo>
                    <a:pt x="348" y="367"/>
                  </a:lnTo>
                  <a:lnTo>
                    <a:pt x="348" y="435"/>
                  </a:lnTo>
                  <a:lnTo>
                    <a:pt x="372" y="435"/>
                  </a:lnTo>
                  <a:lnTo>
                    <a:pt x="372" y="367"/>
                  </a:lnTo>
                  <a:lnTo>
                    <a:pt x="408" y="346"/>
                  </a:lnTo>
                  <a:lnTo>
                    <a:pt x="360" y="346"/>
                  </a:lnTo>
                  <a:lnTo>
                    <a:pt x="33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6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93 16385"/>
                <a:gd name="T1" fmla="*/ T0 w 719"/>
                <a:gd name="T2" fmla="+- 0 6658 6380"/>
                <a:gd name="T3" fmla="*/ 6658 h 720"/>
                <a:gd name="T4" fmla="+- 0 16744 16385"/>
                <a:gd name="T5" fmla="*/ T4 w 719"/>
                <a:gd name="T6" fmla="+- 0 6658 6380"/>
                <a:gd name="T7" fmla="*/ 6658 h 720"/>
                <a:gd name="T8" fmla="+- 0 16804 16385"/>
                <a:gd name="T9" fmla="*/ T8 w 719"/>
                <a:gd name="T10" fmla="+- 0 6692 6380"/>
                <a:gd name="T11" fmla="*/ 6692 h 720"/>
                <a:gd name="T12" fmla="+- 0 16745 16385"/>
                <a:gd name="T13" fmla="*/ T12 w 719"/>
                <a:gd name="T14" fmla="+- 0 6726 6380"/>
                <a:gd name="T15" fmla="*/ 6726 h 720"/>
                <a:gd name="T16" fmla="+- 0 16793 16385"/>
                <a:gd name="T17" fmla="*/ T16 w 719"/>
                <a:gd name="T18" fmla="+- 0 6726 6380"/>
                <a:gd name="T19" fmla="*/ 6726 h 720"/>
                <a:gd name="T20" fmla="+- 0 16816 16385"/>
                <a:gd name="T21" fmla="*/ T20 w 719"/>
                <a:gd name="T22" fmla="+- 0 6713 6380"/>
                <a:gd name="T23" fmla="*/ 6713 h 720"/>
                <a:gd name="T24" fmla="+- 0 16840 16385"/>
                <a:gd name="T25" fmla="*/ T24 w 719"/>
                <a:gd name="T26" fmla="+- 0 6713 6380"/>
                <a:gd name="T27" fmla="*/ 6713 h 720"/>
                <a:gd name="T28" fmla="+- 0 16840 16385"/>
                <a:gd name="T29" fmla="*/ T28 w 719"/>
                <a:gd name="T30" fmla="+- 0 6688 6380"/>
                <a:gd name="T31" fmla="*/ 6688 h 720"/>
                <a:gd name="T32" fmla="+- 0 16838 16385"/>
                <a:gd name="T33" fmla="*/ T32 w 719"/>
                <a:gd name="T34" fmla="+- 0 6684 6380"/>
                <a:gd name="T35" fmla="*/ 6684 h 720"/>
                <a:gd name="T36" fmla="+- 0 16834 16385"/>
                <a:gd name="T37" fmla="*/ T36 w 719"/>
                <a:gd name="T38" fmla="+- 0 6682 6380"/>
                <a:gd name="T39" fmla="*/ 6682 h 720"/>
                <a:gd name="T40" fmla="+- 0 16793 16385"/>
                <a:gd name="T41" fmla="*/ T40 w 719"/>
                <a:gd name="T42" fmla="+- 0 6658 6380"/>
                <a:gd name="T43" fmla="*/ 6658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408" y="278"/>
                  </a:moveTo>
                  <a:lnTo>
                    <a:pt x="359" y="278"/>
                  </a:lnTo>
                  <a:lnTo>
                    <a:pt x="419" y="312"/>
                  </a:lnTo>
                  <a:lnTo>
                    <a:pt x="360" y="346"/>
                  </a:lnTo>
                  <a:lnTo>
                    <a:pt x="408" y="346"/>
                  </a:lnTo>
                  <a:lnTo>
                    <a:pt x="431" y="333"/>
                  </a:lnTo>
                  <a:lnTo>
                    <a:pt x="455" y="333"/>
                  </a:lnTo>
                  <a:lnTo>
                    <a:pt x="455" y="308"/>
                  </a:lnTo>
                  <a:lnTo>
                    <a:pt x="453" y="304"/>
                  </a:lnTo>
                  <a:lnTo>
                    <a:pt x="449" y="302"/>
                  </a:lnTo>
                  <a:lnTo>
                    <a:pt x="408" y="2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85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7104 16385"/>
                <a:gd name="T1" fmla="*/ T0 w 719"/>
                <a:gd name="T2" fmla="+- 0 6557 6380"/>
                <a:gd name="T3" fmla="*/ 6557 h 720"/>
                <a:gd name="T4" fmla="+- 0 17080 16385"/>
                <a:gd name="T5" fmla="*/ T4 w 719"/>
                <a:gd name="T6" fmla="+- 0 6557 6380"/>
                <a:gd name="T7" fmla="*/ 6557 h 720"/>
                <a:gd name="T8" fmla="+- 0 17080 16385"/>
                <a:gd name="T9" fmla="*/ T8 w 719"/>
                <a:gd name="T10" fmla="+- 0 6625 6380"/>
                <a:gd name="T11" fmla="*/ 6625 h 720"/>
                <a:gd name="T12" fmla="+- 0 17020 16385"/>
                <a:gd name="T13" fmla="*/ T12 w 719"/>
                <a:gd name="T14" fmla="+- 0 6659 6380"/>
                <a:gd name="T15" fmla="*/ 6659 h 720"/>
                <a:gd name="T16" fmla="+- 0 17069 16385"/>
                <a:gd name="T17" fmla="*/ T16 w 719"/>
                <a:gd name="T18" fmla="+- 0 6659 6380"/>
                <a:gd name="T19" fmla="*/ 6659 h 720"/>
                <a:gd name="T20" fmla="+- 0 17098 16385"/>
                <a:gd name="T21" fmla="*/ T20 w 719"/>
                <a:gd name="T22" fmla="+- 0 6643 6380"/>
                <a:gd name="T23" fmla="*/ 6643 h 720"/>
                <a:gd name="T24" fmla="+- 0 17102 16385"/>
                <a:gd name="T25" fmla="*/ T24 w 719"/>
                <a:gd name="T26" fmla="+- 0 6640 6380"/>
                <a:gd name="T27" fmla="*/ 6640 h 720"/>
                <a:gd name="T28" fmla="+- 0 17104 16385"/>
                <a:gd name="T29" fmla="*/ T28 w 719"/>
                <a:gd name="T30" fmla="+- 0 6636 6380"/>
                <a:gd name="T31" fmla="*/ 6636 h 720"/>
                <a:gd name="T32" fmla="+- 0 17104 16385"/>
                <a:gd name="T33" fmla="*/ T32 w 719"/>
                <a:gd name="T34" fmla="+- 0 6557 6380"/>
                <a:gd name="T35" fmla="*/ 6557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719" y="177"/>
                  </a:moveTo>
                  <a:lnTo>
                    <a:pt x="695" y="177"/>
                  </a:lnTo>
                  <a:lnTo>
                    <a:pt x="695" y="245"/>
                  </a:lnTo>
                  <a:lnTo>
                    <a:pt x="635" y="279"/>
                  </a:lnTo>
                  <a:lnTo>
                    <a:pt x="684" y="279"/>
                  </a:lnTo>
                  <a:lnTo>
                    <a:pt x="713" y="263"/>
                  </a:lnTo>
                  <a:lnTo>
                    <a:pt x="717" y="260"/>
                  </a:lnTo>
                  <a:lnTo>
                    <a:pt x="719" y="256"/>
                  </a:lnTo>
                  <a:lnTo>
                    <a:pt x="719" y="1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84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577 16385"/>
                <a:gd name="T1" fmla="*/ T0 w 719"/>
                <a:gd name="T2" fmla="+- 0 6557 6380"/>
                <a:gd name="T3" fmla="*/ 6557 h 720"/>
                <a:gd name="T4" fmla="+- 0 16553 16385"/>
                <a:gd name="T5" fmla="*/ T4 w 719"/>
                <a:gd name="T6" fmla="+- 0 6557 6380"/>
                <a:gd name="T7" fmla="*/ 6557 h 720"/>
                <a:gd name="T8" fmla="+- 0 16553 16385"/>
                <a:gd name="T9" fmla="*/ T8 w 719"/>
                <a:gd name="T10" fmla="+- 0 6625 6380"/>
                <a:gd name="T11" fmla="*/ 6625 h 720"/>
                <a:gd name="T12" fmla="+- 0 16493 16385"/>
                <a:gd name="T13" fmla="*/ T12 w 719"/>
                <a:gd name="T14" fmla="+- 0 6659 6380"/>
                <a:gd name="T15" fmla="*/ 6659 h 720"/>
                <a:gd name="T16" fmla="+- 0 16542 16385"/>
                <a:gd name="T17" fmla="*/ T16 w 719"/>
                <a:gd name="T18" fmla="+- 0 6659 6380"/>
                <a:gd name="T19" fmla="*/ 6659 h 720"/>
                <a:gd name="T20" fmla="+- 0 16571 16385"/>
                <a:gd name="T21" fmla="*/ T20 w 719"/>
                <a:gd name="T22" fmla="+- 0 6643 6380"/>
                <a:gd name="T23" fmla="*/ 6643 h 720"/>
                <a:gd name="T24" fmla="+- 0 16575 16385"/>
                <a:gd name="T25" fmla="*/ T24 w 719"/>
                <a:gd name="T26" fmla="+- 0 6640 6380"/>
                <a:gd name="T27" fmla="*/ 6640 h 720"/>
                <a:gd name="T28" fmla="+- 0 16577 16385"/>
                <a:gd name="T29" fmla="*/ T28 w 719"/>
                <a:gd name="T30" fmla="+- 0 6636 6380"/>
                <a:gd name="T31" fmla="*/ 6636 h 720"/>
                <a:gd name="T32" fmla="+- 0 16577 16385"/>
                <a:gd name="T33" fmla="*/ T32 w 719"/>
                <a:gd name="T34" fmla="+- 0 6592 6380"/>
                <a:gd name="T35" fmla="*/ 6592 h 720"/>
                <a:gd name="T36" fmla="+- 0 16631 16385"/>
                <a:gd name="T37" fmla="*/ T36 w 719"/>
                <a:gd name="T38" fmla="+- 0 6565 6380"/>
                <a:gd name="T39" fmla="*/ 6565 h 720"/>
                <a:gd name="T40" fmla="+- 0 16577 16385"/>
                <a:gd name="T41" fmla="*/ T40 w 719"/>
                <a:gd name="T42" fmla="+- 0 6565 6380"/>
                <a:gd name="T43" fmla="*/ 6565 h 720"/>
                <a:gd name="T44" fmla="+- 0 16577 16385"/>
                <a:gd name="T45" fmla="*/ T44 w 719"/>
                <a:gd name="T46" fmla="+- 0 6557 6380"/>
                <a:gd name="T47" fmla="*/ 6557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719" h="720">
                  <a:moveTo>
                    <a:pt x="192" y="177"/>
                  </a:moveTo>
                  <a:lnTo>
                    <a:pt x="168" y="177"/>
                  </a:lnTo>
                  <a:lnTo>
                    <a:pt x="168" y="245"/>
                  </a:lnTo>
                  <a:lnTo>
                    <a:pt x="108" y="279"/>
                  </a:lnTo>
                  <a:lnTo>
                    <a:pt x="157" y="279"/>
                  </a:lnTo>
                  <a:lnTo>
                    <a:pt x="186" y="263"/>
                  </a:lnTo>
                  <a:lnTo>
                    <a:pt x="190" y="260"/>
                  </a:lnTo>
                  <a:lnTo>
                    <a:pt x="192" y="256"/>
                  </a:lnTo>
                  <a:lnTo>
                    <a:pt x="192" y="212"/>
                  </a:lnTo>
                  <a:lnTo>
                    <a:pt x="246" y="185"/>
                  </a:lnTo>
                  <a:lnTo>
                    <a:pt x="192" y="185"/>
                  </a:lnTo>
                  <a:lnTo>
                    <a:pt x="192" y="1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83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985 16385"/>
                <a:gd name="T1" fmla="*/ T0 w 719"/>
                <a:gd name="T2" fmla="+- 0 6557 6380"/>
                <a:gd name="T3" fmla="*/ 6557 h 720"/>
                <a:gd name="T4" fmla="+- 0 16936 16385"/>
                <a:gd name="T5" fmla="*/ T4 w 719"/>
                <a:gd name="T6" fmla="+- 0 6557 6380"/>
                <a:gd name="T7" fmla="*/ 6557 h 720"/>
                <a:gd name="T8" fmla="+- 0 16996 16385"/>
                <a:gd name="T9" fmla="*/ T8 w 719"/>
                <a:gd name="T10" fmla="+- 0 6591 6380"/>
                <a:gd name="T11" fmla="*/ 6591 h 720"/>
                <a:gd name="T12" fmla="+- 0 16996 16385"/>
                <a:gd name="T13" fmla="*/ T12 w 719"/>
                <a:gd name="T14" fmla="+- 0 6659 6380"/>
                <a:gd name="T15" fmla="*/ 6659 h 720"/>
                <a:gd name="T16" fmla="+- 0 17020 16385"/>
                <a:gd name="T17" fmla="*/ T16 w 719"/>
                <a:gd name="T18" fmla="+- 0 6659 6380"/>
                <a:gd name="T19" fmla="*/ 6659 h 720"/>
                <a:gd name="T20" fmla="+- 0 17020 16385"/>
                <a:gd name="T21" fmla="*/ T20 w 719"/>
                <a:gd name="T22" fmla="+- 0 6591 6380"/>
                <a:gd name="T23" fmla="*/ 6591 h 720"/>
                <a:gd name="T24" fmla="+- 0 17057 16385"/>
                <a:gd name="T25" fmla="*/ T24 w 719"/>
                <a:gd name="T26" fmla="+- 0 6570 6380"/>
                <a:gd name="T27" fmla="*/ 6570 h 720"/>
                <a:gd name="T28" fmla="+- 0 17008 16385"/>
                <a:gd name="T29" fmla="*/ T28 w 719"/>
                <a:gd name="T30" fmla="+- 0 6570 6380"/>
                <a:gd name="T31" fmla="*/ 6570 h 720"/>
                <a:gd name="T32" fmla="+- 0 16985 16385"/>
                <a:gd name="T33" fmla="*/ T32 w 719"/>
                <a:gd name="T34" fmla="+- 0 6557 6380"/>
                <a:gd name="T35" fmla="*/ 6557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600" y="177"/>
                  </a:moveTo>
                  <a:lnTo>
                    <a:pt x="551" y="177"/>
                  </a:lnTo>
                  <a:lnTo>
                    <a:pt x="611" y="211"/>
                  </a:lnTo>
                  <a:lnTo>
                    <a:pt x="611" y="279"/>
                  </a:lnTo>
                  <a:lnTo>
                    <a:pt x="635" y="279"/>
                  </a:lnTo>
                  <a:lnTo>
                    <a:pt x="635" y="211"/>
                  </a:lnTo>
                  <a:lnTo>
                    <a:pt x="672" y="190"/>
                  </a:lnTo>
                  <a:lnTo>
                    <a:pt x="623" y="190"/>
                  </a:lnTo>
                  <a:lnTo>
                    <a:pt x="600" y="1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82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457 16385"/>
                <a:gd name="T1" fmla="*/ T0 w 719"/>
                <a:gd name="T2" fmla="+- 0 6557 6380"/>
                <a:gd name="T3" fmla="*/ 6557 h 720"/>
                <a:gd name="T4" fmla="+- 0 16409 16385"/>
                <a:gd name="T5" fmla="*/ T4 w 719"/>
                <a:gd name="T6" fmla="+- 0 6557 6380"/>
                <a:gd name="T7" fmla="*/ 6557 h 720"/>
                <a:gd name="T8" fmla="+- 0 16469 16385"/>
                <a:gd name="T9" fmla="*/ T8 w 719"/>
                <a:gd name="T10" fmla="+- 0 6591 6380"/>
                <a:gd name="T11" fmla="*/ 6591 h 720"/>
                <a:gd name="T12" fmla="+- 0 16469 16385"/>
                <a:gd name="T13" fmla="*/ T12 w 719"/>
                <a:gd name="T14" fmla="+- 0 6659 6380"/>
                <a:gd name="T15" fmla="*/ 6659 h 720"/>
                <a:gd name="T16" fmla="+- 0 16493 16385"/>
                <a:gd name="T17" fmla="*/ T16 w 719"/>
                <a:gd name="T18" fmla="+- 0 6659 6380"/>
                <a:gd name="T19" fmla="*/ 6659 h 720"/>
                <a:gd name="T20" fmla="+- 0 16493 16385"/>
                <a:gd name="T21" fmla="*/ T20 w 719"/>
                <a:gd name="T22" fmla="+- 0 6592 6380"/>
                <a:gd name="T23" fmla="*/ 6592 h 720"/>
                <a:gd name="T24" fmla="+- 0 16493 16385"/>
                <a:gd name="T25" fmla="*/ T24 w 719"/>
                <a:gd name="T26" fmla="+- 0 6591 6380"/>
                <a:gd name="T27" fmla="*/ 6591 h 720"/>
                <a:gd name="T28" fmla="+- 0 16530 16385"/>
                <a:gd name="T29" fmla="*/ T28 w 719"/>
                <a:gd name="T30" fmla="+- 0 6570 6380"/>
                <a:gd name="T31" fmla="*/ 6570 h 720"/>
                <a:gd name="T32" fmla="+- 0 16481 16385"/>
                <a:gd name="T33" fmla="*/ T32 w 719"/>
                <a:gd name="T34" fmla="+- 0 6570 6380"/>
                <a:gd name="T35" fmla="*/ 6570 h 720"/>
                <a:gd name="T36" fmla="+- 0 16457 16385"/>
                <a:gd name="T37" fmla="*/ T36 w 719"/>
                <a:gd name="T38" fmla="+- 0 6557 6380"/>
                <a:gd name="T39" fmla="*/ 6557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719" h="720">
                  <a:moveTo>
                    <a:pt x="72" y="177"/>
                  </a:moveTo>
                  <a:lnTo>
                    <a:pt x="24" y="177"/>
                  </a:lnTo>
                  <a:lnTo>
                    <a:pt x="84" y="211"/>
                  </a:lnTo>
                  <a:lnTo>
                    <a:pt x="84" y="279"/>
                  </a:lnTo>
                  <a:lnTo>
                    <a:pt x="108" y="279"/>
                  </a:lnTo>
                  <a:lnTo>
                    <a:pt x="108" y="212"/>
                  </a:lnTo>
                  <a:lnTo>
                    <a:pt x="108" y="211"/>
                  </a:lnTo>
                  <a:lnTo>
                    <a:pt x="145" y="190"/>
                  </a:lnTo>
                  <a:lnTo>
                    <a:pt x="96" y="190"/>
                  </a:lnTo>
                  <a:lnTo>
                    <a:pt x="72" y="1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81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530 16385"/>
                <a:gd name="T1" fmla="*/ T0 w 719"/>
                <a:gd name="T2" fmla="+- 0 6502 6380"/>
                <a:gd name="T3" fmla="*/ 6502 h 720"/>
                <a:gd name="T4" fmla="+- 0 16481 16385"/>
                <a:gd name="T5" fmla="*/ T4 w 719"/>
                <a:gd name="T6" fmla="+- 0 6502 6380"/>
                <a:gd name="T7" fmla="*/ 6502 h 720"/>
                <a:gd name="T8" fmla="+- 0 16541 16385"/>
                <a:gd name="T9" fmla="*/ T8 w 719"/>
                <a:gd name="T10" fmla="+- 0 6536 6380"/>
                <a:gd name="T11" fmla="*/ 6536 h 720"/>
                <a:gd name="T12" fmla="+- 0 16481 16385"/>
                <a:gd name="T13" fmla="*/ T12 w 719"/>
                <a:gd name="T14" fmla="+- 0 6570 6380"/>
                <a:gd name="T15" fmla="*/ 6570 h 720"/>
                <a:gd name="T16" fmla="+- 0 16530 16385"/>
                <a:gd name="T17" fmla="*/ T16 w 719"/>
                <a:gd name="T18" fmla="+- 0 6570 6380"/>
                <a:gd name="T19" fmla="*/ 6570 h 720"/>
                <a:gd name="T20" fmla="+- 0 16553 16385"/>
                <a:gd name="T21" fmla="*/ T20 w 719"/>
                <a:gd name="T22" fmla="+- 0 6557 6380"/>
                <a:gd name="T23" fmla="*/ 6557 h 720"/>
                <a:gd name="T24" fmla="+- 0 16577 16385"/>
                <a:gd name="T25" fmla="*/ T24 w 719"/>
                <a:gd name="T26" fmla="+- 0 6557 6380"/>
                <a:gd name="T27" fmla="*/ 6557 h 720"/>
                <a:gd name="T28" fmla="+- 0 16577 16385"/>
                <a:gd name="T29" fmla="*/ T28 w 719"/>
                <a:gd name="T30" fmla="+- 0 6532 6380"/>
                <a:gd name="T31" fmla="*/ 6532 h 720"/>
                <a:gd name="T32" fmla="+- 0 16575 16385"/>
                <a:gd name="T33" fmla="*/ T32 w 719"/>
                <a:gd name="T34" fmla="+- 0 6528 6380"/>
                <a:gd name="T35" fmla="*/ 6528 h 720"/>
                <a:gd name="T36" fmla="+- 0 16571 16385"/>
                <a:gd name="T37" fmla="*/ T36 w 719"/>
                <a:gd name="T38" fmla="+- 0 6526 6380"/>
                <a:gd name="T39" fmla="*/ 6526 h 720"/>
                <a:gd name="T40" fmla="+- 0 16530 16385"/>
                <a:gd name="T41" fmla="*/ T40 w 719"/>
                <a:gd name="T42" fmla="+- 0 6502 6380"/>
                <a:gd name="T43" fmla="*/ 6502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145" y="122"/>
                  </a:moveTo>
                  <a:lnTo>
                    <a:pt x="96" y="122"/>
                  </a:lnTo>
                  <a:lnTo>
                    <a:pt x="156" y="156"/>
                  </a:lnTo>
                  <a:lnTo>
                    <a:pt x="96" y="190"/>
                  </a:lnTo>
                  <a:lnTo>
                    <a:pt x="145" y="190"/>
                  </a:lnTo>
                  <a:lnTo>
                    <a:pt x="168" y="177"/>
                  </a:lnTo>
                  <a:lnTo>
                    <a:pt x="192" y="177"/>
                  </a:lnTo>
                  <a:lnTo>
                    <a:pt x="192" y="152"/>
                  </a:lnTo>
                  <a:lnTo>
                    <a:pt x="190" y="148"/>
                  </a:lnTo>
                  <a:lnTo>
                    <a:pt x="186" y="146"/>
                  </a:lnTo>
                  <a:lnTo>
                    <a:pt x="145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80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7057 16385"/>
                <a:gd name="T1" fmla="*/ T0 w 719"/>
                <a:gd name="T2" fmla="+- 0 6502 6380"/>
                <a:gd name="T3" fmla="*/ 6502 h 720"/>
                <a:gd name="T4" fmla="+- 0 17008 16385"/>
                <a:gd name="T5" fmla="*/ T4 w 719"/>
                <a:gd name="T6" fmla="+- 0 6502 6380"/>
                <a:gd name="T7" fmla="*/ 6502 h 720"/>
                <a:gd name="T8" fmla="+- 0 17068 16385"/>
                <a:gd name="T9" fmla="*/ T8 w 719"/>
                <a:gd name="T10" fmla="+- 0 6536 6380"/>
                <a:gd name="T11" fmla="*/ 6536 h 720"/>
                <a:gd name="T12" fmla="+- 0 17008 16385"/>
                <a:gd name="T13" fmla="*/ T12 w 719"/>
                <a:gd name="T14" fmla="+- 0 6570 6380"/>
                <a:gd name="T15" fmla="*/ 6570 h 720"/>
                <a:gd name="T16" fmla="+- 0 17057 16385"/>
                <a:gd name="T17" fmla="*/ T16 w 719"/>
                <a:gd name="T18" fmla="+- 0 6570 6380"/>
                <a:gd name="T19" fmla="*/ 6570 h 720"/>
                <a:gd name="T20" fmla="+- 0 17080 16385"/>
                <a:gd name="T21" fmla="*/ T20 w 719"/>
                <a:gd name="T22" fmla="+- 0 6557 6380"/>
                <a:gd name="T23" fmla="*/ 6557 h 720"/>
                <a:gd name="T24" fmla="+- 0 17104 16385"/>
                <a:gd name="T25" fmla="*/ T24 w 719"/>
                <a:gd name="T26" fmla="+- 0 6557 6380"/>
                <a:gd name="T27" fmla="*/ 6557 h 720"/>
                <a:gd name="T28" fmla="+- 0 17104 16385"/>
                <a:gd name="T29" fmla="*/ T28 w 719"/>
                <a:gd name="T30" fmla="+- 0 6532 6380"/>
                <a:gd name="T31" fmla="*/ 6532 h 720"/>
                <a:gd name="T32" fmla="+- 0 17102 16385"/>
                <a:gd name="T33" fmla="*/ T32 w 719"/>
                <a:gd name="T34" fmla="+- 0 6528 6380"/>
                <a:gd name="T35" fmla="*/ 6528 h 720"/>
                <a:gd name="T36" fmla="+- 0 17098 16385"/>
                <a:gd name="T37" fmla="*/ T36 w 719"/>
                <a:gd name="T38" fmla="+- 0 6526 6380"/>
                <a:gd name="T39" fmla="*/ 6526 h 720"/>
                <a:gd name="T40" fmla="+- 0 17057 16385"/>
                <a:gd name="T41" fmla="*/ T40 w 719"/>
                <a:gd name="T42" fmla="+- 0 6502 6380"/>
                <a:gd name="T43" fmla="*/ 6502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672" y="122"/>
                  </a:moveTo>
                  <a:lnTo>
                    <a:pt x="623" y="122"/>
                  </a:lnTo>
                  <a:lnTo>
                    <a:pt x="683" y="156"/>
                  </a:lnTo>
                  <a:lnTo>
                    <a:pt x="623" y="190"/>
                  </a:lnTo>
                  <a:lnTo>
                    <a:pt x="672" y="190"/>
                  </a:lnTo>
                  <a:lnTo>
                    <a:pt x="695" y="177"/>
                  </a:lnTo>
                  <a:lnTo>
                    <a:pt x="719" y="177"/>
                  </a:lnTo>
                  <a:lnTo>
                    <a:pt x="719" y="152"/>
                  </a:lnTo>
                  <a:lnTo>
                    <a:pt x="717" y="148"/>
                  </a:lnTo>
                  <a:lnTo>
                    <a:pt x="713" y="146"/>
                  </a:lnTo>
                  <a:lnTo>
                    <a:pt x="672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79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7010 16385"/>
                <a:gd name="T1" fmla="*/ T0 w 719"/>
                <a:gd name="T2" fmla="+- 0 6476 6380"/>
                <a:gd name="T3" fmla="*/ 6476 h 720"/>
                <a:gd name="T4" fmla="+- 0 17006 16385"/>
                <a:gd name="T5" fmla="*/ T4 w 719"/>
                <a:gd name="T6" fmla="+- 0 6476 6380"/>
                <a:gd name="T7" fmla="*/ 6476 h 720"/>
                <a:gd name="T8" fmla="+- 0 17002 16385"/>
                <a:gd name="T9" fmla="*/ T8 w 719"/>
                <a:gd name="T10" fmla="+- 0 6478 6380"/>
                <a:gd name="T11" fmla="*/ 6478 h 720"/>
                <a:gd name="T12" fmla="+- 0 16919 16385"/>
                <a:gd name="T13" fmla="*/ T12 w 719"/>
                <a:gd name="T14" fmla="+- 0 6526 6380"/>
                <a:gd name="T15" fmla="*/ 6526 h 720"/>
                <a:gd name="T16" fmla="+- 0 16915 16385"/>
                <a:gd name="T17" fmla="*/ T16 w 719"/>
                <a:gd name="T18" fmla="+- 0 6528 6380"/>
                <a:gd name="T19" fmla="*/ 6528 h 720"/>
                <a:gd name="T20" fmla="+- 0 16912 16385"/>
                <a:gd name="T21" fmla="*/ T20 w 719"/>
                <a:gd name="T22" fmla="+- 0 6532 6380"/>
                <a:gd name="T23" fmla="*/ 6532 h 720"/>
                <a:gd name="T24" fmla="+- 0 16912 16385"/>
                <a:gd name="T25" fmla="*/ T24 w 719"/>
                <a:gd name="T26" fmla="+- 0 6565 6380"/>
                <a:gd name="T27" fmla="*/ 6565 h 720"/>
                <a:gd name="T28" fmla="+- 0 16936 16385"/>
                <a:gd name="T29" fmla="*/ T28 w 719"/>
                <a:gd name="T30" fmla="+- 0 6565 6380"/>
                <a:gd name="T31" fmla="*/ 6565 h 720"/>
                <a:gd name="T32" fmla="+- 0 16936 16385"/>
                <a:gd name="T33" fmla="*/ T32 w 719"/>
                <a:gd name="T34" fmla="+- 0 6557 6380"/>
                <a:gd name="T35" fmla="*/ 6557 h 720"/>
                <a:gd name="T36" fmla="+- 0 16985 16385"/>
                <a:gd name="T37" fmla="*/ T36 w 719"/>
                <a:gd name="T38" fmla="+- 0 6557 6380"/>
                <a:gd name="T39" fmla="*/ 6557 h 720"/>
                <a:gd name="T40" fmla="+- 0 16948 16385"/>
                <a:gd name="T41" fmla="*/ T40 w 719"/>
                <a:gd name="T42" fmla="+- 0 6536 6380"/>
                <a:gd name="T43" fmla="*/ 6536 h 720"/>
                <a:gd name="T44" fmla="+- 0 17008 16385"/>
                <a:gd name="T45" fmla="*/ T44 w 719"/>
                <a:gd name="T46" fmla="+- 0 6502 6380"/>
                <a:gd name="T47" fmla="*/ 6502 h 720"/>
                <a:gd name="T48" fmla="+- 0 17057 16385"/>
                <a:gd name="T49" fmla="*/ T48 w 719"/>
                <a:gd name="T50" fmla="+- 0 6502 6380"/>
                <a:gd name="T51" fmla="*/ 6502 h 720"/>
                <a:gd name="T52" fmla="+- 0 17015 16385"/>
                <a:gd name="T53" fmla="*/ T52 w 719"/>
                <a:gd name="T54" fmla="+- 0 6478 6380"/>
                <a:gd name="T55" fmla="*/ 6478 h 720"/>
                <a:gd name="T56" fmla="+- 0 17010 16385"/>
                <a:gd name="T57" fmla="*/ T56 w 719"/>
                <a:gd name="T58" fmla="+- 0 6476 6380"/>
                <a:gd name="T59" fmla="*/ 6476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</a:cxnLst>
              <a:rect l="0" t="0" r="r" b="b"/>
              <a:pathLst>
                <a:path w="719" h="720">
                  <a:moveTo>
                    <a:pt x="625" y="96"/>
                  </a:moveTo>
                  <a:lnTo>
                    <a:pt x="621" y="96"/>
                  </a:lnTo>
                  <a:lnTo>
                    <a:pt x="617" y="98"/>
                  </a:lnTo>
                  <a:lnTo>
                    <a:pt x="534" y="146"/>
                  </a:lnTo>
                  <a:lnTo>
                    <a:pt x="530" y="148"/>
                  </a:lnTo>
                  <a:lnTo>
                    <a:pt x="527" y="152"/>
                  </a:lnTo>
                  <a:lnTo>
                    <a:pt x="527" y="185"/>
                  </a:lnTo>
                  <a:lnTo>
                    <a:pt x="551" y="185"/>
                  </a:lnTo>
                  <a:lnTo>
                    <a:pt x="551" y="177"/>
                  </a:lnTo>
                  <a:lnTo>
                    <a:pt x="600" y="177"/>
                  </a:lnTo>
                  <a:lnTo>
                    <a:pt x="563" y="156"/>
                  </a:lnTo>
                  <a:lnTo>
                    <a:pt x="623" y="122"/>
                  </a:lnTo>
                  <a:lnTo>
                    <a:pt x="672" y="122"/>
                  </a:lnTo>
                  <a:lnTo>
                    <a:pt x="630" y="98"/>
                  </a:lnTo>
                  <a:lnTo>
                    <a:pt x="625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78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47 16385"/>
                <a:gd name="T1" fmla="*/ T0 w 719"/>
                <a:gd name="T2" fmla="+- 0 6380 6380"/>
                <a:gd name="T3" fmla="*/ 6380 h 720"/>
                <a:gd name="T4" fmla="+- 0 16742 16385"/>
                <a:gd name="T5" fmla="*/ T4 w 719"/>
                <a:gd name="T6" fmla="+- 0 6380 6380"/>
                <a:gd name="T7" fmla="*/ 6380 h 720"/>
                <a:gd name="T8" fmla="+- 0 16739 16385"/>
                <a:gd name="T9" fmla="*/ T8 w 719"/>
                <a:gd name="T10" fmla="+- 0 6382 6380"/>
                <a:gd name="T11" fmla="*/ 6382 h 720"/>
                <a:gd name="T12" fmla="+- 0 16655 16385"/>
                <a:gd name="T13" fmla="*/ T12 w 719"/>
                <a:gd name="T14" fmla="+- 0 6430 6380"/>
                <a:gd name="T15" fmla="*/ 6430 h 720"/>
                <a:gd name="T16" fmla="+- 0 16651 16385"/>
                <a:gd name="T17" fmla="*/ T16 w 719"/>
                <a:gd name="T18" fmla="+- 0 6432 6380"/>
                <a:gd name="T19" fmla="*/ 6432 h 720"/>
                <a:gd name="T20" fmla="+- 0 16649 16385"/>
                <a:gd name="T21" fmla="*/ T20 w 719"/>
                <a:gd name="T22" fmla="+- 0 6436 6380"/>
                <a:gd name="T23" fmla="*/ 6436 h 720"/>
                <a:gd name="T24" fmla="+- 0 16649 16385"/>
                <a:gd name="T25" fmla="*/ T24 w 719"/>
                <a:gd name="T26" fmla="+- 0 6529 6380"/>
                <a:gd name="T27" fmla="*/ 6529 h 720"/>
                <a:gd name="T28" fmla="+- 0 16577 16385"/>
                <a:gd name="T29" fmla="*/ T28 w 719"/>
                <a:gd name="T30" fmla="+- 0 6565 6380"/>
                <a:gd name="T31" fmla="*/ 6565 h 720"/>
                <a:gd name="T32" fmla="+- 0 16631 16385"/>
                <a:gd name="T33" fmla="*/ T32 w 719"/>
                <a:gd name="T34" fmla="+- 0 6565 6380"/>
                <a:gd name="T35" fmla="*/ 6565 h 720"/>
                <a:gd name="T36" fmla="+- 0 16660 16385"/>
                <a:gd name="T37" fmla="*/ T36 w 719"/>
                <a:gd name="T38" fmla="+- 0 6550 6380"/>
                <a:gd name="T39" fmla="*/ 6550 h 720"/>
                <a:gd name="T40" fmla="+- 0 16709 16385"/>
                <a:gd name="T41" fmla="*/ T40 w 719"/>
                <a:gd name="T42" fmla="+- 0 6550 6380"/>
                <a:gd name="T43" fmla="*/ 6550 h 720"/>
                <a:gd name="T44" fmla="+- 0 16673 16385"/>
                <a:gd name="T45" fmla="*/ T44 w 719"/>
                <a:gd name="T46" fmla="+- 0 6529 6380"/>
                <a:gd name="T47" fmla="*/ 6529 h 720"/>
                <a:gd name="T48" fmla="+- 0 16673 16385"/>
                <a:gd name="T49" fmla="*/ T48 w 719"/>
                <a:gd name="T50" fmla="+- 0 6461 6380"/>
                <a:gd name="T51" fmla="*/ 6461 h 720"/>
                <a:gd name="T52" fmla="+- 0 16721 16385"/>
                <a:gd name="T53" fmla="*/ T52 w 719"/>
                <a:gd name="T54" fmla="+- 0 6461 6380"/>
                <a:gd name="T55" fmla="*/ 6461 h 720"/>
                <a:gd name="T56" fmla="+- 0 16685 16385"/>
                <a:gd name="T57" fmla="*/ T56 w 719"/>
                <a:gd name="T58" fmla="+- 0 6440 6380"/>
                <a:gd name="T59" fmla="*/ 6440 h 720"/>
                <a:gd name="T60" fmla="+- 0 16745 16385"/>
                <a:gd name="T61" fmla="*/ T60 w 719"/>
                <a:gd name="T62" fmla="+- 0 6406 6380"/>
                <a:gd name="T63" fmla="*/ 6406 h 720"/>
                <a:gd name="T64" fmla="+- 0 16793 16385"/>
                <a:gd name="T65" fmla="*/ T64 w 719"/>
                <a:gd name="T66" fmla="+- 0 6406 6380"/>
                <a:gd name="T67" fmla="*/ 6406 h 720"/>
                <a:gd name="T68" fmla="+- 0 16751 16385"/>
                <a:gd name="T69" fmla="*/ T68 w 719"/>
                <a:gd name="T70" fmla="+- 0 6382 6380"/>
                <a:gd name="T71" fmla="*/ 6382 h 720"/>
                <a:gd name="T72" fmla="+- 0 16747 16385"/>
                <a:gd name="T73" fmla="*/ T72 w 719"/>
                <a:gd name="T74" fmla="+- 0 6380 6380"/>
                <a:gd name="T75" fmla="*/ 6380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719" h="720">
                  <a:moveTo>
                    <a:pt x="362" y="0"/>
                  </a:moveTo>
                  <a:lnTo>
                    <a:pt x="357" y="0"/>
                  </a:lnTo>
                  <a:lnTo>
                    <a:pt x="354" y="2"/>
                  </a:lnTo>
                  <a:lnTo>
                    <a:pt x="270" y="50"/>
                  </a:lnTo>
                  <a:lnTo>
                    <a:pt x="266" y="52"/>
                  </a:lnTo>
                  <a:lnTo>
                    <a:pt x="264" y="56"/>
                  </a:lnTo>
                  <a:lnTo>
                    <a:pt x="264" y="149"/>
                  </a:lnTo>
                  <a:lnTo>
                    <a:pt x="192" y="185"/>
                  </a:lnTo>
                  <a:lnTo>
                    <a:pt x="246" y="185"/>
                  </a:lnTo>
                  <a:lnTo>
                    <a:pt x="275" y="170"/>
                  </a:lnTo>
                  <a:lnTo>
                    <a:pt x="324" y="170"/>
                  </a:lnTo>
                  <a:lnTo>
                    <a:pt x="288" y="149"/>
                  </a:lnTo>
                  <a:lnTo>
                    <a:pt x="288" y="81"/>
                  </a:lnTo>
                  <a:lnTo>
                    <a:pt x="336" y="81"/>
                  </a:lnTo>
                  <a:lnTo>
                    <a:pt x="300" y="60"/>
                  </a:lnTo>
                  <a:lnTo>
                    <a:pt x="360" y="26"/>
                  </a:lnTo>
                  <a:lnTo>
                    <a:pt x="408" y="26"/>
                  </a:lnTo>
                  <a:lnTo>
                    <a:pt x="366" y="2"/>
                  </a:lnTo>
                  <a:lnTo>
                    <a:pt x="3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77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840 16385"/>
                <a:gd name="T1" fmla="*/ T0 w 719"/>
                <a:gd name="T2" fmla="+- 0 6461 6380"/>
                <a:gd name="T3" fmla="*/ 6461 h 720"/>
                <a:gd name="T4" fmla="+- 0 16816 16385"/>
                <a:gd name="T5" fmla="*/ T4 w 719"/>
                <a:gd name="T6" fmla="+- 0 6461 6380"/>
                <a:gd name="T7" fmla="*/ 6461 h 720"/>
                <a:gd name="T8" fmla="+- 0 16817 16385"/>
                <a:gd name="T9" fmla="*/ T8 w 719"/>
                <a:gd name="T10" fmla="+- 0 6529 6380"/>
                <a:gd name="T11" fmla="*/ 6529 h 720"/>
                <a:gd name="T12" fmla="+- 0 16757 16385"/>
                <a:gd name="T13" fmla="*/ T12 w 719"/>
                <a:gd name="T14" fmla="+- 0 6563 6380"/>
                <a:gd name="T15" fmla="*/ 6563 h 720"/>
                <a:gd name="T16" fmla="+- 0 16805 16385"/>
                <a:gd name="T17" fmla="*/ T16 w 719"/>
                <a:gd name="T18" fmla="+- 0 6563 6380"/>
                <a:gd name="T19" fmla="*/ 6563 h 720"/>
                <a:gd name="T20" fmla="+- 0 16829 16385"/>
                <a:gd name="T21" fmla="*/ T20 w 719"/>
                <a:gd name="T22" fmla="+- 0 6550 6380"/>
                <a:gd name="T23" fmla="*/ 6550 h 720"/>
                <a:gd name="T24" fmla="+- 0 16882 16385"/>
                <a:gd name="T25" fmla="*/ T24 w 719"/>
                <a:gd name="T26" fmla="+- 0 6550 6380"/>
                <a:gd name="T27" fmla="*/ 6550 h 720"/>
                <a:gd name="T28" fmla="+- 0 16840 16385"/>
                <a:gd name="T29" fmla="*/ T28 w 719"/>
                <a:gd name="T30" fmla="+- 0 6529 6380"/>
                <a:gd name="T31" fmla="*/ 6529 h 720"/>
                <a:gd name="T32" fmla="+- 0 16840 16385"/>
                <a:gd name="T33" fmla="*/ T32 w 719"/>
                <a:gd name="T34" fmla="+- 0 6461 6380"/>
                <a:gd name="T35" fmla="*/ 646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455" y="81"/>
                  </a:moveTo>
                  <a:lnTo>
                    <a:pt x="431" y="81"/>
                  </a:lnTo>
                  <a:lnTo>
                    <a:pt x="432" y="149"/>
                  </a:lnTo>
                  <a:lnTo>
                    <a:pt x="372" y="183"/>
                  </a:lnTo>
                  <a:lnTo>
                    <a:pt x="420" y="183"/>
                  </a:lnTo>
                  <a:lnTo>
                    <a:pt x="444" y="170"/>
                  </a:lnTo>
                  <a:lnTo>
                    <a:pt x="497" y="170"/>
                  </a:lnTo>
                  <a:lnTo>
                    <a:pt x="455" y="149"/>
                  </a:lnTo>
                  <a:lnTo>
                    <a:pt x="455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76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21 16385"/>
                <a:gd name="T1" fmla="*/ T0 w 719"/>
                <a:gd name="T2" fmla="+- 0 6461 6380"/>
                <a:gd name="T3" fmla="*/ 6461 h 720"/>
                <a:gd name="T4" fmla="+- 0 16673 16385"/>
                <a:gd name="T5" fmla="*/ T4 w 719"/>
                <a:gd name="T6" fmla="+- 0 6461 6380"/>
                <a:gd name="T7" fmla="*/ 6461 h 720"/>
                <a:gd name="T8" fmla="+- 0 16733 16385"/>
                <a:gd name="T9" fmla="*/ T8 w 719"/>
                <a:gd name="T10" fmla="+- 0 6495 6380"/>
                <a:gd name="T11" fmla="*/ 6495 h 720"/>
                <a:gd name="T12" fmla="+- 0 16733 16385"/>
                <a:gd name="T13" fmla="*/ T12 w 719"/>
                <a:gd name="T14" fmla="+- 0 6563 6380"/>
                <a:gd name="T15" fmla="*/ 6563 h 720"/>
                <a:gd name="T16" fmla="+- 0 16757 16385"/>
                <a:gd name="T17" fmla="*/ T16 w 719"/>
                <a:gd name="T18" fmla="+- 0 6563 6380"/>
                <a:gd name="T19" fmla="*/ 6563 h 720"/>
                <a:gd name="T20" fmla="+- 0 16757 16385"/>
                <a:gd name="T21" fmla="*/ T20 w 719"/>
                <a:gd name="T22" fmla="+- 0 6495 6380"/>
                <a:gd name="T23" fmla="*/ 6495 h 720"/>
                <a:gd name="T24" fmla="+- 0 16793 16385"/>
                <a:gd name="T25" fmla="*/ T24 w 719"/>
                <a:gd name="T26" fmla="+- 0 6474 6380"/>
                <a:gd name="T27" fmla="*/ 6474 h 720"/>
                <a:gd name="T28" fmla="+- 0 16745 16385"/>
                <a:gd name="T29" fmla="*/ T28 w 719"/>
                <a:gd name="T30" fmla="+- 0 6474 6380"/>
                <a:gd name="T31" fmla="*/ 6474 h 720"/>
                <a:gd name="T32" fmla="+- 0 16721 16385"/>
                <a:gd name="T33" fmla="*/ T32 w 719"/>
                <a:gd name="T34" fmla="+- 0 6461 6380"/>
                <a:gd name="T35" fmla="*/ 646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719" h="720">
                  <a:moveTo>
                    <a:pt x="336" y="81"/>
                  </a:moveTo>
                  <a:lnTo>
                    <a:pt x="288" y="81"/>
                  </a:lnTo>
                  <a:lnTo>
                    <a:pt x="348" y="115"/>
                  </a:lnTo>
                  <a:lnTo>
                    <a:pt x="348" y="183"/>
                  </a:lnTo>
                  <a:lnTo>
                    <a:pt x="372" y="183"/>
                  </a:lnTo>
                  <a:lnTo>
                    <a:pt x="372" y="115"/>
                  </a:lnTo>
                  <a:lnTo>
                    <a:pt x="408" y="94"/>
                  </a:lnTo>
                  <a:lnTo>
                    <a:pt x="360" y="94"/>
                  </a:lnTo>
                  <a:lnTo>
                    <a:pt x="336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75"/>
            <p:cNvSpPr>
              <a:spLocks/>
            </p:cNvSpPr>
            <p:nvPr/>
          </p:nvSpPr>
          <p:spPr bwMode="auto">
            <a:xfrm>
              <a:off x="2593170" y="3551175"/>
              <a:ext cx="708054" cy="708935"/>
            </a:xfrm>
            <a:custGeom>
              <a:avLst/>
              <a:gdLst>
                <a:gd name="T0" fmla="+- 0 16793 16385"/>
                <a:gd name="T1" fmla="*/ T0 w 719"/>
                <a:gd name="T2" fmla="+- 0 6406 6380"/>
                <a:gd name="T3" fmla="*/ 6406 h 720"/>
                <a:gd name="T4" fmla="+- 0 16745 16385"/>
                <a:gd name="T5" fmla="*/ T4 w 719"/>
                <a:gd name="T6" fmla="+- 0 6406 6380"/>
                <a:gd name="T7" fmla="*/ 6406 h 720"/>
                <a:gd name="T8" fmla="+- 0 16804 16385"/>
                <a:gd name="T9" fmla="*/ T8 w 719"/>
                <a:gd name="T10" fmla="+- 0 6440 6380"/>
                <a:gd name="T11" fmla="*/ 6440 h 720"/>
                <a:gd name="T12" fmla="+- 0 16745 16385"/>
                <a:gd name="T13" fmla="*/ T12 w 719"/>
                <a:gd name="T14" fmla="+- 0 6474 6380"/>
                <a:gd name="T15" fmla="*/ 6474 h 720"/>
                <a:gd name="T16" fmla="+- 0 16793 16385"/>
                <a:gd name="T17" fmla="*/ T16 w 719"/>
                <a:gd name="T18" fmla="+- 0 6474 6380"/>
                <a:gd name="T19" fmla="*/ 6474 h 720"/>
                <a:gd name="T20" fmla="+- 0 16816 16385"/>
                <a:gd name="T21" fmla="*/ T20 w 719"/>
                <a:gd name="T22" fmla="+- 0 6461 6380"/>
                <a:gd name="T23" fmla="*/ 6461 h 720"/>
                <a:gd name="T24" fmla="+- 0 16840 16385"/>
                <a:gd name="T25" fmla="*/ T24 w 719"/>
                <a:gd name="T26" fmla="+- 0 6461 6380"/>
                <a:gd name="T27" fmla="*/ 6461 h 720"/>
                <a:gd name="T28" fmla="+- 0 16840 16385"/>
                <a:gd name="T29" fmla="*/ T28 w 719"/>
                <a:gd name="T30" fmla="+- 0 6436 6380"/>
                <a:gd name="T31" fmla="*/ 6436 h 720"/>
                <a:gd name="T32" fmla="+- 0 16838 16385"/>
                <a:gd name="T33" fmla="*/ T32 w 719"/>
                <a:gd name="T34" fmla="+- 0 6432 6380"/>
                <a:gd name="T35" fmla="*/ 6432 h 720"/>
                <a:gd name="T36" fmla="+- 0 16834 16385"/>
                <a:gd name="T37" fmla="*/ T36 w 719"/>
                <a:gd name="T38" fmla="+- 0 6430 6380"/>
                <a:gd name="T39" fmla="*/ 6430 h 720"/>
                <a:gd name="T40" fmla="+- 0 16793 16385"/>
                <a:gd name="T41" fmla="*/ T40 w 719"/>
                <a:gd name="T42" fmla="+- 0 6406 6380"/>
                <a:gd name="T43" fmla="*/ 6406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19" h="720">
                  <a:moveTo>
                    <a:pt x="408" y="26"/>
                  </a:moveTo>
                  <a:lnTo>
                    <a:pt x="360" y="26"/>
                  </a:lnTo>
                  <a:lnTo>
                    <a:pt x="419" y="60"/>
                  </a:lnTo>
                  <a:lnTo>
                    <a:pt x="360" y="94"/>
                  </a:lnTo>
                  <a:lnTo>
                    <a:pt x="408" y="94"/>
                  </a:lnTo>
                  <a:lnTo>
                    <a:pt x="431" y="81"/>
                  </a:lnTo>
                  <a:lnTo>
                    <a:pt x="455" y="81"/>
                  </a:lnTo>
                  <a:lnTo>
                    <a:pt x="455" y="56"/>
                  </a:lnTo>
                  <a:lnTo>
                    <a:pt x="453" y="52"/>
                  </a:lnTo>
                  <a:lnTo>
                    <a:pt x="449" y="50"/>
                  </a:lnTo>
                  <a:lnTo>
                    <a:pt x="40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4" name="Picture 1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582" y="4174283"/>
            <a:ext cx="394170" cy="38872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0992" y="4522083"/>
            <a:ext cx="545728" cy="33636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689" y="4544533"/>
            <a:ext cx="523460" cy="334878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38543" y="4489586"/>
            <a:ext cx="391383" cy="368857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7446" y="4408125"/>
            <a:ext cx="702205" cy="430363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9142148" y="3195212"/>
            <a:ext cx="870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Improvement</a:t>
            </a:r>
            <a:endParaRPr lang="en-US" sz="1200" b="1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97398" y="4408125"/>
            <a:ext cx="401871" cy="41653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8065" y="4724802"/>
            <a:ext cx="376524" cy="3291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55421" y="4354943"/>
            <a:ext cx="619826" cy="524468"/>
          </a:xfrm>
          <a:prstGeom prst="rect">
            <a:avLst/>
          </a:prstGeom>
        </p:spPr>
      </p:pic>
      <p:cxnSp>
        <p:nvCxnSpPr>
          <p:cNvPr id="143" name="Straight Connector 142"/>
          <p:cNvCxnSpPr/>
          <p:nvPr/>
        </p:nvCxnSpPr>
        <p:spPr>
          <a:xfrm>
            <a:off x="1973752" y="4368643"/>
            <a:ext cx="1038099" cy="3053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1" idx="3"/>
          </p:cNvCxnSpPr>
          <p:nvPr/>
        </p:nvCxnSpPr>
        <p:spPr>
          <a:xfrm flipV="1">
            <a:off x="1964589" y="4671417"/>
            <a:ext cx="1053316" cy="2179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625712" y="4725566"/>
            <a:ext cx="785654" cy="15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201964" y="4721211"/>
            <a:ext cx="785654" cy="15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621463" y="4703793"/>
            <a:ext cx="785654" cy="15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223841" y="4686375"/>
            <a:ext cx="785654" cy="15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9643339" y="4682020"/>
            <a:ext cx="785654" cy="15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3342" y="2444181"/>
            <a:ext cx="431335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Diagnosis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572462" y="2444181"/>
            <a:ext cx="606807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Design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100584"/>
            <a:ext cx="11942064" cy="66281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872" y="145669"/>
            <a:ext cx="11923776" cy="969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CASE STUDIES FROM OTHER BUSINESS AREAS 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47449" y="1141505"/>
            <a:ext cx="1387905" cy="5477486"/>
            <a:chOff x="247449" y="1232945"/>
            <a:chExt cx="1387905" cy="5477486"/>
          </a:xfrm>
        </p:grpSpPr>
        <p:grpSp>
          <p:nvGrpSpPr>
            <p:cNvPr id="61" name="Group 60"/>
            <p:cNvGrpSpPr/>
            <p:nvPr/>
          </p:nvGrpSpPr>
          <p:grpSpPr>
            <a:xfrm>
              <a:off x="247449" y="1232945"/>
              <a:ext cx="1387905" cy="5477486"/>
              <a:chOff x="214032" y="1293406"/>
              <a:chExt cx="1387905" cy="547748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97163" y="161652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232891" y="2845416"/>
                <a:ext cx="118574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Problem Statement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84284" y="2408215"/>
                <a:ext cx="457200" cy="457200"/>
                <a:chOff x="135770" y="2667144"/>
                <a:chExt cx="731520" cy="73152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35770" y="2667144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pic>
              <p:nvPicPr>
                <p:cNvPr id="40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529" y="2819980"/>
                  <a:ext cx="514786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1" name="Rectangle 40"/>
              <p:cNvSpPr/>
              <p:nvPr/>
            </p:nvSpPr>
            <p:spPr>
              <a:xfrm flipH="1">
                <a:off x="220012" y="2097297"/>
                <a:ext cx="118574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Business Area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84284" y="3435357"/>
                <a:ext cx="457200" cy="457200"/>
                <a:chOff x="1289161" y="1498714"/>
                <a:chExt cx="1097280" cy="1097280"/>
              </a:xfrm>
            </p:grpSpPr>
            <p:sp>
              <p:nvSpPr>
                <p:cNvPr id="43" name="Oval 29"/>
                <p:cNvSpPr>
                  <a:spLocks noChangeArrowheads="1"/>
                </p:cNvSpPr>
                <p:nvPr/>
              </p:nvSpPr>
              <p:spPr bwMode="auto">
                <a:xfrm>
                  <a:off x="1289161" y="1498714"/>
                  <a:ext cx="1097280" cy="10972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111"/>
                <p:cNvSpPr>
                  <a:spLocks noEditPoints="1"/>
                </p:cNvSpPr>
                <p:nvPr/>
              </p:nvSpPr>
              <p:spPr bwMode="auto">
                <a:xfrm>
                  <a:off x="1659537" y="1693709"/>
                  <a:ext cx="356530" cy="706136"/>
                </a:xfrm>
                <a:custGeom>
                  <a:avLst/>
                  <a:gdLst>
                    <a:gd name="T0" fmla="*/ 84 w 345"/>
                    <a:gd name="T1" fmla="*/ 684 h 684"/>
                    <a:gd name="T2" fmla="*/ 81 w 345"/>
                    <a:gd name="T3" fmla="*/ 683 h 684"/>
                    <a:gd name="T4" fmla="*/ 77 w 345"/>
                    <a:gd name="T5" fmla="*/ 675 h 684"/>
                    <a:gd name="T6" fmla="*/ 137 w 345"/>
                    <a:gd name="T7" fmla="*/ 396 h 684"/>
                    <a:gd name="T8" fmla="*/ 7 w 345"/>
                    <a:gd name="T9" fmla="*/ 396 h 684"/>
                    <a:gd name="T10" fmla="*/ 1 w 345"/>
                    <a:gd name="T11" fmla="*/ 392 h 684"/>
                    <a:gd name="T12" fmla="*/ 1 w 345"/>
                    <a:gd name="T13" fmla="*/ 385 h 684"/>
                    <a:gd name="T14" fmla="*/ 255 w 345"/>
                    <a:gd name="T15" fmla="*/ 4 h 684"/>
                    <a:gd name="T16" fmla="*/ 263 w 345"/>
                    <a:gd name="T17" fmla="*/ 2 h 684"/>
                    <a:gd name="T18" fmla="*/ 267 w 345"/>
                    <a:gd name="T19" fmla="*/ 10 h 684"/>
                    <a:gd name="T20" fmla="*/ 207 w 345"/>
                    <a:gd name="T21" fmla="*/ 289 h 684"/>
                    <a:gd name="T22" fmla="*/ 337 w 345"/>
                    <a:gd name="T23" fmla="*/ 289 h 684"/>
                    <a:gd name="T24" fmla="*/ 343 w 345"/>
                    <a:gd name="T25" fmla="*/ 293 h 684"/>
                    <a:gd name="T26" fmla="*/ 343 w 345"/>
                    <a:gd name="T27" fmla="*/ 300 h 684"/>
                    <a:gd name="T28" fmla="*/ 90 w 345"/>
                    <a:gd name="T29" fmla="*/ 681 h 684"/>
                    <a:gd name="T30" fmla="*/ 84 w 345"/>
                    <a:gd name="T31" fmla="*/ 684 h 684"/>
                    <a:gd name="T32" fmla="*/ 20 w 345"/>
                    <a:gd name="T33" fmla="*/ 382 h 684"/>
                    <a:gd name="T34" fmla="*/ 146 w 345"/>
                    <a:gd name="T35" fmla="*/ 382 h 684"/>
                    <a:gd name="T36" fmla="*/ 151 w 345"/>
                    <a:gd name="T37" fmla="*/ 384 h 684"/>
                    <a:gd name="T38" fmla="*/ 153 w 345"/>
                    <a:gd name="T39" fmla="*/ 390 h 684"/>
                    <a:gd name="T40" fmla="*/ 99 w 345"/>
                    <a:gd name="T41" fmla="*/ 642 h 684"/>
                    <a:gd name="T42" fmla="*/ 324 w 345"/>
                    <a:gd name="T43" fmla="*/ 303 h 684"/>
                    <a:gd name="T44" fmla="*/ 199 w 345"/>
                    <a:gd name="T45" fmla="*/ 303 h 684"/>
                    <a:gd name="T46" fmla="*/ 193 w 345"/>
                    <a:gd name="T47" fmla="*/ 301 h 684"/>
                    <a:gd name="T48" fmla="*/ 192 w 345"/>
                    <a:gd name="T49" fmla="*/ 295 h 684"/>
                    <a:gd name="T50" fmla="*/ 246 w 345"/>
                    <a:gd name="T51" fmla="*/ 43 h 684"/>
                    <a:gd name="T52" fmla="*/ 20 w 345"/>
                    <a:gd name="T53" fmla="*/ 382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45" h="684">
                      <a:moveTo>
                        <a:pt x="84" y="684"/>
                      </a:moveTo>
                      <a:cubicBezTo>
                        <a:pt x="83" y="684"/>
                        <a:pt x="82" y="684"/>
                        <a:pt x="81" y="683"/>
                      </a:cubicBezTo>
                      <a:cubicBezTo>
                        <a:pt x="78" y="682"/>
                        <a:pt x="77" y="679"/>
                        <a:pt x="77" y="675"/>
                      </a:cubicBezTo>
                      <a:cubicBezTo>
                        <a:pt x="137" y="396"/>
                        <a:pt x="137" y="396"/>
                        <a:pt x="137" y="396"/>
                      </a:cubicBezTo>
                      <a:cubicBezTo>
                        <a:pt x="7" y="396"/>
                        <a:pt x="7" y="396"/>
                        <a:pt x="7" y="396"/>
                      </a:cubicBezTo>
                      <a:cubicBezTo>
                        <a:pt x="5" y="396"/>
                        <a:pt x="2" y="394"/>
                        <a:pt x="1" y="392"/>
                      </a:cubicBezTo>
                      <a:cubicBezTo>
                        <a:pt x="0" y="390"/>
                        <a:pt x="0" y="387"/>
                        <a:pt x="1" y="385"/>
                      </a:cubicBezTo>
                      <a:cubicBezTo>
                        <a:pt x="255" y="4"/>
                        <a:pt x="255" y="4"/>
                        <a:pt x="255" y="4"/>
                      </a:cubicBezTo>
                      <a:cubicBezTo>
                        <a:pt x="256" y="1"/>
                        <a:pt x="260" y="0"/>
                        <a:pt x="263" y="2"/>
                      </a:cubicBezTo>
                      <a:cubicBezTo>
                        <a:pt x="266" y="3"/>
                        <a:pt x="268" y="6"/>
                        <a:pt x="267" y="10"/>
                      </a:cubicBezTo>
                      <a:cubicBezTo>
                        <a:pt x="207" y="289"/>
                        <a:pt x="207" y="289"/>
                        <a:pt x="207" y="289"/>
                      </a:cubicBezTo>
                      <a:cubicBezTo>
                        <a:pt x="337" y="289"/>
                        <a:pt x="337" y="289"/>
                        <a:pt x="337" y="289"/>
                      </a:cubicBezTo>
                      <a:cubicBezTo>
                        <a:pt x="340" y="289"/>
                        <a:pt x="342" y="291"/>
                        <a:pt x="343" y="293"/>
                      </a:cubicBezTo>
                      <a:cubicBezTo>
                        <a:pt x="345" y="295"/>
                        <a:pt x="345" y="298"/>
                        <a:pt x="343" y="300"/>
                      </a:cubicBezTo>
                      <a:cubicBezTo>
                        <a:pt x="90" y="681"/>
                        <a:pt x="90" y="681"/>
                        <a:pt x="90" y="681"/>
                      </a:cubicBezTo>
                      <a:cubicBezTo>
                        <a:pt x="89" y="683"/>
                        <a:pt x="86" y="684"/>
                        <a:pt x="84" y="684"/>
                      </a:cubicBezTo>
                      <a:close/>
                      <a:moveTo>
                        <a:pt x="20" y="382"/>
                      </a:moveTo>
                      <a:cubicBezTo>
                        <a:pt x="146" y="382"/>
                        <a:pt x="146" y="382"/>
                        <a:pt x="146" y="382"/>
                      </a:cubicBezTo>
                      <a:cubicBezTo>
                        <a:pt x="148" y="382"/>
                        <a:pt x="150" y="383"/>
                        <a:pt x="151" y="384"/>
                      </a:cubicBezTo>
                      <a:cubicBezTo>
                        <a:pt x="153" y="386"/>
                        <a:pt x="153" y="388"/>
                        <a:pt x="153" y="390"/>
                      </a:cubicBezTo>
                      <a:cubicBezTo>
                        <a:pt x="99" y="642"/>
                        <a:pt x="99" y="642"/>
                        <a:pt x="99" y="642"/>
                      </a:cubicBezTo>
                      <a:cubicBezTo>
                        <a:pt x="324" y="303"/>
                        <a:pt x="324" y="303"/>
                        <a:pt x="324" y="303"/>
                      </a:cubicBezTo>
                      <a:cubicBezTo>
                        <a:pt x="199" y="303"/>
                        <a:pt x="199" y="303"/>
                        <a:pt x="199" y="303"/>
                      </a:cubicBezTo>
                      <a:cubicBezTo>
                        <a:pt x="196" y="303"/>
                        <a:pt x="194" y="302"/>
                        <a:pt x="193" y="301"/>
                      </a:cubicBezTo>
                      <a:cubicBezTo>
                        <a:pt x="192" y="299"/>
                        <a:pt x="191" y="297"/>
                        <a:pt x="192" y="295"/>
                      </a:cubicBezTo>
                      <a:cubicBezTo>
                        <a:pt x="246" y="43"/>
                        <a:pt x="246" y="43"/>
                        <a:pt x="246" y="43"/>
                      </a:cubicBezTo>
                      <a:lnTo>
                        <a:pt x="20" y="38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 flipH="1">
                <a:off x="220012" y="3922972"/>
                <a:ext cx="118574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Challenge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84284" y="4333626"/>
                <a:ext cx="457200" cy="457200"/>
                <a:chOff x="3012819" y="4619663"/>
                <a:chExt cx="1097280" cy="1097280"/>
              </a:xfrm>
            </p:grpSpPr>
            <p:sp>
              <p:nvSpPr>
                <p:cNvPr id="47" name="Oval 46"/>
                <p:cNvSpPr>
                  <a:spLocks noChangeArrowheads="1"/>
                </p:cNvSpPr>
                <p:nvPr/>
              </p:nvSpPr>
              <p:spPr bwMode="auto">
                <a:xfrm>
                  <a:off x="3012819" y="4619663"/>
                  <a:ext cx="1097280" cy="10972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42"/>
                <p:cNvSpPr>
                  <a:spLocks noEditPoints="1"/>
                </p:cNvSpPr>
                <p:nvPr/>
              </p:nvSpPr>
              <p:spPr bwMode="auto">
                <a:xfrm>
                  <a:off x="3238921" y="4790380"/>
                  <a:ext cx="645076" cy="755846"/>
                </a:xfrm>
                <a:custGeom>
                  <a:avLst/>
                  <a:gdLst>
                    <a:gd name="T0" fmla="*/ 122 w 419"/>
                    <a:gd name="T1" fmla="*/ 141 h 491"/>
                    <a:gd name="T2" fmla="*/ 156 w 419"/>
                    <a:gd name="T3" fmla="*/ 239 h 491"/>
                    <a:gd name="T4" fmla="*/ 169 w 419"/>
                    <a:gd name="T5" fmla="*/ 276 h 491"/>
                    <a:gd name="T6" fmla="*/ 194 w 419"/>
                    <a:gd name="T7" fmla="*/ 293 h 491"/>
                    <a:gd name="T8" fmla="*/ 220 w 419"/>
                    <a:gd name="T9" fmla="*/ 276 h 491"/>
                    <a:gd name="T10" fmla="*/ 233 w 419"/>
                    <a:gd name="T11" fmla="*/ 239 h 491"/>
                    <a:gd name="T12" fmla="*/ 266 w 419"/>
                    <a:gd name="T13" fmla="*/ 141 h 491"/>
                    <a:gd name="T14" fmla="*/ 194 w 419"/>
                    <a:gd name="T15" fmla="*/ 283 h 491"/>
                    <a:gd name="T16" fmla="*/ 207 w 419"/>
                    <a:gd name="T17" fmla="*/ 276 h 491"/>
                    <a:gd name="T18" fmla="*/ 223 w 419"/>
                    <a:gd name="T19" fmla="*/ 263 h 491"/>
                    <a:gd name="T20" fmla="*/ 169 w 419"/>
                    <a:gd name="T21" fmla="*/ 266 h 491"/>
                    <a:gd name="T22" fmla="*/ 165 w 419"/>
                    <a:gd name="T23" fmla="*/ 244 h 491"/>
                    <a:gd name="T24" fmla="*/ 223 w 419"/>
                    <a:gd name="T25" fmla="*/ 263 h 491"/>
                    <a:gd name="T26" fmla="*/ 223 w 419"/>
                    <a:gd name="T27" fmla="*/ 235 h 491"/>
                    <a:gd name="T28" fmla="*/ 199 w 419"/>
                    <a:gd name="T29" fmla="*/ 168 h 491"/>
                    <a:gd name="T30" fmla="*/ 221 w 419"/>
                    <a:gd name="T31" fmla="*/ 134 h 491"/>
                    <a:gd name="T32" fmla="*/ 194 w 419"/>
                    <a:gd name="T33" fmla="*/ 159 h 491"/>
                    <a:gd name="T34" fmla="*/ 168 w 419"/>
                    <a:gd name="T35" fmla="*/ 134 h 491"/>
                    <a:gd name="T36" fmla="*/ 190 w 419"/>
                    <a:gd name="T37" fmla="*/ 168 h 491"/>
                    <a:gd name="T38" fmla="*/ 165 w 419"/>
                    <a:gd name="T39" fmla="*/ 235 h 491"/>
                    <a:gd name="T40" fmla="*/ 132 w 419"/>
                    <a:gd name="T41" fmla="*/ 141 h 491"/>
                    <a:gd name="T42" fmla="*/ 257 w 419"/>
                    <a:gd name="T43" fmla="*/ 141 h 491"/>
                    <a:gd name="T44" fmla="*/ 407 w 419"/>
                    <a:gd name="T45" fmla="*/ 250 h 491"/>
                    <a:gd name="T46" fmla="*/ 374 w 419"/>
                    <a:gd name="T47" fmla="*/ 183 h 491"/>
                    <a:gd name="T48" fmla="*/ 374 w 419"/>
                    <a:gd name="T49" fmla="*/ 118 h 491"/>
                    <a:gd name="T50" fmla="*/ 193 w 419"/>
                    <a:gd name="T51" fmla="*/ 0 h 491"/>
                    <a:gd name="T52" fmla="*/ 61 w 419"/>
                    <a:gd name="T53" fmla="*/ 288 h 491"/>
                    <a:gd name="T54" fmla="*/ 72 w 419"/>
                    <a:gd name="T55" fmla="*/ 454 h 491"/>
                    <a:gd name="T56" fmla="*/ 197 w 419"/>
                    <a:gd name="T57" fmla="*/ 491 h 491"/>
                    <a:gd name="T58" fmla="*/ 259 w 419"/>
                    <a:gd name="T59" fmla="*/ 480 h 491"/>
                    <a:gd name="T60" fmla="*/ 345 w 419"/>
                    <a:gd name="T61" fmla="*/ 413 h 491"/>
                    <a:gd name="T62" fmla="*/ 378 w 419"/>
                    <a:gd name="T63" fmla="*/ 391 h 491"/>
                    <a:gd name="T64" fmla="*/ 378 w 419"/>
                    <a:gd name="T65" fmla="*/ 360 h 491"/>
                    <a:gd name="T66" fmla="*/ 388 w 419"/>
                    <a:gd name="T67" fmla="*/ 339 h 491"/>
                    <a:gd name="T68" fmla="*/ 394 w 419"/>
                    <a:gd name="T69" fmla="*/ 319 h 491"/>
                    <a:gd name="T70" fmla="*/ 390 w 419"/>
                    <a:gd name="T71" fmla="*/ 304 h 491"/>
                    <a:gd name="T72" fmla="*/ 409 w 419"/>
                    <a:gd name="T73" fmla="*/ 289 h 491"/>
                    <a:gd name="T74" fmla="*/ 407 w 419"/>
                    <a:gd name="T75" fmla="*/ 250 h 491"/>
                    <a:gd name="T76" fmla="*/ 385 w 419"/>
                    <a:gd name="T77" fmla="*/ 286 h 491"/>
                    <a:gd name="T78" fmla="*/ 380 w 419"/>
                    <a:gd name="T79" fmla="*/ 307 h 491"/>
                    <a:gd name="T80" fmla="*/ 385 w 419"/>
                    <a:gd name="T81" fmla="*/ 317 h 491"/>
                    <a:gd name="T82" fmla="*/ 376 w 419"/>
                    <a:gd name="T83" fmla="*/ 331 h 491"/>
                    <a:gd name="T84" fmla="*/ 375 w 419"/>
                    <a:gd name="T85" fmla="*/ 344 h 491"/>
                    <a:gd name="T86" fmla="*/ 369 w 419"/>
                    <a:gd name="T87" fmla="*/ 365 h 491"/>
                    <a:gd name="T88" fmla="*/ 347 w 419"/>
                    <a:gd name="T89" fmla="*/ 404 h 491"/>
                    <a:gd name="T90" fmla="*/ 261 w 419"/>
                    <a:gd name="T91" fmla="*/ 386 h 491"/>
                    <a:gd name="T92" fmla="*/ 250 w 419"/>
                    <a:gd name="T93" fmla="*/ 476 h 491"/>
                    <a:gd name="T94" fmla="*/ 89 w 419"/>
                    <a:gd name="T95" fmla="*/ 307 h 491"/>
                    <a:gd name="T96" fmla="*/ 9 w 419"/>
                    <a:gd name="T97" fmla="*/ 167 h 491"/>
                    <a:gd name="T98" fmla="*/ 193 w 419"/>
                    <a:gd name="T99" fmla="*/ 9 h 491"/>
                    <a:gd name="T100" fmla="*/ 365 w 419"/>
                    <a:gd name="T101" fmla="*/ 120 h 491"/>
                    <a:gd name="T102" fmla="*/ 365 w 419"/>
                    <a:gd name="T103" fmla="*/ 180 h 491"/>
                    <a:gd name="T104" fmla="*/ 399 w 419"/>
                    <a:gd name="T105" fmla="*/ 255 h 491"/>
                    <a:gd name="T106" fmla="*/ 405 w 419"/>
                    <a:gd name="T107" fmla="*/ 281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19" h="491">
                      <a:moveTo>
                        <a:pt x="194" y="69"/>
                      </a:moveTo>
                      <a:cubicBezTo>
                        <a:pt x="155" y="69"/>
                        <a:pt x="122" y="101"/>
                        <a:pt x="122" y="141"/>
                      </a:cubicBezTo>
                      <a:cubicBezTo>
                        <a:pt x="122" y="161"/>
                        <a:pt x="130" y="180"/>
                        <a:pt x="144" y="195"/>
                      </a:cubicBezTo>
                      <a:cubicBezTo>
                        <a:pt x="148" y="199"/>
                        <a:pt x="156" y="210"/>
                        <a:pt x="156" y="239"/>
                      </a:cubicBezTo>
                      <a:cubicBezTo>
                        <a:pt x="156" y="263"/>
                        <a:pt x="156" y="263"/>
                        <a:pt x="156" y="263"/>
                      </a:cubicBezTo>
                      <a:cubicBezTo>
                        <a:pt x="156" y="270"/>
                        <a:pt x="162" y="276"/>
                        <a:pt x="169" y="276"/>
                      </a:cubicBezTo>
                      <a:cubicBezTo>
                        <a:pt x="172" y="276"/>
                        <a:pt x="172" y="276"/>
                        <a:pt x="172" y="276"/>
                      </a:cubicBezTo>
                      <a:cubicBezTo>
                        <a:pt x="174" y="285"/>
                        <a:pt x="183" y="293"/>
                        <a:pt x="194" y="293"/>
                      </a:cubicBezTo>
                      <a:cubicBezTo>
                        <a:pt x="205" y="293"/>
                        <a:pt x="214" y="285"/>
                        <a:pt x="217" y="276"/>
                      </a:cubicBezTo>
                      <a:cubicBezTo>
                        <a:pt x="220" y="276"/>
                        <a:pt x="220" y="276"/>
                        <a:pt x="220" y="276"/>
                      </a:cubicBezTo>
                      <a:cubicBezTo>
                        <a:pt x="227" y="276"/>
                        <a:pt x="233" y="270"/>
                        <a:pt x="233" y="263"/>
                      </a:cubicBezTo>
                      <a:cubicBezTo>
                        <a:pt x="233" y="239"/>
                        <a:pt x="233" y="239"/>
                        <a:pt x="233" y="239"/>
                      </a:cubicBezTo>
                      <a:cubicBezTo>
                        <a:pt x="233" y="210"/>
                        <a:pt x="241" y="199"/>
                        <a:pt x="244" y="195"/>
                      </a:cubicBezTo>
                      <a:cubicBezTo>
                        <a:pt x="258" y="180"/>
                        <a:pt x="266" y="161"/>
                        <a:pt x="266" y="141"/>
                      </a:cubicBezTo>
                      <a:cubicBezTo>
                        <a:pt x="266" y="101"/>
                        <a:pt x="234" y="69"/>
                        <a:pt x="194" y="69"/>
                      </a:cubicBezTo>
                      <a:close/>
                      <a:moveTo>
                        <a:pt x="194" y="283"/>
                      </a:moveTo>
                      <a:cubicBezTo>
                        <a:pt x="189" y="283"/>
                        <a:pt x="184" y="280"/>
                        <a:pt x="182" y="276"/>
                      </a:cubicBezTo>
                      <a:cubicBezTo>
                        <a:pt x="207" y="276"/>
                        <a:pt x="207" y="276"/>
                        <a:pt x="207" y="276"/>
                      </a:cubicBezTo>
                      <a:cubicBezTo>
                        <a:pt x="205" y="280"/>
                        <a:pt x="200" y="283"/>
                        <a:pt x="194" y="283"/>
                      </a:cubicBezTo>
                      <a:close/>
                      <a:moveTo>
                        <a:pt x="223" y="263"/>
                      </a:moveTo>
                      <a:cubicBezTo>
                        <a:pt x="223" y="265"/>
                        <a:pt x="222" y="266"/>
                        <a:pt x="220" y="266"/>
                      </a:cubicBezTo>
                      <a:cubicBezTo>
                        <a:pt x="169" y="266"/>
                        <a:pt x="169" y="266"/>
                        <a:pt x="169" y="266"/>
                      </a:cubicBezTo>
                      <a:cubicBezTo>
                        <a:pt x="167" y="266"/>
                        <a:pt x="165" y="265"/>
                        <a:pt x="165" y="263"/>
                      </a:cubicBezTo>
                      <a:cubicBezTo>
                        <a:pt x="165" y="244"/>
                        <a:pt x="165" y="244"/>
                        <a:pt x="165" y="244"/>
                      </a:cubicBezTo>
                      <a:cubicBezTo>
                        <a:pt x="223" y="244"/>
                        <a:pt x="223" y="244"/>
                        <a:pt x="223" y="244"/>
                      </a:cubicBezTo>
                      <a:lnTo>
                        <a:pt x="223" y="263"/>
                      </a:lnTo>
                      <a:close/>
                      <a:moveTo>
                        <a:pt x="237" y="188"/>
                      </a:moveTo>
                      <a:cubicBezTo>
                        <a:pt x="232" y="194"/>
                        <a:pt x="224" y="207"/>
                        <a:pt x="223" y="235"/>
                      </a:cubicBezTo>
                      <a:cubicBezTo>
                        <a:pt x="199" y="235"/>
                        <a:pt x="199" y="235"/>
                        <a:pt x="199" y="235"/>
                      </a:cubicBezTo>
                      <a:cubicBezTo>
                        <a:pt x="199" y="168"/>
                        <a:pt x="199" y="168"/>
                        <a:pt x="199" y="168"/>
                      </a:cubicBezTo>
                      <a:cubicBezTo>
                        <a:pt x="218" y="165"/>
                        <a:pt x="224" y="141"/>
                        <a:pt x="224" y="140"/>
                      </a:cubicBezTo>
                      <a:cubicBezTo>
                        <a:pt x="225" y="137"/>
                        <a:pt x="223" y="135"/>
                        <a:pt x="221" y="134"/>
                      </a:cubicBezTo>
                      <a:cubicBezTo>
                        <a:pt x="218" y="133"/>
                        <a:pt x="216" y="135"/>
                        <a:pt x="215" y="137"/>
                      </a:cubicBezTo>
                      <a:cubicBezTo>
                        <a:pt x="215" y="138"/>
                        <a:pt x="210" y="159"/>
                        <a:pt x="194" y="159"/>
                      </a:cubicBezTo>
                      <a:cubicBezTo>
                        <a:pt x="179" y="159"/>
                        <a:pt x="173" y="138"/>
                        <a:pt x="173" y="137"/>
                      </a:cubicBezTo>
                      <a:cubicBezTo>
                        <a:pt x="173" y="135"/>
                        <a:pt x="170" y="133"/>
                        <a:pt x="168" y="134"/>
                      </a:cubicBezTo>
                      <a:cubicBezTo>
                        <a:pt x="165" y="135"/>
                        <a:pt x="164" y="137"/>
                        <a:pt x="164" y="140"/>
                      </a:cubicBezTo>
                      <a:cubicBezTo>
                        <a:pt x="165" y="141"/>
                        <a:pt x="170" y="165"/>
                        <a:pt x="190" y="168"/>
                      </a:cubicBezTo>
                      <a:cubicBezTo>
                        <a:pt x="190" y="235"/>
                        <a:pt x="190" y="235"/>
                        <a:pt x="190" y="235"/>
                      </a:cubicBezTo>
                      <a:cubicBezTo>
                        <a:pt x="165" y="235"/>
                        <a:pt x="165" y="235"/>
                        <a:pt x="165" y="235"/>
                      </a:cubicBezTo>
                      <a:cubicBezTo>
                        <a:pt x="164" y="207"/>
                        <a:pt x="156" y="194"/>
                        <a:pt x="151" y="188"/>
                      </a:cubicBezTo>
                      <a:cubicBezTo>
                        <a:pt x="139" y="176"/>
                        <a:pt x="132" y="158"/>
                        <a:pt x="132" y="141"/>
                      </a:cubicBezTo>
                      <a:cubicBezTo>
                        <a:pt x="132" y="107"/>
                        <a:pt x="160" y="79"/>
                        <a:pt x="194" y="79"/>
                      </a:cubicBezTo>
                      <a:cubicBezTo>
                        <a:pt x="229" y="79"/>
                        <a:pt x="257" y="107"/>
                        <a:pt x="257" y="141"/>
                      </a:cubicBezTo>
                      <a:cubicBezTo>
                        <a:pt x="257" y="158"/>
                        <a:pt x="250" y="176"/>
                        <a:pt x="237" y="188"/>
                      </a:cubicBezTo>
                      <a:close/>
                      <a:moveTo>
                        <a:pt x="407" y="250"/>
                      </a:moveTo>
                      <a:cubicBezTo>
                        <a:pt x="395" y="232"/>
                        <a:pt x="374" y="197"/>
                        <a:pt x="372" y="188"/>
                      </a:cubicBezTo>
                      <a:cubicBezTo>
                        <a:pt x="373" y="187"/>
                        <a:pt x="373" y="185"/>
                        <a:pt x="374" y="183"/>
                      </a:cubicBezTo>
                      <a:cubicBezTo>
                        <a:pt x="376" y="176"/>
                        <a:pt x="379" y="166"/>
                        <a:pt x="379" y="158"/>
                      </a:cubicBezTo>
                      <a:cubicBezTo>
                        <a:pt x="379" y="146"/>
                        <a:pt x="377" y="129"/>
                        <a:pt x="374" y="118"/>
                      </a:cubicBezTo>
                      <a:cubicBezTo>
                        <a:pt x="373" y="112"/>
                        <a:pt x="364" y="83"/>
                        <a:pt x="338" y="55"/>
                      </a:cubicBezTo>
                      <a:cubicBezTo>
                        <a:pt x="303" y="18"/>
                        <a:pt x="255" y="0"/>
                        <a:pt x="193" y="0"/>
                      </a:cubicBezTo>
                      <a:cubicBezTo>
                        <a:pt x="65" y="0"/>
                        <a:pt x="0" y="56"/>
                        <a:pt x="0" y="167"/>
                      </a:cubicBezTo>
                      <a:cubicBezTo>
                        <a:pt x="0" y="231"/>
                        <a:pt x="37" y="266"/>
                        <a:pt x="61" y="288"/>
                      </a:cubicBezTo>
                      <a:cubicBezTo>
                        <a:pt x="70" y="297"/>
                        <a:pt x="78" y="304"/>
                        <a:pt x="80" y="310"/>
                      </a:cubicBezTo>
                      <a:cubicBezTo>
                        <a:pt x="97" y="376"/>
                        <a:pt x="82" y="429"/>
                        <a:pt x="72" y="454"/>
                      </a:cubicBezTo>
                      <a:cubicBezTo>
                        <a:pt x="71" y="456"/>
                        <a:pt x="72" y="459"/>
                        <a:pt x="74" y="460"/>
                      </a:cubicBezTo>
                      <a:cubicBezTo>
                        <a:pt x="112" y="480"/>
                        <a:pt x="154" y="491"/>
                        <a:pt x="197" y="491"/>
                      </a:cubicBezTo>
                      <a:cubicBezTo>
                        <a:pt x="217" y="491"/>
                        <a:pt x="236" y="489"/>
                        <a:pt x="256" y="484"/>
                      </a:cubicBezTo>
                      <a:cubicBezTo>
                        <a:pt x="258" y="484"/>
                        <a:pt x="259" y="482"/>
                        <a:pt x="259" y="480"/>
                      </a:cubicBezTo>
                      <a:cubicBezTo>
                        <a:pt x="259" y="438"/>
                        <a:pt x="260" y="406"/>
                        <a:pt x="262" y="396"/>
                      </a:cubicBezTo>
                      <a:cubicBezTo>
                        <a:pt x="280" y="401"/>
                        <a:pt x="335" y="413"/>
                        <a:pt x="345" y="413"/>
                      </a:cubicBezTo>
                      <a:cubicBezTo>
                        <a:pt x="346" y="413"/>
                        <a:pt x="347" y="413"/>
                        <a:pt x="347" y="413"/>
                      </a:cubicBezTo>
                      <a:cubicBezTo>
                        <a:pt x="355" y="413"/>
                        <a:pt x="374" y="413"/>
                        <a:pt x="378" y="391"/>
                      </a:cubicBezTo>
                      <a:cubicBezTo>
                        <a:pt x="381" y="380"/>
                        <a:pt x="380" y="370"/>
                        <a:pt x="379" y="364"/>
                      </a:cubicBezTo>
                      <a:cubicBezTo>
                        <a:pt x="379" y="362"/>
                        <a:pt x="378" y="360"/>
                        <a:pt x="378" y="360"/>
                      </a:cubicBezTo>
                      <a:cubicBezTo>
                        <a:pt x="379" y="356"/>
                        <a:pt x="382" y="352"/>
                        <a:pt x="384" y="348"/>
                      </a:cubicBezTo>
                      <a:cubicBezTo>
                        <a:pt x="386" y="344"/>
                        <a:pt x="387" y="342"/>
                        <a:pt x="388" y="339"/>
                      </a:cubicBezTo>
                      <a:cubicBezTo>
                        <a:pt x="388" y="337"/>
                        <a:pt x="387" y="333"/>
                        <a:pt x="386" y="330"/>
                      </a:cubicBezTo>
                      <a:cubicBezTo>
                        <a:pt x="389" y="327"/>
                        <a:pt x="393" y="323"/>
                        <a:pt x="394" y="319"/>
                      </a:cubicBezTo>
                      <a:cubicBezTo>
                        <a:pt x="394" y="315"/>
                        <a:pt x="392" y="310"/>
                        <a:pt x="390" y="305"/>
                      </a:cubicBezTo>
                      <a:cubicBezTo>
                        <a:pt x="390" y="305"/>
                        <a:pt x="390" y="305"/>
                        <a:pt x="390" y="304"/>
                      </a:cubicBezTo>
                      <a:cubicBezTo>
                        <a:pt x="390" y="303"/>
                        <a:pt x="390" y="299"/>
                        <a:pt x="390" y="294"/>
                      </a:cubicBezTo>
                      <a:cubicBezTo>
                        <a:pt x="396" y="293"/>
                        <a:pt x="406" y="291"/>
                        <a:pt x="409" y="289"/>
                      </a:cubicBezTo>
                      <a:cubicBezTo>
                        <a:pt x="415" y="286"/>
                        <a:pt x="419" y="277"/>
                        <a:pt x="419" y="272"/>
                      </a:cubicBezTo>
                      <a:cubicBezTo>
                        <a:pt x="419" y="270"/>
                        <a:pt x="418" y="270"/>
                        <a:pt x="407" y="250"/>
                      </a:cubicBezTo>
                      <a:close/>
                      <a:moveTo>
                        <a:pt x="405" y="281"/>
                      </a:moveTo>
                      <a:cubicBezTo>
                        <a:pt x="403" y="282"/>
                        <a:pt x="393" y="284"/>
                        <a:pt x="385" y="286"/>
                      </a:cubicBezTo>
                      <a:cubicBezTo>
                        <a:pt x="383" y="286"/>
                        <a:pt x="381" y="288"/>
                        <a:pt x="381" y="290"/>
                      </a:cubicBezTo>
                      <a:cubicBezTo>
                        <a:pt x="380" y="305"/>
                        <a:pt x="380" y="306"/>
                        <a:pt x="380" y="307"/>
                      </a:cubicBezTo>
                      <a:cubicBezTo>
                        <a:pt x="381" y="308"/>
                        <a:pt x="381" y="308"/>
                        <a:pt x="382" y="310"/>
                      </a:cubicBezTo>
                      <a:cubicBezTo>
                        <a:pt x="384" y="314"/>
                        <a:pt x="385" y="316"/>
                        <a:pt x="385" y="317"/>
                      </a:cubicBezTo>
                      <a:cubicBezTo>
                        <a:pt x="384" y="319"/>
                        <a:pt x="381" y="322"/>
                        <a:pt x="377" y="325"/>
                      </a:cubicBezTo>
                      <a:cubicBezTo>
                        <a:pt x="376" y="326"/>
                        <a:pt x="375" y="329"/>
                        <a:pt x="376" y="331"/>
                      </a:cubicBezTo>
                      <a:cubicBezTo>
                        <a:pt x="377" y="334"/>
                        <a:pt x="378" y="337"/>
                        <a:pt x="378" y="338"/>
                      </a:cubicBezTo>
                      <a:cubicBezTo>
                        <a:pt x="378" y="339"/>
                        <a:pt x="377" y="342"/>
                        <a:pt x="375" y="344"/>
                      </a:cubicBezTo>
                      <a:cubicBezTo>
                        <a:pt x="373" y="348"/>
                        <a:pt x="371" y="353"/>
                        <a:pt x="369" y="357"/>
                      </a:cubicBezTo>
                      <a:cubicBezTo>
                        <a:pt x="369" y="359"/>
                        <a:pt x="369" y="362"/>
                        <a:pt x="369" y="365"/>
                      </a:cubicBezTo>
                      <a:cubicBezTo>
                        <a:pt x="370" y="371"/>
                        <a:pt x="371" y="379"/>
                        <a:pt x="369" y="389"/>
                      </a:cubicBezTo>
                      <a:cubicBezTo>
                        <a:pt x="367" y="401"/>
                        <a:pt x="359" y="404"/>
                        <a:pt x="347" y="404"/>
                      </a:cubicBezTo>
                      <a:cubicBezTo>
                        <a:pt x="347" y="404"/>
                        <a:pt x="346" y="404"/>
                        <a:pt x="345" y="404"/>
                      </a:cubicBezTo>
                      <a:cubicBezTo>
                        <a:pt x="335" y="403"/>
                        <a:pt x="271" y="389"/>
                        <a:pt x="261" y="386"/>
                      </a:cubicBezTo>
                      <a:cubicBezTo>
                        <a:pt x="259" y="386"/>
                        <a:pt x="257" y="386"/>
                        <a:pt x="256" y="387"/>
                      </a:cubicBezTo>
                      <a:cubicBezTo>
                        <a:pt x="250" y="394"/>
                        <a:pt x="249" y="449"/>
                        <a:pt x="250" y="476"/>
                      </a:cubicBezTo>
                      <a:cubicBezTo>
                        <a:pt x="193" y="488"/>
                        <a:pt x="133" y="480"/>
                        <a:pt x="83" y="454"/>
                      </a:cubicBezTo>
                      <a:cubicBezTo>
                        <a:pt x="93" y="426"/>
                        <a:pt x="105" y="373"/>
                        <a:pt x="89" y="307"/>
                      </a:cubicBezTo>
                      <a:cubicBezTo>
                        <a:pt x="87" y="299"/>
                        <a:pt x="79" y="292"/>
                        <a:pt x="68" y="282"/>
                      </a:cubicBezTo>
                      <a:cubicBezTo>
                        <a:pt x="44" y="260"/>
                        <a:pt x="9" y="227"/>
                        <a:pt x="9" y="167"/>
                      </a:cubicBezTo>
                      <a:cubicBezTo>
                        <a:pt x="9" y="119"/>
                        <a:pt x="22" y="82"/>
                        <a:pt x="47" y="56"/>
                      </a:cubicBezTo>
                      <a:cubicBezTo>
                        <a:pt x="78" y="25"/>
                        <a:pt x="127" y="9"/>
                        <a:pt x="193" y="9"/>
                      </a:cubicBezTo>
                      <a:cubicBezTo>
                        <a:pt x="252" y="9"/>
                        <a:pt x="298" y="27"/>
                        <a:pt x="331" y="61"/>
                      </a:cubicBezTo>
                      <a:cubicBezTo>
                        <a:pt x="357" y="88"/>
                        <a:pt x="364" y="117"/>
                        <a:pt x="365" y="120"/>
                      </a:cubicBezTo>
                      <a:cubicBezTo>
                        <a:pt x="367" y="130"/>
                        <a:pt x="370" y="147"/>
                        <a:pt x="370" y="158"/>
                      </a:cubicBezTo>
                      <a:cubicBezTo>
                        <a:pt x="370" y="165"/>
                        <a:pt x="367" y="174"/>
                        <a:pt x="365" y="180"/>
                      </a:cubicBezTo>
                      <a:cubicBezTo>
                        <a:pt x="363" y="185"/>
                        <a:pt x="363" y="187"/>
                        <a:pt x="363" y="189"/>
                      </a:cubicBezTo>
                      <a:cubicBezTo>
                        <a:pt x="364" y="198"/>
                        <a:pt x="380" y="224"/>
                        <a:pt x="399" y="255"/>
                      </a:cubicBezTo>
                      <a:cubicBezTo>
                        <a:pt x="403" y="263"/>
                        <a:pt x="408" y="271"/>
                        <a:pt x="409" y="273"/>
                      </a:cubicBezTo>
                      <a:cubicBezTo>
                        <a:pt x="409" y="275"/>
                        <a:pt x="406" y="280"/>
                        <a:pt x="405" y="28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 flipH="1">
                <a:off x="220012" y="5039829"/>
                <a:ext cx="118574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Solution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H="1">
                <a:off x="220012" y="6210154"/>
                <a:ext cx="1185744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Result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84284" y="5679181"/>
                <a:ext cx="457200" cy="457200"/>
                <a:chOff x="1289161" y="4619663"/>
                <a:chExt cx="1097280" cy="1097280"/>
              </a:xfrm>
            </p:grpSpPr>
            <p:sp>
              <p:nvSpPr>
                <p:cNvPr id="52" name="Oval 59"/>
                <p:cNvSpPr>
                  <a:spLocks noChangeArrowheads="1"/>
                </p:cNvSpPr>
                <p:nvPr/>
              </p:nvSpPr>
              <p:spPr bwMode="auto">
                <a:xfrm>
                  <a:off x="1289161" y="4619663"/>
                  <a:ext cx="1097280" cy="10972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 94"/>
                <p:cNvSpPr>
                  <a:spLocks noEditPoints="1"/>
                </p:cNvSpPr>
                <p:nvPr/>
              </p:nvSpPr>
              <p:spPr bwMode="auto">
                <a:xfrm>
                  <a:off x="1501463" y="4819063"/>
                  <a:ext cx="671521" cy="698479"/>
                </a:xfrm>
                <a:custGeom>
                  <a:avLst/>
                  <a:gdLst>
                    <a:gd name="T0" fmla="*/ 648 w 650"/>
                    <a:gd name="T1" fmla="*/ 264 h 677"/>
                    <a:gd name="T2" fmla="*/ 468 w 650"/>
                    <a:gd name="T3" fmla="*/ 3 h 677"/>
                    <a:gd name="T4" fmla="*/ 462 w 650"/>
                    <a:gd name="T5" fmla="*/ 0 h 677"/>
                    <a:gd name="T6" fmla="*/ 348 w 650"/>
                    <a:gd name="T7" fmla="*/ 42 h 677"/>
                    <a:gd name="T8" fmla="*/ 324 w 650"/>
                    <a:gd name="T9" fmla="*/ 55 h 677"/>
                    <a:gd name="T10" fmla="*/ 309 w 650"/>
                    <a:gd name="T11" fmla="*/ 48 h 677"/>
                    <a:gd name="T12" fmla="*/ 260 w 650"/>
                    <a:gd name="T13" fmla="*/ 34 h 677"/>
                    <a:gd name="T14" fmla="*/ 155 w 650"/>
                    <a:gd name="T15" fmla="*/ 65 h 677"/>
                    <a:gd name="T16" fmla="*/ 33 w 650"/>
                    <a:gd name="T17" fmla="*/ 139 h 677"/>
                    <a:gd name="T18" fmla="*/ 31 w 650"/>
                    <a:gd name="T19" fmla="*/ 144 h 677"/>
                    <a:gd name="T20" fmla="*/ 33 w 650"/>
                    <a:gd name="T21" fmla="*/ 149 h 677"/>
                    <a:gd name="T22" fmla="*/ 191 w 650"/>
                    <a:gd name="T23" fmla="*/ 425 h 677"/>
                    <a:gd name="T24" fmla="*/ 14 w 650"/>
                    <a:gd name="T25" fmla="*/ 119 h 677"/>
                    <a:gd name="T26" fmla="*/ 4 w 650"/>
                    <a:gd name="T27" fmla="*/ 116 h 677"/>
                    <a:gd name="T28" fmla="*/ 2 w 650"/>
                    <a:gd name="T29" fmla="*/ 126 h 677"/>
                    <a:gd name="T30" fmla="*/ 317 w 650"/>
                    <a:gd name="T31" fmla="*/ 674 h 677"/>
                    <a:gd name="T32" fmla="*/ 323 w 650"/>
                    <a:gd name="T33" fmla="*/ 677 h 677"/>
                    <a:gd name="T34" fmla="*/ 327 w 650"/>
                    <a:gd name="T35" fmla="*/ 676 h 677"/>
                    <a:gd name="T36" fmla="*/ 329 w 650"/>
                    <a:gd name="T37" fmla="*/ 667 h 677"/>
                    <a:gd name="T38" fmla="*/ 195 w 650"/>
                    <a:gd name="T39" fmla="*/ 433 h 677"/>
                    <a:gd name="T40" fmla="*/ 198 w 650"/>
                    <a:gd name="T41" fmla="*/ 433 h 677"/>
                    <a:gd name="T42" fmla="*/ 202 w 650"/>
                    <a:gd name="T43" fmla="*/ 432 h 677"/>
                    <a:gd name="T44" fmla="*/ 405 w 650"/>
                    <a:gd name="T45" fmla="*/ 327 h 677"/>
                    <a:gd name="T46" fmla="*/ 434 w 650"/>
                    <a:gd name="T47" fmla="*/ 342 h 677"/>
                    <a:gd name="T48" fmla="*/ 462 w 650"/>
                    <a:gd name="T49" fmla="*/ 357 h 677"/>
                    <a:gd name="T50" fmla="*/ 501 w 650"/>
                    <a:gd name="T51" fmla="*/ 336 h 677"/>
                    <a:gd name="T52" fmla="*/ 643 w 650"/>
                    <a:gd name="T53" fmla="*/ 275 h 677"/>
                    <a:gd name="T54" fmla="*/ 649 w 650"/>
                    <a:gd name="T55" fmla="*/ 272 h 677"/>
                    <a:gd name="T56" fmla="*/ 648 w 650"/>
                    <a:gd name="T57" fmla="*/ 264 h 677"/>
                    <a:gd name="T58" fmla="*/ 493 w 650"/>
                    <a:gd name="T59" fmla="*/ 325 h 677"/>
                    <a:gd name="T60" fmla="*/ 462 w 650"/>
                    <a:gd name="T61" fmla="*/ 343 h 677"/>
                    <a:gd name="T62" fmla="*/ 444 w 650"/>
                    <a:gd name="T63" fmla="*/ 332 h 677"/>
                    <a:gd name="T64" fmla="*/ 405 w 650"/>
                    <a:gd name="T65" fmla="*/ 313 h 677"/>
                    <a:gd name="T66" fmla="*/ 204 w 650"/>
                    <a:gd name="T67" fmla="*/ 413 h 677"/>
                    <a:gd name="T68" fmla="*/ 48 w 650"/>
                    <a:gd name="T69" fmla="*/ 144 h 677"/>
                    <a:gd name="T70" fmla="*/ 161 w 650"/>
                    <a:gd name="T71" fmla="*/ 78 h 677"/>
                    <a:gd name="T72" fmla="*/ 260 w 650"/>
                    <a:gd name="T73" fmla="*/ 48 h 677"/>
                    <a:gd name="T74" fmla="*/ 301 w 650"/>
                    <a:gd name="T75" fmla="*/ 60 h 677"/>
                    <a:gd name="T76" fmla="*/ 324 w 650"/>
                    <a:gd name="T77" fmla="*/ 69 h 677"/>
                    <a:gd name="T78" fmla="*/ 355 w 650"/>
                    <a:gd name="T79" fmla="*/ 54 h 677"/>
                    <a:gd name="T80" fmla="*/ 459 w 650"/>
                    <a:gd name="T81" fmla="*/ 14 h 677"/>
                    <a:gd name="T82" fmla="*/ 630 w 650"/>
                    <a:gd name="T83" fmla="*/ 262 h 677"/>
                    <a:gd name="T84" fmla="*/ 493 w 650"/>
                    <a:gd name="T85" fmla="*/ 325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50" h="677">
                      <a:moveTo>
                        <a:pt x="648" y="264"/>
                      </a:moveTo>
                      <a:cubicBezTo>
                        <a:pt x="468" y="3"/>
                        <a:pt x="468" y="3"/>
                        <a:pt x="468" y="3"/>
                      </a:cubicBezTo>
                      <a:cubicBezTo>
                        <a:pt x="467" y="1"/>
                        <a:pt x="465" y="0"/>
                        <a:pt x="462" y="0"/>
                      </a:cubicBezTo>
                      <a:cubicBezTo>
                        <a:pt x="418" y="0"/>
                        <a:pt x="376" y="25"/>
                        <a:pt x="348" y="42"/>
                      </a:cubicBezTo>
                      <a:cubicBezTo>
                        <a:pt x="338" y="48"/>
                        <a:pt x="327" y="55"/>
                        <a:pt x="324" y="55"/>
                      </a:cubicBezTo>
                      <a:cubicBezTo>
                        <a:pt x="319" y="55"/>
                        <a:pt x="314" y="52"/>
                        <a:pt x="309" y="48"/>
                      </a:cubicBezTo>
                      <a:cubicBezTo>
                        <a:pt x="299" y="42"/>
                        <a:pt x="286" y="34"/>
                        <a:pt x="260" y="34"/>
                      </a:cubicBezTo>
                      <a:cubicBezTo>
                        <a:pt x="240" y="34"/>
                        <a:pt x="200" y="46"/>
                        <a:pt x="155" y="65"/>
                      </a:cubicBezTo>
                      <a:cubicBezTo>
                        <a:pt x="107" y="87"/>
                        <a:pt x="62" y="114"/>
                        <a:pt x="33" y="139"/>
                      </a:cubicBezTo>
                      <a:cubicBezTo>
                        <a:pt x="32" y="140"/>
                        <a:pt x="31" y="142"/>
                        <a:pt x="31" y="144"/>
                      </a:cubicBezTo>
                      <a:cubicBezTo>
                        <a:pt x="31" y="146"/>
                        <a:pt x="31" y="148"/>
                        <a:pt x="33" y="149"/>
                      </a:cubicBezTo>
                      <a:cubicBezTo>
                        <a:pt x="128" y="233"/>
                        <a:pt x="192" y="362"/>
                        <a:pt x="191" y="425"/>
                      </a:cubicBezTo>
                      <a:cubicBezTo>
                        <a:pt x="14" y="119"/>
                        <a:pt x="14" y="119"/>
                        <a:pt x="14" y="119"/>
                      </a:cubicBezTo>
                      <a:cubicBezTo>
                        <a:pt x="12" y="115"/>
                        <a:pt x="8" y="114"/>
                        <a:pt x="4" y="116"/>
                      </a:cubicBezTo>
                      <a:cubicBezTo>
                        <a:pt x="1" y="118"/>
                        <a:pt x="0" y="122"/>
                        <a:pt x="2" y="126"/>
                      </a:cubicBezTo>
                      <a:cubicBezTo>
                        <a:pt x="317" y="674"/>
                        <a:pt x="317" y="674"/>
                        <a:pt x="317" y="674"/>
                      </a:cubicBezTo>
                      <a:cubicBezTo>
                        <a:pt x="319" y="676"/>
                        <a:pt x="321" y="677"/>
                        <a:pt x="323" y="677"/>
                      </a:cubicBezTo>
                      <a:cubicBezTo>
                        <a:pt x="325" y="677"/>
                        <a:pt x="326" y="677"/>
                        <a:pt x="327" y="676"/>
                      </a:cubicBezTo>
                      <a:cubicBezTo>
                        <a:pt x="330" y="674"/>
                        <a:pt x="331" y="670"/>
                        <a:pt x="329" y="667"/>
                      </a:cubicBezTo>
                      <a:cubicBezTo>
                        <a:pt x="195" y="433"/>
                        <a:pt x="195" y="433"/>
                        <a:pt x="195" y="433"/>
                      </a:cubicBezTo>
                      <a:cubicBezTo>
                        <a:pt x="196" y="433"/>
                        <a:pt x="197" y="433"/>
                        <a:pt x="198" y="433"/>
                      </a:cubicBezTo>
                      <a:cubicBezTo>
                        <a:pt x="199" y="433"/>
                        <a:pt x="201" y="433"/>
                        <a:pt x="202" y="432"/>
                      </a:cubicBezTo>
                      <a:cubicBezTo>
                        <a:pt x="266" y="382"/>
                        <a:pt x="378" y="327"/>
                        <a:pt x="405" y="327"/>
                      </a:cubicBezTo>
                      <a:cubicBezTo>
                        <a:pt x="419" y="327"/>
                        <a:pt x="426" y="334"/>
                        <a:pt x="434" y="342"/>
                      </a:cubicBezTo>
                      <a:cubicBezTo>
                        <a:pt x="442" y="350"/>
                        <a:pt x="450" y="357"/>
                        <a:pt x="462" y="357"/>
                      </a:cubicBezTo>
                      <a:cubicBezTo>
                        <a:pt x="470" y="357"/>
                        <a:pt x="479" y="351"/>
                        <a:pt x="501" y="336"/>
                      </a:cubicBezTo>
                      <a:cubicBezTo>
                        <a:pt x="536" y="312"/>
                        <a:pt x="589" y="275"/>
                        <a:pt x="643" y="275"/>
                      </a:cubicBezTo>
                      <a:cubicBezTo>
                        <a:pt x="645" y="275"/>
                        <a:pt x="648" y="274"/>
                        <a:pt x="649" y="272"/>
                      </a:cubicBezTo>
                      <a:cubicBezTo>
                        <a:pt x="650" y="269"/>
                        <a:pt x="650" y="266"/>
                        <a:pt x="648" y="264"/>
                      </a:cubicBezTo>
                      <a:close/>
                      <a:moveTo>
                        <a:pt x="493" y="325"/>
                      </a:moveTo>
                      <a:cubicBezTo>
                        <a:pt x="480" y="333"/>
                        <a:pt x="466" y="343"/>
                        <a:pt x="462" y="343"/>
                      </a:cubicBezTo>
                      <a:cubicBezTo>
                        <a:pt x="456" y="343"/>
                        <a:pt x="451" y="339"/>
                        <a:pt x="444" y="332"/>
                      </a:cubicBezTo>
                      <a:cubicBezTo>
                        <a:pt x="435" y="324"/>
                        <a:pt x="424" y="313"/>
                        <a:pt x="405" y="313"/>
                      </a:cubicBezTo>
                      <a:cubicBezTo>
                        <a:pt x="375" y="313"/>
                        <a:pt x="269" y="366"/>
                        <a:pt x="204" y="413"/>
                      </a:cubicBezTo>
                      <a:cubicBezTo>
                        <a:pt x="198" y="325"/>
                        <a:pt x="112" y="204"/>
                        <a:pt x="48" y="144"/>
                      </a:cubicBezTo>
                      <a:cubicBezTo>
                        <a:pt x="76" y="121"/>
                        <a:pt x="117" y="98"/>
                        <a:pt x="161" y="78"/>
                      </a:cubicBezTo>
                      <a:cubicBezTo>
                        <a:pt x="203" y="60"/>
                        <a:pt x="242" y="48"/>
                        <a:pt x="260" y="48"/>
                      </a:cubicBezTo>
                      <a:cubicBezTo>
                        <a:pt x="282" y="48"/>
                        <a:pt x="292" y="54"/>
                        <a:pt x="301" y="60"/>
                      </a:cubicBezTo>
                      <a:cubicBezTo>
                        <a:pt x="308" y="65"/>
                        <a:pt x="314" y="69"/>
                        <a:pt x="324" y="69"/>
                      </a:cubicBezTo>
                      <a:cubicBezTo>
                        <a:pt x="330" y="69"/>
                        <a:pt x="339" y="64"/>
                        <a:pt x="355" y="54"/>
                      </a:cubicBezTo>
                      <a:cubicBezTo>
                        <a:pt x="381" y="39"/>
                        <a:pt x="419" y="16"/>
                        <a:pt x="459" y="14"/>
                      </a:cubicBezTo>
                      <a:cubicBezTo>
                        <a:pt x="630" y="262"/>
                        <a:pt x="630" y="262"/>
                        <a:pt x="630" y="262"/>
                      </a:cubicBezTo>
                      <a:cubicBezTo>
                        <a:pt x="577" y="267"/>
                        <a:pt x="527" y="301"/>
                        <a:pt x="493" y="32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226331" y="1535049"/>
                <a:ext cx="1132217" cy="4995537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14032" y="2334332"/>
                <a:ext cx="1144515" cy="3119531"/>
                <a:chOff x="218041" y="1818457"/>
                <a:chExt cx="1005840" cy="311953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18041" y="1818457"/>
                  <a:ext cx="100584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041" y="2789923"/>
                  <a:ext cx="100584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041" y="3764033"/>
                  <a:ext cx="100584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8041" y="4937988"/>
                  <a:ext cx="100584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rapezoid 59"/>
              <p:cNvSpPr/>
              <p:nvPr/>
            </p:nvSpPr>
            <p:spPr>
              <a:xfrm rot="16200000">
                <a:off x="-1247779" y="3921175"/>
                <a:ext cx="5477486" cy="221947"/>
              </a:xfrm>
              <a:prstGeom prst="trapezoid">
                <a:avLst>
                  <a:gd name="adj" fmla="val 110058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72" y="1597920"/>
              <a:ext cx="348015" cy="348015"/>
            </a:xfrm>
            <a:prstGeom prst="rect">
              <a:avLst/>
            </a:prstGeom>
          </p:spPr>
        </p:pic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0209"/>
              </p:ext>
            </p:extLst>
          </p:nvPr>
        </p:nvGraphicFramePr>
        <p:xfrm>
          <a:off x="1487804" y="1160603"/>
          <a:ext cx="10246995" cy="545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483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Measure, monitor and increase efficiency of existing CSR team (Custom Informatics)</a:t>
                      </a:r>
                      <a:endParaRPr lang="en-US" sz="12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45720" marR="45720" marT="914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Service operations</a:t>
                      </a:r>
                      <a:r>
                        <a:rPr lang="en-US" sz="12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team needs to </a:t>
                      </a:r>
                      <a:r>
                        <a:rPr lang="en-US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improve CSR Performance to increase NPS</a:t>
                      </a:r>
                    </a:p>
                  </a:txBody>
                  <a:tcPr marL="45720" marR="45720" marT="914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GAPS &amp; Care </a:t>
                      </a:r>
                    </a:p>
                  </a:txBody>
                  <a:tcPr marL="45720" marR="45720" marT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41"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buClr>
                          <a:srgbClr val="008ED0"/>
                        </a:buClr>
                        <a:buBlip>
                          <a:blip r:embed="rId4"/>
                        </a:buBlip>
                        <a:defRPr/>
                      </a:pPr>
                      <a:endParaRPr lang="en-US" sz="10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12713" algn="l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Business team wanted  measure and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enhance CSR performance continuously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for overall improvement Net Promoter Score</a:t>
                      </a:r>
                      <a:endParaRPr lang="en-US" sz="105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major UK Bank wanted to leverage Big Data platforms to aggregate data in order to reduce risk, increase profitability and meet regulatory compliance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 wanted to move one of the Modeling &amp; Reporting tool from  VBA to .NET to overcome the limitations of VBA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680"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buClr>
                          <a:srgbClr val="008ED0"/>
                        </a:buClr>
                        <a:buBlip>
                          <a:blip r:embed="rId4"/>
                        </a:buBlip>
                        <a:defRPr/>
                      </a:pPr>
                      <a:endParaRPr lang="en-US" sz="10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Limited or No documentation for the existing code and reports, inconsistent variable definitions &amp; misleading variable names</a:t>
                      </a:r>
                    </a:p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Limited technical know how of writing and testing code in Python along with lack of adequate capacity to ramp up the team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Interpretation of requirements across different systems and portfolios</a:t>
                      </a:r>
                    </a:p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Complicated data flow &amp; poor documentation along with disparate data governance framework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Inefficiency in managing data from multiple sources (Claims, Enrolment, Benefit Index, Demographic, etc.). </a:t>
                      </a:r>
                    </a:p>
                    <a:p>
                      <a:pPr marL="224786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Limited flexibility in terms of using the tool for other business areas or purposes. 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242"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buClr>
                          <a:srgbClr val="008ED0"/>
                        </a:buClr>
                        <a:buBlip>
                          <a:blip r:embed="rId4"/>
                        </a:buBlip>
                        <a:defRPr/>
                      </a:pPr>
                      <a:endParaRPr lang="en-US" sz="10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EXL worked with the client in an onshore-offshore model to rapidly convert and test SAS-Python</a:t>
                      </a: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migration of code</a:t>
                      </a:r>
                      <a:endParaRPr lang="en-US" sz="105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3838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Helped the client majorly with Data Analysis(Gap Analysis, Standardization &amp; Rationalization),</a:t>
                      </a: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root cause analysis of reconciliation mismatch and documentation of the post migration code</a:t>
                      </a:r>
                      <a:endParaRPr lang="en-US" sz="105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EXL built a multi-tethered pipeline with the ability to source data from variety of sources</a:t>
                      </a:r>
                    </a:p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Helped the client with Data</a:t>
                      </a: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migration to Hadoop,  code migration from SAS to Python and building of ETL jobs in Ab Initio</a:t>
                      </a:r>
                      <a:endParaRPr lang="en-US" sz="105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Migration of</a:t>
                      </a: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VBA tool to </a:t>
                      </a:r>
                      <a:r>
                        <a:rPr lang="en-US" sz="105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platform in Waterfall model with defined timelines, scope &amp; cost </a:t>
                      </a:r>
                    </a:p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EXL migrated the entire code with three major milestones – Data Component, Modeling component &amp; Reporting component. 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492"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buClr>
                          <a:srgbClr val="008ED0"/>
                        </a:buClr>
                        <a:buBlip>
                          <a:blip r:embed="rId4"/>
                        </a:buBlip>
                        <a:defRPr/>
                      </a:pPr>
                      <a:endParaRPr lang="en-US" sz="1000" kern="1200" dirty="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Successfully migrated the code to Python and implemented the cloud solution</a:t>
                      </a:r>
                    </a:p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Solved the existing problem of managing multiple data marts and introduced standardization in the new code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Improved performance, reliability and availability of data. Also increased accuracy and faster delivery of all BAU and regulatory reports</a:t>
                      </a:r>
                    </a:p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Comprehensive Metadata management and data governance  solution 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Successfully implemented the new solution in live with zero production defect leakage</a:t>
                      </a:r>
                    </a:p>
                    <a:p>
                      <a:pPr marL="224786" indent="-171450" algn="l" defTabSz="914400" rtl="0" eaLnBrk="1" latinLnBrk="0" hangingPunct="1">
                        <a:spcAft>
                          <a:spcPts val="600"/>
                        </a:spcAft>
                        <a:buClr>
                          <a:schemeClr val="accent3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50" b="0" u="non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Solved the multiple source data problem by designing an efficient data component and the tool worked faster &amp; better than the older VBA version</a:t>
                      </a:r>
                    </a:p>
                  </a:txBody>
                  <a:tcPr marL="18288" marR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Rectangle 6"/>
          <p:cNvSpPr>
            <a:spLocks noChangeArrowheads="1"/>
          </p:cNvSpPr>
          <p:nvPr/>
        </p:nvSpPr>
        <p:spPr bwMode="gray">
          <a:xfrm>
            <a:off x="1750652" y="1287855"/>
            <a:ext cx="2731585" cy="3629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82039" tIns="45709" rIns="82039" bIns="41020" anchor="ctr"/>
          <a:lstStyle>
            <a:lvl1pPr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Case 1 (Reporting &amp; </a:t>
            </a: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</a:rPr>
              <a:t>Data acquisition)</a:t>
            </a:r>
          </a:p>
        </p:txBody>
      </p:sp>
      <p:sp>
        <p:nvSpPr>
          <p:cNvPr id="65" name="Freeform 82"/>
          <p:cNvSpPr>
            <a:spLocks noEditPoints="1"/>
          </p:cNvSpPr>
          <p:nvPr/>
        </p:nvSpPr>
        <p:spPr bwMode="auto">
          <a:xfrm>
            <a:off x="4593376" y="1287856"/>
            <a:ext cx="294245" cy="281618"/>
          </a:xfrm>
          <a:custGeom>
            <a:avLst/>
            <a:gdLst>
              <a:gd name="T0" fmla="*/ 661 w 689"/>
              <a:gd name="T1" fmla="*/ 516 h 582"/>
              <a:gd name="T2" fmla="*/ 654 w 689"/>
              <a:gd name="T3" fmla="*/ 488 h 582"/>
              <a:gd name="T4" fmla="*/ 609 w 689"/>
              <a:gd name="T5" fmla="*/ 183 h 582"/>
              <a:gd name="T6" fmla="*/ 660 w 689"/>
              <a:gd name="T7" fmla="*/ 176 h 582"/>
              <a:gd name="T8" fmla="*/ 656 w 689"/>
              <a:gd name="T9" fmla="*/ 142 h 582"/>
              <a:gd name="T10" fmla="*/ 339 w 689"/>
              <a:gd name="T11" fmla="*/ 1 h 582"/>
              <a:gd name="T12" fmla="*/ 26 w 689"/>
              <a:gd name="T13" fmla="*/ 149 h 582"/>
              <a:gd name="T14" fmla="*/ 33 w 689"/>
              <a:gd name="T15" fmla="*/ 183 h 582"/>
              <a:gd name="T16" fmla="*/ 80 w 689"/>
              <a:gd name="T17" fmla="*/ 488 h 582"/>
              <a:gd name="T18" fmla="*/ 25 w 689"/>
              <a:gd name="T19" fmla="*/ 495 h 582"/>
              <a:gd name="T20" fmla="*/ 7 w 689"/>
              <a:gd name="T21" fmla="*/ 516 h 582"/>
              <a:gd name="T22" fmla="*/ 0 w 689"/>
              <a:gd name="T23" fmla="*/ 575 h 582"/>
              <a:gd name="T24" fmla="*/ 682 w 689"/>
              <a:gd name="T25" fmla="*/ 582 h 582"/>
              <a:gd name="T26" fmla="*/ 689 w 689"/>
              <a:gd name="T27" fmla="*/ 523 h 582"/>
              <a:gd name="T28" fmla="*/ 595 w 689"/>
              <a:gd name="T29" fmla="*/ 488 h 582"/>
              <a:gd name="T30" fmla="*/ 526 w 689"/>
              <a:gd name="T31" fmla="*/ 183 h 582"/>
              <a:gd name="T32" fmla="*/ 595 w 689"/>
              <a:gd name="T33" fmla="*/ 488 h 582"/>
              <a:gd name="T34" fmla="*/ 392 w 689"/>
              <a:gd name="T35" fmla="*/ 183 h 582"/>
              <a:gd name="T36" fmla="*/ 512 w 689"/>
              <a:gd name="T37" fmla="*/ 488 h 582"/>
              <a:gd name="T38" fmla="*/ 308 w 689"/>
              <a:gd name="T39" fmla="*/ 488 h 582"/>
              <a:gd name="T40" fmla="*/ 378 w 689"/>
              <a:gd name="T41" fmla="*/ 183 h 582"/>
              <a:gd name="T42" fmla="*/ 308 w 689"/>
              <a:gd name="T43" fmla="*/ 488 h 582"/>
              <a:gd name="T44" fmla="*/ 178 w 689"/>
              <a:gd name="T45" fmla="*/ 183 h 582"/>
              <a:gd name="T46" fmla="*/ 294 w 689"/>
              <a:gd name="T47" fmla="*/ 488 h 582"/>
              <a:gd name="T48" fmla="*/ 40 w 689"/>
              <a:gd name="T49" fmla="*/ 153 h 582"/>
              <a:gd name="T50" fmla="*/ 646 w 689"/>
              <a:gd name="T51" fmla="*/ 153 h 582"/>
              <a:gd name="T52" fmla="*/ 40 w 689"/>
              <a:gd name="T53" fmla="*/ 169 h 582"/>
              <a:gd name="T54" fmla="*/ 94 w 689"/>
              <a:gd name="T55" fmla="*/ 183 h 582"/>
              <a:gd name="T56" fmla="*/ 164 w 689"/>
              <a:gd name="T57" fmla="*/ 488 h 582"/>
              <a:gd name="T58" fmla="*/ 94 w 689"/>
              <a:gd name="T59" fmla="*/ 183 h 582"/>
              <a:gd name="T60" fmla="*/ 14 w 689"/>
              <a:gd name="T61" fmla="*/ 568 h 582"/>
              <a:gd name="T62" fmla="*/ 32 w 689"/>
              <a:gd name="T63" fmla="*/ 530 h 582"/>
              <a:gd name="T64" fmla="*/ 39 w 689"/>
              <a:gd name="T65" fmla="*/ 502 h 582"/>
              <a:gd name="T66" fmla="*/ 647 w 689"/>
              <a:gd name="T67" fmla="*/ 523 h 582"/>
              <a:gd name="T68" fmla="*/ 675 w 689"/>
              <a:gd name="T69" fmla="*/ 53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9" h="582">
                <a:moveTo>
                  <a:pt x="682" y="516"/>
                </a:moveTo>
                <a:cubicBezTo>
                  <a:pt x="661" y="516"/>
                  <a:pt x="661" y="516"/>
                  <a:pt x="661" y="516"/>
                </a:cubicBezTo>
                <a:cubicBezTo>
                  <a:pt x="661" y="495"/>
                  <a:pt x="661" y="495"/>
                  <a:pt x="661" y="495"/>
                </a:cubicBezTo>
                <a:cubicBezTo>
                  <a:pt x="661" y="491"/>
                  <a:pt x="658" y="488"/>
                  <a:pt x="654" y="488"/>
                </a:cubicBezTo>
                <a:cubicBezTo>
                  <a:pt x="609" y="488"/>
                  <a:pt x="609" y="488"/>
                  <a:pt x="609" y="488"/>
                </a:cubicBezTo>
                <a:cubicBezTo>
                  <a:pt x="609" y="183"/>
                  <a:pt x="609" y="183"/>
                  <a:pt x="609" y="183"/>
                </a:cubicBezTo>
                <a:cubicBezTo>
                  <a:pt x="653" y="183"/>
                  <a:pt x="653" y="183"/>
                  <a:pt x="653" y="183"/>
                </a:cubicBezTo>
                <a:cubicBezTo>
                  <a:pt x="657" y="183"/>
                  <a:pt x="660" y="180"/>
                  <a:pt x="660" y="176"/>
                </a:cubicBezTo>
                <a:cubicBezTo>
                  <a:pt x="660" y="149"/>
                  <a:pt x="660" y="149"/>
                  <a:pt x="660" y="149"/>
                </a:cubicBezTo>
                <a:cubicBezTo>
                  <a:pt x="660" y="146"/>
                  <a:pt x="658" y="143"/>
                  <a:pt x="656" y="142"/>
                </a:cubicBezTo>
                <a:cubicBezTo>
                  <a:pt x="345" y="1"/>
                  <a:pt x="345" y="1"/>
                  <a:pt x="345" y="1"/>
                </a:cubicBezTo>
                <a:cubicBezTo>
                  <a:pt x="343" y="0"/>
                  <a:pt x="341" y="0"/>
                  <a:pt x="339" y="1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3"/>
                  <a:pt x="26" y="146"/>
                  <a:pt x="26" y="149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6" y="180"/>
                  <a:pt x="29" y="183"/>
                  <a:pt x="33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0" y="488"/>
                  <a:pt x="80" y="488"/>
                  <a:pt x="80" y="488"/>
                </a:cubicBezTo>
                <a:cubicBezTo>
                  <a:pt x="32" y="488"/>
                  <a:pt x="32" y="488"/>
                  <a:pt x="32" y="488"/>
                </a:cubicBezTo>
                <a:cubicBezTo>
                  <a:pt x="28" y="488"/>
                  <a:pt x="25" y="491"/>
                  <a:pt x="25" y="495"/>
                </a:cubicBezTo>
                <a:cubicBezTo>
                  <a:pt x="25" y="516"/>
                  <a:pt x="25" y="516"/>
                  <a:pt x="25" y="516"/>
                </a:cubicBezTo>
                <a:cubicBezTo>
                  <a:pt x="7" y="516"/>
                  <a:pt x="7" y="516"/>
                  <a:pt x="7" y="516"/>
                </a:cubicBezTo>
                <a:cubicBezTo>
                  <a:pt x="3" y="516"/>
                  <a:pt x="0" y="520"/>
                  <a:pt x="0" y="5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579"/>
                  <a:pt x="3" y="582"/>
                  <a:pt x="7" y="582"/>
                </a:cubicBezTo>
                <a:cubicBezTo>
                  <a:pt x="682" y="582"/>
                  <a:pt x="682" y="582"/>
                  <a:pt x="682" y="582"/>
                </a:cubicBezTo>
                <a:cubicBezTo>
                  <a:pt x="686" y="582"/>
                  <a:pt x="689" y="579"/>
                  <a:pt x="689" y="575"/>
                </a:cubicBezTo>
                <a:cubicBezTo>
                  <a:pt x="689" y="523"/>
                  <a:pt x="689" y="523"/>
                  <a:pt x="689" y="523"/>
                </a:cubicBezTo>
                <a:cubicBezTo>
                  <a:pt x="689" y="520"/>
                  <a:pt x="686" y="516"/>
                  <a:pt x="682" y="516"/>
                </a:cubicBezTo>
                <a:close/>
                <a:moveTo>
                  <a:pt x="595" y="488"/>
                </a:moveTo>
                <a:cubicBezTo>
                  <a:pt x="526" y="488"/>
                  <a:pt x="526" y="488"/>
                  <a:pt x="526" y="488"/>
                </a:cubicBezTo>
                <a:cubicBezTo>
                  <a:pt x="526" y="183"/>
                  <a:pt x="526" y="183"/>
                  <a:pt x="526" y="183"/>
                </a:cubicBezTo>
                <a:cubicBezTo>
                  <a:pt x="595" y="183"/>
                  <a:pt x="595" y="183"/>
                  <a:pt x="595" y="183"/>
                </a:cubicBezTo>
                <a:lnTo>
                  <a:pt x="595" y="488"/>
                </a:lnTo>
                <a:close/>
                <a:moveTo>
                  <a:pt x="392" y="488"/>
                </a:moveTo>
                <a:cubicBezTo>
                  <a:pt x="392" y="183"/>
                  <a:pt x="392" y="183"/>
                  <a:pt x="392" y="183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488"/>
                  <a:pt x="512" y="488"/>
                  <a:pt x="512" y="488"/>
                </a:cubicBezTo>
                <a:lnTo>
                  <a:pt x="392" y="488"/>
                </a:lnTo>
                <a:close/>
                <a:moveTo>
                  <a:pt x="308" y="488"/>
                </a:moveTo>
                <a:cubicBezTo>
                  <a:pt x="308" y="183"/>
                  <a:pt x="308" y="183"/>
                  <a:pt x="308" y="183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8" y="488"/>
                  <a:pt x="378" y="488"/>
                  <a:pt x="378" y="488"/>
                </a:cubicBezTo>
                <a:lnTo>
                  <a:pt x="308" y="488"/>
                </a:lnTo>
                <a:close/>
                <a:moveTo>
                  <a:pt x="178" y="488"/>
                </a:moveTo>
                <a:cubicBezTo>
                  <a:pt x="178" y="183"/>
                  <a:pt x="178" y="183"/>
                  <a:pt x="178" y="183"/>
                </a:cubicBezTo>
                <a:cubicBezTo>
                  <a:pt x="294" y="183"/>
                  <a:pt x="294" y="183"/>
                  <a:pt x="294" y="183"/>
                </a:cubicBezTo>
                <a:cubicBezTo>
                  <a:pt x="294" y="488"/>
                  <a:pt x="294" y="488"/>
                  <a:pt x="294" y="488"/>
                </a:cubicBezTo>
                <a:lnTo>
                  <a:pt x="178" y="488"/>
                </a:lnTo>
                <a:close/>
                <a:moveTo>
                  <a:pt x="40" y="153"/>
                </a:moveTo>
                <a:cubicBezTo>
                  <a:pt x="342" y="15"/>
                  <a:pt x="342" y="15"/>
                  <a:pt x="342" y="15"/>
                </a:cubicBezTo>
                <a:cubicBezTo>
                  <a:pt x="646" y="153"/>
                  <a:pt x="646" y="153"/>
                  <a:pt x="646" y="153"/>
                </a:cubicBezTo>
                <a:cubicBezTo>
                  <a:pt x="646" y="169"/>
                  <a:pt x="646" y="169"/>
                  <a:pt x="646" y="169"/>
                </a:cubicBezTo>
                <a:cubicBezTo>
                  <a:pt x="40" y="169"/>
                  <a:pt x="40" y="169"/>
                  <a:pt x="40" y="169"/>
                </a:cubicBezTo>
                <a:lnTo>
                  <a:pt x="40" y="153"/>
                </a:lnTo>
                <a:close/>
                <a:moveTo>
                  <a:pt x="94" y="183"/>
                </a:moveTo>
                <a:cubicBezTo>
                  <a:pt x="164" y="183"/>
                  <a:pt x="164" y="183"/>
                  <a:pt x="164" y="183"/>
                </a:cubicBezTo>
                <a:cubicBezTo>
                  <a:pt x="164" y="488"/>
                  <a:pt x="164" y="488"/>
                  <a:pt x="164" y="488"/>
                </a:cubicBezTo>
                <a:cubicBezTo>
                  <a:pt x="94" y="488"/>
                  <a:pt x="94" y="488"/>
                  <a:pt x="94" y="488"/>
                </a:cubicBezTo>
                <a:lnTo>
                  <a:pt x="94" y="183"/>
                </a:lnTo>
                <a:close/>
                <a:moveTo>
                  <a:pt x="675" y="568"/>
                </a:moveTo>
                <a:cubicBezTo>
                  <a:pt x="14" y="568"/>
                  <a:pt x="14" y="568"/>
                  <a:pt x="14" y="568"/>
                </a:cubicBezTo>
                <a:cubicBezTo>
                  <a:pt x="14" y="530"/>
                  <a:pt x="14" y="530"/>
                  <a:pt x="14" y="530"/>
                </a:cubicBezTo>
                <a:cubicBezTo>
                  <a:pt x="32" y="530"/>
                  <a:pt x="32" y="530"/>
                  <a:pt x="32" y="530"/>
                </a:cubicBezTo>
                <a:cubicBezTo>
                  <a:pt x="36" y="530"/>
                  <a:pt x="39" y="527"/>
                  <a:pt x="39" y="523"/>
                </a:cubicBezTo>
                <a:cubicBezTo>
                  <a:pt x="39" y="502"/>
                  <a:pt x="39" y="502"/>
                  <a:pt x="39" y="502"/>
                </a:cubicBezTo>
                <a:cubicBezTo>
                  <a:pt x="647" y="502"/>
                  <a:pt x="647" y="502"/>
                  <a:pt x="647" y="502"/>
                </a:cubicBezTo>
                <a:cubicBezTo>
                  <a:pt x="647" y="523"/>
                  <a:pt x="647" y="523"/>
                  <a:pt x="647" y="523"/>
                </a:cubicBezTo>
                <a:cubicBezTo>
                  <a:pt x="647" y="527"/>
                  <a:pt x="650" y="530"/>
                  <a:pt x="654" y="530"/>
                </a:cubicBezTo>
                <a:cubicBezTo>
                  <a:pt x="675" y="530"/>
                  <a:pt x="675" y="530"/>
                  <a:pt x="675" y="530"/>
                </a:cubicBezTo>
                <a:lnTo>
                  <a:pt x="675" y="56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gray">
          <a:xfrm>
            <a:off x="5041632" y="1287855"/>
            <a:ext cx="2560320" cy="3474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82039" tIns="45709" rIns="82039" bIns="41020" anchor="ctr"/>
          <a:lstStyle>
            <a:lvl1pPr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Case 2 (Operation Consulting)</a:t>
            </a:r>
            <a:endParaRPr lang="en-US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Freeform 82"/>
          <p:cNvSpPr>
            <a:spLocks noEditPoints="1"/>
          </p:cNvSpPr>
          <p:nvPr/>
        </p:nvSpPr>
        <p:spPr bwMode="auto">
          <a:xfrm>
            <a:off x="7662712" y="1287856"/>
            <a:ext cx="294245" cy="281618"/>
          </a:xfrm>
          <a:custGeom>
            <a:avLst/>
            <a:gdLst>
              <a:gd name="T0" fmla="*/ 661 w 689"/>
              <a:gd name="T1" fmla="*/ 516 h 582"/>
              <a:gd name="T2" fmla="*/ 654 w 689"/>
              <a:gd name="T3" fmla="*/ 488 h 582"/>
              <a:gd name="T4" fmla="*/ 609 w 689"/>
              <a:gd name="T5" fmla="*/ 183 h 582"/>
              <a:gd name="T6" fmla="*/ 660 w 689"/>
              <a:gd name="T7" fmla="*/ 176 h 582"/>
              <a:gd name="T8" fmla="*/ 656 w 689"/>
              <a:gd name="T9" fmla="*/ 142 h 582"/>
              <a:gd name="T10" fmla="*/ 339 w 689"/>
              <a:gd name="T11" fmla="*/ 1 h 582"/>
              <a:gd name="T12" fmla="*/ 26 w 689"/>
              <a:gd name="T13" fmla="*/ 149 h 582"/>
              <a:gd name="T14" fmla="*/ 33 w 689"/>
              <a:gd name="T15" fmla="*/ 183 h 582"/>
              <a:gd name="T16" fmla="*/ 80 w 689"/>
              <a:gd name="T17" fmla="*/ 488 h 582"/>
              <a:gd name="T18" fmla="*/ 25 w 689"/>
              <a:gd name="T19" fmla="*/ 495 h 582"/>
              <a:gd name="T20" fmla="*/ 7 w 689"/>
              <a:gd name="T21" fmla="*/ 516 h 582"/>
              <a:gd name="T22" fmla="*/ 0 w 689"/>
              <a:gd name="T23" fmla="*/ 575 h 582"/>
              <a:gd name="T24" fmla="*/ 682 w 689"/>
              <a:gd name="T25" fmla="*/ 582 h 582"/>
              <a:gd name="T26" fmla="*/ 689 w 689"/>
              <a:gd name="T27" fmla="*/ 523 h 582"/>
              <a:gd name="T28" fmla="*/ 595 w 689"/>
              <a:gd name="T29" fmla="*/ 488 h 582"/>
              <a:gd name="T30" fmla="*/ 526 w 689"/>
              <a:gd name="T31" fmla="*/ 183 h 582"/>
              <a:gd name="T32" fmla="*/ 595 w 689"/>
              <a:gd name="T33" fmla="*/ 488 h 582"/>
              <a:gd name="T34" fmla="*/ 392 w 689"/>
              <a:gd name="T35" fmla="*/ 183 h 582"/>
              <a:gd name="T36" fmla="*/ 512 w 689"/>
              <a:gd name="T37" fmla="*/ 488 h 582"/>
              <a:gd name="T38" fmla="*/ 308 w 689"/>
              <a:gd name="T39" fmla="*/ 488 h 582"/>
              <a:gd name="T40" fmla="*/ 378 w 689"/>
              <a:gd name="T41" fmla="*/ 183 h 582"/>
              <a:gd name="T42" fmla="*/ 308 w 689"/>
              <a:gd name="T43" fmla="*/ 488 h 582"/>
              <a:gd name="T44" fmla="*/ 178 w 689"/>
              <a:gd name="T45" fmla="*/ 183 h 582"/>
              <a:gd name="T46" fmla="*/ 294 w 689"/>
              <a:gd name="T47" fmla="*/ 488 h 582"/>
              <a:gd name="T48" fmla="*/ 40 w 689"/>
              <a:gd name="T49" fmla="*/ 153 h 582"/>
              <a:gd name="T50" fmla="*/ 646 w 689"/>
              <a:gd name="T51" fmla="*/ 153 h 582"/>
              <a:gd name="T52" fmla="*/ 40 w 689"/>
              <a:gd name="T53" fmla="*/ 169 h 582"/>
              <a:gd name="T54" fmla="*/ 94 w 689"/>
              <a:gd name="T55" fmla="*/ 183 h 582"/>
              <a:gd name="T56" fmla="*/ 164 w 689"/>
              <a:gd name="T57" fmla="*/ 488 h 582"/>
              <a:gd name="T58" fmla="*/ 94 w 689"/>
              <a:gd name="T59" fmla="*/ 183 h 582"/>
              <a:gd name="T60" fmla="*/ 14 w 689"/>
              <a:gd name="T61" fmla="*/ 568 h 582"/>
              <a:gd name="T62" fmla="*/ 32 w 689"/>
              <a:gd name="T63" fmla="*/ 530 h 582"/>
              <a:gd name="T64" fmla="*/ 39 w 689"/>
              <a:gd name="T65" fmla="*/ 502 h 582"/>
              <a:gd name="T66" fmla="*/ 647 w 689"/>
              <a:gd name="T67" fmla="*/ 523 h 582"/>
              <a:gd name="T68" fmla="*/ 675 w 689"/>
              <a:gd name="T69" fmla="*/ 53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9" h="582">
                <a:moveTo>
                  <a:pt x="682" y="516"/>
                </a:moveTo>
                <a:cubicBezTo>
                  <a:pt x="661" y="516"/>
                  <a:pt x="661" y="516"/>
                  <a:pt x="661" y="516"/>
                </a:cubicBezTo>
                <a:cubicBezTo>
                  <a:pt x="661" y="495"/>
                  <a:pt x="661" y="495"/>
                  <a:pt x="661" y="495"/>
                </a:cubicBezTo>
                <a:cubicBezTo>
                  <a:pt x="661" y="491"/>
                  <a:pt x="658" y="488"/>
                  <a:pt x="654" y="488"/>
                </a:cubicBezTo>
                <a:cubicBezTo>
                  <a:pt x="609" y="488"/>
                  <a:pt x="609" y="488"/>
                  <a:pt x="609" y="488"/>
                </a:cubicBezTo>
                <a:cubicBezTo>
                  <a:pt x="609" y="183"/>
                  <a:pt x="609" y="183"/>
                  <a:pt x="609" y="183"/>
                </a:cubicBezTo>
                <a:cubicBezTo>
                  <a:pt x="653" y="183"/>
                  <a:pt x="653" y="183"/>
                  <a:pt x="653" y="183"/>
                </a:cubicBezTo>
                <a:cubicBezTo>
                  <a:pt x="657" y="183"/>
                  <a:pt x="660" y="180"/>
                  <a:pt x="660" y="176"/>
                </a:cubicBezTo>
                <a:cubicBezTo>
                  <a:pt x="660" y="149"/>
                  <a:pt x="660" y="149"/>
                  <a:pt x="660" y="149"/>
                </a:cubicBezTo>
                <a:cubicBezTo>
                  <a:pt x="660" y="146"/>
                  <a:pt x="658" y="143"/>
                  <a:pt x="656" y="142"/>
                </a:cubicBezTo>
                <a:cubicBezTo>
                  <a:pt x="345" y="1"/>
                  <a:pt x="345" y="1"/>
                  <a:pt x="345" y="1"/>
                </a:cubicBezTo>
                <a:cubicBezTo>
                  <a:pt x="343" y="0"/>
                  <a:pt x="341" y="0"/>
                  <a:pt x="339" y="1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3"/>
                  <a:pt x="26" y="146"/>
                  <a:pt x="26" y="149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6" y="180"/>
                  <a:pt x="29" y="183"/>
                  <a:pt x="33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0" y="488"/>
                  <a:pt x="80" y="488"/>
                  <a:pt x="80" y="488"/>
                </a:cubicBezTo>
                <a:cubicBezTo>
                  <a:pt x="32" y="488"/>
                  <a:pt x="32" y="488"/>
                  <a:pt x="32" y="488"/>
                </a:cubicBezTo>
                <a:cubicBezTo>
                  <a:pt x="28" y="488"/>
                  <a:pt x="25" y="491"/>
                  <a:pt x="25" y="495"/>
                </a:cubicBezTo>
                <a:cubicBezTo>
                  <a:pt x="25" y="516"/>
                  <a:pt x="25" y="516"/>
                  <a:pt x="25" y="516"/>
                </a:cubicBezTo>
                <a:cubicBezTo>
                  <a:pt x="7" y="516"/>
                  <a:pt x="7" y="516"/>
                  <a:pt x="7" y="516"/>
                </a:cubicBezTo>
                <a:cubicBezTo>
                  <a:pt x="3" y="516"/>
                  <a:pt x="0" y="520"/>
                  <a:pt x="0" y="5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579"/>
                  <a:pt x="3" y="582"/>
                  <a:pt x="7" y="582"/>
                </a:cubicBezTo>
                <a:cubicBezTo>
                  <a:pt x="682" y="582"/>
                  <a:pt x="682" y="582"/>
                  <a:pt x="682" y="582"/>
                </a:cubicBezTo>
                <a:cubicBezTo>
                  <a:pt x="686" y="582"/>
                  <a:pt x="689" y="579"/>
                  <a:pt x="689" y="575"/>
                </a:cubicBezTo>
                <a:cubicBezTo>
                  <a:pt x="689" y="523"/>
                  <a:pt x="689" y="523"/>
                  <a:pt x="689" y="523"/>
                </a:cubicBezTo>
                <a:cubicBezTo>
                  <a:pt x="689" y="520"/>
                  <a:pt x="686" y="516"/>
                  <a:pt x="682" y="516"/>
                </a:cubicBezTo>
                <a:close/>
                <a:moveTo>
                  <a:pt x="595" y="488"/>
                </a:moveTo>
                <a:cubicBezTo>
                  <a:pt x="526" y="488"/>
                  <a:pt x="526" y="488"/>
                  <a:pt x="526" y="488"/>
                </a:cubicBezTo>
                <a:cubicBezTo>
                  <a:pt x="526" y="183"/>
                  <a:pt x="526" y="183"/>
                  <a:pt x="526" y="183"/>
                </a:cubicBezTo>
                <a:cubicBezTo>
                  <a:pt x="595" y="183"/>
                  <a:pt x="595" y="183"/>
                  <a:pt x="595" y="183"/>
                </a:cubicBezTo>
                <a:lnTo>
                  <a:pt x="595" y="488"/>
                </a:lnTo>
                <a:close/>
                <a:moveTo>
                  <a:pt x="392" y="488"/>
                </a:moveTo>
                <a:cubicBezTo>
                  <a:pt x="392" y="183"/>
                  <a:pt x="392" y="183"/>
                  <a:pt x="392" y="183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488"/>
                  <a:pt x="512" y="488"/>
                  <a:pt x="512" y="488"/>
                </a:cubicBezTo>
                <a:lnTo>
                  <a:pt x="392" y="488"/>
                </a:lnTo>
                <a:close/>
                <a:moveTo>
                  <a:pt x="308" y="488"/>
                </a:moveTo>
                <a:cubicBezTo>
                  <a:pt x="308" y="183"/>
                  <a:pt x="308" y="183"/>
                  <a:pt x="308" y="183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8" y="488"/>
                  <a:pt x="378" y="488"/>
                  <a:pt x="378" y="488"/>
                </a:cubicBezTo>
                <a:lnTo>
                  <a:pt x="308" y="488"/>
                </a:lnTo>
                <a:close/>
                <a:moveTo>
                  <a:pt x="178" y="488"/>
                </a:moveTo>
                <a:cubicBezTo>
                  <a:pt x="178" y="183"/>
                  <a:pt x="178" y="183"/>
                  <a:pt x="178" y="183"/>
                </a:cubicBezTo>
                <a:cubicBezTo>
                  <a:pt x="294" y="183"/>
                  <a:pt x="294" y="183"/>
                  <a:pt x="294" y="183"/>
                </a:cubicBezTo>
                <a:cubicBezTo>
                  <a:pt x="294" y="488"/>
                  <a:pt x="294" y="488"/>
                  <a:pt x="294" y="488"/>
                </a:cubicBezTo>
                <a:lnTo>
                  <a:pt x="178" y="488"/>
                </a:lnTo>
                <a:close/>
                <a:moveTo>
                  <a:pt x="40" y="153"/>
                </a:moveTo>
                <a:cubicBezTo>
                  <a:pt x="342" y="15"/>
                  <a:pt x="342" y="15"/>
                  <a:pt x="342" y="15"/>
                </a:cubicBezTo>
                <a:cubicBezTo>
                  <a:pt x="646" y="153"/>
                  <a:pt x="646" y="153"/>
                  <a:pt x="646" y="153"/>
                </a:cubicBezTo>
                <a:cubicBezTo>
                  <a:pt x="646" y="169"/>
                  <a:pt x="646" y="169"/>
                  <a:pt x="646" y="169"/>
                </a:cubicBezTo>
                <a:cubicBezTo>
                  <a:pt x="40" y="169"/>
                  <a:pt x="40" y="169"/>
                  <a:pt x="40" y="169"/>
                </a:cubicBezTo>
                <a:lnTo>
                  <a:pt x="40" y="153"/>
                </a:lnTo>
                <a:close/>
                <a:moveTo>
                  <a:pt x="94" y="183"/>
                </a:moveTo>
                <a:cubicBezTo>
                  <a:pt x="164" y="183"/>
                  <a:pt x="164" y="183"/>
                  <a:pt x="164" y="183"/>
                </a:cubicBezTo>
                <a:cubicBezTo>
                  <a:pt x="164" y="488"/>
                  <a:pt x="164" y="488"/>
                  <a:pt x="164" y="488"/>
                </a:cubicBezTo>
                <a:cubicBezTo>
                  <a:pt x="94" y="488"/>
                  <a:pt x="94" y="488"/>
                  <a:pt x="94" y="488"/>
                </a:cubicBezTo>
                <a:lnTo>
                  <a:pt x="94" y="183"/>
                </a:lnTo>
                <a:close/>
                <a:moveTo>
                  <a:pt x="675" y="568"/>
                </a:moveTo>
                <a:cubicBezTo>
                  <a:pt x="14" y="568"/>
                  <a:pt x="14" y="568"/>
                  <a:pt x="14" y="568"/>
                </a:cubicBezTo>
                <a:cubicBezTo>
                  <a:pt x="14" y="530"/>
                  <a:pt x="14" y="530"/>
                  <a:pt x="14" y="530"/>
                </a:cubicBezTo>
                <a:cubicBezTo>
                  <a:pt x="32" y="530"/>
                  <a:pt x="32" y="530"/>
                  <a:pt x="32" y="530"/>
                </a:cubicBezTo>
                <a:cubicBezTo>
                  <a:pt x="36" y="530"/>
                  <a:pt x="39" y="527"/>
                  <a:pt x="39" y="523"/>
                </a:cubicBezTo>
                <a:cubicBezTo>
                  <a:pt x="39" y="502"/>
                  <a:pt x="39" y="502"/>
                  <a:pt x="39" y="502"/>
                </a:cubicBezTo>
                <a:cubicBezTo>
                  <a:pt x="647" y="502"/>
                  <a:pt x="647" y="502"/>
                  <a:pt x="647" y="502"/>
                </a:cubicBezTo>
                <a:cubicBezTo>
                  <a:pt x="647" y="523"/>
                  <a:pt x="647" y="523"/>
                  <a:pt x="647" y="523"/>
                </a:cubicBezTo>
                <a:cubicBezTo>
                  <a:pt x="647" y="527"/>
                  <a:pt x="650" y="530"/>
                  <a:pt x="654" y="530"/>
                </a:cubicBezTo>
                <a:cubicBezTo>
                  <a:pt x="675" y="530"/>
                  <a:pt x="675" y="530"/>
                  <a:pt x="675" y="530"/>
                </a:cubicBezTo>
                <a:lnTo>
                  <a:pt x="675" y="56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gray">
          <a:xfrm>
            <a:off x="8539913" y="1287855"/>
            <a:ext cx="2560320" cy="3474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lIns="82039" tIns="45709" rIns="82039" bIns="41020" anchor="ctr"/>
          <a:lstStyle>
            <a:lvl1pPr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20738" eaLnBrk="0" hangingPunct="0"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820738" eaLnBrk="0" fontAlgn="base" hangingPunct="0">
              <a:spcBef>
                <a:spcPct val="50000"/>
              </a:spcBef>
              <a:spcAft>
                <a:spcPct val="0"/>
              </a:spcAft>
              <a:buSzPct val="120000"/>
              <a:defRPr sz="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Case 3 (High End Analytics)</a:t>
            </a:r>
            <a:endParaRPr lang="en-US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Freeform 82"/>
          <p:cNvSpPr>
            <a:spLocks noEditPoints="1"/>
          </p:cNvSpPr>
          <p:nvPr/>
        </p:nvSpPr>
        <p:spPr bwMode="auto">
          <a:xfrm>
            <a:off x="11137432" y="1287856"/>
            <a:ext cx="294245" cy="281618"/>
          </a:xfrm>
          <a:custGeom>
            <a:avLst/>
            <a:gdLst>
              <a:gd name="T0" fmla="*/ 661 w 689"/>
              <a:gd name="T1" fmla="*/ 516 h 582"/>
              <a:gd name="T2" fmla="*/ 654 w 689"/>
              <a:gd name="T3" fmla="*/ 488 h 582"/>
              <a:gd name="T4" fmla="*/ 609 w 689"/>
              <a:gd name="T5" fmla="*/ 183 h 582"/>
              <a:gd name="T6" fmla="*/ 660 w 689"/>
              <a:gd name="T7" fmla="*/ 176 h 582"/>
              <a:gd name="T8" fmla="*/ 656 w 689"/>
              <a:gd name="T9" fmla="*/ 142 h 582"/>
              <a:gd name="T10" fmla="*/ 339 w 689"/>
              <a:gd name="T11" fmla="*/ 1 h 582"/>
              <a:gd name="T12" fmla="*/ 26 w 689"/>
              <a:gd name="T13" fmla="*/ 149 h 582"/>
              <a:gd name="T14" fmla="*/ 33 w 689"/>
              <a:gd name="T15" fmla="*/ 183 h 582"/>
              <a:gd name="T16" fmla="*/ 80 w 689"/>
              <a:gd name="T17" fmla="*/ 488 h 582"/>
              <a:gd name="T18" fmla="*/ 25 w 689"/>
              <a:gd name="T19" fmla="*/ 495 h 582"/>
              <a:gd name="T20" fmla="*/ 7 w 689"/>
              <a:gd name="T21" fmla="*/ 516 h 582"/>
              <a:gd name="T22" fmla="*/ 0 w 689"/>
              <a:gd name="T23" fmla="*/ 575 h 582"/>
              <a:gd name="T24" fmla="*/ 682 w 689"/>
              <a:gd name="T25" fmla="*/ 582 h 582"/>
              <a:gd name="T26" fmla="*/ 689 w 689"/>
              <a:gd name="T27" fmla="*/ 523 h 582"/>
              <a:gd name="T28" fmla="*/ 595 w 689"/>
              <a:gd name="T29" fmla="*/ 488 h 582"/>
              <a:gd name="T30" fmla="*/ 526 w 689"/>
              <a:gd name="T31" fmla="*/ 183 h 582"/>
              <a:gd name="T32" fmla="*/ 595 w 689"/>
              <a:gd name="T33" fmla="*/ 488 h 582"/>
              <a:gd name="T34" fmla="*/ 392 w 689"/>
              <a:gd name="T35" fmla="*/ 183 h 582"/>
              <a:gd name="T36" fmla="*/ 512 w 689"/>
              <a:gd name="T37" fmla="*/ 488 h 582"/>
              <a:gd name="T38" fmla="*/ 308 w 689"/>
              <a:gd name="T39" fmla="*/ 488 h 582"/>
              <a:gd name="T40" fmla="*/ 378 w 689"/>
              <a:gd name="T41" fmla="*/ 183 h 582"/>
              <a:gd name="T42" fmla="*/ 308 w 689"/>
              <a:gd name="T43" fmla="*/ 488 h 582"/>
              <a:gd name="T44" fmla="*/ 178 w 689"/>
              <a:gd name="T45" fmla="*/ 183 h 582"/>
              <a:gd name="T46" fmla="*/ 294 w 689"/>
              <a:gd name="T47" fmla="*/ 488 h 582"/>
              <a:gd name="T48" fmla="*/ 40 w 689"/>
              <a:gd name="T49" fmla="*/ 153 h 582"/>
              <a:gd name="T50" fmla="*/ 646 w 689"/>
              <a:gd name="T51" fmla="*/ 153 h 582"/>
              <a:gd name="T52" fmla="*/ 40 w 689"/>
              <a:gd name="T53" fmla="*/ 169 h 582"/>
              <a:gd name="T54" fmla="*/ 94 w 689"/>
              <a:gd name="T55" fmla="*/ 183 h 582"/>
              <a:gd name="T56" fmla="*/ 164 w 689"/>
              <a:gd name="T57" fmla="*/ 488 h 582"/>
              <a:gd name="T58" fmla="*/ 94 w 689"/>
              <a:gd name="T59" fmla="*/ 183 h 582"/>
              <a:gd name="T60" fmla="*/ 14 w 689"/>
              <a:gd name="T61" fmla="*/ 568 h 582"/>
              <a:gd name="T62" fmla="*/ 32 w 689"/>
              <a:gd name="T63" fmla="*/ 530 h 582"/>
              <a:gd name="T64" fmla="*/ 39 w 689"/>
              <a:gd name="T65" fmla="*/ 502 h 582"/>
              <a:gd name="T66" fmla="*/ 647 w 689"/>
              <a:gd name="T67" fmla="*/ 523 h 582"/>
              <a:gd name="T68" fmla="*/ 675 w 689"/>
              <a:gd name="T69" fmla="*/ 53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9" h="582">
                <a:moveTo>
                  <a:pt x="682" y="516"/>
                </a:moveTo>
                <a:cubicBezTo>
                  <a:pt x="661" y="516"/>
                  <a:pt x="661" y="516"/>
                  <a:pt x="661" y="516"/>
                </a:cubicBezTo>
                <a:cubicBezTo>
                  <a:pt x="661" y="495"/>
                  <a:pt x="661" y="495"/>
                  <a:pt x="661" y="495"/>
                </a:cubicBezTo>
                <a:cubicBezTo>
                  <a:pt x="661" y="491"/>
                  <a:pt x="658" y="488"/>
                  <a:pt x="654" y="488"/>
                </a:cubicBezTo>
                <a:cubicBezTo>
                  <a:pt x="609" y="488"/>
                  <a:pt x="609" y="488"/>
                  <a:pt x="609" y="488"/>
                </a:cubicBezTo>
                <a:cubicBezTo>
                  <a:pt x="609" y="183"/>
                  <a:pt x="609" y="183"/>
                  <a:pt x="609" y="183"/>
                </a:cubicBezTo>
                <a:cubicBezTo>
                  <a:pt x="653" y="183"/>
                  <a:pt x="653" y="183"/>
                  <a:pt x="653" y="183"/>
                </a:cubicBezTo>
                <a:cubicBezTo>
                  <a:pt x="657" y="183"/>
                  <a:pt x="660" y="180"/>
                  <a:pt x="660" y="176"/>
                </a:cubicBezTo>
                <a:cubicBezTo>
                  <a:pt x="660" y="149"/>
                  <a:pt x="660" y="149"/>
                  <a:pt x="660" y="149"/>
                </a:cubicBezTo>
                <a:cubicBezTo>
                  <a:pt x="660" y="146"/>
                  <a:pt x="658" y="143"/>
                  <a:pt x="656" y="142"/>
                </a:cubicBezTo>
                <a:cubicBezTo>
                  <a:pt x="345" y="1"/>
                  <a:pt x="345" y="1"/>
                  <a:pt x="345" y="1"/>
                </a:cubicBezTo>
                <a:cubicBezTo>
                  <a:pt x="343" y="0"/>
                  <a:pt x="341" y="0"/>
                  <a:pt x="339" y="1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3"/>
                  <a:pt x="26" y="146"/>
                  <a:pt x="26" y="149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6" y="180"/>
                  <a:pt x="29" y="183"/>
                  <a:pt x="33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0" y="488"/>
                  <a:pt x="80" y="488"/>
                  <a:pt x="80" y="488"/>
                </a:cubicBezTo>
                <a:cubicBezTo>
                  <a:pt x="32" y="488"/>
                  <a:pt x="32" y="488"/>
                  <a:pt x="32" y="488"/>
                </a:cubicBezTo>
                <a:cubicBezTo>
                  <a:pt x="28" y="488"/>
                  <a:pt x="25" y="491"/>
                  <a:pt x="25" y="495"/>
                </a:cubicBezTo>
                <a:cubicBezTo>
                  <a:pt x="25" y="516"/>
                  <a:pt x="25" y="516"/>
                  <a:pt x="25" y="516"/>
                </a:cubicBezTo>
                <a:cubicBezTo>
                  <a:pt x="7" y="516"/>
                  <a:pt x="7" y="516"/>
                  <a:pt x="7" y="516"/>
                </a:cubicBezTo>
                <a:cubicBezTo>
                  <a:pt x="3" y="516"/>
                  <a:pt x="0" y="520"/>
                  <a:pt x="0" y="523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579"/>
                  <a:pt x="3" y="582"/>
                  <a:pt x="7" y="582"/>
                </a:cubicBezTo>
                <a:cubicBezTo>
                  <a:pt x="682" y="582"/>
                  <a:pt x="682" y="582"/>
                  <a:pt x="682" y="582"/>
                </a:cubicBezTo>
                <a:cubicBezTo>
                  <a:pt x="686" y="582"/>
                  <a:pt x="689" y="579"/>
                  <a:pt x="689" y="575"/>
                </a:cubicBezTo>
                <a:cubicBezTo>
                  <a:pt x="689" y="523"/>
                  <a:pt x="689" y="523"/>
                  <a:pt x="689" y="523"/>
                </a:cubicBezTo>
                <a:cubicBezTo>
                  <a:pt x="689" y="520"/>
                  <a:pt x="686" y="516"/>
                  <a:pt x="682" y="516"/>
                </a:cubicBezTo>
                <a:close/>
                <a:moveTo>
                  <a:pt x="595" y="488"/>
                </a:moveTo>
                <a:cubicBezTo>
                  <a:pt x="526" y="488"/>
                  <a:pt x="526" y="488"/>
                  <a:pt x="526" y="488"/>
                </a:cubicBezTo>
                <a:cubicBezTo>
                  <a:pt x="526" y="183"/>
                  <a:pt x="526" y="183"/>
                  <a:pt x="526" y="183"/>
                </a:cubicBezTo>
                <a:cubicBezTo>
                  <a:pt x="595" y="183"/>
                  <a:pt x="595" y="183"/>
                  <a:pt x="595" y="183"/>
                </a:cubicBezTo>
                <a:lnTo>
                  <a:pt x="595" y="488"/>
                </a:lnTo>
                <a:close/>
                <a:moveTo>
                  <a:pt x="392" y="488"/>
                </a:moveTo>
                <a:cubicBezTo>
                  <a:pt x="392" y="183"/>
                  <a:pt x="392" y="183"/>
                  <a:pt x="392" y="183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488"/>
                  <a:pt x="512" y="488"/>
                  <a:pt x="512" y="488"/>
                </a:cubicBezTo>
                <a:lnTo>
                  <a:pt x="392" y="488"/>
                </a:lnTo>
                <a:close/>
                <a:moveTo>
                  <a:pt x="308" y="488"/>
                </a:moveTo>
                <a:cubicBezTo>
                  <a:pt x="308" y="183"/>
                  <a:pt x="308" y="183"/>
                  <a:pt x="308" y="183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8" y="488"/>
                  <a:pt x="378" y="488"/>
                  <a:pt x="378" y="488"/>
                </a:cubicBezTo>
                <a:lnTo>
                  <a:pt x="308" y="488"/>
                </a:lnTo>
                <a:close/>
                <a:moveTo>
                  <a:pt x="178" y="488"/>
                </a:moveTo>
                <a:cubicBezTo>
                  <a:pt x="178" y="183"/>
                  <a:pt x="178" y="183"/>
                  <a:pt x="178" y="183"/>
                </a:cubicBezTo>
                <a:cubicBezTo>
                  <a:pt x="294" y="183"/>
                  <a:pt x="294" y="183"/>
                  <a:pt x="294" y="183"/>
                </a:cubicBezTo>
                <a:cubicBezTo>
                  <a:pt x="294" y="488"/>
                  <a:pt x="294" y="488"/>
                  <a:pt x="294" y="488"/>
                </a:cubicBezTo>
                <a:lnTo>
                  <a:pt x="178" y="488"/>
                </a:lnTo>
                <a:close/>
                <a:moveTo>
                  <a:pt x="40" y="153"/>
                </a:moveTo>
                <a:cubicBezTo>
                  <a:pt x="342" y="15"/>
                  <a:pt x="342" y="15"/>
                  <a:pt x="342" y="15"/>
                </a:cubicBezTo>
                <a:cubicBezTo>
                  <a:pt x="646" y="153"/>
                  <a:pt x="646" y="153"/>
                  <a:pt x="646" y="153"/>
                </a:cubicBezTo>
                <a:cubicBezTo>
                  <a:pt x="646" y="169"/>
                  <a:pt x="646" y="169"/>
                  <a:pt x="646" y="169"/>
                </a:cubicBezTo>
                <a:cubicBezTo>
                  <a:pt x="40" y="169"/>
                  <a:pt x="40" y="169"/>
                  <a:pt x="40" y="169"/>
                </a:cubicBezTo>
                <a:lnTo>
                  <a:pt x="40" y="153"/>
                </a:lnTo>
                <a:close/>
                <a:moveTo>
                  <a:pt x="94" y="183"/>
                </a:moveTo>
                <a:cubicBezTo>
                  <a:pt x="164" y="183"/>
                  <a:pt x="164" y="183"/>
                  <a:pt x="164" y="183"/>
                </a:cubicBezTo>
                <a:cubicBezTo>
                  <a:pt x="164" y="488"/>
                  <a:pt x="164" y="488"/>
                  <a:pt x="164" y="488"/>
                </a:cubicBezTo>
                <a:cubicBezTo>
                  <a:pt x="94" y="488"/>
                  <a:pt x="94" y="488"/>
                  <a:pt x="94" y="488"/>
                </a:cubicBezTo>
                <a:lnTo>
                  <a:pt x="94" y="183"/>
                </a:lnTo>
                <a:close/>
                <a:moveTo>
                  <a:pt x="675" y="568"/>
                </a:moveTo>
                <a:cubicBezTo>
                  <a:pt x="14" y="568"/>
                  <a:pt x="14" y="568"/>
                  <a:pt x="14" y="568"/>
                </a:cubicBezTo>
                <a:cubicBezTo>
                  <a:pt x="14" y="530"/>
                  <a:pt x="14" y="530"/>
                  <a:pt x="14" y="530"/>
                </a:cubicBezTo>
                <a:cubicBezTo>
                  <a:pt x="32" y="530"/>
                  <a:pt x="32" y="530"/>
                  <a:pt x="32" y="530"/>
                </a:cubicBezTo>
                <a:cubicBezTo>
                  <a:pt x="36" y="530"/>
                  <a:pt x="39" y="527"/>
                  <a:pt x="39" y="523"/>
                </a:cubicBezTo>
                <a:cubicBezTo>
                  <a:pt x="39" y="502"/>
                  <a:pt x="39" y="502"/>
                  <a:pt x="39" y="502"/>
                </a:cubicBezTo>
                <a:cubicBezTo>
                  <a:pt x="647" y="502"/>
                  <a:pt x="647" y="502"/>
                  <a:pt x="647" y="502"/>
                </a:cubicBezTo>
                <a:cubicBezTo>
                  <a:pt x="647" y="523"/>
                  <a:pt x="647" y="523"/>
                  <a:pt x="647" y="523"/>
                </a:cubicBezTo>
                <a:cubicBezTo>
                  <a:pt x="647" y="527"/>
                  <a:pt x="650" y="530"/>
                  <a:pt x="654" y="530"/>
                </a:cubicBezTo>
                <a:cubicBezTo>
                  <a:pt x="675" y="530"/>
                  <a:pt x="675" y="530"/>
                  <a:pt x="675" y="530"/>
                </a:cubicBezTo>
                <a:lnTo>
                  <a:pt x="675" y="56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1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360" y="2429179"/>
            <a:ext cx="90799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lt"/>
                <a:cs typeface="+mj-lt"/>
              </a:rPr>
              <a:t>“We make sense of data to drive your </a:t>
            </a:r>
            <a:r>
              <a:rPr lang="en-US" sz="4400" kern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lt"/>
                <a:cs typeface="+mj-lt"/>
              </a:rPr>
              <a:t>     business </a:t>
            </a:r>
            <a:r>
              <a:rPr lang="en-US" sz="440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+mj-lt"/>
                <a:cs typeface="+mj-lt"/>
              </a:rPr>
              <a:t>forward."</a:t>
            </a:r>
          </a:p>
        </p:txBody>
      </p:sp>
    </p:spTree>
    <p:extLst>
      <p:ext uri="{BB962C8B-B14F-4D97-AF65-F5344CB8AC3E}">
        <p14:creationId xmlns:p14="http://schemas.microsoft.com/office/powerpoint/2010/main" val="30593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100584"/>
            <a:ext cx="11942064" cy="662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61688" y="2734056"/>
            <a:ext cx="3264408" cy="950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APPENDIX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Words>730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PAYER’S NETWORK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Payer’s Network Team</dc:title>
  <dc:creator>Suraj Kumar Ekka</dc:creator>
  <cp:lastModifiedBy>Suraj Kumar Ekka</cp:lastModifiedBy>
  <cp:revision>44</cp:revision>
  <dcterms:created xsi:type="dcterms:W3CDTF">2022-03-06T22:22:05Z</dcterms:created>
  <dcterms:modified xsi:type="dcterms:W3CDTF">2022-03-07T20:53:19Z</dcterms:modified>
</cp:coreProperties>
</file>