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9080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3738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575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4/24/2021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6678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5657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368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8770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035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2109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8367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4/24/2021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1431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4/24/2021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1701751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86"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1" name="Rectangle 152">
            <a:extLst>
              <a:ext uri="{FF2B5EF4-FFF2-40B4-BE49-F238E27FC236}">
                <a16:creationId xmlns:a16="http://schemas.microsoft.com/office/drawing/2014/main" id="{A221245A-B93D-45A8-B0FA-EC2AEE26E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3" descr="Sea of buildings at twilight">
            <a:extLst>
              <a:ext uri="{FF2B5EF4-FFF2-40B4-BE49-F238E27FC236}">
                <a16:creationId xmlns:a16="http://schemas.microsoft.com/office/drawing/2014/main" id="{AB92BDAB-0D63-4053-B384-4E80DFDA6F98}"/>
              </a:ext>
            </a:extLst>
          </p:cNvPr>
          <p:cNvPicPr>
            <a:picLocks noChangeAspect="1"/>
          </p:cNvPicPr>
          <p:nvPr/>
        </p:nvPicPr>
        <p:blipFill rotWithShape="1">
          <a:blip r:embed="rId2"/>
          <a:srcRect t="1433" b="14297"/>
          <a:stretch/>
        </p:blipFill>
        <p:spPr>
          <a:xfrm>
            <a:off x="20" y="10"/>
            <a:ext cx="12191979" cy="6857989"/>
          </a:xfrm>
          <a:prstGeom prst="rect">
            <a:avLst/>
          </a:prstGeom>
        </p:spPr>
      </p:pic>
      <p:sp>
        <p:nvSpPr>
          <p:cNvPr id="162" name="Rectangle 154">
            <a:extLst>
              <a:ext uri="{FF2B5EF4-FFF2-40B4-BE49-F238E27FC236}">
                <a16:creationId xmlns:a16="http://schemas.microsoft.com/office/drawing/2014/main" id="{A60A95D1-194E-4E4E-8C67-30F91F8E7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8521995" cy="6858000"/>
          </a:xfrm>
          <a:prstGeom prst="rect">
            <a:avLst/>
          </a:prstGeom>
          <a:gradFill>
            <a:gsLst>
              <a:gs pos="58000">
                <a:srgbClr val="000000">
                  <a:alpha val="30000"/>
                </a:srgbClr>
              </a:gs>
              <a:gs pos="33000">
                <a:srgbClr val="000000">
                  <a:alpha val="20000"/>
                </a:srgbClr>
              </a:gs>
              <a:gs pos="0">
                <a:srgbClr val="000000">
                  <a:alpha val="0"/>
                </a:srgbClr>
              </a:gs>
              <a:gs pos="100000">
                <a:srgbClr val="000000">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0C0BF9-9C84-4128-B1F0-30AEA622224A}"/>
              </a:ext>
            </a:extLst>
          </p:cNvPr>
          <p:cNvSpPr>
            <a:spLocks noGrp="1"/>
          </p:cNvSpPr>
          <p:nvPr>
            <p:ph type="ctrTitle"/>
          </p:nvPr>
        </p:nvSpPr>
        <p:spPr>
          <a:xfrm>
            <a:off x="1104900" y="871538"/>
            <a:ext cx="6515100" cy="3202921"/>
          </a:xfrm>
        </p:spPr>
        <p:txBody>
          <a:bodyPr>
            <a:normAutofit/>
          </a:bodyPr>
          <a:lstStyle/>
          <a:p>
            <a:pPr algn="l"/>
            <a:r>
              <a:rPr lang="en-GB" sz="4600" b="1" i="0" u="none" strike="noStrike" dirty="0">
                <a:solidFill>
                  <a:srgbClr val="FFFFFF"/>
                </a:solidFill>
                <a:effectLst/>
                <a:latin typeface="Arial" panose="020B0604020202020204" pitchFamily="34" charset="0"/>
              </a:rPr>
              <a:t>Segmentation and Clustering Neighbourhoods in Chennai</a:t>
            </a:r>
            <a:endParaRPr lang="en-GB" sz="4600" dirty="0">
              <a:solidFill>
                <a:srgbClr val="FFFFFF"/>
              </a:solidFill>
            </a:endParaRPr>
          </a:p>
        </p:txBody>
      </p:sp>
      <p:sp>
        <p:nvSpPr>
          <p:cNvPr id="3" name="Subtitle 2">
            <a:extLst>
              <a:ext uri="{FF2B5EF4-FFF2-40B4-BE49-F238E27FC236}">
                <a16:creationId xmlns:a16="http://schemas.microsoft.com/office/drawing/2014/main" id="{3B442D78-16BE-40B1-B6E0-B7133FABF015}"/>
              </a:ext>
            </a:extLst>
          </p:cNvPr>
          <p:cNvSpPr>
            <a:spLocks noGrp="1"/>
          </p:cNvSpPr>
          <p:nvPr>
            <p:ph type="subTitle" idx="1"/>
          </p:nvPr>
        </p:nvSpPr>
        <p:spPr>
          <a:xfrm>
            <a:off x="1104900" y="4464424"/>
            <a:ext cx="5208493" cy="1057834"/>
          </a:xfrm>
        </p:spPr>
        <p:txBody>
          <a:bodyPr>
            <a:normAutofit/>
          </a:bodyPr>
          <a:lstStyle/>
          <a:p>
            <a:pPr algn="l"/>
            <a:r>
              <a:rPr lang="en-GB">
                <a:solidFill>
                  <a:srgbClr val="FFFFFF"/>
                </a:solidFill>
              </a:rPr>
              <a:t>SURAJ ESWARAN</a:t>
            </a:r>
          </a:p>
        </p:txBody>
      </p:sp>
      <p:cxnSp>
        <p:nvCxnSpPr>
          <p:cNvPr id="163" name="Straight Connector 156">
            <a:extLst>
              <a:ext uri="{FF2B5EF4-FFF2-40B4-BE49-F238E27FC236}">
                <a16:creationId xmlns:a16="http://schemas.microsoft.com/office/drawing/2014/main" id="{64C0A835-9AC9-4D0F-A529-BE4789E126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39206" y="3065930"/>
            <a:ext cx="2852793" cy="37977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58">
            <a:extLst>
              <a:ext uri="{FF2B5EF4-FFF2-40B4-BE49-F238E27FC236}">
                <a16:creationId xmlns:a16="http://schemas.microsoft.com/office/drawing/2014/main" id="{7CF67ECC-797A-4CA0-87E3-3604664986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172700" y="0"/>
            <a:ext cx="1358310"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5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C2A6-00EA-47EF-B655-61CAFBE5F1FE}"/>
              </a:ext>
            </a:extLst>
          </p:cNvPr>
          <p:cNvSpPr>
            <a:spLocks noGrp="1"/>
          </p:cNvSpPr>
          <p:nvPr>
            <p:ph type="title"/>
          </p:nvPr>
        </p:nvSpPr>
        <p:spPr/>
        <p:txBody>
          <a:bodyPr/>
          <a:lstStyle/>
          <a:p>
            <a:r>
              <a:rPr lang="en-US" dirty="0"/>
              <a:t>DATA CLUSTERING</a:t>
            </a:r>
          </a:p>
        </p:txBody>
      </p:sp>
      <p:sp>
        <p:nvSpPr>
          <p:cNvPr id="3" name="Content Placeholder 2">
            <a:extLst>
              <a:ext uri="{FF2B5EF4-FFF2-40B4-BE49-F238E27FC236}">
                <a16:creationId xmlns:a16="http://schemas.microsoft.com/office/drawing/2014/main" id="{E500AC51-FE8D-4D0B-8525-4C56844FED25}"/>
              </a:ext>
            </a:extLst>
          </p:cNvPr>
          <p:cNvSpPr>
            <a:spLocks noGrp="1"/>
          </p:cNvSpPr>
          <p:nvPr>
            <p:ph idx="1"/>
          </p:nvPr>
        </p:nvSpPr>
        <p:spPr/>
        <p:txBody>
          <a:bodyPr/>
          <a:lstStyle/>
          <a:p>
            <a:r>
              <a:rPr lang="en-US" dirty="0"/>
              <a:t>Using K-Means Clustering</a:t>
            </a:r>
          </a:p>
          <a:p>
            <a:r>
              <a:rPr lang="en-US" dirty="0"/>
              <a:t>Best K value was found out to be 15</a:t>
            </a:r>
          </a:p>
          <a:p>
            <a:r>
              <a:rPr lang="en-US" dirty="0"/>
              <a:t>Given: Input K with a set of points, place with centroids repeat until we find convergence</a:t>
            </a:r>
          </a:p>
          <a:p>
            <a:r>
              <a:rPr lang="en-US" dirty="0"/>
              <a:t>Used Silhouette Analysis to show how close each point is in the cluster</a:t>
            </a:r>
          </a:p>
        </p:txBody>
      </p:sp>
    </p:spTree>
    <p:extLst>
      <p:ext uri="{BB962C8B-B14F-4D97-AF65-F5344CB8AC3E}">
        <p14:creationId xmlns:p14="http://schemas.microsoft.com/office/powerpoint/2010/main" val="296157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D66A768-734C-453E-923B-CD930124706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657" r="545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8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E167-EBDA-423B-BE44-558D4148EC29}"/>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38E7BD07-6986-4E65-A700-2035182085E1}"/>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en-US" i="0" u="none" strike="noStrike" dirty="0">
                <a:solidFill>
                  <a:srgbClr val="000000"/>
                </a:solidFill>
                <a:effectLst/>
                <a:latin typeface="Univers Condensed Light (Body)"/>
              </a:rPr>
              <a:t>We can construct the analogy in three ways: </a:t>
            </a:r>
            <a:endParaRPr lang="en-US" dirty="0">
              <a:effectLst/>
              <a:latin typeface="Univers Condensed Light (Body)"/>
            </a:endParaRPr>
          </a:p>
          <a:p>
            <a:pPr algn="just" rtl="0" fontAlgn="base">
              <a:spcBef>
                <a:spcPts val="0"/>
              </a:spcBef>
              <a:spcAft>
                <a:spcPts val="0"/>
              </a:spcAft>
              <a:buFont typeface="Arial" panose="020B0604020202020204" pitchFamily="34" charset="0"/>
              <a:buChar char="•"/>
            </a:pPr>
            <a:r>
              <a:rPr lang="en-US" i="0" u="none" strike="noStrike" dirty="0">
                <a:solidFill>
                  <a:srgbClr val="000000"/>
                </a:solidFill>
                <a:effectLst/>
                <a:latin typeface="Univers Condensed Light (Body)"/>
              </a:rPr>
              <a:t>If we want to start a restaurant by not keeping cuisine in mind, it is better to go for the least common restaurant so that it would be different to the customers and also provide a new trend in that area. In this case, We can find out that most of the clusters have New American Restaurant to be least, so it can be a trendsetter in a few areas like </a:t>
            </a:r>
            <a:r>
              <a:rPr lang="en-US" i="0" u="none" strike="noStrike" dirty="0" err="1">
                <a:solidFill>
                  <a:srgbClr val="000000"/>
                </a:solidFill>
                <a:effectLst/>
                <a:latin typeface="Univers Condensed Light (Body)"/>
              </a:rPr>
              <a:t>Alwarpet</a:t>
            </a:r>
            <a:r>
              <a:rPr lang="en-US" i="0" u="none" strike="noStrike" dirty="0">
                <a:solidFill>
                  <a:srgbClr val="000000"/>
                </a:solidFill>
                <a:effectLst/>
                <a:latin typeface="Univers Condensed Light (Body)"/>
              </a:rPr>
              <a:t> and Adyar.  </a:t>
            </a:r>
          </a:p>
          <a:p>
            <a:pPr algn="just" rtl="0" fontAlgn="base">
              <a:spcBef>
                <a:spcPts val="0"/>
              </a:spcBef>
              <a:spcAft>
                <a:spcPts val="0"/>
              </a:spcAft>
              <a:buFont typeface="Arial" panose="020B0604020202020204" pitchFamily="34" charset="0"/>
              <a:buChar char="•"/>
            </a:pPr>
            <a:r>
              <a:rPr lang="en-US" i="0" u="none" strike="noStrike" dirty="0">
                <a:solidFill>
                  <a:srgbClr val="000000"/>
                </a:solidFill>
                <a:effectLst/>
                <a:latin typeface="Univers Condensed Light (Body)"/>
              </a:rPr>
              <a:t>If we want to start a restaurant by keeping cuisine in mind, then it is better to go for that area which has the least common restaurant based on that cuisine so that it would be a change to the customers. For example, if you are franchise and looking for which area to start the restaurant, it is better to look over those areas which are least common for that cuisine. </a:t>
            </a:r>
          </a:p>
          <a:p>
            <a:pPr algn="just" rtl="0" fontAlgn="base">
              <a:spcBef>
                <a:spcPts val="0"/>
              </a:spcBef>
              <a:spcAft>
                <a:spcPts val="0"/>
              </a:spcAft>
              <a:buFont typeface="Arial" panose="020B0604020202020204" pitchFamily="34" charset="0"/>
              <a:buChar char="•"/>
            </a:pPr>
            <a:r>
              <a:rPr lang="en-US" i="0" u="none" strike="noStrike" dirty="0">
                <a:solidFill>
                  <a:srgbClr val="000000"/>
                </a:solidFill>
                <a:effectLst/>
                <a:latin typeface="Univers Condensed Light (Body)"/>
              </a:rPr>
              <a:t>If we want to start a restaurant by keeping cuisine in mind, then they can find out the areas which have second and third common restaurants based on that restaurant because there can be cuisine-based restaurants which might not be successful, so this can be a game changer.</a:t>
            </a:r>
          </a:p>
          <a:p>
            <a:endParaRPr lang="en-US" dirty="0"/>
          </a:p>
        </p:txBody>
      </p:sp>
    </p:spTree>
    <p:extLst>
      <p:ext uri="{BB962C8B-B14F-4D97-AF65-F5344CB8AC3E}">
        <p14:creationId xmlns:p14="http://schemas.microsoft.com/office/powerpoint/2010/main" val="424914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8104-A0A9-475A-BAC1-3F5794D2E1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1A58C7-C550-4432-A89C-AFFD6B4D6F1E}"/>
              </a:ext>
            </a:extLst>
          </p:cNvPr>
          <p:cNvSpPr>
            <a:spLocks noGrp="1"/>
          </p:cNvSpPr>
          <p:nvPr>
            <p:ph idx="1"/>
          </p:nvPr>
        </p:nvSpPr>
        <p:spPr/>
        <p:txBody>
          <a:bodyPr/>
          <a:lstStyle/>
          <a:p>
            <a:r>
              <a:rPr lang="en-US" dirty="0">
                <a:solidFill>
                  <a:srgbClr val="000000"/>
                </a:solidFill>
                <a:latin typeface="Univers Condensed Light (Body)"/>
              </a:rPr>
              <a:t>U</a:t>
            </a:r>
            <a:r>
              <a:rPr lang="en-US" i="0" u="none" strike="noStrike" dirty="0">
                <a:solidFill>
                  <a:srgbClr val="000000"/>
                </a:solidFill>
                <a:effectLst/>
                <a:latin typeface="Univers Condensed Light (Body)"/>
              </a:rPr>
              <a:t>sed a list of areas of Chennai and its neighborhoods with a variety of restaurants</a:t>
            </a:r>
          </a:p>
          <a:p>
            <a:r>
              <a:rPr lang="en-US" dirty="0">
                <a:solidFill>
                  <a:srgbClr val="000000"/>
                </a:solidFill>
                <a:latin typeface="Univers Condensed Light (Body)"/>
              </a:rPr>
              <a:t>With the help of </a:t>
            </a:r>
            <a:r>
              <a:rPr lang="en-US" i="0" u="none" strike="noStrike" dirty="0">
                <a:solidFill>
                  <a:srgbClr val="000000"/>
                </a:solidFill>
                <a:effectLst/>
                <a:latin typeface="Univers Condensed Light (Body)"/>
              </a:rPr>
              <a:t>K-Means Clustering</a:t>
            </a:r>
            <a:r>
              <a:rPr lang="en-US" dirty="0">
                <a:solidFill>
                  <a:srgbClr val="000000"/>
                </a:solidFill>
                <a:latin typeface="Univers Condensed Light (Body)"/>
              </a:rPr>
              <a:t>, </a:t>
            </a:r>
            <a:r>
              <a:rPr lang="en-US" i="0" u="none" strike="noStrike" dirty="0">
                <a:solidFill>
                  <a:srgbClr val="000000"/>
                </a:solidFill>
                <a:effectLst/>
                <a:latin typeface="Univers Condensed Light (Body)"/>
              </a:rPr>
              <a:t>neighborhoods are categorized with respect to top 10 common spots</a:t>
            </a:r>
          </a:p>
          <a:p>
            <a:r>
              <a:rPr lang="en-US" dirty="0">
                <a:solidFill>
                  <a:srgbClr val="000000"/>
                </a:solidFill>
                <a:latin typeface="Univers Condensed Light (Body)"/>
              </a:rPr>
              <a:t>O</a:t>
            </a:r>
            <a:r>
              <a:rPr lang="en-US" b="0" i="0" u="none" strike="noStrike" dirty="0">
                <a:solidFill>
                  <a:srgbClr val="000000"/>
                </a:solidFill>
                <a:effectLst/>
                <a:latin typeface="Univers Condensed Light (Body)"/>
              </a:rPr>
              <a:t>ur future work will have more features on that type of restaurant.</a:t>
            </a:r>
            <a:endParaRPr lang="en-US" i="0" u="none" strike="noStrike" dirty="0">
              <a:solidFill>
                <a:srgbClr val="000000"/>
              </a:solidFill>
              <a:effectLst/>
              <a:latin typeface="Univers Condensed Light (Body)"/>
            </a:endParaRPr>
          </a:p>
          <a:p>
            <a:endParaRPr lang="en-US" dirty="0"/>
          </a:p>
        </p:txBody>
      </p:sp>
    </p:spTree>
    <p:extLst>
      <p:ext uri="{BB962C8B-B14F-4D97-AF65-F5344CB8AC3E}">
        <p14:creationId xmlns:p14="http://schemas.microsoft.com/office/powerpoint/2010/main" val="361689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E3095A22-975B-4724-91CA-D97E0CCC7FAD}"/>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D3A19439-95A7-4D53-B166-072A2A39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19C45-5C29-4672-8B58-2D5148E59E62}"/>
              </a:ext>
            </a:extLst>
          </p:cNvPr>
          <p:cNvSpPr>
            <a:spLocks noGrp="1"/>
          </p:cNvSpPr>
          <p:nvPr>
            <p:ph type="title"/>
          </p:nvPr>
        </p:nvSpPr>
        <p:spPr>
          <a:xfrm>
            <a:off x="1524000" y="2538483"/>
            <a:ext cx="9144000" cy="2825085"/>
          </a:xfrm>
        </p:spPr>
        <p:txBody>
          <a:bodyPr vert="horz" lIns="91440" tIns="45720" rIns="91440" bIns="45720" rtlCol="0" anchor="b">
            <a:normAutofit/>
          </a:bodyPr>
          <a:lstStyle/>
          <a:p>
            <a:pPr algn="ctr"/>
            <a:r>
              <a:rPr lang="en-US" sz="5400" i="1" kern="1200" cap="all" baseline="0" dirty="0">
                <a:solidFill>
                  <a:srgbClr val="FFFFFF"/>
                </a:solidFill>
                <a:latin typeface="+mj-lt"/>
                <a:ea typeface="+mj-ea"/>
                <a:cs typeface="+mj-cs"/>
              </a:rPr>
              <a:t>THANK YOU</a:t>
            </a:r>
          </a:p>
        </p:txBody>
      </p:sp>
    </p:spTree>
    <p:extLst>
      <p:ext uri="{BB962C8B-B14F-4D97-AF65-F5344CB8AC3E}">
        <p14:creationId xmlns:p14="http://schemas.microsoft.com/office/powerpoint/2010/main" val="347330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p&#10;&#10;Description automatically generated">
            <a:extLst>
              <a:ext uri="{FF2B5EF4-FFF2-40B4-BE49-F238E27FC236}">
                <a16:creationId xmlns:a16="http://schemas.microsoft.com/office/drawing/2014/main" id="{4A519D4E-8F89-42C2-9D0C-84ACDC6D5B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7" r="19552"/>
          <a:stretch/>
        </p:blipFill>
        <p:spPr bwMode="auto">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133880-0FC0-49DD-9F3E-8287E7271E97}"/>
              </a:ext>
            </a:extLst>
          </p:cNvPr>
          <p:cNvSpPr>
            <a:spLocks noGrp="1"/>
          </p:cNvSpPr>
          <p:nvPr>
            <p:ph type="title"/>
          </p:nvPr>
        </p:nvSpPr>
        <p:spPr>
          <a:xfrm>
            <a:off x="1104901" y="467834"/>
            <a:ext cx="6132605" cy="1738422"/>
          </a:xfrm>
        </p:spPr>
        <p:txBody>
          <a:bodyPr>
            <a:normAutofit/>
          </a:bodyPr>
          <a:lstStyle/>
          <a:p>
            <a:r>
              <a:rPr lang="en-GB" dirty="0">
                <a:latin typeface="Walbaum Display Light (Headings)"/>
              </a:rPr>
              <a:t>introduction</a:t>
            </a:r>
          </a:p>
        </p:txBody>
      </p:sp>
      <p:cxnSp>
        <p:nvCxnSpPr>
          <p:cNvPr id="137" name="Straight Connector 13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171A2E-2E1D-4A2A-82EA-7A789E3ACC83}"/>
              </a:ext>
            </a:extLst>
          </p:cNvPr>
          <p:cNvSpPr>
            <a:spLocks noGrp="1"/>
          </p:cNvSpPr>
          <p:nvPr>
            <p:ph idx="1"/>
          </p:nvPr>
        </p:nvSpPr>
        <p:spPr>
          <a:xfrm>
            <a:off x="1104902" y="2206255"/>
            <a:ext cx="5487146" cy="4118345"/>
          </a:xfrm>
        </p:spPr>
        <p:txBody>
          <a:bodyPr>
            <a:normAutofit/>
          </a:bodyPr>
          <a:lstStyle/>
          <a:p>
            <a:r>
              <a:rPr lang="en-GB" dirty="0"/>
              <a:t>Chennai, Capital of Tamil Nadu</a:t>
            </a:r>
          </a:p>
          <a:p>
            <a:r>
              <a:rPr lang="en-GB" dirty="0"/>
              <a:t>Located on the Coromandel Coast of the Bay of Bengal.</a:t>
            </a:r>
          </a:p>
          <a:p>
            <a:r>
              <a:rPr lang="en-GB" dirty="0"/>
              <a:t>Largest Exporter of services for IT and BPO</a:t>
            </a:r>
          </a:p>
          <a:p>
            <a:r>
              <a:rPr lang="en-GB" dirty="0"/>
              <a:t>Detroit of India</a:t>
            </a:r>
          </a:p>
        </p:txBody>
      </p:sp>
    </p:spTree>
    <p:extLst>
      <p:ext uri="{BB962C8B-B14F-4D97-AF65-F5344CB8AC3E}">
        <p14:creationId xmlns:p14="http://schemas.microsoft.com/office/powerpoint/2010/main" val="104509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7DE8B-F2ED-4DC4-A5A1-2D64E9869EFF}"/>
              </a:ext>
            </a:extLst>
          </p:cNvPr>
          <p:cNvSpPr>
            <a:spLocks noGrp="1"/>
          </p:cNvSpPr>
          <p:nvPr>
            <p:ph type="title"/>
          </p:nvPr>
        </p:nvSpPr>
        <p:spPr>
          <a:xfrm>
            <a:off x="5146159" y="685800"/>
            <a:ext cx="6238688" cy="1382233"/>
          </a:xfrm>
        </p:spPr>
        <p:txBody>
          <a:bodyPr>
            <a:normAutofit/>
          </a:bodyPr>
          <a:lstStyle/>
          <a:p>
            <a:r>
              <a:rPr lang="en-GB" dirty="0"/>
              <a:t>PROBLEM formulation</a:t>
            </a:r>
          </a:p>
        </p:txBody>
      </p:sp>
      <p:pic>
        <p:nvPicPr>
          <p:cNvPr id="2050" name="Picture 2" descr="The Best Restaurants In Chennai, India">
            <a:extLst>
              <a:ext uri="{FF2B5EF4-FFF2-40B4-BE49-F238E27FC236}">
                <a16:creationId xmlns:a16="http://schemas.microsoft.com/office/drawing/2014/main" id="{776246F4-2D61-414F-A2A8-E31FC05F3F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34" r="31535" b="1"/>
          <a:stretch/>
        </p:blipFill>
        <p:spPr bwMode="auto">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058E04A-D0A3-4A95-8E08-D5371EB48AA6}"/>
              </a:ext>
            </a:extLst>
          </p:cNvPr>
          <p:cNvSpPr>
            <a:spLocks noGrp="1"/>
          </p:cNvSpPr>
          <p:nvPr>
            <p:ph idx="1"/>
          </p:nvPr>
        </p:nvSpPr>
        <p:spPr>
          <a:xfrm>
            <a:off x="5146158" y="2301949"/>
            <a:ext cx="6238687" cy="4022650"/>
          </a:xfrm>
        </p:spPr>
        <p:txBody>
          <a:bodyPr>
            <a:normAutofit/>
          </a:bodyPr>
          <a:lstStyle/>
          <a:p>
            <a:pPr marL="0" indent="0" rtl="0">
              <a:spcBef>
                <a:spcPts val="1000"/>
              </a:spcBef>
              <a:spcAft>
                <a:spcPts val="0"/>
              </a:spcAft>
              <a:buNone/>
            </a:pPr>
            <a:r>
              <a:rPr lang="en-GB" b="0" i="0" u="none" strike="noStrike">
                <a:effectLst/>
                <a:latin typeface="Univers Condensed Light (Body)"/>
              </a:rPr>
              <a:t>The main objectives of the project are:</a:t>
            </a:r>
            <a:endParaRPr lang="en-GB" b="0">
              <a:effectLst/>
              <a:latin typeface="Univers Condensed Light (Body)"/>
            </a:endParaRPr>
          </a:p>
          <a:p>
            <a:pPr rtl="0" fontAlgn="base">
              <a:spcBef>
                <a:spcPts val="1000"/>
              </a:spcBef>
              <a:spcAft>
                <a:spcPts val="0"/>
              </a:spcAft>
              <a:buFont typeface="Arial" panose="020B0604020202020204" pitchFamily="34" charset="0"/>
              <a:buChar char="•"/>
            </a:pPr>
            <a:r>
              <a:rPr lang="en-GB" b="0" i="0" u="none" strike="noStrike">
                <a:effectLst/>
                <a:latin typeface="Univers Condensed Light (Body)"/>
              </a:rPr>
              <a:t>Analyse </a:t>
            </a:r>
            <a:r>
              <a:rPr lang="en-GB" i="0" u="none" strike="noStrike">
                <a:effectLst/>
                <a:latin typeface="Univers Condensed Light (Body)"/>
              </a:rPr>
              <a:t>various restaurants</a:t>
            </a:r>
            <a:r>
              <a:rPr lang="en-GB" b="0" i="0" u="none" strike="noStrike">
                <a:effectLst/>
                <a:latin typeface="Univers Condensed Light (Body)"/>
              </a:rPr>
              <a:t> in Chennai</a:t>
            </a:r>
          </a:p>
          <a:p>
            <a:pPr rtl="0" fontAlgn="base">
              <a:spcBef>
                <a:spcPts val="0"/>
              </a:spcBef>
              <a:spcAft>
                <a:spcPts val="0"/>
              </a:spcAft>
              <a:buFont typeface="Arial" panose="020B0604020202020204" pitchFamily="34" charset="0"/>
              <a:buChar char="•"/>
            </a:pPr>
            <a:r>
              <a:rPr lang="en-GB" b="0" i="0" u="none" strike="noStrike">
                <a:effectLst/>
                <a:latin typeface="Univers Condensed Light (Body)"/>
              </a:rPr>
              <a:t>Find the </a:t>
            </a:r>
            <a:r>
              <a:rPr lang="en-GB" i="0" u="none" strike="noStrike">
                <a:effectLst/>
                <a:latin typeface="Univers Condensed Light (Body)"/>
              </a:rPr>
              <a:t>preferred restauran</a:t>
            </a:r>
            <a:r>
              <a:rPr lang="en-GB" b="1" i="0" u="none" strike="noStrike">
                <a:effectLst/>
                <a:latin typeface="Univers Condensed Light (Body)"/>
              </a:rPr>
              <a:t>t</a:t>
            </a:r>
            <a:r>
              <a:rPr lang="en-GB" b="0" i="0" u="none" strike="noStrike">
                <a:effectLst/>
                <a:latin typeface="Univers Condensed Light (Body)"/>
              </a:rPr>
              <a:t> for the investor to start in Chennai.</a:t>
            </a:r>
          </a:p>
          <a:p>
            <a:pPr marL="0" indent="0">
              <a:buNone/>
            </a:pPr>
            <a:endParaRPr lang="en-GB" dirty="0">
              <a:latin typeface="Univers Condensed Light (Body)"/>
            </a:endParaRPr>
          </a:p>
        </p:txBody>
      </p:sp>
      <p:cxnSp>
        <p:nvCxnSpPr>
          <p:cNvPr id="2053" name="Straight Connector 7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74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579E-C3D1-421E-8B62-46736EFB99B0}"/>
              </a:ext>
            </a:extLst>
          </p:cNvPr>
          <p:cNvSpPr>
            <a:spLocks noGrp="1"/>
          </p:cNvSpPr>
          <p:nvPr>
            <p:ph type="title"/>
          </p:nvPr>
        </p:nvSpPr>
        <p:spPr/>
        <p:txBody>
          <a:bodyPr/>
          <a:lstStyle/>
          <a:p>
            <a:r>
              <a:rPr lang="en-GB" dirty="0"/>
              <a:t>Extraction of Data</a:t>
            </a:r>
          </a:p>
        </p:txBody>
      </p:sp>
      <p:sp>
        <p:nvSpPr>
          <p:cNvPr id="3" name="Content Placeholder 2">
            <a:extLst>
              <a:ext uri="{FF2B5EF4-FFF2-40B4-BE49-F238E27FC236}">
                <a16:creationId xmlns:a16="http://schemas.microsoft.com/office/drawing/2014/main" id="{5071063D-149B-4901-9D58-46AD8C8583C0}"/>
              </a:ext>
            </a:extLst>
          </p:cNvPr>
          <p:cNvSpPr>
            <a:spLocks noGrp="1"/>
          </p:cNvSpPr>
          <p:nvPr>
            <p:ph idx="1"/>
          </p:nvPr>
        </p:nvSpPr>
        <p:spPr/>
        <p:txBody>
          <a:bodyPr/>
          <a:lstStyle/>
          <a:p>
            <a:r>
              <a:rPr lang="en-GB" dirty="0"/>
              <a:t>Web Scraping: </a:t>
            </a:r>
            <a:r>
              <a:rPr lang="en-GB" i="0" u="none" strike="noStrike" dirty="0">
                <a:solidFill>
                  <a:srgbClr val="000000"/>
                </a:solidFill>
                <a:effectLst/>
                <a:latin typeface="Univers Condensed Light (Body)"/>
              </a:rPr>
              <a:t>Wikipedia for obtaining information about Chennai Areas.</a:t>
            </a:r>
          </a:p>
          <a:p>
            <a:r>
              <a:rPr lang="en-GB" b="0" i="0" u="none" strike="noStrike" dirty="0">
                <a:solidFill>
                  <a:srgbClr val="000000"/>
                </a:solidFill>
                <a:effectLst/>
                <a:latin typeface="Univers Condensed Light (Body)"/>
              </a:rPr>
              <a:t>Requests lets you send HTTP/1.1 requests</a:t>
            </a:r>
          </a:p>
          <a:p>
            <a:r>
              <a:rPr lang="en-GB" b="0" i="0" u="none" strike="noStrike" dirty="0" err="1">
                <a:solidFill>
                  <a:srgbClr val="000000"/>
                </a:solidFill>
                <a:effectLst/>
                <a:latin typeface="Univers Condensed Light (Body)"/>
              </a:rPr>
              <a:t>BeautifulSoup</a:t>
            </a:r>
            <a:r>
              <a:rPr lang="en-GB" b="0" i="0" u="none" strike="noStrike" dirty="0">
                <a:solidFill>
                  <a:srgbClr val="000000"/>
                </a:solidFill>
                <a:effectLst/>
                <a:latin typeface="Univers Condensed Light (Body)"/>
              </a:rPr>
              <a:t> is a library which is used for parsing HTML and XML documents. </a:t>
            </a:r>
            <a:endParaRPr lang="en-GB" i="0" u="none" strike="noStrike" dirty="0">
              <a:solidFill>
                <a:srgbClr val="000000"/>
              </a:solidFill>
              <a:effectLst/>
              <a:latin typeface="Univers Condensed Light (Body)"/>
            </a:endParaRPr>
          </a:p>
          <a:p>
            <a:endParaRPr lang="en-GB" dirty="0">
              <a:latin typeface="Univers Condensed Light (Body)"/>
            </a:endParaRPr>
          </a:p>
        </p:txBody>
      </p:sp>
      <p:pic>
        <p:nvPicPr>
          <p:cNvPr id="3074" name="Picture 2">
            <a:extLst>
              <a:ext uri="{FF2B5EF4-FFF2-40B4-BE49-F238E27FC236}">
                <a16:creationId xmlns:a16="http://schemas.microsoft.com/office/drawing/2014/main" id="{C8D79DAD-47F3-4D5D-B64E-C74F83C33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4340743"/>
            <a:ext cx="9656545" cy="107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11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0889-FEA8-44E9-8FFD-4A40ECB9CE23}"/>
              </a:ext>
            </a:extLst>
          </p:cNvPr>
          <p:cNvSpPr>
            <a:spLocks noGrp="1"/>
          </p:cNvSpPr>
          <p:nvPr>
            <p:ph type="title"/>
          </p:nvPr>
        </p:nvSpPr>
        <p:spPr/>
        <p:txBody>
          <a:bodyPr/>
          <a:lstStyle/>
          <a:p>
            <a:r>
              <a:rPr lang="en-GB" dirty="0"/>
              <a:t>Our DATASET</a:t>
            </a:r>
          </a:p>
        </p:txBody>
      </p:sp>
      <p:pic>
        <p:nvPicPr>
          <p:cNvPr id="5" name="Content Placeholder 4">
            <a:extLst>
              <a:ext uri="{FF2B5EF4-FFF2-40B4-BE49-F238E27FC236}">
                <a16:creationId xmlns:a16="http://schemas.microsoft.com/office/drawing/2014/main" id="{E4BDCE24-086D-4A7E-9A92-52594CE20915}"/>
              </a:ext>
            </a:extLst>
          </p:cNvPr>
          <p:cNvPicPr>
            <a:picLocks noGrp="1" noChangeAspect="1"/>
          </p:cNvPicPr>
          <p:nvPr>
            <p:ph idx="1"/>
          </p:nvPr>
        </p:nvPicPr>
        <p:blipFill>
          <a:blip r:embed="rId2"/>
          <a:stretch>
            <a:fillRect/>
          </a:stretch>
        </p:blipFill>
        <p:spPr>
          <a:xfrm>
            <a:off x="4225640" y="2009775"/>
            <a:ext cx="3740720" cy="4024313"/>
          </a:xfrm>
        </p:spPr>
      </p:pic>
    </p:spTree>
    <p:extLst>
      <p:ext uri="{BB962C8B-B14F-4D97-AF65-F5344CB8AC3E}">
        <p14:creationId xmlns:p14="http://schemas.microsoft.com/office/powerpoint/2010/main" val="112988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734D-8E43-4BD2-AD09-EE9CD4643107}"/>
              </a:ext>
            </a:extLst>
          </p:cNvPr>
          <p:cNvSpPr>
            <a:spLocks noGrp="1"/>
          </p:cNvSpPr>
          <p:nvPr>
            <p:ph type="title"/>
          </p:nvPr>
        </p:nvSpPr>
        <p:spPr/>
        <p:txBody>
          <a:bodyPr/>
          <a:lstStyle/>
          <a:p>
            <a:r>
              <a:rPr lang="en-GB" dirty="0"/>
              <a:t>Data PREPROCESSING</a:t>
            </a:r>
          </a:p>
        </p:txBody>
      </p:sp>
      <p:sp>
        <p:nvSpPr>
          <p:cNvPr id="3" name="Content Placeholder 2">
            <a:extLst>
              <a:ext uri="{FF2B5EF4-FFF2-40B4-BE49-F238E27FC236}">
                <a16:creationId xmlns:a16="http://schemas.microsoft.com/office/drawing/2014/main" id="{1470DEDE-16C0-431B-90AE-0D83A634421B}"/>
              </a:ext>
            </a:extLst>
          </p:cNvPr>
          <p:cNvSpPr>
            <a:spLocks noGrp="1"/>
          </p:cNvSpPr>
          <p:nvPr>
            <p:ph idx="1"/>
          </p:nvPr>
        </p:nvSpPr>
        <p:spPr/>
        <p:txBody>
          <a:bodyPr/>
          <a:lstStyle/>
          <a:p>
            <a:r>
              <a:rPr lang="en-GB" b="0" i="0" u="none" strike="noStrike" dirty="0">
                <a:solidFill>
                  <a:srgbClr val="000000"/>
                </a:solidFill>
                <a:effectLst/>
                <a:latin typeface="Univers Condensed Light (Body)"/>
              </a:rPr>
              <a:t>Link each area with their latitude, longitude, and altitude.</a:t>
            </a:r>
          </a:p>
          <a:p>
            <a:r>
              <a:rPr lang="en-GB" i="0" u="none" strike="noStrike" dirty="0">
                <a:solidFill>
                  <a:srgbClr val="000000"/>
                </a:solidFill>
                <a:effectLst/>
                <a:latin typeface="Univers Condensed Light (Body)"/>
              </a:rPr>
              <a:t>Using </a:t>
            </a:r>
            <a:r>
              <a:rPr lang="en-GB" i="0" u="none" strike="noStrike" dirty="0" err="1">
                <a:solidFill>
                  <a:srgbClr val="000000"/>
                </a:solidFill>
                <a:effectLst/>
                <a:latin typeface="Univers Condensed Light (Body)"/>
              </a:rPr>
              <a:t>Nominatim</a:t>
            </a:r>
            <a:r>
              <a:rPr lang="en-GB" i="0" u="none" strike="noStrike" dirty="0">
                <a:solidFill>
                  <a:srgbClr val="000000"/>
                </a:solidFill>
                <a:effectLst/>
                <a:latin typeface="Univers Condensed Light (Body)"/>
              </a:rPr>
              <a:t> Geocoding service</a:t>
            </a:r>
          </a:p>
          <a:p>
            <a:r>
              <a:rPr lang="en-GB" dirty="0">
                <a:solidFill>
                  <a:srgbClr val="000000"/>
                </a:solidFill>
                <a:latin typeface="Univers Condensed Light (Body)"/>
              </a:rPr>
              <a:t>Latitude= 13.0836939,Longitude=80.270186</a:t>
            </a:r>
          </a:p>
          <a:p>
            <a:endParaRPr lang="en-GB" dirty="0"/>
          </a:p>
        </p:txBody>
      </p:sp>
      <p:pic>
        <p:nvPicPr>
          <p:cNvPr id="4098" name="Picture 2">
            <a:extLst>
              <a:ext uri="{FF2B5EF4-FFF2-40B4-BE49-F238E27FC236}">
                <a16:creationId xmlns:a16="http://schemas.microsoft.com/office/drawing/2014/main" id="{FBC5F56F-A352-406B-8CA3-3547CC67B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92629"/>
            <a:ext cx="9126760" cy="168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2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74EA-EDA3-4E1C-8C40-90E4F5C9B467}"/>
              </a:ext>
            </a:extLst>
          </p:cNvPr>
          <p:cNvSpPr>
            <a:spLocks noGrp="1"/>
          </p:cNvSpPr>
          <p:nvPr>
            <p:ph type="title"/>
          </p:nvPr>
        </p:nvSpPr>
        <p:spPr/>
        <p:txBody>
          <a:bodyPr/>
          <a:lstStyle/>
          <a:p>
            <a:r>
              <a:rPr lang="en-GB"/>
              <a:t>MAP OF CHENNAI WITH AREAS BEING MARKED</a:t>
            </a:r>
            <a:endParaRPr lang="en-GB" dirty="0"/>
          </a:p>
        </p:txBody>
      </p:sp>
      <p:pic>
        <p:nvPicPr>
          <p:cNvPr id="5122" name="Picture 2">
            <a:extLst>
              <a:ext uri="{FF2B5EF4-FFF2-40B4-BE49-F238E27FC236}">
                <a16:creationId xmlns:a16="http://schemas.microsoft.com/office/drawing/2014/main" id="{F1A1258D-20AB-4A1A-9AA5-1624972DF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2034" y="1915557"/>
            <a:ext cx="9501387" cy="487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60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181E3C2-3E71-48EF-93D7-1B81B4915F37}"/>
              </a:ext>
            </a:extLst>
          </p:cNvPr>
          <p:cNvSpPr>
            <a:spLocks noGrp="1"/>
          </p:cNvSpPr>
          <p:nvPr>
            <p:ph type="title"/>
          </p:nvPr>
        </p:nvSpPr>
        <p:spPr>
          <a:xfrm>
            <a:off x="1129553" y="638174"/>
            <a:ext cx="10529048" cy="1476375"/>
          </a:xfrm>
        </p:spPr>
        <p:txBody>
          <a:bodyPr>
            <a:normAutofit/>
          </a:bodyPr>
          <a:lstStyle/>
          <a:p>
            <a:r>
              <a:rPr lang="en-GB" dirty="0"/>
              <a:t>Data analysis</a:t>
            </a:r>
          </a:p>
        </p:txBody>
      </p:sp>
      <p:cxnSp>
        <p:nvCxnSpPr>
          <p:cNvPr id="79" name="Straight Connector 78">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9FC061-4EC2-4955-BFF1-5C7AC97F3E95}"/>
              </a:ext>
            </a:extLst>
          </p:cNvPr>
          <p:cNvSpPr>
            <a:spLocks noGrp="1"/>
          </p:cNvSpPr>
          <p:nvPr>
            <p:ph idx="1"/>
          </p:nvPr>
        </p:nvSpPr>
        <p:spPr>
          <a:xfrm>
            <a:off x="758091" y="1970867"/>
            <a:ext cx="4632341" cy="4190331"/>
          </a:xfrm>
        </p:spPr>
        <p:txBody>
          <a:bodyPr>
            <a:normAutofit/>
          </a:bodyPr>
          <a:lstStyle/>
          <a:p>
            <a:r>
              <a:rPr lang="en-GB" i="0" u="none" strike="noStrike" err="1">
                <a:effectLst/>
                <a:latin typeface="Univers Condensed Light (Body)"/>
              </a:rPr>
              <a:t>FourSquare</a:t>
            </a:r>
            <a:r>
              <a:rPr lang="en-GB" i="0" u="none" strike="noStrike">
                <a:effectLst/>
                <a:latin typeface="Univers Condensed Light (Body)"/>
              </a:rPr>
              <a:t> API : R</a:t>
            </a:r>
            <a:r>
              <a:rPr lang="en-GB" b="0" i="0" u="none" strike="noStrike">
                <a:effectLst/>
                <a:latin typeface="Univers Condensed Light (Body)"/>
              </a:rPr>
              <a:t>etrieving the locations and look for important venues around the location.</a:t>
            </a:r>
          </a:p>
          <a:p>
            <a:r>
              <a:rPr lang="en-GB">
                <a:latin typeface="Univers Condensed Light (Body)"/>
              </a:rPr>
              <a:t>Helps us to </a:t>
            </a:r>
            <a:r>
              <a:rPr lang="en-GB" i="0" u="none" strike="noStrike">
                <a:effectLst/>
                <a:latin typeface="Univers Condensed Light (Body)"/>
              </a:rPr>
              <a:t>find the top 100 venues within the radius of 500 meters.</a:t>
            </a:r>
          </a:p>
          <a:p>
            <a:pPr marL="0" indent="0">
              <a:buNone/>
            </a:pPr>
            <a:endParaRPr lang="en-GB" dirty="0">
              <a:latin typeface="Univers Condensed Light (Body)"/>
            </a:endParaRPr>
          </a:p>
          <a:p>
            <a:pPr marL="0" indent="0">
              <a:buNone/>
            </a:pPr>
            <a:endParaRPr lang="en-GB" dirty="0">
              <a:latin typeface="Univers Condensed Light (Body)"/>
            </a:endParaRPr>
          </a:p>
        </p:txBody>
      </p:sp>
      <p:cxnSp>
        <p:nvCxnSpPr>
          <p:cNvPr id="81" name="Straight Connector 80">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FF4C8B2D-A982-4EA1-97A6-B331EE0039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48523" y="1784474"/>
            <a:ext cx="5110163" cy="213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31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EDD0-1B6E-445C-8643-32C605E1B32D}"/>
              </a:ext>
            </a:extLst>
          </p:cNvPr>
          <p:cNvSpPr>
            <a:spLocks noGrp="1"/>
          </p:cNvSpPr>
          <p:nvPr>
            <p:ph type="title"/>
          </p:nvPr>
        </p:nvSpPr>
        <p:spPr/>
        <p:txBody>
          <a:bodyPr/>
          <a:lstStyle/>
          <a:p>
            <a:r>
              <a:rPr lang="en-GB" dirty="0"/>
              <a:t>Top 5 common VENUES</a:t>
            </a:r>
          </a:p>
        </p:txBody>
      </p:sp>
      <p:sp>
        <p:nvSpPr>
          <p:cNvPr id="3" name="Content Placeholder 2">
            <a:extLst>
              <a:ext uri="{FF2B5EF4-FFF2-40B4-BE49-F238E27FC236}">
                <a16:creationId xmlns:a16="http://schemas.microsoft.com/office/drawing/2014/main" id="{E5D2BAAB-7304-4746-B808-0D0588838CC5}"/>
              </a:ext>
            </a:extLst>
          </p:cNvPr>
          <p:cNvSpPr>
            <a:spLocks noGrp="1"/>
          </p:cNvSpPr>
          <p:nvPr>
            <p:ph idx="1"/>
          </p:nvPr>
        </p:nvSpPr>
        <p:spPr>
          <a:xfrm>
            <a:off x="1143000" y="2009554"/>
            <a:ext cx="9706708" cy="1382156"/>
          </a:xfrm>
        </p:spPr>
        <p:txBody>
          <a:bodyPr>
            <a:normAutofit/>
          </a:bodyPr>
          <a:lstStyle/>
          <a:p>
            <a:r>
              <a:rPr lang="en-GB" dirty="0"/>
              <a:t>Grouped the neighbourhood by taking the mean of frequency of number of occurrences </a:t>
            </a:r>
          </a:p>
          <a:p>
            <a:r>
              <a:rPr lang="en-GB" dirty="0"/>
              <a:t>Ranked each neighbourhood with top 5 most common kinds of restaurant.</a:t>
            </a:r>
          </a:p>
          <a:p>
            <a:endParaRPr lang="en-GB" dirty="0"/>
          </a:p>
        </p:txBody>
      </p:sp>
      <p:pic>
        <p:nvPicPr>
          <p:cNvPr id="1026" name="Picture 2">
            <a:extLst>
              <a:ext uri="{FF2B5EF4-FFF2-40B4-BE49-F238E27FC236}">
                <a16:creationId xmlns:a16="http://schemas.microsoft.com/office/drawing/2014/main" id="{8D372B26-5BDB-4E67-B4CA-41500320C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485" y="3557213"/>
            <a:ext cx="10725769" cy="276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199286"/>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301B27"/>
      </a:dk2>
      <a:lt2>
        <a:srgbClr val="F0F3F3"/>
      </a:lt2>
      <a:accent1>
        <a:srgbClr val="C34D5F"/>
      </a:accent1>
      <a:accent2>
        <a:srgbClr val="B13B7E"/>
      </a:accent2>
      <a:accent3>
        <a:srgbClr val="C34DC2"/>
      </a:accent3>
      <a:accent4>
        <a:srgbClr val="813BB1"/>
      </a:accent4>
      <a:accent5>
        <a:srgbClr val="624DC3"/>
      </a:accent5>
      <a:accent6>
        <a:srgbClr val="3B57B1"/>
      </a:accent6>
      <a:hlink>
        <a:srgbClr val="7C55C6"/>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FF67C277C9B94585823F3CDC704983" ma:contentTypeVersion="7" ma:contentTypeDescription="Create a new document." ma:contentTypeScope="" ma:versionID="0f42d92cb4d194cfe94981954962929d">
  <xsd:schema xmlns:xsd="http://www.w3.org/2001/XMLSchema" xmlns:xs="http://www.w3.org/2001/XMLSchema" xmlns:p="http://schemas.microsoft.com/office/2006/metadata/properties" xmlns:ns3="37219490-4cc0-4dc3-8f6c-e6ab3eb47cef" xmlns:ns4="47604f0e-7525-4b69-a995-41a2b933496e" targetNamespace="http://schemas.microsoft.com/office/2006/metadata/properties" ma:root="true" ma:fieldsID="793971b54790b630e88385406a9afa2a" ns3:_="" ns4:_="">
    <xsd:import namespace="37219490-4cc0-4dc3-8f6c-e6ab3eb47cef"/>
    <xsd:import namespace="47604f0e-7525-4b69-a995-41a2b933496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219490-4cc0-4dc3-8f6c-e6ab3eb47c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604f0e-7525-4b69-a995-41a2b933496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7F2ECC-B058-45C4-A9BC-F617979D6DF6}">
  <ds:schemaRefs>
    <ds:schemaRef ds:uri="http://purl.org/dc/terms/"/>
    <ds:schemaRef ds:uri="http://www.w3.org/XML/1998/namespace"/>
    <ds:schemaRef ds:uri="47604f0e-7525-4b69-a995-41a2b933496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37219490-4cc0-4dc3-8f6c-e6ab3eb47ce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88A25CE-12B3-4EB9-99DE-0C5A4F7F83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219490-4cc0-4dc3-8f6c-e6ab3eb47cef"/>
    <ds:schemaRef ds:uri="47604f0e-7525-4b69-a995-41a2b93349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59D652-E1E9-4DAA-BA7F-E2AB8DC4B8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691</TotalTime>
  <Words>506</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Univers Condensed Light</vt:lpstr>
      <vt:lpstr>Univers Condensed Light (Body)</vt:lpstr>
      <vt:lpstr>Walbaum Display Light</vt:lpstr>
      <vt:lpstr>Walbaum Display Light (Headings)</vt:lpstr>
      <vt:lpstr>AngleLinesVTI</vt:lpstr>
      <vt:lpstr>Segmentation and Clustering Neighbourhoods in Chennai</vt:lpstr>
      <vt:lpstr>introduction</vt:lpstr>
      <vt:lpstr>PROBLEM formulation</vt:lpstr>
      <vt:lpstr>Extraction of Data</vt:lpstr>
      <vt:lpstr>Our DATASET</vt:lpstr>
      <vt:lpstr>Data PREPROCESSING</vt:lpstr>
      <vt:lpstr>MAP OF CHENNAI WITH AREAS BEING MARKED</vt:lpstr>
      <vt:lpstr>Data analysis</vt:lpstr>
      <vt:lpstr>Top 5 common VENUES</vt:lpstr>
      <vt:lpstr>DATA CLUSTERING</vt:lpstr>
      <vt:lpstr>PowerPoint Presentation</vt:lpstr>
      <vt:lpstr>Result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and Clustering Neighborhoods in Chennai</dc:title>
  <dc:creator>Eswaran,Suraj</dc:creator>
  <cp:lastModifiedBy>Eswaran,Suraj</cp:lastModifiedBy>
  <cp:revision>7</cp:revision>
  <dcterms:created xsi:type="dcterms:W3CDTF">2021-04-23T04:12:05Z</dcterms:created>
  <dcterms:modified xsi:type="dcterms:W3CDTF">2021-04-24T18:45:29Z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0x010100C1FF67C277C9B94585823F3CDC704983</vt:lpwstr>
  </property>
</Properties>
</file>