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1036320"/>
            <a:ext cx="9736183" cy="1497874"/>
          </a:xfrm>
        </p:spPr>
        <p:txBody>
          <a:bodyPr>
            <a:normAutofit/>
          </a:bodyPr>
          <a:lstStyle/>
          <a:p>
            <a:r>
              <a:rPr lang="en-US" sz="6000" dirty="0" smtClean="0">
                <a:solidFill>
                  <a:srgbClr val="FF0000"/>
                </a:solidFill>
              </a:rPr>
              <a:t>					 IIIT  BHAGALPUR</a:t>
            </a:r>
            <a:r>
              <a:rPr lang="en-US" dirty="0" smtClean="0"/>
              <a:t>		</a:t>
            </a:r>
            <a:endParaRPr lang="en-US" dirty="0"/>
          </a:p>
        </p:txBody>
      </p:sp>
      <p:sp>
        <p:nvSpPr>
          <p:cNvPr id="3" name="Subtitle 2"/>
          <p:cNvSpPr>
            <a:spLocks noGrp="1"/>
          </p:cNvSpPr>
          <p:nvPr>
            <p:ph type="subTitle" idx="4294967295"/>
          </p:nvPr>
        </p:nvSpPr>
        <p:spPr>
          <a:xfrm>
            <a:off x="78377" y="3326675"/>
            <a:ext cx="10023566" cy="1193073"/>
          </a:xfrm>
        </p:spPr>
        <p:txBody>
          <a:bodyPr>
            <a:normAutofit fontScale="92500"/>
          </a:bodyPr>
          <a:lstStyle/>
          <a:p>
            <a:pPr marL="0" indent="0">
              <a:buNone/>
            </a:pPr>
            <a:r>
              <a:rPr lang="en-US" sz="3600" b="1" dirty="0" smtClean="0">
                <a:solidFill>
                  <a:schemeClr val="tx1"/>
                </a:solidFill>
              </a:rPr>
              <a:t>			   	</a:t>
            </a:r>
            <a:r>
              <a:rPr lang="en-US" sz="4800" b="1" dirty="0" smtClean="0">
                <a:solidFill>
                  <a:schemeClr val="tx1"/>
                </a:solidFill>
              </a:rPr>
              <a:t>ARTIFICIAL</a:t>
            </a:r>
            <a:r>
              <a:rPr lang="en-US" sz="3600" b="1" dirty="0" smtClean="0"/>
              <a:t>  </a:t>
            </a:r>
            <a:r>
              <a:rPr lang="en-US" sz="4800" b="1" dirty="0" smtClean="0">
                <a:solidFill>
                  <a:schemeClr val="tx1"/>
                </a:solidFill>
              </a:rPr>
              <a:t>INTELLIGENCE</a:t>
            </a:r>
            <a:r>
              <a:rPr lang="en-US" sz="3600" dirty="0" smtClean="0"/>
              <a:t>	</a:t>
            </a:r>
            <a:r>
              <a:rPr lang="en-US" sz="3600" dirty="0"/>
              <a:t>	</a:t>
            </a:r>
            <a:r>
              <a:rPr lang="en-US" sz="3600" dirty="0" smtClean="0"/>
              <a:t>	                                              </a:t>
            </a:r>
          </a:p>
        </p:txBody>
      </p:sp>
      <p:sp>
        <p:nvSpPr>
          <p:cNvPr id="6" name="TextBox 5"/>
          <p:cNvSpPr txBox="1"/>
          <p:nvPr/>
        </p:nvSpPr>
        <p:spPr>
          <a:xfrm>
            <a:off x="5582196" y="4192768"/>
            <a:ext cx="3143794" cy="4924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600" b="1" dirty="0" smtClean="0"/>
              <a:t>Course No- </a:t>
            </a:r>
            <a:r>
              <a:rPr lang="en-US" sz="2600" b="1" dirty="0" smtClean="0"/>
              <a:t>CS303</a:t>
            </a:r>
            <a:endParaRPr lang="en-US" sz="2600" b="1" dirty="0"/>
          </a:p>
        </p:txBody>
      </p:sp>
      <p:sp>
        <p:nvSpPr>
          <p:cNvPr id="7" name="TextBox 6"/>
          <p:cNvSpPr txBox="1"/>
          <p:nvPr/>
        </p:nvSpPr>
        <p:spPr>
          <a:xfrm>
            <a:off x="2898475" y="5682750"/>
            <a:ext cx="7203468" cy="523220"/>
          </a:xfrm>
          <a:prstGeom prst="rect">
            <a:avLst/>
          </a:prstGeom>
          <a:noFill/>
        </p:spPr>
        <p:txBody>
          <a:bodyPr wrap="square" rtlCol="0">
            <a:spAutoFit/>
          </a:bodyPr>
          <a:lstStyle/>
          <a:p>
            <a:r>
              <a:rPr lang="en-US" sz="2800" b="1" dirty="0" smtClean="0"/>
              <a:t>INSTRUCTOR-Mr.</a:t>
            </a:r>
            <a:r>
              <a:rPr lang="en-US" sz="2400" dirty="0" smtClean="0"/>
              <a:t> </a:t>
            </a:r>
            <a:r>
              <a:rPr lang="en-US" sz="2800" b="1" dirty="0" smtClean="0"/>
              <a:t>RUPAM</a:t>
            </a:r>
            <a:r>
              <a:rPr lang="en-US" sz="2400" dirty="0" smtClean="0"/>
              <a:t> </a:t>
            </a:r>
            <a:r>
              <a:rPr lang="en-US" sz="2800" b="1" dirty="0" smtClean="0"/>
              <a:t>BHATTACHARYYA</a:t>
            </a:r>
            <a:endParaRPr lang="en-US" sz="2800" b="1" dirty="0"/>
          </a:p>
        </p:txBody>
      </p:sp>
    </p:spTree>
    <p:extLst>
      <p:ext uri="{BB962C8B-B14F-4D97-AF65-F5344CB8AC3E}">
        <p14:creationId xmlns:p14="http://schemas.microsoft.com/office/powerpoint/2010/main" val="199063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22693" y="232709"/>
            <a:ext cx="87903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&lt;20;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for(</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j=0; j&lt;20;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path[j][</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path[</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759123" y="1046136"/>
            <a:ext cx="2962349"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[0]=366;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[2]=160;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[3]=242;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[4]=161;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[5]=176;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[6]=77;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[7]=151;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[8]=226;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[9]=244;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[10]=241;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[11]=234;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[12]=380;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[13]=100;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[14]=193;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[15]=253;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[16]=329;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[17]=80;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[18]=199;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[19]=374;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=0;i&lt;20;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visited[</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830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92038" y="858462"/>
            <a:ext cx="4196662"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minimum(</a:t>
            </a: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arr</a:t>
            </a:r>
            <a:r>
              <a:rPr lang="en-US" altLang="en-US" sz="1600" dirty="0">
                <a:solidFill>
                  <a:srgbClr val="000000"/>
                </a:solidFill>
                <a:latin typeface="Courier New" panose="02070309020205020404" pitchFamily="49" charset="0"/>
                <a:cs typeface="Courier New" panose="02070309020205020404" pitchFamily="49" charset="0"/>
              </a:rPr>
              <a:t>[][2], </a:t>
            </a: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n)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mincount</a:t>
            </a:r>
            <a:r>
              <a:rPr lang="en-US" altLang="en-US" sz="1600" dirty="0">
                <a:solidFill>
                  <a:srgbClr val="000000"/>
                </a:solidFill>
                <a:latin typeface="Courier New" panose="02070309020205020404" pitchFamily="49" charset="0"/>
                <a:cs typeface="Courier New" panose="02070309020205020404" pitchFamily="49" charset="0"/>
              </a:rPr>
              <a:t> = 0;</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min = 9999;</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for (</a:t>
            </a: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0;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&lt; n;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if (</a:t>
            </a:r>
            <a:r>
              <a:rPr lang="en-US" altLang="en-US" sz="1600" dirty="0" err="1">
                <a:solidFill>
                  <a:srgbClr val="000000"/>
                </a:solidFill>
                <a:latin typeface="Courier New" panose="02070309020205020404" pitchFamily="49" charset="0"/>
                <a:cs typeface="Courier New" panose="02070309020205020404" pitchFamily="49" charset="0"/>
              </a:rPr>
              <a:t>arr</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][1] &lt; min)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min = </a:t>
            </a:r>
            <a:r>
              <a:rPr lang="en-US" altLang="en-US" sz="1600" dirty="0" err="1">
                <a:solidFill>
                  <a:srgbClr val="000000"/>
                </a:solidFill>
                <a:latin typeface="Courier New" panose="02070309020205020404" pitchFamily="49" charset="0"/>
                <a:cs typeface="Courier New" panose="02070309020205020404" pitchFamily="49" charset="0"/>
              </a:rPr>
              <a:t>arr</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][1];</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mincount</a:t>
            </a:r>
            <a:r>
              <a:rPr lang="en-US" altLang="en-US" sz="1600" dirty="0">
                <a:solidFill>
                  <a:srgbClr val="000000"/>
                </a:solidFill>
                <a:latin typeface="Courier New" panose="02070309020205020404" pitchFamily="49" charset="0"/>
                <a:cs typeface="Courier New" panose="02070309020205020404" pitchFamily="49" charset="0"/>
              </a:rPr>
              <a:t> = </a:t>
            </a:r>
            <a:r>
              <a:rPr lang="en-US" altLang="en-US" sz="1600" dirty="0" err="1">
                <a:solidFill>
                  <a:srgbClr val="000000"/>
                </a:solidFill>
                <a:latin typeface="Courier New" panose="02070309020205020404" pitchFamily="49" charset="0"/>
                <a:cs typeface="Courier New" panose="02070309020205020404" pitchFamily="49" charset="0"/>
              </a:rPr>
              <a:t>arr</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][0];</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return </a:t>
            </a:r>
            <a:r>
              <a:rPr lang="en-US" altLang="en-US" sz="1600" dirty="0" err="1">
                <a:solidFill>
                  <a:srgbClr val="000000"/>
                </a:solidFill>
                <a:latin typeface="Courier New" panose="02070309020205020404" pitchFamily="49" charset="0"/>
                <a:cs typeface="Courier New" panose="02070309020205020404" pitchFamily="49" charset="0"/>
              </a:rPr>
              <a:t>mincount</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smtClean="0">
                <a:solidFill>
                  <a:srgbClr val="000000"/>
                </a:solidFill>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3" name="Rectangle 2"/>
          <p:cNvSpPr>
            <a:spLocks noChangeArrowheads="1"/>
          </p:cNvSpPr>
          <p:nvPr/>
        </p:nvSpPr>
        <p:spPr bwMode="auto">
          <a:xfrm>
            <a:off x="992038" y="3656496"/>
            <a:ext cx="469038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main()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create_map</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printf</a:t>
            </a:r>
            <a:r>
              <a:rPr lang="en-US" altLang="en-US" sz="1600" dirty="0">
                <a:solidFill>
                  <a:srgbClr val="000000"/>
                </a:solidFill>
                <a:latin typeface="Courier New" panose="02070309020205020404" pitchFamily="49" charset="0"/>
                <a:cs typeface="Courier New" panose="02070309020205020404" pitchFamily="49" charset="0"/>
              </a:rPr>
              <a:t>("List of States..\n");</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for (</a:t>
            </a: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0;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&lt; 20;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printf</a:t>
            </a:r>
            <a:r>
              <a:rPr lang="en-US" altLang="en-US" sz="1600" dirty="0">
                <a:solidFill>
                  <a:srgbClr val="000000"/>
                </a:solidFill>
                <a:latin typeface="Courier New" panose="02070309020205020404" pitchFamily="49" charset="0"/>
                <a:cs typeface="Courier New" panose="02070309020205020404" pitchFamily="49" charset="0"/>
              </a:rPr>
              <a:t>("%s\n", name[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979488" y="5223424"/>
            <a:ext cx="3702937"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nn-NO" altLang="en-US" sz="1600">
                <a:solidFill>
                  <a:srgbClr val="000000"/>
                </a:solidFill>
                <a:latin typeface="Courier New" panose="02070309020205020404" pitchFamily="49" charset="0"/>
                <a:cs typeface="Courier New" panose="02070309020205020404" pitchFamily="49" charset="0"/>
              </a:rPr>
              <a:t>for (int i = 0; i &lt; 10; i++) {</a:t>
            </a:r>
          </a:p>
          <a:p>
            <a:pPr lvl="0" defTabSz="914400" eaLnBrk="0" fontAlgn="base" hangingPunct="0">
              <a:spcBef>
                <a:spcPct val="0"/>
              </a:spcBef>
              <a:spcAft>
                <a:spcPct val="0"/>
              </a:spcAft>
            </a:pPr>
            <a:r>
              <a:rPr lang="nn-NO" altLang="en-US" sz="1600" dirty="0">
                <a:solidFill>
                  <a:srgbClr val="000000"/>
                </a:solidFill>
                <a:latin typeface="Courier New" panose="02070309020205020404" pitchFamily="49" charset="0"/>
                <a:cs typeface="Courier New" panose="02070309020205020404" pitchFamily="49" charset="0"/>
              </a:rPr>
              <a:t>    availables[i][1] = 2000;</a:t>
            </a:r>
          </a:p>
          <a:p>
            <a:pPr lvl="0" defTabSz="914400" eaLnBrk="0" fontAlgn="base" hangingPunct="0">
              <a:spcBef>
                <a:spcPct val="0"/>
              </a:spcBef>
              <a:spcAft>
                <a:spcPct val="0"/>
              </a:spcAft>
            </a:pPr>
            <a:r>
              <a:rPr lang="nn-NO" altLang="en-US" sz="1600" dirty="0">
                <a:solidFill>
                  <a:srgbClr val="000000"/>
                </a:solidFill>
                <a:latin typeface="Courier New" panose="02070309020205020404" pitchFamily="49" charset="0"/>
                <a:cs typeface="Courier New" panose="02070309020205020404" pitchFamily="49" charset="0"/>
              </a:rPr>
              <a:t>    availables[i][0] = 99;</a:t>
            </a:r>
          </a:p>
          <a:p>
            <a:pPr lvl="0" defTabSz="914400" eaLnBrk="0" fontAlgn="base" hangingPunct="0">
              <a:spcBef>
                <a:spcPct val="0"/>
              </a:spcBef>
              <a:spcAft>
                <a:spcPct val="0"/>
              </a:spcAft>
            </a:pPr>
            <a:r>
              <a:rPr lang="nn-NO" altLang="en-US" sz="1600" dirty="0">
                <a:solidFill>
                  <a:srgbClr val="000000"/>
                </a:solidFill>
                <a:latin typeface="Courier New" panose="02070309020205020404" pitchFamily="49" charset="0"/>
                <a:cs typeface="Courier New" panose="02070309020205020404" pitchFamily="49" charset="0"/>
              </a:rPr>
              <a:t>}</a:t>
            </a:r>
            <a:br>
              <a:rPr lang="nn-NO" altLang="en-US" sz="1600" dirty="0">
                <a:solidFill>
                  <a:srgbClr val="000000"/>
                </a:solidFill>
                <a:latin typeface="Courier New" panose="02070309020205020404" pitchFamily="49" charset="0"/>
                <a:cs typeface="Courier New" panose="02070309020205020404" pitchFamily="49" charset="0"/>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453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94294" y="856447"/>
            <a:ext cx="709954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steps=0;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Char</a:t>
            </a:r>
            <a:r>
              <a:rPr kumimoji="0" lang="en-US" altLang="en-US" sz="16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lang="en-US" altLang="en-US" sz="1600" dirty="0" smtClean="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initpoint,destpoint,currpoint,minpoint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=0,j=0,k=0;</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794295" y="1797334"/>
            <a:ext cx="8806905"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err="1">
                <a:solidFill>
                  <a:srgbClr val="000000"/>
                </a:solidFill>
                <a:latin typeface="Courier New" panose="02070309020205020404" pitchFamily="49" charset="0"/>
                <a:cs typeface="Courier New" panose="02070309020205020404" pitchFamily="49" charset="0"/>
              </a:rPr>
              <a:t>printf</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nEnter</a:t>
            </a:r>
            <a:r>
              <a:rPr lang="en-US" altLang="en-US" sz="1600" dirty="0">
                <a:solidFill>
                  <a:srgbClr val="000000"/>
                </a:solidFill>
                <a:latin typeface="Courier New" panose="02070309020205020404" pitchFamily="49" charset="0"/>
                <a:cs typeface="Courier New" panose="02070309020205020404" pitchFamily="49" charset="0"/>
              </a:rPr>
              <a:t> the Initial Place: ");</a:t>
            </a:r>
          </a:p>
          <a:p>
            <a:pPr lvl="0" defTabSz="914400" eaLnBrk="0" fontAlgn="base" hangingPunct="0">
              <a:spcBef>
                <a:spcPct val="0"/>
              </a:spcBef>
              <a:spcAft>
                <a:spcPct val="0"/>
              </a:spcAft>
            </a:pPr>
            <a:r>
              <a:rPr lang="en-US" altLang="en-US" sz="1600" dirty="0" err="1">
                <a:solidFill>
                  <a:srgbClr val="000000"/>
                </a:solidFill>
                <a:latin typeface="Courier New" panose="02070309020205020404" pitchFamily="49" charset="0"/>
                <a:cs typeface="Courier New" panose="02070309020205020404" pitchFamily="49" charset="0"/>
              </a:rPr>
              <a:t>scanf</a:t>
            </a:r>
            <a:r>
              <a:rPr lang="en-US" altLang="en-US" sz="1600" dirty="0">
                <a:solidFill>
                  <a:srgbClr val="000000"/>
                </a:solidFill>
                <a:latin typeface="Courier New" panose="02070309020205020404" pitchFamily="49" charset="0"/>
                <a:cs typeface="Courier New" panose="02070309020205020404" pitchFamily="49" charset="0"/>
              </a:rPr>
              <a:t>("%s", &amp; </a:t>
            </a:r>
            <a:r>
              <a:rPr lang="en-US" altLang="en-US" sz="1600" dirty="0" err="1">
                <a:solidFill>
                  <a:srgbClr val="000000"/>
                </a:solidFill>
                <a:latin typeface="Courier New" panose="02070309020205020404" pitchFamily="49" charset="0"/>
                <a:cs typeface="Courier New" panose="02070309020205020404" pitchFamily="49" charset="0"/>
              </a:rPr>
              <a:t>init</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err="1">
                <a:solidFill>
                  <a:srgbClr val="000000"/>
                </a:solidFill>
                <a:latin typeface="Courier New" panose="02070309020205020404" pitchFamily="49" charset="0"/>
                <a:cs typeface="Courier New" panose="02070309020205020404" pitchFamily="49" charset="0"/>
              </a:rPr>
              <a:t>strcpy</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dest</a:t>
            </a:r>
            <a:r>
              <a:rPr lang="en-US" altLang="en-US" sz="1600" dirty="0">
                <a:solidFill>
                  <a:srgbClr val="000000"/>
                </a:solidFill>
                <a:latin typeface="Courier New" panose="02070309020205020404" pitchFamily="49" charset="0"/>
                <a:cs typeface="Courier New" panose="02070309020205020404" pitchFamily="49" charset="0"/>
              </a:rPr>
              <a:t>, "Bucharest");</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for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0;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&lt; 20;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if (</a:t>
            </a:r>
            <a:r>
              <a:rPr lang="en-US" altLang="en-US" sz="1600" dirty="0" err="1">
                <a:solidFill>
                  <a:srgbClr val="000000"/>
                </a:solidFill>
                <a:latin typeface="Courier New" panose="02070309020205020404" pitchFamily="49" charset="0"/>
                <a:cs typeface="Courier New" panose="02070309020205020404" pitchFamily="49" charset="0"/>
              </a:rPr>
              <a:t>strcmp</a:t>
            </a:r>
            <a:r>
              <a:rPr lang="en-US" altLang="en-US" sz="1600" dirty="0">
                <a:solidFill>
                  <a:srgbClr val="000000"/>
                </a:solidFill>
                <a:latin typeface="Courier New" panose="02070309020205020404" pitchFamily="49" charset="0"/>
                <a:cs typeface="Courier New" panose="02070309020205020404" pitchFamily="49" charset="0"/>
              </a:rPr>
              <a:t>(name[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init</a:t>
            </a:r>
            <a:r>
              <a:rPr lang="en-US" altLang="en-US" sz="1600" dirty="0">
                <a:solidFill>
                  <a:srgbClr val="000000"/>
                </a:solidFill>
                <a:latin typeface="Courier New" panose="02070309020205020404" pitchFamily="49" charset="0"/>
                <a:cs typeface="Courier New" panose="02070309020205020404" pitchFamily="49" charset="0"/>
              </a:rPr>
              <a:t>) == 0)</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initpoint</a:t>
            </a:r>
            <a:r>
              <a:rPr lang="en-US" altLang="en-US" sz="1600" dirty="0">
                <a:solidFill>
                  <a:srgbClr val="000000"/>
                </a:solidFill>
                <a:latin typeface="Courier New" panose="02070309020205020404" pitchFamily="49" charset="0"/>
                <a:cs typeface="Courier New" panose="02070309020205020404" pitchFamily="49" charset="0"/>
              </a:rPr>
              <a:t> =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if (</a:t>
            </a:r>
            <a:r>
              <a:rPr lang="en-US" altLang="en-US" sz="1600" dirty="0" err="1">
                <a:solidFill>
                  <a:srgbClr val="000000"/>
                </a:solidFill>
                <a:latin typeface="Courier New" panose="02070309020205020404" pitchFamily="49" charset="0"/>
                <a:cs typeface="Courier New" panose="02070309020205020404" pitchFamily="49" charset="0"/>
              </a:rPr>
              <a:t>strcmp</a:t>
            </a:r>
            <a:r>
              <a:rPr lang="en-US" altLang="en-US" sz="1600" dirty="0">
                <a:solidFill>
                  <a:srgbClr val="000000"/>
                </a:solidFill>
                <a:latin typeface="Courier New" panose="02070309020205020404" pitchFamily="49" charset="0"/>
                <a:cs typeface="Courier New" panose="02070309020205020404" pitchFamily="49" charset="0"/>
              </a:rPr>
              <a:t>(name[</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dest</a:t>
            </a:r>
            <a:r>
              <a:rPr lang="en-US" altLang="en-US" sz="1600" dirty="0">
                <a:solidFill>
                  <a:srgbClr val="000000"/>
                </a:solidFill>
                <a:latin typeface="Courier New" panose="02070309020205020404" pitchFamily="49" charset="0"/>
                <a:cs typeface="Courier New" panose="02070309020205020404" pitchFamily="49" charset="0"/>
              </a:rPr>
              <a:t>) == 0)</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destpoint</a:t>
            </a:r>
            <a:r>
              <a:rPr lang="en-US" altLang="en-US" sz="1600" dirty="0">
                <a:solidFill>
                  <a:srgbClr val="000000"/>
                </a:solidFill>
                <a:latin typeface="Courier New" panose="02070309020205020404" pitchFamily="49" charset="0"/>
                <a:cs typeface="Courier New" panose="02070309020205020404" pitchFamily="49" charset="0"/>
              </a:rPr>
              <a:t> =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visited[</a:t>
            </a:r>
            <a:r>
              <a:rPr lang="en-US" altLang="en-US" sz="1600" dirty="0" err="1">
                <a:solidFill>
                  <a:srgbClr val="000000"/>
                </a:solidFill>
                <a:latin typeface="Courier New" panose="02070309020205020404" pitchFamily="49" charset="0"/>
                <a:cs typeface="Courier New" panose="02070309020205020404" pitchFamily="49" charset="0"/>
              </a:rPr>
              <a:t>initpoint</a:t>
            </a:r>
            <a:r>
              <a:rPr lang="en-US" altLang="en-US" sz="1600" dirty="0">
                <a:solidFill>
                  <a:srgbClr val="000000"/>
                </a:solidFill>
                <a:latin typeface="Courier New" panose="02070309020205020404" pitchFamily="49" charset="0"/>
                <a:cs typeface="Courier New" panose="02070309020205020404" pitchFamily="49" charset="0"/>
              </a:rPr>
              <a:t>] = 1;</a:t>
            </a:r>
          </a:p>
          <a:p>
            <a:pPr lvl="0" defTabSz="914400" eaLnBrk="0" fontAlgn="base" hangingPunct="0">
              <a:spcBef>
                <a:spcPct val="0"/>
              </a:spcBef>
              <a:spcAft>
                <a:spcPct val="0"/>
              </a:spcAft>
            </a:pPr>
            <a:r>
              <a:rPr lang="en-US" altLang="en-US" sz="1600" dirty="0" err="1">
                <a:solidFill>
                  <a:srgbClr val="000000"/>
                </a:solidFill>
                <a:latin typeface="Courier New" panose="02070309020205020404" pitchFamily="49" charset="0"/>
                <a:cs typeface="Courier New" panose="02070309020205020404" pitchFamily="49" charset="0"/>
              </a:rPr>
              <a:t>currpoint</a:t>
            </a:r>
            <a:r>
              <a:rPr lang="en-US" altLang="en-US" sz="1600" dirty="0">
                <a:solidFill>
                  <a:srgbClr val="000000"/>
                </a:solidFill>
                <a:latin typeface="Courier New" panose="02070309020205020404" pitchFamily="49" charset="0"/>
                <a:cs typeface="Courier New" panose="02070309020205020404" pitchFamily="49" charset="0"/>
              </a:rPr>
              <a:t> = </a:t>
            </a:r>
            <a:r>
              <a:rPr lang="en-US" altLang="en-US" sz="1600" dirty="0" err="1">
                <a:solidFill>
                  <a:srgbClr val="000000"/>
                </a:solidFill>
                <a:latin typeface="Courier New" panose="02070309020205020404" pitchFamily="49" charset="0"/>
                <a:cs typeface="Courier New" panose="02070309020205020404" pitchFamily="49" charset="0"/>
              </a:rPr>
              <a:t>initpoint</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err="1">
                <a:solidFill>
                  <a:srgbClr val="000000"/>
                </a:solidFill>
                <a:latin typeface="Courier New" panose="02070309020205020404" pitchFamily="49" charset="0"/>
                <a:cs typeface="Courier New" panose="02070309020205020404" pitchFamily="49" charset="0"/>
              </a:rPr>
              <a:t>printf</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nStarting</a:t>
            </a:r>
            <a:r>
              <a:rPr lang="en-US" altLang="en-US" sz="1600" dirty="0">
                <a:solidFill>
                  <a:srgbClr val="000000"/>
                </a:solidFill>
                <a:latin typeface="Courier New" panose="02070309020205020404" pitchFamily="49" charset="0"/>
                <a:cs typeface="Courier New" panose="02070309020205020404" pitchFamily="49" charset="0"/>
              </a:rPr>
              <a:t>.. Greedy BFS for the Map of Romania!\n\</a:t>
            </a:r>
            <a:r>
              <a:rPr lang="en-US" altLang="en-US" sz="1600" dirty="0" err="1">
                <a:solidFill>
                  <a:srgbClr val="000000"/>
                </a:solidFill>
                <a:latin typeface="Courier New" panose="02070309020205020404" pitchFamily="49" charset="0"/>
                <a:cs typeface="Courier New" panose="02070309020205020404" pitchFamily="49" charset="0"/>
              </a:rPr>
              <a:t>nSt</a:t>
            </a:r>
            <a:r>
              <a:rPr lang="en-US" altLang="en-US" sz="1600" dirty="0">
                <a:solidFill>
                  <a:srgbClr val="000000"/>
                </a:solidFill>
                <a:latin typeface="Courier New" panose="02070309020205020404" pitchFamily="49" charset="0"/>
                <a:cs typeface="Courier New" panose="02070309020205020404" pitchFamily="49" charset="0"/>
              </a:rPr>
              <a:t>. Line</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Distance from Bucharest\ </a:t>
            </a:r>
            <a:r>
              <a:rPr lang="en-US" altLang="en-US" sz="1600" dirty="0" err="1">
                <a:solidFill>
                  <a:srgbClr val="000000"/>
                </a:solidFill>
                <a:latin typeface="Courier New" panose="02070309020205020404" pitchFamily="49" charset="0"/>
                <a:cs typeface="Courier New" panose="02070309020205020404" pitchFamily="49" charset="0"/>
              </a:rPr>
              <a:t>tState</a:t>
            </a:r>
            <a:r>
              <a:rPr lang="en-US" altLang="en-US" sz="1600" dirty="0">
                <a:solidFill>
                  <a:srgbClr val="000000"/>
                </a:solidFill>
                <a:latin typeface="Courier New" panose="02070309020205020404" pitchFamily="49" charset="0"/>
                <a:cs typeface="Courier New" panose="02070309020205020404" pitchFamily="49" charset="0"/>
              </a:rPr>
              <a:t>(Node)\ n ");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490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2450" y="647618"/>
            <a:ext cx="10110900"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while (visited[</a:t>
            </a:r>
            <a:r>
              <a:rPr lang="en-US" altLang="en-US" sz="1600" dirty="0" err="1">
                <a:solidFill>
                  <a:srgbClr val="000000"/>
                </a:solidFill>
                <a:latin typeface="Courier New" panose="02070309020205020404" pitchFamily="49" charset="0"/>
                <a:cs typeface="Courier New" panose="02070309020205020404" pitchFamily="49" charset="0"/>
              </a:rPr>
              <a:t>destpoint</a:t>
            </a:r>
            <a:r>
              <a:rPr lang="en-US" altLang="en-US" sz="1600" dirty="0">
                <a:solidFill>
                  <a:srgbClr val="000000"/>
                </a:solidFill>
                <a:latin typeface="Courier New" panose="02070309020205020404" pitchFamily="49" charset="0"/>
                <a:cs typeface="Courier New" panose="02070309020205020404" pitchFamily="49" charset="0"/>
              </a:rPr>
              <a:t>] != 1)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k = 0;</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for (j = 0; j &lt; 20; </a:t>
            </a:r>
            <a:r>
              <a:rPr lang="en-US" altLang="en-US" sz="1600" dirty="0" err="1">
                <a:solidFill>
                  <a:srgbClr val="000000"/>
                </a:solidFill>
                <a:latin typeface="Courier New" panose="02070309020205020404" pitchFamily="49" charset="0"/>
                <a:cs typeface="Courier New" panose="02070309020205020404" pitchFamily="49" charset="0"/>
              </a:rPr>
              <a:t>j++</a:t>
            </a: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if (path[</a:t>
            </a:r>
            <a:r>
              <a:rPr lang="en-US" altLang="en-US" sz="1600" dirty="0" err="1">
                <a:solidFill>
                  <a:srgbClr val="000000"/>
                </a:solidFill>
                <a:latin typeface="Courier New" panose="02070309020205020404" pitchFamily="49" charset="0"/>
                <a:cs typeface="Courier New" panose="02070309020205020404" pitchFamily="49" charset="0"/>
              </a:rPr>
              <a:t>currpoint</a:t>
            </a:r>
            <a:r>
              <a:rPr lang="en-US" altLang="en-US" sz="1600" dirty="0">
                <a:solidFill>
                  <a:srgbClr val="000000"/>
                </a:solidFill>
                <a:latin typeface="Courier New" panose="02070309020205020404" pitchFamily="49" charset="0"/>
                <a:cs typeface="Courier New" panose="02070309020205020404" pitchFamily="49" charset="0"/>
              </a:rPr>
              <a:t>][j] &lt; 20000 &amp;&amp; path[</a:t>
            </a:r>
            <a:r>
              <a:rPr lang="en-US" altLang="en-US" sz="1600" dirty="0" err="1">
                <a:solidFill>
                  <a:srgbClr val="000000"/>
                </a:solidFill>
                <a:latin typeface="Courier New" panose="02070309020205020404" pitchFamily="49" charset="0"/>
                <a:cs typeface="Courier New" panose="02070309020205020404" pitchFamily="49" charset="0"/>
              </a:rPr>
              <a:t>currpoint</a:t>
            </a:r>
            <a:r>
              <a:rPr lang="en-US" altLang="en-US" sz="1600" dirty="0">
                <a:solidFill>
                  <a:srgbClr val="000000"/>
                </a:solidFill>
                <a:latin typeface="Courier New" panose="02070309020205020404" pitchFamily="49" charset="0"/>
                <a:cs typeface="Courier New" panose="02070309020205020404" pitchFamily="49" charset="0"/>
              </a:rPr>
              <a:t>][j] &gt; 0 &amp;&amp; visited[j] != 1</a:t>
            </a:r>
            <a:r>
              <a:rPr lang="en-US" altLang="en-US" sz="1600" dirty="0" smtClean="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smtClean="0">
                <a:solidFill>
                  <a:srgbClr val="000000"/>
                </a:solidFill>
                <a:latin typeface="Courier New" panose="02070309020205020404" pitchFamily="49" charset="0"/>
                <a:cs typeface="Courier New" panose="02070309020205020404" pitchFamily="49" charset="0"/>
              </a:rPr>
              <a:t>      {</a:t>
            </a:r>
            <a:endParaRPr lang="en-US" altLang="en-US" sz="1600" dirty="0">
              <a:solidFill>
                <a:srgbClr val="000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availables</a:t>
            </a:r>
            <a:r>
              <a:rPr lang="en-US" altLang="en-US" sz="1600" dirty="0">
                <a:solidFill>
                  <a:srgbClr val="000000"/>
                </a:solidFill>
                <a:latin typeface="Courier New" panose="02070309020205020404" pitchFamily="49" charset="0"/>
                <a:cs typeface="Courier New" panose="02070309020205020404" pitchFamily="49" charset="0"/>
              </a:rPr>
              <a:t>[k][0] = j;</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availables</a:t>
            </a:r>
            <a:r>
              <a:rPr lang="en-US" altLang="en-US" sz="1600" dirty="0">
                <a:solidFill>
                  <a:srgbClr val="000000"/>
                </a:solidFill>
                <a:latin typeface="Courier New" panose="02070309020205020404" pitchFamily="49" charset="0"/>
                <a:cs typeface="Courier New" panose="02070309020205020404" pitchFamily="49" charset="0"/>
              </a:rPr>
              <a:t>[k][1] = </a:t>
            </a:r>
            <a:r>
              <a:rPr lang="en-US" altLang="en-US" sz="1600" dirty="0" err="1">
                <a:solidFill>
                  <a:srgbClr val="000000"/>
                </a:solidFill>
                <a:latin typeface="Courier New" panose="02070309020205020404" pitchFamily="49" charset="0"/>
                <a:cs typeface="Courier New" panose="02070309020205020404" pitchFamily="49" charset="0"/>
              </a:rPr>
              <a:t>dist_bucharest</a:t>
            </a:r>
            <a:r>
              <a:rPr lang="en-US" altLang="en-US" sz="1600" dirty="0">
                <a:solidFill>
                  <a:srgbClr val="000000"/>
                </a:solidFill>
                <a:latin typeface="Courier New" panose="02070309020205020404" pitchFamily="49" charset="0"/>
                <a:cs typeface="Courier New" panose="02070309020205020404" pitchFamily="49" charset="0"/>
              </a:rPr>
              <a:t>[j];</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k++;</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printf</a:t>
            </a:r>
            <a:r>
              <a:rPr lang="en-US" altLang="en-US" sz="1600" dirty="0">
                <a:solidFill>
                  <a:srgbClr val="000000"/>
                </a:solidFill>
                <a:latin typeface="Courier New" panose="02070309020205020404" pitchFamily="49" charset="0"/>
                <a:cs typeface="Courier New" panose="02070309020205020404" pitchFamily="49" charset="0"/>
              </a:rPr>
              <a:t>("%d\t\t\t\t\</a:t>
            </a:r>
            <a:r>
              <a:rPr lang="en-US" altLang="en-US" sz="1600" dirty="0" err="1">
                <a:solidFill>
                  <a:srgbClr val="000000"/>
                </a:solidFill>
                <a:latin typeface="Courier New" panose="02070309020205020404" pitchFamily="49" charset="0"/>
                <a:cs typeface="Courier New" panose="02070309020205020404" pitchFamily="49" charset="0"/>
              </a:rPr>
              <a:t>t%s</a:t>
            </a:r>
            <a:r>
              <a:rPr lang="en-US" altLang="en-US" sz="1600" dirty="0">
                <a:solidFill>
                  <a:srgbClr val="000000"/>
                </a:solidFill>
                <a:latin typeface="Courier New" panose="02070309020205020404" pitchFamily="49" charset="0"/>
                <a:cs typeface="Courier New" panose="02070309020205020404" pitchFamily="49" charset="0"/>
              </a:rPr>
              <a:t>\n", </a:t>
            </a:r>
            <a:r>
              <a:rPr lang="en-US" altLang="en-US" sz="1600" dirty="0" err="1">
                <a:solidFill>
                  <a:srgbClr val="000000"/>
                </a:solidFill>
                <a:latin typeface="Courier New" panose="02070309020205020404" pitchFamily="49" charset="0"/>
                <a:cs typeface="Courier New" panose="02070309020205020404" pitchFamily="49" charset="0"/>
              </a:rPr>
              <a:t>dist_bucharest</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currpoint</a:t>
            </a:r>
            <a:r>
              <a:rPr lang="en-US" altLang="en-US" sz="1600" dirty="0">
                <a:solidFill>
                  <a:srgbClr val="000000"/>
                </a:solidFill>
                <a:latin typeface="Courier New" panose="02070309020205020404" pitchFamily="49" charset="0"/>
                <a:cs typeface="Courier New" panose="02070309020205020404" pitchFamily="49" charset="0"/>
              </a:rPr>
              <a:t>], name[</a:t>
            </a:r>
            <a:r>
              <a:rPr lang="en-US" altLang="en-US" sz="1600" dirty="0" err="1">
                <a:solidFill>
                  <a:srgbClr val="000000"/>
                </a:solidFill>
                <a:latin typeface="Courier New" panose="02070309020205020404" pitchFamily="49" charset="0"/>
                <a:cs typeface="Courier New" panose="02070309020205020404" pitchFamily="49" charset="0"/>
              </a:rPr>
              <a:t>currpoint</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minpoint</a:t>
            </a:r>
            <a:r>
              <a:rPr lang="en-US" altLang="en-US" sz="1600" dirty="0">
                <a:solidFill>
                  <a:srgbClr val="000000"/>
                </a:solidFill>
                <a:latin typeface="Courier New" panose="02070309020205020404" pitchFamily="49" charset="0"/>
                <a:cs typeface="Courier New" panose="02070309020205020404" pitchFamily="49" charset="0"/>
              </a:rPr>
              <a:t> = minimum(</a:t>
            </a:r>
            <a:r>
              <a:rPr lang="en-US" altLang="en-US" sz="1600" dirty="0" err="1">
                <a:solidFill>
                  <a:srgbClr val="000000"/>
                </a:solidFill>
                <a:latin typeface="Courier New" panose="02070309020205020404" pitchFamily="49" charset="0"/>
                <a:cs typeface="Courier New" panose="02070309020205020404" pitchFamily="49" charset="0"/>
              </a:rPr>
              <a:t>availables</a:t>
            </a:r>
            <a:r>
              <a:rPr lang="en-US" altLang="en-US" sz="1600" dirty="0">
                <a:solidFill>
                  <a:srgbClr val="000000"/>
                </a:solidFill>
                <a:latin typeface="Courier New" panose="02070309020205020404" pitchFamily="49" charset="0"/>
                <a:cs typeface="Courier New" panose="02070309020205020404" pitchFamily="49" charset="0"/>
              </a:rPr>
              <a:t>, k);</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visited[</a:t>
            </a:r>
            <a:r>
              <a:rPr lang="en-US" altLang="en-US" sz="1600" dirty="0" err="1">
                <a:solidFill>
                  <a:srgbClr val="000000"/>
                </a:solidFill>
                <a:latin typeface="Courier New" panose="02070309020205020404" pitchFamily="49" charset="0"/>
                <a:cs typeface="Courier New" panose="02070309020205020404" pitchFamily="49" charset="0"/>
              </a:rPr>
              <a:t>currpoint</a:t>
            </a:r>
            <a:r>
              <a:rPr lang="en-US" altLang="en-US" sz="1600" dirty="0">
                <a:solidFill>
                  <a:srgbClr val="000000"/>
                </a:solidFill>
                <a:latin typeface="Courier New" panose="02070309020205020404" pitchFamily="49" charset="0"/>
                <a:cs typeface="Courier New" panose="02070309020205020404" pitchFamily="49" charset="0"/>
              </a:rPr>
              <a:t>] = 1;</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steps++;</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currpoint</a:t>
            </a:r>
            <a:r>
              <a:rPr lang="en-US" altLang="en-US" sz="1600" dirty="0">
                <a:solidFill>
                  <a:srgbClr val="000000"/>
                </a:solidFill>
                <a:latin typeface="Courier New" panose="02070309020205020404" pitchFamily="49" charset="0"/>
                <a:cs typeface="Courier New" panose="02070309020205020404" pitchFamily="49" charset="0"/>
              </a:rPr>
              <a:t> = </a:t>
            </a:r>
            <a:r>
              <a:rPr lang="en-US" altLang="en-US" sz="1600" dirty="0" err="1">
                <a:solidFill>
                  <a:srgbClr val="000000"/>
                </a:solidFill>
                <a:latin typeface="Courier New" panose="02070309020205020404" pitchFamily="49" charset="0"/>
                <a:cs typeface="Courier New" panose="02070309020205020404" pitchFamily="49" charset="0"/>
              </a:rPr>
              <a:t>minpoint</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err="1">
                <a:solidFill>
                  <a:srgbClr val="000000"/>
                </a:solidFill>
                <a:latin typeface="Courier New" panose="02070309020205020404" pitchFamily="49" charset="0"/>
                <a:cs typeface="Courier New" panose="02070309020205020404" pitchFamily="49" charset="0"/>
              </a:rPr>
              <a:t>printf</a:t>
            </a:r>
            <a:r>
              <a:rPr lang="en-US" altLang="en-US" sz="1600" dirty="0">
                <a:solidFill>
                  <a:srgbClr val="000000"/>
                </a:solidFill>
                <a:latin typeface="Courier New" panose="02070309020205020404" pitchFamily="49" charset="0"/>
                <a:cs typeface="Courier New" panose="02070309020205020404" pitchFamily="49" charset="0"/>
              </a:rPr>
              <a:t>("Total no of Steps=%d\n", steps - 1);</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return 0;</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a:t>
            </a:r>
            <a:br>
              <a:rPr lang="en-US" altLang="en-US" sz="1600" dirty="0">
                <a:solidFill>
                  <a:srgbClr val="000000"/>
                </a:solidFill>
                <a:latin typeface="Courier New" panose="02070309020205020404" pitchFamily="49" charset="0"/>
                <a:cs typeface="Courier New" panose="02070309020205020404" pitchFamily="49" charset="0"/>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128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8038" y="129396"/>
            <a:ext cx="3856007" cy="646331"/>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latin typeface="Calibri" panose="020F0502020204030204" pitchFamily="34" charset="0"/>
              </a:rPr>
              <a:t>OUTPUT</a:t>
            </a:r>
            <a:endParaRPr lang="en-US" sz="3600" b="1" u="sng" dirty="0">
              <a:effectLst>
                <a:outerShdw blurRad="38100" dist="38100" dir="2700000" algn="tl">
                  <a:srgbClr val="000000">
                    <a:alpha val="43137"/>
                  </a:srgbClr>
                </a:outerShdw>
              </a:effectLst>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610" y="836762"/>
            <a:ext cx="5316381" cy="58228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10" y="775727"/>
            <a:ext cx="5593881" cy="5963724"/>
          </a:xfrm>
          <a:prstGeom prst="rect">
            <a:avLst/>
          </a:prstGeom>
        </p:spPr>
      </p:pic>
    </p:spTree>
    <p:extLst>
      <p:ext uri="{BB962C8B-B14F-4D97-AF65-F5344CB8AC3E}">
        <p14:creationId xmlns:p14="http://schemas.microsoft.com/office/powerpoint/2010/main" val="316904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232" y="1415477"/>
            <a:ext cx="7940403" cy="3792248"/>
          </a:xfrm>
          <a:prstGeom prst="rect">
            <a:avLst/>
          </a:prstGeom>
        </p:spPr>
      </p:pic>
    </p:spTree>
    <p:extLst>
      <p:ext uri="{BB962C8B-B14F-4D97-AF65-F5344CB8AC3E}">
        <p14:creationId xmlns:p14="http://schemas.microsoft.com/office/powerpoint/2010/main" val="389106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91738"/>
            <a:ext cx="12192000" cy="707886"/>
          </a:xfrm>
          <a:prstGeom prst="rect">
            <a:avLst/>
          </a:prstGeom>
          <a:noFill/>
        </p:spPr>
        <p:txBody>
          <a:bodyPr wrap="square" rtlCol="0">
            <a:spAutoFit/>
          </a:bodyPr>
          <a:lstStyle/>
          <a:p>
            <a:pPr algn="ctr"/>
            <a:r>
              <a:rPr lang="en-US" sz="4000" u="sng" dirty="0" smtClean="0">
                <a:effectLst>
                  <a:outerShdw blurRad="38100" dist="38100" dir="2700000" algn="tl">
                    <a:srgbClr val="000000">
                      <a:alpha val="43137"/>
                    </a:srgbClr>
                  </a:outerShdw>
                </a:effectLst>
              </a:rPr>
              <a:t>Observations</a:t>
            </a:r>
            <a:endParaRPr lang="en-US" sz="4000" u="sng" dirty="0">
              <a:effectLst>
                <a:outerShdw blurRad="38100" dist="38100" dir="2700000" algn="tl">
                  <a:srgbClr val="000000">
                    <a:alpha val="43137"/>
                  </a:srgbClr>
                </a:outerShdw>
              </a:effectLst>
            </a:endParaRPr>
          </a:p>
        </p:txBody>
      </p:sp>
      <p:sp>
        <p:nvSpPr>
          <p:cNvPr id="5" name="TextBox 4"/>
          <p:cNvSpPr txBox="1"/>
          <p:nvPr/>
        </p:nvSpPr>
        <p:spPr>
          <a:xfrm>
            <a:off x="1428206" y="1550126"/>
            <a:ext cx="8334103" cy="38318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t>We found that the Greedy Best First Search is not giving an optimal solution to the problem provided.</a:t>
            </a:r>
          </a:p>
          <a:p>
            <a:pPr marL="285750" indent="-285750" algn="just">
              <a:lnSpc>
                <a:spcPct val="150000"/>
              </a:lnSpc>
              <a:buFont typeface="Arial" panose="020B0604020202020204" pitchFamily="34" charset="0"/>
              <a:buChar char="•"/>
            </a:pPr>
            <a:r>
              <a:rPr lang="en-US" dirty="0" smtClean="0"/>
              <a:t>At times, it covers more distance than the optimal distance to reach Bucharest (Destination).</a:t>
            </a:r>
          </a:p>
          <a:p>
            <a:pPr marL="285750" indent="-285750" algn="just">
              <a:lnSpc>
                <a:spcPct val="150000"/>
              </a:lnSpc>
              <a:buFont typeface="Arial" panose="020B0604020202020204" pitchFamily="34" charset="0"/>
              <a:buChar char="•"/>
            </a:pPr>
            <a:r>
              <a:rPr lang="en-US" dirty="0" smtClean="0"/>
              <a:t>The heuristic function taken considers only the straight line distance from Bucharest and goes to the next state irrespective of how much distance it has to travel from the current node to the next node [g(n)].  </a:t>
            </a:r>
          </a:p>
          <a:p>
            <a:pPr marL="285750" indent="-285750" algn="just">
              <a:lnSpc>
                <a:spcPct val="150000"/>
              </a:lnSpc>
              <a:buFont typeface="Arial" panose="020B0604020202020204" pitchFamily="34" charset="0"/>
              <a:buChar char="•"/>
            </a:pPr>
            <a:r>
              <a:rPr lang="en-US" dirty="0" smtClean="0"/>
              <a:t>If we travel from some other state to Bucharest, it may give the optimal Solution.</a:t>
            </a:r>
            <a:endParaRPr lang="en-US" dirty="0"/>
          </a:p>
        </p:txBody>
      </p:sp>
    </p:spTree>
    <p:extLst>
      <p:ext uri="{BB962C8B-B14F-4D97-AF65-F5344CB8AC3E}">
        <p14:creationId xmlns:p14="http://schemas.microsoft.com/office/powerpoint/2010/main" val="54615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48342"/>
            <a:ext cx="12192000"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latin typeface="Calibri" panose="020F0502020204030204" pitchFamily="34" charset="0"/>
              </a:rPr>
              <a:t>CONCLUSION</a:t>
            </a:r>
            <a:endParaRPr lang="en-US" sz="3600" b="1" u="sng" dirty="0">
              <a:effectLst>
                <a:outerShdw blurRad="38100" dist="38100" dir="2700000" algn="tl">
                  <a:srgbClr val="000000">
                    <a:alpha val="43137"/>
                  </a:srgbClr>
                </a:outerShdw>
              </a:effectLst>
              <a:latin typeface="Calibri" panose="020F0502020204030204" pitchFamily="34" charset="0"/>
            </a:endParaRPr>
          </a:p>
        </p:txBody>
      </p:sp>
      <p:sp>
        <p:nvSpPr>
          <p:cNvPr id="4" name="TextBox 3"/>
          <p:cNvSpPr txBox="1"/>
          <p:nvPr/>
        </p:nvSpPr>
        <p:spPr>
          <a:xfrm>
            <a:off x="1351168" y="1727646"/>
            <a:ext cx="8768192" cy="2246769"/>
          </a:xfrm>
          <a:prstGeom prst="rect">
            <a:avLst/>
          </a:prstGeom>
          <a:noFill/>
        </p:spPr>
        <p:txBody>
          <a:bodyPr wrap="square" rtlCol="0">
            <a:spAutoFit/>
          </a:bodyPr>
          <a:lstStyle/>
          <a:p>
            <a:pPr marL="457200" indent="-457200">
              <a:buFont typeface="Wingdings" panose="05000000000000000000" pitchFamily="2" charset="2"/>
              <a:buChar char="§"/>
            </a:pPr>
            <a:r>
              <a:rPr lang="en-US" sz="2800" dirty="0" smtClean="0">
                <a:latin typeface="Calibri" panose="020F0502020204030204" pitchFamily="34" charset="0"/>
              </a:rPr>
              <a:t>Time </a:t>
            </a:r>
            <a:r>
              <a:rPr lang="en-US" sz="2800" dirty="0" smtClean="0">
                <a:latin typeface="Calibri" panose="020F0502020204030204" pitchFamily="34" charset="0"/>
              </a:rPr>
              <a:t>complexity of Greedy BFS is O(</a:t>
            </a:r>
            <a:r>
              <a:rPr lang="en-US" sz="2800" dirty="0" err="1" smtClean="0">
                <a:latin typeface="Calibri" panose="020F0502020204030204" pitchFamily="34" charset="0"/>
              </a:rPr>
              <a:t>b^m</a:t>
            </a:r>
            <a:r>
              <a:rPr lang="en-US" sz="2800" dirty="0" smtClean="0">
                <a:latin typeface="Calibri" panose="020F0502020204030204" pitchFamily="34" charset="0"/>
              </a:rPr>
              <a:t>) ,</a:t>
            </a:r>
          </a:p>
          <a:p>
            <a:r>
              <a:rPr lang="en-US" sz="2800" dirty="0" smtClean="0">
                <a:latin typeface="Calibri" panose="020F0502020204030204" pitchFamily="34" charset="0"/>
              </a:rPr>
              <a:t>	     m-&gt;depth of tree , b-&gt;branch factor</a:t>
            </a:r>
          </a:p>
          <a:p>
            <a:pPr marL="457200" indent="-457200">
              <a:buFont typeface="Wingdings" panose="05000000000000000000" pitchFamily="2" charset="2"/>
              <a:buChar char="§"/>
            </a:pPr>
            <a:r>
              <a:rPr lang="en-US" sz="2800" dirty="0" smtClean="0">
                <a:latin typeface="Calibri" panose="020F0502020204030204" pitchFamily="34" charset="0"/>
              </a:rPr>
              <a:t>It does </a:t>
            </a:r>
            <a:r>
              <a:rPr lang="en-US" sz="2800" dirty="0" smtClean="0">
                <a:latin typeface="Calibri" panose="020F0502020204030204" pitchFamily="34" charset="0"/>
              </a:rPr>
              <a:t>not provide optimal solution</a:t>
            </a:r>
            <a:r>
              <a:rPr lang="en-US" sz="2800" dirty="0" smtClean="0">
                <a:latin typeface="Calibri" panose="020F0502020204030204" pitchFamily="34" charset="0"/>
              </a:rPr>
              <a:t>.</a:t>
            </a:r>
          </a:p>
          <a:p>
            <a:pPr marL="457200" indent="-457200">
              <a:buFont typeface="Wingdings" panose="05000000000000000000" pitchFamily="2" charset="2"/>
              <a:buChar char="§"/>
            </a:pPr>
            <a:r>
              <a:rPr lang="en-US" sz="2800" dirty="0" smtClean="0">
                <a:latin typeface="Calibri" panose="020F0502020204030204" pitchFamily="34" charset="0"/>
              </a:rPr>
              <a:t>It is more efficient than that of </a:t>
            </a:r>
            <a:r>
              <a:rPr lang="en-US" sz="2800" dirty="0" err="1" smtClean="0">
                <a:latin typeface="Calibri" panose="020F0502020204030204" pitchFamily="34" charset="0"/>
              </a:rPr>
              <a:t>Bredth</a:t>
            </a:r>
            <a:r>
              <a:rPr lang="en-US" sz="2800" dirty="0" smtClean="0">
                <a:latin typeface="Calibri" panose="020F0502020204030204" pitchFamily="34" charset="0"/>
              </a:rPr>
              <a:t> First Search and Depth First Search.</a:t>
            </a:r>
            <a:endParaRPr lang="en-US" sz="2800" dirty="0">
              <a:latin typeface="Calibri" panose="020F0502020204030204" pitchFamily="34" charset="0"/>
            </a:endParaRPr>
          </a:p>
        </p:txBody>
      </p:sp>
    </p:spTree>
    <p:extLst>
      <p:ext uri="{BB962C8B-B14F-4D97-AF65-F5344CB8AC3E}">
        <p14:creationId xmlns:p14="http://schemas.microsoft.com/office/powerpoint/2010/main" val="322395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0460" y="346946"/>
            <a:ext cx="5317567" cy="830997"/>
          </a:xfrm>
          <a:prstGeom prst="rect">
            <a:avLst/>
          </a:prstGeom>
          <a:noFill/>
        </p:spPr>
        <p:txBody>
          <a:bodyPr wrap="square" rtlCol="0">
            <a:spAutoFit/>
          </a:bodyPr>
          <a:lstStyle/>
          <a:p>
            <a:r>
              <a:rPr lang="en-US" sz="4800" u="sng" dirty="0" smtClean="0">
                <a:latin typeface="Calibri" panose="020F0502020204030204" pitchFamily="34" charset="0"/>
              </a:rPr>
              <a:t>ASSIGNMENT ID- 08</a:t>
            </a:r>
            <a:endParaRPr lang="en-US" sz="4800" u="sng" dirty="0">
              <a:latin typeface="Calibri" panose="020F0502020204030204" pitchFamily="34" charset="0"/>
            </a:endParaRPr>
          </a:p>
        </p:txBody>
      </p:sp>
      <p:sp>
        <p:nvSpPr>
          <p:cNvPr id="3" name="TextBox 2"/>
          <p:cNvSpPr txBox="1"/>
          <p:nvPr/>
        </p:nvSpPr>
        <p:spPr>
          <a:xfrm>
            <a:off x="1619794" y="2400859"/>
            <a:ext cx="3944983" cy="523220"/>
          </a:xfrm>
          <a:prstGeom prst="rect">
            <a:avLst/>
          </a:prstGeom>
          <a:noFill/>
        </p:spPr>
        <p:txBody>
          <a:bodyPr wrap="square" rtlCol="0">
            <a:spAutoFit/>
          </a:bodyPr>
          <a:lstStyle/>
          <a:p>
            <a:r>
              <a:rPr lang="en-US" sz="2800" dirty="0" smtClean="0">
                <a:latin typeface="Calibri" panose="020F0502020204030204" pitchFamily="34" charset="0"/>
              </a:rPr>
              <a:t>GROUP ID - 05</a:t>
            </a:r>
            <a:endParaRPr lang="en-US" sz="2800" dirty="0">
              <a:latin typeface="Calibri" panose="020F0502020204030204" pitchFamily="34" charset="0"/>
            </a:endParaRPr>
          </a:p>
        </p:txBody>
      </p:sp>
      <p:sp>
        <p:nvSpPr>
          <p:cNvPr id="4" name="TextBox 3"/>
          <p:cNvSpPr txBox="1"/>
          <p:nvPr/>
        </p:nvSpPr>
        <p:spPr>
          <a:xfrm>
            <a:off x="1619794" y="3511880"/>
            <a:ext cx="4397828" cy="523220"/>
          </a:xfrm>
          <a:prstGeom prst="rect">
            <a:avLst/>
          </a:prstGeom>
          <a:noFill/>
        </p:spPr>
        <p:txBody>
          <a:bodyPr wrap="square" rtlCol="0">
            <a:spAutoFit/>
          </a:bodyPr>
          <a:lstStyle/>
          <a:p>
            <a:r>
              <a:rPr lang="en-US" sz="2800" dirty="0" smtClean="0">
                <a:latin typeface="Calibri" panose="020F0502020204030204" pitchFamily="34" charset="0"/>
              </a:rPr>
              <a:t>GROUP MEMBERS -</a:t>
            </a:r>
            <a:endParaRPr lang="en-US" sz="2800" dirty="0">
              <a:latin typeface="Calibri" panose="020F0502020204030204" pitchFamily="34" charset="0"/>
            </a:endParaRPr>
          </a:p>
        </p:txBody>
      </p:sp>
      <p:sp>
        <p:nvSpPr>
          <p:cNvPr id="7" name="TextBox 6"/>
          <p:cNvSpPr txBox="1"/>
          <p:nvPr/>
        </p:nvSpPr>
        <p:spPr>
          <a:xfrm>
            <a:off x="3117667" y="4180114"/>
            <a:ext cx="5643155" cy="1631216"/>
          </a:xfrm>
          <a:prstGeom prst="rect">
            <a:avLst/>
          </a:prstGeom>
          <a:noFill/>
        </p:spPr>
        <p:txBody>
          <a:bodyPr wrap="square" rtlCol="0">
            <a:spAutoFit/>
          </a:bodyPr>
          <a:lstStyle/>
          <a:p>
            <a:pPr marL="457200" indent="-457200">
              <a:buAutoNum type="arabicPeriod"/>
            </a:pPr>
            <a:r>
              <a:rPr lang="en-US" sz="2000" dirty="0" smtClean="0">
                <a:latin typeface="Calibri" panose="020F0502020204030204" pitchFamily="34" charset="0"/>
              </a:rPr>
              <a:t>AMAN MISHRA		CSE			170101008</a:t>
            </a:r>
          </a:p>
          <a:p>
            <a:pPr marL="457200" indent="-457200">
              <a:buAutoNum type="arabicPeriod"/>
            </a:pPr>
            <a:r>
              <a:rPr lang="en-US" sz="2000" dirty="0" smtClean="0">
                <a:latin typeface="Calibri" panose="020F0502020204030204" pitchFamily="34" charset="0"/>
              </a:rPr>
              <a:t>MD. ASHIF REZA		CSE			170101023</a:t>
            </a:r>
          </a:p>
          <a:p>
            <a:pPr marL="457200" indent="-457200">
              <a:buAutoNum type="arabicPeriod"/>
            </a:pPr>
            <a:r>
              <a:rPr lang="en-US" sz="2000" dirty="0" smtClean="0">
                <a:latin typeface="Calibri" panose="020F0502020204030204" pitchFamily="34" charset="0"/>
              </a:rPr>
              <a:t>SURAJ KUMAR		CSE			170101053</a:t>
            </a:r>
          </a:p>
          <a:p>
            <a:pPr marL="457200" indent="-457200">
              <a:buAutoNum type="arabicPeriod"/>
            </a:pPr>
            <a:r>
              <a:rPr lang="en-US" sz="2000" dirty="0" smtClean="0">
                <a:latin typeface="Calibri" panose="020F0502020204030204" pitchFamily="34" charset="0"/>
              </a:rPr>
              <a:t>RASHI KRISHNA		CSE			170102037</a:t>
            </a:r>
          </a:p>
          <a:p>
            <a:pPr marL="457200" indent="-457200">
              <a:buAutoNum type="arabicPeriod"/>
            </a:pPr>
            <a:r>
              <a:rPr lang="en-US" sz="2000" dirty="0" smtClean="0">
                <a:latin typeface="Calibri" panose="020F0502020204030204" pitchFamily="34" charset="0"/>
              </a:rPr>
              <a:t>GUNJAN KUMARI  	ECE			170102018</a:t>
            </a:r>
            <a:endParaRPr lang="en-US" sz="2000" dirty="0">
              <a:latin typeface="Calibri" panose="020F0502020204030204" pitchFamily="34" charset="0"/>
            </a:endParaRPr>
          </a:p>
        </p:txBody>
      </p:sp>
      <p:sp>
        <p:nvSpPr>
          <p:cNvPr id="8" name="Right Arrow 7"/>
          <p:cNvSpPr/>
          <p:nvPr/>
        </p:nvSpPr>
        <p:spPr>
          <a:xfrm>
            <a:off x="1253708" y="2523309"/>
            <a:ext cx="366086" cy="255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253708" y="3625487"/>
            <a:ext cx="366086"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253709" y="6305006"/>
            <a:ext cx="366086" cy="296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72370" y="6305006"/>
            <a:ext cx="3927422" cy="400110"/>
          </a:xfrm>
          <a:prstGeom prst="rect">
            <a:avLst/>
          </a:prstGeom>
          <a:noFill/>
        </p:spPr>
        <p:txBody>
          <a:bodyPr wrap="none" rtlCol="0">
            <a:spAutoFit/>
          </a:bodyPr>
          <a:lstStyle/>
          <a:p>
            <a:r>
              <a:rPr lang="en-US" sz="2000" b="1" dirty="0" smtClean="0"/>
              <a:t>SUBMISSION DATE – 20/09/2019</a:t>
            </a:r>
            <a:endParaRPr lang="en-US" sz="2000" b="1" dirty="0"/>
          </a:p>
        </p:txBody>
      </p:sp>
      <p:sp>
        <p:nvSpPr>
          <p:cNvPr id="6" name="TextBox 5"/>
          <p:cNvSpPr txBox="1"/>
          <p:nvPr/>
        </p:nvSpPr>
        <p:spPr>
          <a:xfrm>
            <a:off x="1619794" y="1276662"/>
            <a:ext cx="8159932" cy="830997"/>
          </a:xfrm>
          <a:prstGeom prst="rect">
            <a:avLst/>
          </a:prstGeom>
          <a:noFill/>
        </p:spPr>
        <p:txBody>
          <a:bodyPr wrap="square" rtlCol="0">
            <a:spAutoFit/>
          </a:bodyPr>
          <a:lstStyle/>
          <a:p>
            <a:pPr algn="just"/>
            <a:r>
              <a:rPr lang="en-US" sz="1600" dirty="0" smtClean="0"/>
              <a:t>This assignment wishes to send the user from Arad to Bucharest in the map of Romania using the </a:t>
            </a:r>
            <a:r>
              <a:rPr lang="en-US" sz="1600" b="1" dirty="0" smtClean="0"/>
              <a:t>Greedy Best First Search </a:t>
            </a:r>
            <a:r>
              <a:rPr lang="en-US" sz="1600" dirty="0" smtClean="0"/>
              <a:t>with the Straight line distance to reach Bucharest as the Heuristic Function for the Problem.</a:t>
            </a:r>
            <a:endParaRPr lang="en-US" sz="1600" dirty="0"/>
          </a:p>
        </p:txBody>
      </p:sp>
    </p:spTree>
    <p:extLst>
      <p:ext uri="{BB962C8B-B14F-4D97-AF65-F5344CB8AC3E}">
        <p14:creationId xmlns:p14="http://schemas.microsoft.com/office/powerpoint/2010/main" val="388911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a:xfrm>
            <a:off x="519022" y="2730173"/>
            <a:ext cx="8032891" cy="4080295"/>
          </a:xfrm>
          <a:prstGeom prst="rect">
            <a:avLst/>
          </a:prstGeom>
        </p:spPr>
      </p:pic>
      <p:sp>
        <p:nvSpPr>
          <p:cNvPr id="5" name="Rectangle 4"/>
          <p:cNvSpPr/>
          <p:nvPr/>
        </p:nvSpPr>
        <p:spPr>
          <a:xfrm>
            <a:off x="839638" y="483404"/>
            <a:ext cx="7391660" cy="2246769"/>
          </a:xfrm>
          <a:prstGeom prst="rect">
            <a:avLst/>
          </a:prstGeom>
        </p:spPr>
        <p:txBody>
          <a:bodyPr wrap="square">
            <a:spAutoFit/>
          </a:bodyPr>
          <a:lstStyle/>
          <a:p>
            <a:pPr algn="ctr"/>
            <a:r>
              <a:rPr lang="en-US" sz="2800" b="1" u="sng" dirty="0" smtClean="0">
                <a:latin typeface="Calibri" panose="020F0502020204030204" pitchFamily="34" charset="0"/>
              </a:rPr>
              <a:t>PROBLEM</a:t>
            </a:r>
          </a:p>
          <a:p>
            <a:endParaRPr lang="en-US" sz="2800" dirty="0" smtClean="0">
              <a:latin typeface="Calibri" panose="020F0502020204030204" pitchFamily="34" charset="0"/>
            </a:endParaRPr>
          </a:p>
          <a:p>
            <a:r>
              <a:rPr lang="en-US" sz="2800" dirty="0" smtClean="0">
                <a:latin typeface="Calibri" panose="020F0502020204030204" pitchFamily="34" charset="0"/>
              </a:rPr>
              <a:t>Figure </a:t>
            </a:r>
            <a:r>
              <a:rPr lang="en-US" sz="2800" dirty="0">
                <a:latin typeface="Calibri" panose="020F0502020204030204" pitchFamily="34" charset="0"/>
              </a:rPr>
              <a:t>shows the map of ROMANIA and starting state of your agent is </a:t>
            </a:r>
            <a:r>
              <a:rPr lang="en-US" sz="2800" u="sng" dirty="0">
                <a:latin typeface="Calibri" panose="020F0502020204030204" pitchFamily="34" charset="0"/>
              </a:rPr>
              <a:t>Arad </a:t>
            </a:r>
            <a:r>
              <a:rPr lang="en-US" sz="2800" dirty="0">
                <a:latin typeface="Calibri" panose="020F0502020204030204" pitchFamily="34" charset="0"/>
              </a:rPr>
              <a:t>.Your agent must reach </a:t>
            </a:r>
            <a:r>
              <a:rPr lang="en-US" sz="2800" u="sng" dirty="0">
                <a:latin typeface="Calibri" panose="020F0502020204030204" pitchFamily="34" charset="0"/>
              </a:rPr>
              <a:t>Bucharest.</a:t>
            </a:r>
          </a:p>
        </p:txBody>
      </p:sp>
    </p:spTree>
    <p:extLst>
      <p:ext uri="{BB962C8B-B14F-4D97-AF65-F5344CB8AC3E}">
        <p14:creationId xmlns:p14="http://schemas.microsoft.com/office/powerpoint/2010/main" val="273366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453" y="525583"/>
            <a:ext cx="8928339" cy="1815882"/>
          </a:xfrm>
          <a:prstGeom prst="rect">
            <a:avLst/>
          </a:prstGeom>
        </p:spPr>
        <p:txBody>
          <a:bodyPr wrap="square">
            <a:spAutoFit/>
          </a:bodyPr>
          <a:lstStyle/>
          <a:p>
            <a:r>
              <a:rPr lang="en-US" sz="2800" dirty="0">
                <a:latin typeface="Calibri" panose="020F0502020204030204" pitchFamily="34" charset="0"/>
              </a:rPr>
              <a:t>The </a:t>
            </a:r>
            <a:r>
              <a:rPr lang="en-US" sz="2800" u="sng" dirty="0">
                <a:latin typeface="Calibri" panose="020F0502020204030204" pitchFamily="34" charset="0"/>
              </a:rPr>
              <a:t>heuristic</a:t>
            </a:r>
            <a:r>
              <a:rPr lang="en-US" sz="2800" dirty="0">
                <a:latin typeface="Calibri" panose="020F0502020204030204" pitchFamily="34" charset="0"/>
              </a:rPr>
              <a:t> </a:t>
            </a:r>
            <a:r>
              <a:rPr lang="en-US" sz="2800" u="sng" dirty="0">
                <a:latin typeface="Calibri" panose="020F0502020204030204" pitchFamily="34" charset="0"/>
              </a:rPr>
              <a:t>function </a:t>
            </a:r>
            <a:r>
              <a:rPr lang="en-US" sz="2800" dirty="0">
                <a:latin typeface="Calibri" panose="020F0502020204030204" pitchFamily="34" charset="0"/>
              </a:rPr>
              <a:t>h(n) is the straight line distances to reach Bucharest. Your agent should solve the above problem using Greedy Best First Search </a:t>
            </a:r>
            <a:r>
              <a:rPr lang="en-US" sz="2800" dirty="0" smtClean="0">
                <a:latin typeface="Calibri" panose="020F0502020204030204" pitchFamily="34" charset="0"/>
              </a:rPr>
              <a:t>algorithm . Utilize </a:t>
            </a:r>
            <a:r>
              <a:rPr lang="en-US" sz="2800" dirty="0">
                <a:latin typeface="Calibri" panose="020F0502020204030204" pitchFamily="34" charset="0"/>
              </a:rPr>
              <a:t>C/C++ programming language to implement your agent.</a:t>
            </a:r>
          </a:p>
        </p:txBody>
      </p:sp>
      <p:sp>
        <p:nvSpPr>
          <p:cNvPr id="3" name="Rectangle 2"/>
          <p:cNvSpPr/>
          <p:nvPr/>
        </p:nvSpPr>
        <p:spPr>
          <a:xfrm>
            <a:off x="474453" y="2637624"/>
            <a:ext cx="7910422" cy="3416320"/>
          </a:xfrm>
          <a:prstGeom prst="rect">
            <a:avLst/>
          </a:prstGeom>
        </p:spPr>
        <p:txBody>
          <a:bodyPr wrap="square">
            <a:spAutoFit/>
          </a:bodyPr>
          <a:lstStyle/>
          <a:p>
            <a:pPr algn="ctr"/>
            <a:endParaRPr lang="en-US" sz="2800" u="sng" dirty="0">
              <a:latin typeface="Calibri" panose="020F0502020204030204" pitchFamily="34" charset="0"/>
            </a:endParaRPr>
          </a:p>
          <a:p>
            <a:pPr algn="ctr"/>
            <a:r>
              <a:rPr lang="en-US" sz="4800" u="sng" dirty="0">
                <a:effectLst>
                  <a:outerShdw blurRad="38100" dist="38100" dir="2700000" algn="tl">
                    <a:srgbClr val="000000">
                      <a:alpha val="43137"/>
                    </a:srgbClr>
                  </a:outerShdw>
                </a:effectLst>
                <a:latin typeface="Calibri" panose="020F0502020204030204" pitchFamily="34" charset="0"/>
              </a:rPr>
              <a:t>Understanding the Problem</a:t>
            </a:r>
          </a:p>
          <a:p>
            <a:endParaRPr lang="en-US" sz="2800" dirty="0">
              <a:latin typeface="Calibri" panose="020F0502020204030204" pitchFamily="34" charset="0"/>
            </a:endParaRPr>
          </a:p>
          <a:p>
            <a:r>
              <a:rPr lang="en-US" sz="2800" dirty="0">
                <a:latin typeface="Calibri" panose="020F0502020204030204" pitchFamily="34" charset="0"/>
              </a:rPr>
              <a:t>Here we have to move from Arad to Bucharest, for this we have to calculate the shortest path between Arad and  Bucharest using Greedy Best First Search Algorithm.</a:t>
            </a:r>
          </a:p>
        </p:txBody>
      </p:sp>
    </p:spTree>
    <p:extLst>
      <p:ext uri="{BB962C8B-B14F-4D97-AF65-F5344CB8AC3E}">
        <p14:creationId xmlns:p14="http://schemas.microsoft.com/office/powerpoint/2010/main" val="344030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271" y="466629"/>
            <a:ext cx="9049529" cy="830997"/>
          </a:xfrm>
          <a:prstGeom prst="rect">
            <a:avLst/>
          </a:prstGeom>
        </p:spPr>
        <p:txBody>
          <a:bodyPr wrap="none">
            <a:spAutoFit/>
          </a:bodyPr>
          <a:lstStyle/>
          <a:p>
            <a:r>
              <a:rPr lang="en-US" sz="4800" u="sng" dirty="0">
                <a:effectLst>
                  <a:outerShdw blurRad="38100" dist="38100" dir="2700000" algn="tl">
                    <a:srgbClr val="000000">
                      <a:alpha val="43137"/>
                    </a:srgbClr>
                  </a:outerShdw>
                </a:effectLst>
                <a:latin typeface="Calibri" panose="020F0502020204030204" pitchFamily="34" charset="0"/>
              </a:rPr>
              <a:t>Greedy Best First Search Algorithm</a:t>
            </a:r>
          </a:p>
        </p:txBody>
      </p:sp>
      <p:sp>
        <p:nvSpPr>
          <p:cNvPr id="3" name="Rectangle 2"/>
          <p:cNvSpPr/>
          <p:nvPr/>
        </p:nvSpPr>
        <p:spPr>
          <a:xfrm>
            <a:off x="750499" y="2017953"/>
            <a:ext cx="8591910" cy="1815882"/>
          </a:xfrm>
          <a:prstGeom prst="rect">
            <a:avLst/>
          </a:prstGeom>
        </p:spPr>
        <p:txBody>
          <a:bodyPr wrap="square">
            <a:spAutoFit/>
          </a:bodyPr>
          <a:lstStyle/>
          <a:p>
            <a:r>
              <a:rPr lang="en-US" sz="2800" dirty="0">
                <a:latin typeface="Calibri" panose="020F0502020204030204" pitchFamily="34" charset="0"/>
              </a:rPr>
              <a:t>Greedy best-first search tries to expand the node that is closest to the goal, on the grounds that this is likely to lead to a solution quickly. Thus, it evaluates nodes by using just the heuristic function; that is, f(n)=h(n).</a:t>
            </a:r>
          </a:p>
        </p:txBody>
      </p:sp>
      <p:sp>
        <p:nvSpPr>
          <p:cNvPr id="4" name="Rectangle 3"/>
          <p:cNvSpPr/>
          <p:nvPr/>
        </p:nvSpPr>
        <p:spPr>
          <a:xfrm>
            <a:off x="759125" y="4442452"/>
            <a:ext cx="9187132" cy="954107"/>
          </a:xfrm>
          <a:prstGeom prst="rect">
            <a:avLst/>
          </a:prstGeom>
        </p:spPr>
        <p:txBody>
          <a:bodyPr wrap="square">
            <a:spAutoFit/>
          </a:bodyPr>
          <a:lstStyle/>
          <a:p>
            <a:pPr>
              <a:buFont typeface="Wingdings" panose="05000000000000000000" pitchFamily="2" charset="2"/>
              <a:buChar char="ü"/>
            </a:pPr>
            <a:r>
              <a:rPr lang="en-US" sz="2800" dirty="0">
                <a:latin typeface="Calibri" panose="020F0502020204030204" pitchFamily="34" charset="0"/>
              </a:rPr>
              <a:t>It expands the node that is </a:t>
            </a:r>
            <a:r>
              <a:rPr lang="en-US" sz="2800" dirty="0" smtClean="0">
                <a:latin typeface="Calibri" panose="020F0502020204030204" pitchFamily="34" charset="0"/>
              </a:rPr>
              <a:t>estimated to </a:t>
            </a:r>
            <a:r>
              <a:rPr lang="en-US" sz="2800" dirty="0">
                <a:latin typeface="Calibri" panose="020F0502020204030204" pitchFamily="34" charset="0"/>
              </a:rPr>
              <a:t>be closest to goal .</a:t>
            </a:r>
          </a:p>
          <a:p>
            <a:pPr>
              <a:buFont typeface="Wingdings" panose="05000000000000000000" pitchFamily="2" charset="2"/>
              <a:buChar char="ü"/>
            </a:pPr>
            <a:r>
              <a:rPr lang="en-US" sz="2800" dirty="0">
                <a:latin typeface="Calibri" panose="020F0502020204030204" pitchFamily="34" charset="0"/>
              </a:rPr>
              <a:t>It completely ignores g(n) i.e. the cost to get to n .</a:t>
            </a:r>
          </a:p>
        </p:txBody>
      </p:sp>
    </p:spTree>
    <p:extLst>
      <p:ext uri="{BB962C8B-B14F-4D97-AF65-F5344CB8AC3E}">
        <p14:creationId xmlns:p14="http://schemas.microsoft.com/office/powerpoint/2010/main" val="396426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4304578" y="2008935"/>
            <a:ext cx="2372265" cy="7332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Take an initial point</a:t>
            </a:r>
            <a:endParaRPr lang="en-US" dirty="0"/>
          </a:p>
        </p:txBody>
      </p:sp>
      <p:sp>
        <p:nvSpPr>
          <p:cNvPr id="4" name="Flowchart: Decision 3"/>
          <p:cNvSpPr/>
          <p:nvPr/>
        </p:nvSpPr>
        <p:spPr>
          <a:xfrm>
            <a:off x="4170868" y="4779033"/>
            <a:ext cx="2639682" cy="158726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If visited [</a:t>
            </a:r>
            <a:r>
              <a:rPr lang="en-US" dirty="0" err="1" smtClean="0">
                <a:ln w="0"/>
                <a:solidFill>
                  <a:schemeClr val="tx1"/>
                </a:solidFill>
                <a:effectLst>
                  <a:outerShdw blurRad="38100" dist="19050" dir="2700000" algn="tl" rotWithShape="0">
                    <a:schemeClr val="dk1">
                      <a:alpha val="40000"/>
                    </a:schemeClr>
                  </a:outerShdw>
                </a:effectLst>
              </a:rPr>
              <a:t>dest_pt</a:t>
            </a:r>
            <a:r>
              <a:rPr lang="en-US" dirty="0" smtClean="0">
                <a:ln w="0"/>
                <a:solidFill>
                  <a:schemeClr val="tx1"/>
                </a:solidFill>
                <a:effectLst>
                  <a:outerShdw blurRad="38100" dist="19050" dir="2700000" algn="tl" rotWithShape="0">
                    <a:schemeClr val="dk1">
                      <a:alpha val="40000"/>
                    </a:schemeClr>
                  </a:outerShdw>
                </a:effectLst>
              </a:rPr>
              <a:t>]!=1</a:t>
            </a:r>
            <a:endParaRPr lang="en-US" dirty="0">
              <a:ln w="0"/>
              <a:solidFill>
                <a:schemeClr val="tx1"/>
              </a:solidFill>
              <a:effectLst>
                <a:outerShdw blurRad="38100" dist="19050" dir="2700000" algn="tl" rotWithShape="0">
                  <a:schemeClr val="dk1">
                    <a:alpha val="40000"/>
                  </a:schemeClr>
                </a:outerShdw>
              </a:effectLst>
            </a:endParaRPr>
          </a:p>
        </p:txBody>
      </p:sp>
      <p:sp>
        <p:nvSpPr>
          <p:cNvPr id="5" name="Flowchart: Process 4"/>
          <p:cNvSpPr/>
          <p:nvPr/>
        </p:nvSpPr>
        <p:spPr>
          <a:xfrm>
            <a:off x="4321831" y="3252396"/>
            <a:ext cx="2337759" cy="107830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Set current point=</a:t>
            </a:r>
            <a:r>
              <a:rPr lang="en-US" dirty="0" err="1" smtClean="0">
                <a:ln w="0"/>
                <a:solidFill>
                  <a:schemeClr val="tx1"/>
                </a:solidFill>
                <a:effectLst>
                  <a:outerShdw blurRad="38100" dist="19050" dir="2700000" algn="tl" rotWithShape="0">
                    <a:schemeClr val="dk1">
                      <a:alpha val="40000"/>
                    </a:schemeClr>
                  </a:outerShdw>
                </a:effectLst>
              </a:rPr>
              <a:t>initial_point</a:t>
            </a:r>
            <a:r>
              <a:rPr lang="en-US" dirty="0" smtClean="0">
                <a:ln w="0"/>
                <a:solidFill>
                  <a:schemeClr val="tx1"/>
                </a:solidFill>
                <a:effectLst>
                  <a:outerShdw blurRad="38100" dist="19050" dir="2700000" algn="tl" rotWithShape="0">
                    <a:schemeClr val="dk1">
                      <a:alpha val="40000"/>
                    </a:schemeClr>
                  </a:outerShdw>
                </a:effectLst>
              </a:rPr>
              <a:t> and set visited [</a:t>
            </a:r>
            <a:r>
              <a:rPr lang="en-US" dirty="0" err="1" smtClean="0">
                <a:ln w="0"/>
                <a:solidFill>
                  <a:schemeClr val="tx1"/>
                </a:solidFill>
                <a:effectLst>
                  <a:outerShdw blurRad="38100" dist="19050" dir="2700000" algn="tl" rotWithShape="0">
                    <a:schemeClr val="dk1">
                      <a:alpha val="40000"/>
                    </a:schemeClr>
                  </a:outerShdw>
                </a:effectLst>
              </a:rPr>
              <a:t>current_point</a:t>
            </a:r>
            <a:r>
              <a:rPr lang="en-US" dirty="0" smtClean="0">
                <a:ln w="0"/>
                <a:solidFill>
                  <a:schemeClr val="tx1"/>
                </a:solidFill>
                <a:effectLst>
                  <a:outerShdw blurRad="38100" dist="19050" dir="2700000" algn="tl" rotWithShape="0">
                    <a:schemeClr val="dk1">
                      <a:alpha val="40000"/>
                    </a:schemeClr>
                  </a:outerShdw>
                </a:effectLst>
              </a:rPr>
              <a:t>]=1</a:t>
            </a:r>
            <a:endParaRPr lang="en-US" dirty="0"/>
          </a:p>
        </p:txBody>
      </p:sp>
      <p:cxnSp>
        <p:nvCxnSpPr>
          <p:cNvPr id="7" name="Straight Arrow Connector 6"/>
          <p:cNvCxnSpPr>
            <a:endCxn id="3" idx="0"/>
          </p:cNvCxnSpPr>
          <p:nvPr/>
        </p:nvCxnSpPr>
        <p:spPr>
          <a:xfrm flipH="1">
            <a:off x="5490711" y="1499976"/>
            <a:ext cx="1" cy="50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2"/>
            <a:endCxn id="5" idx="0"/>
          </p:cNvCxnSpPr>
          <p:nvPr/>
        </p:nvCxnSpPr>
        <p:spPr>
          <a:xfrm>
            <a:off x="5490711" y="2742180"/>
            <a:ext cx="0" cy="510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46782" y="6349041"/>
            <a:ext cx="1" cy="50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90711" y="3968151"/>
            <a:ext cx="0" cy="810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12476" y="5287992"/>
            <a:ext cx="2078966" cy="569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End</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Oval 15"/>
          <p:cNvSpPr/>
          <p:nvPr/>
        </p:nvSpPr>
        <p:spPr>
          <a:xfrm>
            <a:off x="4623755" y="959364"/>
            <a:ext cx="1733909" cy="73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Start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4" name="Straight Arrow Connector 23"/>
          <p:cNvCxnSpPr>
            <a:stCxn id="4" idx="1"/>
            <a:endCxn id="14" idx="6"/>
          </p:cNvCxnSpPr>
          <p:nvPr/>
        </p:nvCxnSpPr>
        <p:spPr>
          <a:xfrm flipH="1">
            <a:off x="2691442" y="5572663"/>
            <a:ext cx="14794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027870" y="5287992"/>
            <a:ext cx="862641" cy="338554"/>
          </a:xfrm>
          <a:prstGeom prst="rect">
            <a:avLst/>
          </a:prstGeom>
          <a:noFill/>
        </p:spPr>
        <p:txBody>
          <a:bodyPr wrap="square" rtlCol="0">
            <a:spAutoFit/>
          </a:bodyPr>
          <a:lstStyle/>
          <a:p>
            <a:r>
              <a:rPr lang="en-US" sz="1600" dirty="0" smtClean="0"/>
              <a:t>No</a:t>
            </a:r>
            <a:endParaRPr lang="en-US" sz="1600" dirty="0"/>
          </a:p>
        </p:txBody>
      </p:sp>
      <p:sp>
        <p:nvSpPr>
          <p:cNvPr id="26" name="TextBox 25"/>
          <p:cNvSpPr txBox="1"/>
          <p:nvPr/>
        </p:nvSpPr>
        <p:spPr>
          <a:xfrm>
            <a:off x="5533843" y="6449631"/>
            <a:ext cx="698740" cy="307777"/>
          </a:xfrm>
          <a:prstGeom prst="rect">
            <a:avLst/>
          </a:prstGeom>
          <a:noFill/>
        </p:spPr>
        <p:txBody>
          <a:bodyPr wrap="square" rtlCol="0">
            <a:spAutoFit/>
          </a:bodyPr>
          <a:lstStyle/>
          <a:p>
            <a:r>
              <a:rPr lang="en-US" sz="1400" dirty="0" smtClean="0"/>
              <a:t>Yes</a:t>
            </a:r>
            <a:endParaRPr lang="en-US" sz="1400" dirty="0"/>
          </a:p>
        </p:txBody>
      </p:sp>
      <p:cxnSp>
        <p:nvCxnSpPr>
          <p:cNvPr id="35" name="Straight Connector 34"/>
          <p:cNvCxnSpPr/>
          <p:nvPr/>
        </p:nvCxnSpPr>
        <p:spPr>
          <a:xfrm>
            <a:off x="8428008" y="5572664"/>
            <a:ext cx="8626" cy="1285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4" idx="3"/>
          </p:cNvCxnSpPr>
          <p:nvPr/>
        </p:nvCxnSpPr>
        <p:spPr>
          <a:xfrm flipH="1">
            <a:off x="6810550" y="5572663"/>
            <a:ext cx="1561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24313" y="186587"/>
            <a:ext cx="6844937" cy="646331"/>
          </a:xfrm>
          <a:prstGeom prst="rect">
            <a:avLst/>
          </a:prstGeom>
          <a:noFill/>
        </p:spPr>
        <p:txBody>
          <a:bodyPr wrap="square" rtlCol="0">
            <a:spAutoFit/>
          </a:bodyPr>
          <a:lstStyle/>
          <a:p>
            <a:pPr algn="ctr"/>
            <a:r>
              <a:rPr lang="en-US" sz="3600" u="sng" dirty="0" smtClean="0">
                <a:effectLst>
                  <a:outerShdw blurRad="38100" dist="38100" dir="2700000" algn="tl">
                    <a:srgbClr val="000000">
                      <a:alpha val="43137"/>
                    </a:srgbClr>
                  </a:outerShdw>
                </a:effectLst>
              </a:rPr>
              <a:t>Flow Chart</a:t>
            </a:r>
            <a:endParaRPr lang="en-US" sz="36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945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3740985" y="336430"/>
            <a:ext cx="2484407" cy="10524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Find paths from current point.</a:t>
            </a:r>
            <a:endParaRPr lang="en-US" dirty="0">
              <a:ln w="0"/>
              <a:solidFill>
                <a:schemeClr val="tx1"/>
              </a:solidFill>
              <a:effectLst>
                <a:outerShdw blurRad="38100" dist="19050" dir="2700000" algn="tl" rotWithShape="0">
                  <a:schemeClr val="dk1">
                    <a:alpha val="40000"/>
                  </a:schemeClr>
                </a:outerShdw>
              </a:effectLst>
            </a:endParaRPr>
          </a:p>
        </p:txBody>
      </p:sp>
      <p:sp>
        <p:nvSpPr>
          <p:cNvPr id="3" name="Flowchart: Process 2"/>
          <p:cNvSpPr/>
          <p:nvPr/>
        </p:nvSpPr>
        <p:spPr>
          <a:xfrm>
            <a:off x="3740986" y="1713782"/>
            <a:ext cx="2484407" cy="10524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Select city which has least distance to Bucharest.</a:t>
            </a:r>
            <a:endParaRPr lang="en-US" dirty="0">
              <a:ln w="0"/>
              <a:solidFill>
                <a:schemeClr val="tx1"/>
              </a:solidFill>
              <a:effectLst>
                <a:outerShdw blurRad="38100" dist="19050" dir="2700000" algn="tl" rotWithShape="0">
                  <a:schemeClr val="dk1">
                    <a:alpha val="40000"/>
                  </a:schemeClr>
                </a:outerShdw>
              </a:effectLst>
            </a:endParaRPr>
          </a:p>
        </p:txBody>
      </p:sp>
      <p:sp>
        <p:nvSpPr>
          <p:cNvPr id="4" name="Flowchart: Process 3"/>
          <p:cNvSpPr/>
          <p:nvPr/>
        </p:nvSpPr>
        <p:spPr>
          <a:xfrm>
            <a:off x="3740987" y="3263661"/>
            <a:ext cx="2484407" cy="10524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Update current point and set visited[</a:t>
            </a:r>
            <a:r>
              <a:rPr lang="en-US" dirty="0" err="1" smtClean="0">
                <a:ln w="0"/>
                <a:solidFill>
                  <a:schemeClr val="tx1"/>
                </a:solidFill>
                <a:effectLst>
                  <a:outerShdw blurRad="38100" dist="19050" dir="2700000" algn="tl" rotWithShape="0">
                    <a:schemeClr val="dk1">
                      <a:alpha val="40000"/>
                    </a:schemeClr>
                  </a:outerShdw>
                </a:effectLst>
              </a:rPr>
              <a:t>cur_pt</a:t>
            </a:r>
            <a:r>
              <a:rPr lang="en-US" dirty="0" smtClean="0">
                <a:ln w="0"/>
                <a:solidFill>
                  <a:schemeClr val="tx1"/>
                </a:solidFill>
                <a:effectLst>
                  <a:outerShdw blurRad="38100" dist="19050" dir="2700000" algn="tl" rotWithShape="0">
                    <a:schemeClr val="dk1">
                      <a:alpha val="40000"/>
                    </a:schemeClr>
                  </a:outerShdw>
                </a:effectLst>
              </a:rPr>
              <a:t>]=1</a:t>
            </a:r>
            <a:endParaRPr lang="en-US" dirty="0">
              <a:ln w="0"/>
              <a:solidFill>
                <a:schemeClr val="tx1"/>
              </a:solidFill>
              <a:effectLst>
                <a:outerShdw blurRad="38100" dist="19050" dir="2700000" algn="tl" rotWithShape="0">
                  <a:schemeClr val="dk1">
                    <a:alpha val="40000"/>
                  </a:schemeClr>
                </a:outerShdw>
              </a:effectLst>
            </a:endParaRPr>
          </a:p>
        </p:txBody>
      </p:sp>
      <p:sp>
        <p:nvSpPr>
          <p:cNvPr id="5" name="Flowchart: Process 4"/>
          <p:cNvSpPr/>
          <p:nvPr/>
        </p:nvSpPr>
        <p:spPr>
          <a:xfrm>
            <a:off x="3740985" y="4908431"/>
            <a:ext cx="2484407" cy="10524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Print current point and its distance to Bucharest.</a:t>
            </a:r>
            <a:endParaRPr lang="en-US" dirty="0"/>
          </a:p>
        </p:txBody>
      </p:sp>
      <p:cxnSp>
        <p:nvCxnSpPr>
          <p:cNvPr id="7" name="Straight Arrow Connector 6"/>
          <p:cNvCxnSpPr>
            <a:endCxn id="2" idx="0"/>
          </p:cNvCxnSpPr>
          <p:nvPr/>
        </p:nvCxnSpPr>
        <p:spPr>
          <a:xfrm>
            <a:off x="4983189" y="0"/>
            <a:ext cx="0" cy="336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2"/>
            <a:endCxn id="3" idx="0"/>
          </p:cNvCxnSpPr>
          <p:nvPr/>
        </p:nvCxnSpPr>
        <p:spPr>
          <a:xfrm>
            <a:off x="4983189" y="1388853"/>
            <a:ext cx="1" cy="32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2"/>
            <a:endCxn id="4" idx="0"/>
          </p:cNvCxnSpPr>
          <p:nvPr/>
        </p:nvCxnSpPr>
        <p:spPr>
          <a:xfrm>
            <a:off x="4983190" y="2766205"/>
            <a:ext cx="1" cy="49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5" idx="0"/>
          </p:cNvCxnSpPr>
          <p:nvPr/>
        </p:nvCxnSpPr>
        <p:spPr>
          <a:xfrm flipH="1">
            <a:off x="4983189" y="4316084"/>
            <a:ext cx="2" cy="592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p:cNvCxnSpPr>
          <p:nvPr/>
        </p:nvCxnSpPr>
        <p:spPr>
          <a:xfrm flipV="1">
            <a:off x="6225392" y="-431320"/>
            <a:ext cx="2297503" cy="58659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4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88521" y="913925"/>
            <a:ext cx="2898475"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#include&lt;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stdio.h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include&lt;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string.h</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path[20][20];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lang="en-US" altLang="en-US" sz="1600" dirty="0" smtClean="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dist_bucharest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[20];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visited[20];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availables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[10][2];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3786996" y="181155"/>
            <a:ext cx="2829464"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latin typeface="Calibri" panose="020F0502020204030204" pitchFamily="34" charset="0"/>
              </a:rPr>
              <a:t>Code</a:t>
            </a:r>
            <a:endParaRPr lang="en-US" sz="3600" b="1" u="sng" dirty="0">
              <a:effectLst>
                <a:outerShdw blurRad="38100" dist="38100" dir="2700000" algn="tl">
                  <a:srgbClr val="000000">
                    <a:alpha val="43137"/>
                  </a:srgbClr>
                </a:outerShdw>
              </a:effectLst>
              <a:latin typeface="Calibri" panose="020F0502020204030204" pitchFamily="34" charset="0"/>
            </a:endParaRPr>
          </a:p>
        </p:txBody>
      </p:sp>
      <p:sp>
        <p:nvSpPr>
          <p:cNvPr id="4" name="Rectangle 2"/>
          <p:cNvSpPr>
            <a:spLocks noChangeArrowheads="1"/>
          </p:cNvSpPr>
          <p:nvPr/>
        </p:nvSpPr>
        <p:spPr bwMode="auto">
          <a:xfrm>
            <a:off x="888521" y="2637473"/>
            <a:ext cx="8160588"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char *name[20]={"Arad", "Bucharest" , "Craiova",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Dobreta</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Eforie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Fagarus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"Giurgiu",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hirsova</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Lasi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Lugoj</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Mehadia</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Neamt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"Oradea", "Pitesti",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RimnicuVilcea</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Sibeu</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Timisora</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Urziceni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Valsui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Zerind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888521" y="4237911"/>
            <a:ext cx="518411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void </a:t>
            </a:r>
            <a:r>
              <a:rPr lang="en-US" altLang="en-US" sz="1600" dirty="0" err="1">
                <a:solidFill>
                  <a:srgbClr val="000000"/>
                </a:solidFill>
                <a:latin typeface="Courier New" panose="02070309020205020404" pitchFamily="49" charset="0"/>
                <a:cs typeface="Courier New" panose="02070309020205020404" pitchFamily="49" charset="0"/>
              </a:rPr>
              <a:t>create_map</a:t>
            </a: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for (</a:t>
            </a: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0;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&lt; 20; </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for (</a:t>
            </a:r>
            <a:r>
              <a:rPr lang="en-US" altLang="en-US" sz="1600" dirty="0" err="1">
                <a:solidFill>
                  <a:srgbClr val="00000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j = 0; j &lt; 20; </a:t>
            </a:r>
            <a:r>
              <a:rPr lang="en-US" altLang="en-US" sz="1600" dirty="0" err="1">
                <a:solidFill>
                  <a:srgbClr val="000000"/>
                </a:solidFill>
                <a:latin typeface="Courier New" panose="02070309020205020404" pitchFamily="49" charset="0"/>
                <a:cs typeface="Courier New" panose="02070309020205020404" pitchFamily="49" charset="0"/>
              </a:rPr>
              <a:t>j++</a:t>
            </a:r>
            <a:r>
              <a:rPr lang="en-US" altLang="en-US" sz="16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path[</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][j] = 20000;</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path[</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a:t>
            </a:r>
            <a:r>
              <a:rPr lang="en-US" altLang="en-US" sz="1600" dirty="0" err="1">
                <a:solidFill>
                  <a:srgbClr val="000000"/>
                </a:solidFill>
                <a:latin typeface="Courier New" panose="02070309020205020404" pitchFamily="49" charset="0"/>
                <a:cs typeface="Courier New" panose="02070309020205020404" pitchFamily="49" charset="0"/>
              </a:rPr>
              <a:t>i</a:t>
            </a:r>
            <a:r>
              <a:rPr lang="en-US" altLang="en-US" sz="1600" dirty="0">
                <a:solidFill>
                  <a:srgbClr val="000000"/>
                </a:solidFill>
                <a:latin typeface="Courier New" panose="02070309020205020404" pitchFamily="49" charset="0"/>
                <a:cs typeface="Courier New" panose="02070309020205020404" pitchFamily="49" charset="0"/>
              </a:rPr>
              <a:t>] = 0;</a:t>
            </a:r>
          </a:p>
          <a:p>
            <a:pPr lvl="0" defTabSz="914400" eaLnBrk="0" fontAlgn="base" hangingPunct="0">
              <a:spcBef>
                <a:spcPct val="0"/>
              </a:spcBef>
              <a:spcAft>
                <a:spcPct val="0"/>
              </a:spcAft>
            </a:pPr>
            <a:r>
              <a:rPr lang="en-US" altLang="en-US" sz="1600" dirty="0">
                <a:solidFill>
                  <a:srgbClr val="000000"/>
                </a:solidFill>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23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80225" y="700977"/>
            <a:ext cx="2468625"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path[0][15] = 140;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path[0][19] = 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path[0][16] = 118;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path[1][5] = 211;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path[1][6] = 90;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path[1][13] = 101;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path[1][17] = 85;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path[2][3] = 120;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path[2][13] = 138;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path[2][14] = 146;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path[3][10] = 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path[4][7] = 86;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path[5][15] = 99;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path[7][17] = 98;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path[8][11] = 87;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path[8][18] = 92;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path[9][10] = 70;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path[9][16] = 111;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path[12][19] = 71;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path[12][15] = 151;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path[14][15] = 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path[14][13] = 97;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path[17][18] = 142; </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669757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767</TotalTime>
  <Words>1179</Words>
  <Application>Microsoft Office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Trebuchet MS</vt:lpstr>
      <vt:lpstr>Wingdings</vt:lpstr>
      <vt:lpstr>Wingdings 3</vt:lpstr>
      <vt:lpstr>Facet</vt:lpstr>
      <vt:lpstr>      IIIT  BHAGALPUR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IIIT  BHAGALPUR</dc:title>
  <dc:creator>suraj singh</dc:creator>
  <cp:lastModifiedBy>suraj singh</cp:lastModifiedBy>
  <cp:revision>32</cp:revision>
  <dcterms:created xsi:type="dcterms:W3CDTF">2019-09-19T13:39:37Z</dcterms:created>
  <dcterms:modified xsi:type="dcterms:W3CDTF">2019-09-20T07:13:21Z</dcterms:modified>
</cp:coreProperties>
</file>