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6.xml" ContentType="application/vnd.openxmlformats-officedocument.presentationml.slideLayout+xml"/>
  <Override PartName="/ppt/theme/theme2.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7.xml" ContentType="application/vnd.openxmlformats-officedocument.presentationml.slideLayout+xml"/>
  <Override PartName="/ppt/theme/theme3.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30"/>
  </p:notesMasterIdLst>
  <p:handoutMasterIdLst>
    <p:handoutMasterId r:id="rId31"/>
  </p:handoutMasterIdLst>
  <p:sldIdLst>
    <p:sldId id="355" r:id="rId6"/>
    <p:sldId id="357" r:id="rId7"/>
    <p:sldId id="380" r:id="rId8"/>
    <p:sldId id="381" r:id="rId9"/>
    <p:sldId id="382" r:id="rId10"/>
    <p:sldId id="383" r:id="rId11"/>
    <p:sldId id="384" r:id="rId12"/>
    <p:sldId id="385" r:id="rId13"/>
    <p:sldId id="386" r:id="rId14"/>
    <p:sldId id="391" r:id="rId15"/>
    <p:sldId id="392" r:id="rId16"/>
    <p:sldId id="393" r:id="rId17"/>
    <p:sldId id="394" r:id="rId18"/>
    <p:sldId id="399" r:id="rId19"/>
    <p:sldId id="400" r:id="rId20"/>
    <p:sldId id="401" r:id="rId21"/>
    <p:sldId id="402" r:id="rId22"/>
    <p:sldId id="403" r:id="rId23"/>
    <p:sldId id="404" r:id="rId24"/>
    <p:sldId id="405" r:id="rId25"/>
    <p:sldId id="396" r:id="rId26"/>
    <p:sldId id="426" r:id="rId27"/>
    <p:sldId id="425" r:id="rId28"/>
    <p:sldId id="373" r:id="rId29"/>
  </p:sldIdLst>
  <p:sldSz cx="9906000" cy="6858000" type="A4"/>
  <p:notesSz cx="6797675" cy="9874250"/>
  <p:custDataLst>
    <p:tags r:id="rId3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varScale="1">
        <p:scale>
          <a:sx n="88" d="100"/>
          <a:sy n="88" d="100"/>
        </p:scale>
        <p:origin x="-1022" y="-77"/>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48" d="100"/>
          <a:sy n="48" d="100"/>
        </p:scale>
        <p:origin x="-2940" y="-120"/>
      </p:cViewPr>
      <p:guideLst>
        <p:guide orient="horz" pos="3110"/>
        <p:guide pos="2141"/>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010056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8/10/2017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89124053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a separate slide for search object</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emf"/><Relationship Id="rId2" Type="http://schemas.openxmlformats.org/officeDocument/2006/relationships/tags" Target="../tags/tag68.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4.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3.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4.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1.emf"/><Relationship Id="rId2" Type="http://schemas.openxmlformats.org/officeDocument/2006/relationships/tags" Target="../tags/tag83.xml"/><Relationship Id="rId1" Type="http://schemas.openxmlformats.org/officeDocument/2006/relationships/vmlDrawing" Target="../drawings/vmlDrawing18.vml"/><Relationship Id="rId6" Type="http://schemas.openxmlformats.org/officeDocument/2006/relationships/tags" Target="../tags/tag87.xml"/><Relationship Id="rId11" Type="http://schemas.openxmlformats.org/officeDocument/2006/relationships/oleObject" Target="../embeddings/oleObject18.bin"/><Relationship Id="rId5" Type="http://schemas.openxmlformats.org/officeDocument/2006/relationships/tags" Target="../tags/tag86.xml"/><Relationship Id="rId10" Type="http://schemas.openxmlformats.org/officeDocument/2006/relationships/image" Target="../media/image15.jpeg"/><Relationship Id="rId4" Type="http://schemas.openxmlformats.org/officeDocument/2006/relationships/tags" Target="../tags/tag85.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13.png"/><Relationship Id="rId4" Type="http://schemas.openxmlformats.org/officeDocument/2006/relationships/tags" Target="../tags/tag41.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6.xml"/><Relationship Id="rId7"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7.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image" Target="../media/image4.emf"/><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12.vml"/><Relationship Id="rId6" Type="http://schemas.openxmlformats.org/officeDocument/2006/relationships/tags" Target="../tags/tag61.xml"/><Relationship Id="rId11" Type="http://schemas.openxmlformats.org/officeDocument/2006/relationships/oleObject" Target="../embeddings/oleObject12.bin"/><Relationship Id="rId5" Type="http://schemas.openxmlformats.org/officeDocument/2006/relationships/tags" Target="../tags/tag60.xml"/><Relationship Id="rId10" Type="http://schemas.openxmlformats.org/officeDocument/2006/relationships/image" Target="../media/image3.jpeg"/><Relationship Id="rId4" Type="http://schemas.openxmlformats.org/officeDocument/2006/relationships/tags" Target="../tags/tag59.xml"/><Relationship Id="rId9" Type="http://schemas.openxmlformats.org/officeDocument/2006/relationships/slideMaster" Target="../slideMasters/slideMaster4.xml"/><Relationship Id="rId1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65.xml"/><Relationship Id="rId7" Type="http://schemas.openxmlformats.org/officeDocument/2006/relationships/image" Target="../media/image6.jpeg"/><Relationship Id="rId2" Type="http://schemas.openxmlformats.org/officeDocument/2006/relationships/tags" Target="../tags/tag64.xml"/><Relationship Id="rId1" Type="http://schemas.openxmlformats.org/officeDocument/2006/relationships/vmlDrawing" Target="../drawings/vmlDrawing13.vml"/><Relationship Id="rId6" Type="http://schemas.openxmlformats.org/officeDocument/2006/relationships/slideMaster" Target="../slideMasters/slideMaster4.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974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0771"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795"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10"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867"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4"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5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2"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098"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7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769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8723"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0.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vmlDrawing" Target="../drawings/vmlDrawing7.vml"/><Relationship Id="rId21" Type="http://schemas.openxmlformats.org/officeDocument/2006/relationships/hyperlink" Target="http://www.linkedin.com/company/capgemini" TargetMode="Externa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7.tiff"/><Relationship Id="rId25" Type="http://schemas.openxmlformats.org/officeDocument/2006/relationships/hyperlink" Target="http://www.youtube.com/capgemini" TargetMode="External"/><Relationship Id="rId2" Type="http://schemas.openxmlformats.org/officeDocument/2006/relationships/theme" Target="../theme/theme2.xml"/><Relationship Id="rId16" Type="http://schemas.openxmlformats.org/officeDocument/2006/relationships/image" Target="../media/image1.emf"/><Relationship Id="rId20"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10.png"/><Relationship Id="rId5" Type="http://schemas.openxmlformats.org/officeDocument/2006/relationships/tags" Target="../tags/tag29.xml"/><Relationship Id="rId15" Type="http://schemas.openxmlformats.org/officeDocument/2006/relationships/oleObject" Target="../embeddings/oleObject7.bin"/><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4.xml"/><Relationship Id="rId19" Type="http://schemas.openxmlformats.org/officeDocument/2006/relationships/hyperlink" Target="http://www.facebook.com/Capgemini" TargetMode="Externa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9.vml"/><Relationship Id="rId2" Type="http://schemas.openxmlformats.org/officeDocument/2006/relationships/theme" Target="../theme/theme3.xml"/><Relationship Id="rId1" Type="http://schemas.openxmlformats.org/officeDocument/2006/relationships/slideLayout" Target="../slideLayouts/slideLayout7.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tags" Target="../tags/tag44.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vmlDrawing" Target="../drawings/vmlDrawing11.vml"/><Relationship Id="rId12" Type="http://schemas.openxmlformats.org/officeDocument/2006/relationships/tags" Target="../tags/tag52.xml"/><Relationship Id="rId17" Type="http://schemas.openxmlformats.org/officeDocument/2006/relationships/oleObject" Target="../embeddings/oleObject11.bin"/><Relationship Id="rId2" Type="http://schemas.openxmlformats.org/officeDocument/2006/relationships/slideLayout" Target="../slideLayouts/slideLayout9.xml"/><Relationship Id="rId16" Type="http://schemas.openxmlformats.org/officeDocument/2006/relationships/tags" Target="../tags/tag56.xml"/><Relationship Id="rId1" Type="http://schemas.openxmlformats.org/officeDocument/2006/relationships/slideLayout" Target="../slideLayouts/slideLayout8.xml"/><Relationship Id="rId6" Type="http://schemas.openxmlformats.org/officeDocument/2006/relationships/theme" Target="../theme/theme4.xml"/><Relationship Id="rId11" Type="http://schemas.openxmlformats.org/officeDocument/2006/relationships/tags" Target="../tags/tag51.xml"/><Relationship Id="rId5" Type="http://schemas.openxmlformats.org/officeDocument/2006/relationships/slideLayout" Target="../slideLayouts/slideLayout12.xml"/><Relationship Id="rId15" Type="http://schemas.openxmlformats.org/officeDocument/2006/relationships/tags" Target="../tags/tag55.xml"/><Relationship Id="rId10" Type="http://schemas.openxmlformats.org/officeDocument/2006/relationships/tags" Target="../tags/tag50.xml"/><Relationship Id="rId19" Type="http://schemas.openxmlformats.org/officeDocument/2006/relationships/image" Target="../media/image2.png"/><Relationship Id="rId4" Type="http://schemas.openxmlformats.org/officeDocument/2006/relationships/slideLayout" Target="../slideLayouts/slideLayout11.xml"/><Relationship Id="rId9" Type="http://schemas.openxmlformats.org/officeDocument/2006/relationships/tags" Target="../tags/tag49.xml"/><Relationship Id="rId14" Type="http://schemas.openxmlformats.org/officeDocument/2006/relationships/tags" Target="../tags/tag54.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slideLayout" Target="../slideLayouts/slideLayout15.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image" Target="../media/image1.emf"/><Relationship Id="rId1" Type="http://schemas.openxmlformats.org/officeDocument/2006/relationships/slideLayout" Target="../slideLayouts/slideLayout13.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vmlDrawing" Target="../drawings/vmlDrawing17.vml"/><Relationship Id="rId15" Type="http://schemas.openxmlformats.org/officeDocument/2006/relationships/oleObject" Target="../embeddings/oleObject17.bin"/><Relationship Id="rId10" Type="http://schemas.openxmlformats.org/officeDocument/2006/relationships/tags" Target="../tags/tag78.xml"/><Relationship Id="rId4" Type="http://schemas.openxmlformats.org/officeDocument/2006/relationships/theme" Target="../theme/theme5.xml"/><Relationship Id="rId9" Type="http://schemas.openxmlformats.org/officeDocument/2006/relationships/tags" Target="../tags/tag77.xml"/><Relationship Id="rId14" Type="http://schemas.openxmlformats.org/officeDocument/2006/relationships/tags" Target="../tags/tag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17" imgW="360" imgH="360" progId="">
                  <p:embed/>
                </p:oleObj>
              </mc:Choice>
              <mc:Fallback>
                <p:oleObj name="think-cell Slide" r:id="rId17" imgW="360" imgH="360" progId="">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2"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7"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8"/>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0"/>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1"/>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2"/>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3"/>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4"/>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6"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6675" name="think-cell Slide" r:id="rId17" imgW="360" imgH="360" progId="">
                  <p:embed/>
                </p:oleObj>
              </mc:Choice>
              <mc:Fallback>
                <p:oleObj name="think-cell Slide" r:id="rId17" imgW="360" imgH="360" progId="">
                  <p:embed/>
                  <p:pic>
                    <p:nvPicPr>
                      <p:cNvPr id="0" name="Picture 2"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2819"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90166"/>
            <a:ext cx="5818909" cy="2261632"/>
          </a:xfrm>
        </p:spPr>
        <p:txBody>
          <a:bodyPr/>
          <a:lstStyle/>
          <a:p>
            <a:r>
              <a:rPr lang="sv-SE" b="1" u="sng" dirty="0" smtClean="0">
                <a:latin typeface="Calibri" pitchFamily="34" charset="0"/>
                <a:cs typeface="Calibri" pitchFamily="34" charset="0"/>
              </a:rPr>
              <a:t>QlikView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0" y="3415688"/>
            <a:ext cx="4541230" cy="947750"/>
          </a:xfrm>
        </p:spPr>
        <p:txBody>
          <a:bodyPr/>
          <a:lstStyle/>
          <a:p>
            <a:r>
              <a:rPr lang="en-US" b="1" dirty="0" smtClean="0">
                <a:latin typeface="Calibri" pitchFamily="34" charset="0"/>
                <a:cs typeface="Calibri" pitchFamily="34" charset="0"/>
              </a:rPr>
              <a:t>BIM India – </a:t>
            </a:r>
            <a:r>
              <a:rPr lang="en-US" b="1" dirty="0" err="1" smtClean="0">
                <a:latin typeface="Calibri" pitchFamily="34" charset="0"/>
                <a:cs typeface="Calibri" pitchFamily="34" charset="0"/>
              </a:rPr>
              <a:t>QlikView</a:t>
            </a:r>
            <a:r>
              <a:rPr lang="en-US" b="1" dirty="0" smtClean="0">
                <a:latin typeface="Calibri" pitchFamily="34" charset="0"/>
                <a:cs typeface="Calibri" pitchFamily="34" charset="0"/>
              </a:rPr>
              <a:t> </a:t>
            </a:r>
            <a:r>
              <a:rPr lang="en-US" b="1" dirty="0" err="1" smtClean="0"/>
              <a:t>CoE</a:t>
            </a:r>
            <a:endParaRPr lang="en-US" b="1" dirty="0" smtClean="0"/>
          </a:p>
          <a:p>
            <a:r>
              <a:rPr lang="en-US" b="1" dirty="0" smtClean="0"/>
              <a:t>Dhananjay Jadhav</a:t>
            </a: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Script Editor</a:t>
            </a:r>
            <a:endParaRPr lang="en-US" dirty="0">
              <a:latin typeface="Calibri" pitchFamily="34" charset="0"/>
              <a:cs typeface="Calibri" pitchFamily="34" charset="0"/>
            </a:endParaRPr>
          </a:p>
        </p:txBody>
      </p:sp>
      <p:pic>
        <p:nvPicPr>
          <p:cNvPr id="4" name="Picture 2"/>
          <p:cNvPicPr>
            <a:picLocks noGrp="1" noChangeAspect="1" noChangeArrowheads="1"/>
          </p:cNvPicPr>
          <p:nvPr>
            <p:ph idx="1"/>
          </p:nvPr>
        </p:nvPicPr>
        <p:blipFill>
          <a:blip r:embed="rId2" cstate="print"/>
          <a:srcRect r="42742"/>
          <a:stretch>
            <a:fillRect/>
          </a:stretch>
        </p:blipFill>
        <p:spPr bwMode="auto">
          <a:xfrm>
            <a:off x="2038321" y="1495425"/>
            <a:ext cx="3410007" cy="4643438"/>
          </a:xfrm>
          <a:prstGeom prst="rect">
            <a:avLst/>
          </a:prstGeom>
          <a:noFill/>
          <a:ln w="9525">
            <a:noFill/>
            <a:miter lim="800000"/>
            <a:headEnd/>
            <a:tailEnd/>
          </a:ln>
        </p:spPr>
      </p:pic>
      <p:sp>
        <p:nvSpPr>
          <p:cNvPr id="5" name="Rectangle 6"/>
          <p:cNvSpPr>
            <a:spLocks noChangeArrowheads="1"/>
          </p:cNvSpPr>
          <p:nvPr/>
        </p:nvSpPr>
        <p:spPr bwMode="auto">
          <a:xfrm>
            <a:off x="6329335" y="2665750"/>
            <a:ext cx="2743200" cy="1569660"/>
          </a:xfrm>
          <a:prstGeom prst="rect">
            <a:avLst/>
          </a:prstGeom>
          <a:noFill/>
          <a:ln w="9525">
            <a:noFill/>
            <a:miter lim="800000"/>
            <a:headEnd/>
            <a:tailEnd/>
          </a:ln>
        </p:spPr>
        <p:txBody>
          <a:bodyPr wrap="square">
            <a:spAutoFit/>
          </a:bodyPr>
          <a:lstStyle/>
          <a:p>
            <a:pPr>
              <a:buFont typeface="Times" pitchFamily="18" charset="0"/>
              <a:buNone/>
            </a:pPr>
            <a:r>
              <a:rPr lang="en-US" sz="2400" b="1" i="1" dirty="0">
                <a:latin typeface="Calibri" pitchFamily="34" charset="0"/>
                <a:cs typeface="Calibri" pitchFamily="34" charset="0"/>
              </a:rPr>
              <a:t>A</a:t>
            </a:r>
            <a:r>
              <a:rPr lang="en-US" sz="2400" i="1" dirty="0">
                <a:latin typeface="Calibri" pitchFamily="34" charset="0"/>
                <a:cs typeface="Calibri" pitchFamily="34" charset="0"/>
              </a:rPr>
              <a:t>: Menu Buttons</a:t>
            </a:r>
            <a:br>
              <a:rPr lang="en-US" sz="2400" i="1" dirty="0">
                <a:latin typeface="Calibri" pitchFamily="34" charset="0"/>
                <a:cs typeface="Calibri" pitchFamily="34" charset="0"/>
              </a:rPr>
            </a:br>
            <a:r>
              <a:rPr lang="en-US" sz="2400" b="1" i="1" dirty="0">
                <a:latin typeface="Calibri" pitchFamily="34" charset="0"/>
                <a:cs typeface="Calibri" pitchFamily="34" charset="0"/>
              </a:rPr>
              <a:t>B</a:t>
            </a:r>
            <a:r>
              <a:rPr lang="en-US" sz="2400" i="1" dirty="0">
                <a:latin typeface="Calibri" pitchFamily="34" charset="0"/>
                <a:cs typeface="Calibri" pitchFamily="34" charset="0"/>
              </a:rPr>
              <a:t>: Script </a:t>
            </a:r>
            <a:r>
              <a:rPr lang="en-US" sz="2400" i="1" dirty="0" smtClean="0">
                <a:latin typeface="Calibri" pitchFamily="34" charset="0"/>
                <a:cs typeface="Calibri" pitchFamily="34" charset="0"/>
              </a:rPr>
              <a:t>Area</a:t>
            </a:r>
            <a:r>
              <a:rPr lang="en-US" sz="2400" i="1" dirty="0">
                <a:latin typeface="Calibri" pitchFamily="34" charset="0"/>
                <a:cs typeface="Calibri" pitchFamily="34" charset="0"/>
              </a:rPr>
              <a:t/>
            </a:r>
            <a:br>
              <a:rPr lang="en-US" sz="2400" i="1" dirty="0">
                <a:latin typeface="Calibri" pitchFamily="34" charset="0"/>
                <a:cs typeface="Calibri" pitchFamily="34" charset="0"/>
              </a:rPr>
            </a:br>
            <a:r>
              <a:rPr lang="en-US" sz="2400" b="1" i="1" dirty="0">
                <a:latin typeface="Calibri" pitchFamily="34" charset="0"/>
                <a:cs typeface="Calibri" pitchFamily="34" charset="0"/>
              </a:rPr>
              <a:t>C</a:t>
            </a:r>
            <a:r>
              <a:rPr lang="en-US" sz="2400" i="1" dirty="0">
                <a:latin typeface="Calibri" pitchFamily="34" charset="0"/>
                <a:cs typeface="Calibri" pitchFamily="34" charset="0"/>
              </a:rPr>
              <a:t>: </a:t>
            </a:r>
            <a:r>
              <a:rPr lang="en-US" sz="2400" i="1" dirty="0" smtClean="0">
                <a:latin typeface="Calibri" pitchFamily="34" charset="0"/>
                <a:cs typeface="Calibri" pitchFamily="34" charset="0"/>
              </a:rPr>
              <a:t>Tool pane</a:t>
            </a:r>
          </a:p>
          <a:p>
            <a:pPr>
              <a:buFont typeface="Times" pitchFamily="18" charset="0"/>
              <a:buNone/>
            </a:pPr>
            <a:r>
              <a:rPr lang="en-US" sz="2400" b="1" i="1" dirty="0" smtClean="0">
                <a:latin typeface="Calibri" pitchFamily="34" charset="0"/>
                <a:cs typeface="Calibri" pitchFamily="34" charset="0"/>
              </a:rPr>
              <a:t>D:</a:t>
            </a:r>
            <a:r>
              <a:rPr lang="en-US" sz="2400" i="1" dirty="0" smtClean="0">
                <a:latin typeface="Calibri" pitchFamily="34" charset="0"/>
                <a:cs typeface="Calibri" pitchFamily="34" charset="0"/>
              </a:rPr>
              <a:t> Tabs</a:t>
            </a:r>
            <a:endParaRPr lang="en-US" sz="2400" i="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Connect, Select and Load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50099" cy="4643751"/>
          </a:xfrm>
        </p:spPr>
        <p:txBody>
          <a:bodyPr/>
          <a:lstStyle/>
          <a:p>
            <a:pPr marL="541338" indent="-541338" algn="just">
              <a:lnSpc>
                <a:spcPct val="150000"/>
              </a:lnSpc>
              <a:buFont typeface="Wingdings" pitchFamily="2" charset="2"/>
              <a:buChar char="v"/>
            </a:pPr>
            <a:r>
              <a:rPr lang="en-IN" sz="2000" b="1" dirty="0" smtClean="0">
                <a:latin typeface="Calibri" pitchFamily="34" charset="0"/>
                <a:cs typeface="Calibri" pitchFamily="34" charset="0"/>
              </a:rPr>
              <a:t>Connect – </a:t>
            </a:r>
            <a:r>
              <a:rPr lang="en-IN" sz="2000" dirty="0" smtClean="0">
                <a:latin typeface="Calibri" pitchFamily="34" charset="0"/>
                <a:cs typeface="Calibri" pitchFamily="34" charset="0"/>
              </a:rPr>
              <a:t>Establishes a link to a database </a:t>
            </a:r>
          </a:p>
          <a:p>
            <a:pPr marL="541338" indent="-541338" algn="just">
              <a:lnSpc>
                <a:spcPct val="150000"/>
              </a:lnSpc>
              <a:buFont typeface="Wingdings" pitchFamily="2" charset="2"/>
              <a:buChar char="v"/>
            </a:pPr>
            <a:r>
              <a:rPr lang="en-IN" sz="2000" b="1" dirty="0" smtClean="0">
                <a:latin typeface="Calibri" pitchFamily="34" charset="0"/>
                <a:cs typeface="Calibri" pitchFamily="34" charset="0"/>
              </a:rPr>
              <a:t>Select – </a:t>
            </a:r>
            <a:r>
              <a:rPr lang="en-IN" sz="2000" dirty="0" smtClean="0">
                <a:latin typeface="Calibri" pitchFamily="34" charset="0"/>
                <a:cs typeface="Calibri" pitchFamily="34" charset="0"/>
              </a:rPr>
              <a:t>Identifies the fields and tables to load from the current database connection</a:t>
            </a:r>
          </a:p>
          <a:p>
            <a:pPr marL="541338" indent="-541338" algn="just">
              <a:lnSpc>
                <a:spcPct val="150000"/>
              </a:lnSpc>
              <a:buFont typeface="Wingdings" pitchFamily="2" charset="2"/>
              <a:buChar char="v"/>
            </a:pPr>
            <a:r>
              <a:rPr lang="en-IN" sz="2000" b="1" dirty="0" smtClean="0">
                <a:latin typeface="Calibri" pitchFamily="34" charset="0"/>
                <a:cs typeface="Calibri" pitchFamily="34" charset="0"/>
              </a:rPr>
              <a:t>Load – </a:t>
            </a:r>
            <a:r>
              <a:rPr lang="en-IN" sz="2000" dirty="0" smtClean="0">
                <a:latin typeface="Calibri" pitchFamily="34" charset="0"/>
                <a:cs typeface="Calibri" pitchFamily="34" charset="0"/>
              </a:rPr>
              <a:t>Inserts data from Text File, Excel File, XML File, from previously loaded table / fields, from the result of the following select statement, from Data Defined in the Script, etc</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Table Viewer</a:t>
            </a:r>
            <a:endParaRPr lang="en-US" dirty="0">
              <a:latin typeface="Calibri" pitchFamily="34" charset="0"/>
              <a:cs typeface="Calibri" pitchFamily="34" charset="0"/>
            </a:endParaRP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724233" y="1295400"/>
            <a:ext cx="5323810" cy="3062287"/>
          </a:xfrm>
          <a:prstGeom prst="rect">
            <a:avLst/>
          </a:prstGeom>
          <a:noFill/>
          <a:ln w="9525" algn="ctr">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714079" y="3096491"/>
            <a:ext cx="1729831" cy="1090613"/>
          </a:xfrm>
          <a:prstGeom prst="rect">
            <a:avLst/>
          </a:prstGeom>
          <a:noFill/>
          <a:ln w="9525" algn="ctr">
            <a:noFill/>
            <a:miter lim="800000"/>
            <a:headEnd/>
            <a:tailEnd/>
          </a:ln>
        </p:spPr>
      </p:pic>
      <p:pic>
        <p:nvPicPr>
          <p:cNvPr id="6" name="Picture 6"/>
          <p:cNvPicPr>
            <a:picLocks noChangeAspect="1" noChangeArrowheads="1"/>
          </p:cNvPicPr>
          <p:nvPr/>
        </p:nvPicPr>
        <p:blipFill>
          <a:blip r:embed="rId4" cstate="print"/>
          <a:srcRect/>
          <a:stretch>
            <a:fillRect/>
          </a:stretch>
        </p:blipFill>
        <p:spPr bwMode="auto">
          <a:xfrm>
            <a:off x="2828925" y="4549410"/>
            <a:ext cx="4533688" cy="1627187"/>
          </a:xfrm>
          <a:prstGeom prst="rect">
            <a:avLst/>
          </a:prstGeom>
          <a:noFill/>
          <a:ln w="9525" algn="ctr">
            <a:noFill/>
            <a:miter lim="800000"/>
            <a:headEnd/>
            <a:tailEnd/>
          </a:ln>
        </p:spPr>
      </p:pic>
      <p:pic>
        <p:nvPicPr>
          <p:cNvPr id="7" name="Picture 4"/>
          <p:cNvPicPr>
            <a:picLocks noChangeAspect="1" noChangeArrowheads="1"/>
          </p:cNvPicPr>
          <p:nvPr/>
        </p:nvPicPr>
        <p:blipFill>
          <a:blip r:embed="rId5" cstate="print"/>
          <a:srcRect/>
          <a:stretch>
            <a:fillRect/>
          </a:stretch>
        </p:blipFill>
        <p:spPr bwMode="auto">
          <a:xfrm>
            <a:off x="6477814" y="1377154"/>
            <a:ext cx="1101181" cy="158612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Table Viewer (contd)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36244" cy="4643751"/>
          </a:xfrm>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Source / Internal Table Views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Information Density</a:t>
            </a:r>
          </a:p>
          <a:p>
            <a:pPr marL="541338" indent="-541338" algn="just">
              <a:lnSpc>
                <a:spcPct val="150000"/>
              </a:lnSpc>
              <a:buNone/>
            </a:pPr>
            <a:r>
              <a:rPr lang="en-IN" sz="2000" i="1" dirty="0" smtClean="0">
                <a:latin typeface="Calibri" pitchFamily="34" charset="0"/>
                <a:cs typeface="Calibri" pitchFamily="34" charset="0"/>
              </a:rPr>
              <a:t>	</a:t>
            </a:r>
            <a:r>
              <a:rPr lang="en-IN" sz="2000" i="1" u="sng" dirty="0" smtClean="0">
                <a:latin typeface="Calibri" pitchFamily="34" charset="0"/>
                <a:cs typeface="Calibri" pitchFamily="34" charset="0"/>
              </a:rPr>
              <a:t>= Number of Not Null Values / Total Number of Records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Subset Ratio </a:t>
            </a:r>
          </a:p>
          <a:p>
            <a:pPr marL="541338" indent="-541338" algn="just">
              <a:lnSpc>
                <a:spcPct val="150000"/>
              </a:lnSpc>
              <a:buNone/>
            </a:pPr>
            <a:r>
              <a:rPr lang="en-IN" sz="2000" dirty="0" smtClean="0">
                <a:latin typeface="Calibri" pitchFamily="34" charset="0"/>
                <a:cs typeface="Calibri" pitchFamily="34" charset="0"/>
              </a:rPr>
              <a:t>	</a:t>
            </a:r>
            <a:r>
              <a:rPr lang="en-IN" sz="2000" i="1" u="sng" dirty="0" smtClean="0">
                <a:latin typeface="Calibri" pitchFamily="34" charset="0"/>
                <a:cs typeface="Calibri" pitchFamily="34" charset="0"/>
              </a:rPr>
              <a:t>= Number of Distinct Values of a Field in a Table  /  Total Number of Distinct Values of the Field in all Tables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Perfect Key – Key + Unique + Subset Ratio = 100</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Primary Key – Key + Unique + Subset Ratio &lt; 100</a:t>
            </a:r>
          </a:p>
          <a:p>
            <a:pPr>
              <a:buNone/>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Introduction to UI Objects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UI Objects include Sheets (also referred as Tabs) and Sheet Objects (like Charts, Filters,  Labels, etc)</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Keep layout clear, not too many objects on one sheet</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Promote / Demote a Sheet</a:t>
            </a: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Content Placeholder 7" descr="tabmovementIcons.tif"/>
          <p:cNvPicPr>
            <a:picLocks noChangeAspect="1"/>
          </p:cNvPicPr>
          <p:nvPr/>
        </p:nvPicPr>
        <p:blipFill>
          <a:blip r:embed="rId2" cstate="print"/>
          <a:srcRect/>
          <a:stretch>
            <a:fillRect/>
          </a:stretch>
        </p:blipFill>
        <p:spPr>
          <a:xfrm>
            <a:off x="7439891" y="2640374"/>
            <a:ext cx="1575335" cy="480149"/>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1905000" y="4114800"/>
            <a:ext cx="3057525" cy="1733550"/>
          </a:xfrm>
          <a:prstGeom prst="rect">
            <a:avLst/>
          </a:prstGeom>
          <a:noFill/>
          <a:ln w="9525">
            <a:noFill/>
            <a:miter lim="800000"/>
            <a:headEnd/>
            <a:tailEnd/>
          </a:ln>
        </p:spPr>
      </p:pic>
      <p:pic>
        <p:nvPicPr>
          <p:cNvPr id="6" name="Picture 7"/>
          <p:cNvPicPr>
            <a:picLocks noChangeAspect="1" noChangeArrowheads="1"/>
          </p:cNvPicPr>
          <p:nvPr/>
        </p:nvPicPr>
        <p:blipFill>
          <a:blip r:embed="rId4" cstate="print"/>
          <a:srcRect r="37008" b="6977"/>
          <a:stretch>
            <a:fillRect/>
          </a:stretch>
        </p:blipFill>
        <p:spPr bwMode="auto">
          <a:xfrm>
            <a:off x="1905000" y="3657600"/>
            <a:ext cx="3048000" cy="381000"/>
          </a:xfrm>
          <a:prstGeom prst="rect">
            <a:avLst/>
          </a:prstGeom>
          <a:noFill/>
          <a:ln w="9525">
            <a:noFill/>
            <a:miter lim="800000"/>
            <a:headEnd/>
            <a:tailEnd/>
          </a:ln>
        </p:spPr>
      </p:pic>
      <p:pic>
        <p:nvPicPr>
          <p:cNvPr id="7" name="Picture 3"/>
          <p:cNvPicPr>
            <a:picLocks noChangeAspect="1" noChangeArrowheads="1"/>
          </p:cNvPicPr>
          <p:nvPr/>
        </p:nvPicPr>
        <p:blipFill>
          <a:blip r:embed="rId5" cstate="print"/>
          <a:srcRect/>
          <a:stretch>
            <a:fillRect/>
          </a:stretch>
        </p:blipFill>
        <p:spPr bwMode="auto">
          <a:xfrm>
            <a:off x="5874900" y="3650110"/>
            <a:ext cx="762000" cy="2204800"/>
          </a:xfrm>
          <a:prstGeom prst="rect">
            <a:avLst/>
          </a:prstGeom>
          <a:noFill/>
          <a:ln w="9525">
            <a:noFill/>
            <a:miter lim="800000"/>
            <a:headEnd/>
            <a:tailEnd/>
          </a:ln>
        </p:spPr>
      </p:pic>
      <p:pic>
        <p:nvPicPr>
          <p:cNvPr id="8" name="Picture 4"/>
          <p:cNvPicPr>
            <a:picLocks noChangeAspect="1" noChangeArrowheads="1"/>
          </p:cNvPicPr>
          <p:nvPr/>
        </p:nvPicPr>
        <p:blipFill>
          <a:blip r:embed="rId6" cstate="print"/>
          <a:srcRect/>
          <a:stretch>
            <a:fillRect/>
          </a:stretch>
        </p:blipFill>
        <p:spPr bwMode="auto">
          <a:xfrm>
            <a:off x="7052537" y="3657600"/>
            <a:ext cx="1228725" cy="22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Anatomy of QlikView Sheet</a:t>
            </a:r>
            <a:endParaRPr lang="en-US" dirty="0">
              <a:latin typeface="Calibri" pitchFamily="34" charset="0"/>
              <a:cs typeface="Calibri" pitchFamily="34" charset="0"/>
            </a:endParaRPr>
          </a:p>
        </p:txBody>
      </p:sp>
      <p:pic>
        <p:nvPicPr>
          <p:cNvPr id="4" name="Content Placeholder 7" descr="AnatomyOfAQlikViewScreen.tif"/>
          <p:cNvPicPr>
            <a:picLocks noChangeAspect="1"/>
          </p:cNvPicPr>
          <p:nvPr/>
        </p:nvPicPr>
        <p:blipFill>
          <a:blip r:embed="rId2" cstate="print"/>
          <a:srcRect/>
          <a:stretch>
            <a:fillRect/>
          </a:stretch>
        </p:blipFill>
        <p:spPr>
          <a:xfrm>
            <a:off x="1066800" y="1142997"/>
            <a:ext cx="7162800" cy="4335286"/>
          </a:xfrm>
          <a:prstGeom prst="rect">
            <a:avLst/>
          </a:prstGeom>
        </p:spPr>
      </p:pic>
      <p:sp>
        <p:nvSpPr>
          <p:cNvPr id="5" name="Rectangle 4"/>
          <p:cNvSpPr>
            <a:spLocks noChangeArrowheads="1"/>
          </p:cNvSpPr>
          <p:nvPr/>
        </p:nvSpPr>
        <p:spPr bwMode="auto">
          <a:xfrm>
            <a:off x="893939" y="5578300"/>
            <a:ext cx="8207193" cy="707886"/>
          </a:xfrm>
          <a:prstGeom prst="rect">
            <a:avLst/>
          </a:prstGeom>
          <a:noFill/>
          <a:ln w="9525">
            <a:noFill/>
            <a:miter lim="800000"/>
            <a:headEnd/>
            <a:tailEnd/>
          </a:ln>
        </p:spPr>
        <p:txBody>
          <a:bodyPr wrap="square">
            <a:spAutoFit/>
          </a:bodyPr>
          <a:lstStyle/>
          <a:p>
            <a:pPr algn="ctr"/>
            <a:r>
              <a:rPr lang="en-US" sz="2000" dirty="0">
                <a:latin typeface="Calibri" pitchFamily="34" charset="0"/>
                <a:cs typeface="Calibri" pitchFamily="34" charset="0"/>
              </a:rPr>
              <a:t>The Basic Components of a QlikView Sheet — </a:t>
            </a:r>
            <a:r>
              <a:rPr lang="en-US" sz="2000" b="1" dirty="0">
                <a:latin typeface="Calibri" pitchFamily="34" charset="0"/>
                <a:cs typeface="Calibri" pitchFamily="34" charset="0"/>
              </a:rPr>
              <a:t>A</a:t>
            </a:r>
            <a:r>
              <a:rPr lang="en-US" sz="2000" dirty="0">
                <a:latin typeface="Calibri" pitchFamily="34" charset="0"/>
                <a:cs typeface="Calibri" pitchFamily="34" charset="0"/>
              </a:rPr>
              <a:t>: Tabs, </a:t>
            </a:r>
            <a:r>
              <a:rPr lang="en-US" sz="2000" b="1" dirty="0">
                <a:latin typeface="Calibri" pitchFamily="34" charset="0"/>
                <a:cs typeface="Calibri" pitchFamily="34" charset="0"/>
              </a:rPr>
              <a:t>B</a:t>
            </a:r>
            <a:r>
              <a:rPr lang="en-US" sz="2000" dirty="0">
                <a:latin typeface="Calibri" pitchFamily="34" charset="0"/>
                <a:cs typeface="Calibri" pitchFamily="34" charset="0"/>
              </a:rPr>
              <a:t>: List Boxes, </a:t>
            </a:r>
            <a:r>
              <a:rPr lang="en-US" sz="2000" b="1" dirty="0">
                <a:latin typeface="Calibri" pitchFamily="34" charset="0"/>
                <a:cs typeface="Calibri" pitchFamily="34" charset="0"/>
              </a:rPr>
              <a:t>C</a:t>
            </a:r>
            <a:r>
              <a:rPr lang="en-US" sz="2000" dirty="0">
                <a:latin typeface="Calibri" pitchFamily="34" charset="0"/>
                <a:cs typeface="Calibri" pitchFamily="34" charset="0"/>
              </a:rPr>
              <a:t>: Active Charts, </a:t>
            </a:r>
            <a:r>
              <a:rPr lang="en-US" sz="2000" b="1" dirty="0">
                <a:latin typeface="Calibri" pitchFamily="34" charset="0"/>
                <a:cs typeface="Calibri" pitchFamily="34" charset="0"/>
              </a:rPr>
              <a:t>D</a:t>
            </a:r>
            <a:r>
              <a:rPr lang="en-US" sz="2000" dirty="0">
                <a:latin typeface="Calibri" pitchFamily="34" charset="0"/>
                <a:cs typeface="Calibri" pitchFamily="34" charset="0"/>
              </a:rPr>
              <a:t>: Current Selections Box, </a:t>
            </a:r>
            <a:r>
              <a:rPr lang="en-US" sz="2000" b="1" dirty="0">
                <a:latin typeface="Calibri" pitchFamily="34" charset="0"/>
                <a:cs typeface="Calibri" pitchFamily="34" charset="0"/>
              </a:rPr>
              <a:t>E</a:t>
            </a:r>
            <a:r>
              <a:rPr lang="en-US" sz="2000" dirty="0">
                <a:latin typeface="Calibri" pitchFamily="34" charset="0"/>
                <a:cs typeface="Calibri" pitchFamily="34" charset="0"/>
              </a:rPr>
              <a:t>: Minimized Charts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List Box</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List Box – most Versatile Object</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It contains a list of all possible values of a specific field loaded from the data source</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Making a Query Using List Box</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Text Search</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Multiple Selections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Locking and Unlocking Selections</a:t>
            </a:r>
          </a:p>
          <a:p>
            <a:endParaRPr lang="en-US" dirty="0">
              <a:latin typeface="Calibri" pitchFamily="34" charset="0"/>
              <a:cs typeface="Calibri" pitchFamily="34" charset="0"/>
            </a:endParaRPr>
          </a:p>
        </p:txBody>
      </p:sp>
      <p:pic>
        <p:nvPicPr>
          <p:cNvPr id="4" name="Picture 4"/>
          <p:cNvPicPr>
            <a:picLocks noChangeAspect="1" noChangeArrowheads="1"/>
          </p:cNvPicPr>
          <p:nvPr/>
        </p:nvPicPr>
        <p:blipFill>
          <a:blip r:embed="rId3" cstate="print"/>
          <a:srcRect t="43509" r="74242" b="25779"/>
          <a:stretch>
            <a:fillRect/>
          </a:stretch>
        </p:blipFill>
        <p:spPr>
          <a:xfrm>
            <a:off x="5715000" y="2859664"/>
            <a:ext cx="3238500" cy="2286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Multi Box</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Space saving object</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Can display large number of fields in small space, instead of several individual  list boxes.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Less cluttered style</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Best for displaying one-to-one relationship</a:t>
            </a:r>
          </a:p>
          <a:p>
            <a:pPr marL="541338" indent="-541338" algn="just">
              <a:lnSpc>
                <a:spcPct val="150000"/>
              </a:lnSpc>
              <a:buFont typeface="Wingdings" pitchFamily="2" charset="2"/>
              <a:buChar char="v"/>
            </a:pP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4" descr="ListBoxMultiBoxComparison.tif"/>
          <p:cNvPicPr>
            <a:picLocks noChangeAspect="1"/>
          </p:cNvPicPr>
          <p:nvPr/>
        </p:nvPicPr>
        <p:blipFill>
          <a:blip r:embed="rId2" cstate="print"/>
          <a:srcRect/>
          <a:stretch>
            <a:fillRect/>
          </a:stretch>
        </p:blipFill>
        <p:spPr bwMode="auto">
          <a:xfrm>
            <a:off x="1676400" y="3880226"/>
            <a:ext cx="6435273"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Table Box</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Sheet Object showing Multiple Fields Simultaneously</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Can contain Fields from different QlikView Table – however, calculated / derived fields cannot be added.</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Every Row is Logically Connected</a:t>
            </a:r>
          </a:p>
          <a:p>
            <a:endParaRPr lang="en-US" dirty="0">
              <a:latin typeface="Calibri" pitchFamily="34" charset="0"/>
              <a:cs typeface="Calibri"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3276600" y="3600140"/>
            <a:ext cx="2895600" cy="21122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System Fields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77808" cy="4643751"/>
          </a:xfrm>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Give information about the Data Model</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Generated during the Data Loading Process </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Contains Information on the Internal Data Structure within QlikView (i.e. Metadata about the Data Model)</a:t>
            </a:r>
          </a:p>
          <a:p>
            <a:pPr marL="541338" indent="-541338" algn="just">
              <a:lnSpc>
                <a:spcPct val="150000"/>
              </a:lnSpc>
              <a:buFont typeface="Wingdings" pitchFamily="2" charset="2"/>
              <a:buChar char="v"/>
            </a:pP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3"/>
          <p:cNvPicPr>
            <a:picLocks noChangeAspect="1" noChangeArrowheads="1"/>
          </p:cNvPicPr>
          <p:nvPr/>
        </p:nvPicPr>
        <p:blipFill>
          <a:blip r:embed="rId2" cstate="print"/>
          <a:srcRect/>
          <a:stretch>
            <a:fillRect/>
          </a:stretch>
        </p:blipFill>
        <p:spPr bwMode="auto">
          <a:xfrm>
            <a:off x="1253845" y="3505200"/>
            <a:ext cx="7608993" cy="16764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defTabSz="914342">
              <a:defRPr/>
            </a:pPr>
            <a:r>
              <a:rPr lang="sv-SE" u="sng" smtClean="0">
                <a:latin typeface="Calibri" pitchFamily="34" charset="0"/>
                <a:cs typeface="Calibri" pitchFamily="34" charset="0"/>
              </a:rPr>
              <a:t>Session </a:t>
            </a:r>
            <a:r>
              <a:rPr lang="sv-SE" u="sng" dirty="0" smtClean="0">
                <a:latin typeface="Calibri" pitchFamily="34" charset="0"/>
                <a:cs typeface="Calibri" pitchFamily="34" charset="0"/>
              </a:rPr>
              <a:t>01</a:t>
            </a:r>
            <a:endParaRPr lang="sv-SE" sz="6000" dirty="0" smtClean="0">
              <a:latin typeface="Calibri" pitchFamily="34" charset="0"/>
              <a:cs typeface="Calibri" pitchFamily="34" charset="0"/>
            </a:endParaRPr>
          </a:p>
        </p:txBody>
      </p:sp>
      <p:sp>
        <p:nvSpPr>
          <p:cNvPr id="16" name="Rectangle 9"/>
          <p:cNvSpPr txBox="1">
            <a:spLocks noChangeArrowheads="1"/>
          </p:cNvSpPr>
          <p:nvPr/>
        </p:nvSpPr>
        <p:spPr>
          <a:xfrm>
            <a:off x="1165241" y="2667000"/>
            <a:ext cx="7493000" cy="1066800"/>
          </a:xfrm>
          <a:prstGeom prst="rect">
            <a:avLst/>
          </a:prstGeom>
        </p:spPr>
        <p:txBody>
          <a:bodyPr vert="horz" lIns="297529" tIns="33059" rIns="165294" bIns="33059" rtlCol="0" anchor="ctr">
            <a:normAutofit/>
          </a:bodyPr>
          <a:lstStyle/>
          <a:p>
            <a:pPr marL="0" marR="0" lvl="0" indent="0" algn="ctr" defTabSz="914342" rtl="0" eaLnBrk="1" fontAlgn="auto" latinLnBrk="0" hangingPunct="1">
              <a:lnSpc>
                <a:spcPct val="100000"/>
              </a:lnSpc>
              <a:spcBef>
                <a:spcPct val="0"/>
              </a:spcBef>
              <a:spcAft>
                <a:spcPts val="0"/>
              </a:spcAft>
              <a:buClrTx/>
              <a:buSzTx/>
              <a:buFontTx/>
              <a:buNone/>
              <a:tabLst/>
              <a:defRPr/>
            </a:pPr>
            <a:endParaRPr kumimoji="0" lang="sv-SE" sz="54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System Table</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37613"/>
            <a:ext cx="9374790" cy="4643751"/>
          </a:xfrm>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A Table Box in Pivot Style showing Relationship Between Fields and QlikView Tables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Every Row is Logically Connected</a:t>
            </a:r>
          </a:p>
          <a:p>
            <a:endParaRPr lang="en-US" dirty="0">
              <a:latin typeface="Calibri" pitchFamily="34" charset="0"/>
              <a:cs typeface="Calibri" pitchFamily="34" charset="0"/>
            </a:endParaRPr>
          </a:p>
        </p:txBody>
      </p:sp>
      <p:pic>
        <p:nvPicPr>
          <p:cNvPr id="4" name="Picture 3"/>
          <p:cNvPicPr>
            <a:picLocks noChangeAspect="1" noChangeArrowheads="1"/>
          </p:cNvPicPr>
          <p:nvPr/>
        </p:nvPicPr>
        <p:blipFill>
          <a:blip r:embed="rId2" cstate="print"/>
          <a:srcRect b="41412"/>
          <a:stretch>
            <a:fillRect/>
          </a:stretch>
        </p:blipFill>
        <p:spPr bwMode="auto">
          <a:xfrm>
            <a:off x="1600200" y="3498701"/>
            <a:ext cx="6331744" cy="2315277"/>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Lab Work </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xfrm>
            <a:off x="323487" y="1316183"/>
            <a:ext cx="9277713" cy="3136046"/>
          </a:xfrm>
        </p:spPr>
        <p:txBody>
          <a:bodyPr/>
          <a:lstStyle/>
          <a:p>
            <a:pPr marL="541338" indent="-541338" algn="just">
              <a:lnSpc>
                <a:spcPct val="150000"/>
              </a:lnSpc>
              <a:buNone/>
            </a:pPr>
            <a:r>
              <a:rPr lang="en-US" sz="2000" b="1" dirty="0" smtClean="0">
                <a:solidFill>
                  <a:srgbClr val="000000"/>
                </a:solidFill>
                <a:latin typeface="Calibri" pitchFamily="34" charset="0"/>
                <a:cs typeface="Calibri" pitchFamily="34" charset="0"/>
              </a:rPr>
              <a:t>Scripting:</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Create a New QlikView Application. Revisit the script editor's features described in today's session.</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Bring in </a:t>
            </a:r>
            <a:r>
              <a:rPr lang="en-US" sz="1800" b="1" dirty="0" smtClean="0">
                <a:solidFill>
                  <a:srgbClr val="000000"/>
                </a:solidFill>
                <a:latin typeface="Calibri" pitchFamily="34" charset="0"/>
                <a:cs typeface="Calibri" pitchFamily="34" charset="0"/>
              </a:rPr>
              <a:t>Products </a:t>
            </a:r>
            <a:r>
              <a:rPr lang="en-US" sz="1800" dirty="0" smtClean="0">
                <a:solidFill>
                  <a:srgbClr val="000000"/>
                </a:solidFill>
                <a:latin typeface="Calibri" pitchFamily="34" charset="0"/>
                <a:cs typeface="Calibri" pitchFamily="34" charset="0"/>
              </a:rPr>
              <a:t>and </a:t>
            </a:r>
            <a:r>
              <a:rPr lang="en-US" sz="1800" b="1" dirty="0" smtClean="0">
                <a:solidFill>
                  <a:srgbClr val="000000"/>
                </a:solidFill>
                <a:latin typeface="Calibri" pitchFamily="34" charset="0"/>
                <a:cs typeface="Calibri" pitchFamily="34" charset="0"/>
              </a:rPr>
              <a:t>Categories </a:t>
            </a:r>
            <a:r>
              <a:rPr lang="en-US" sz="1800" dirty="0" smtClean="0">
                <a:solidFill>
                  <a:srgbClr val="000000"/>
                </a:solidFill>
                <a:latin typeface="Calibri" pitchFamily="34" charset="0"/>
                <a:cs typeface="Calibri" pitchFamily="34" charset="0"/>
              </a:rPr>
              <a:t>Tables using the attached data. Add the </a:t>
            </a:r>
            <a:r>
              <a:rPr lang="en-US" sz="1800" b="1" dirty="0" smtClean="0">
                <a:solidFill>
                  <a:srgbClr val="000000"/>
                </a:solidFill>
                <a:latin typeface="Calibri" pitchFamily="34" charset="0"/>
                <a:cs typeface="Calibri" pitchFamily="34" charset="0"/>
              </a:rPr>
              <a:t>Supplier </a:t>
            </a:r>
            <a:r>
              <a:rPr lang="en-US" sz="1800" dirty="0" smtClean="0">
                <a:solidFill>
                  <a:srgbClr val="000000"/>
                </a:solidFill>
                <a:latin typeface="Calibri" pitchFamily="34" charset="0"/>
                <a:cs typeface="Calibri" pitchFamily="34" charset="0"/>
              </a:rPr>
              <a:t>Table Data with the following fields only – </a:t>
            </a:r>
            <a:r>
              <a:rPr lang="en-US" sz="1800" b="1" dirty="0" err="1" smtClean="0">
                <a:solidFill>
                  <a:srgbClr val="000000"/>
                </a:solidFill>
                <a:latin typeface="Calibri" pitchFamily="34" charset="0"/>
                <a:cs typeface="Calibri" pitchFamily="34" charset="0"/>
              </a:rPr>
              <a:t>SupplierID</a:t>
            </a:r>
            <a:r>
              <a:rPr lang="en-US" sz="1800" b="1" dirty="0" smtClean="0">
                <a:solidFill>
                  <a:srgbClr val="000000"/>
                </a:solidFill>
                <a:latin typeface="Calibri" pitchFamily="34" charset="0"/>
                <a:cs typeface="Calibri" pitchFamily="34" charset="0"/>
              </a:rPr>
              <a:t>, </a:t>
            </a:r>
            <a:r>
              <a:rPr lang="en-US" sz="1800" b="1" dirty="0" err="1" smtClean="0">
                <a:solidFill>
                  <a:srgbClr val="000000"/>
                </a:solidFill>
                <a:latin typeface="Calibri" pitchFamily="34" charset="0"/>
                <a:cs typeface="Calibri" pitchFamily="34" charset="0"/>
              </a:rPr>
              <a:t>CompanyName</a:t>
            </a:r>
            <a:r>
              <a:rPr lang="en-US" sz="1800" b="1" dirty="0" smtClean="0">
                <a:solidFill>
                  <a:srgbClr val="000000"/>
                </a:solidFill>
                <a:latin typeface="Calibri" pitchFamily="34" charset="0"/>
                <a:cs typeface="Calibri" pitchFamily="34" charset="0"/>
              </a:rPr>
              <a:t>, Contact Name, City </a:t>
            </a:r>
            <a:r>
              <a:rPr lang="en-US" sz="1800" dirty="0" smtClean="0">
                <a:solidFill>
                  <a:srgbClr val="000000"/>
                </a:solidFill>
                <a:latin typeface="Calibri" pitchFamily="34" charset="0"/>
                <a:cs typeface="Calibri" pitchFamily="34" charset="0"/>
              </a:rPr>
              <a:t>and </a:t>
            </a:r>
            <a:r>
              <a:rPr lang="en-US" sz="1800" b="1" dirty="0" smtClean="0">
                <a:solidFill>
                  <a:srgbClr val="000000"/>
                </a:solidFill>
                <a:latin typeface="Calibri" pitchFamily="34" charset="0"/>
                <a:cs typeface="Calibri" pitchFamily="34" charset="0"/>
              </a:rPr>
              <a:t>Country</a:t>
            </a:r>
            <a:r>
              <a:rPr lang="en-US" sz="1800" dirty="0" smtClean="0">
                <a:solidFill>
                  <a:srgbClr val="000000"/>
                </a:solidFill>
                <a:latin typeface="Calibri" pitchFamily="34" charset="0"/>
                <a:cs typeface="Calibri" pitchFamily="34" charset="0"/>
              </a:rPr>
              <a:t>. Visualize the relationship between these three tables (through </a:t>
            </a:r>
            <a:r>
              <a:rPr lang="en-US" sz="1800" b="1" dirty="0" smtClean="0">
                <a:solidFill>
                  <a:srgbClr val="000000"/>
                </a:solidFill>
                <a:latin typeface="Calibri" pitchFamily="34" charset="0"/>
                <a:cs typeface="Calibri" pitchFamily="34" charset="0"/>
              </a:rPr>
              <a:t>Table Viewer</a:t>
            </a:r>
            <a:r>
              <a:rPr lang="en-US" sz="1800" dirty="0" smtClean="0">
                <a:solidFill>
                  <a:srgbClr val="000000"/>
                </a:solidFill>
                <a:latin typeface="Calibri" pitchFamily="34" charset="0"/>
                <a:cs typeface="Calibri" pitchFamily="34" charset="0"/>
              </a:rPr>
              <a:t>). Look for </a:t>
            </a:r>
            <a:r>
              <a:rPr lang="en-US" sz="1800" b="1" dirty="0" smtClean="0">
                <a:solidFill>
                  <a:srgbClr val="000000"/>
                </a:solidFill>
                <a:latin typeface="Calibri" pitchFamily="34" charset="0"/>
                <a:cs typeface="Calibri" pitchFamily="34" charset="0"/>
              </a:rPr>
              <a:t>Subset Ratio, Information Density and Keys</a:t>
            </a:r>
            <a:r>
              <a:rPr lang="en-US" sz="1800" dirty="0" smtClean="0">
                <a:solidFill>
                  <a:srgbClr val="000000"/>
                </a:solidFill>
                <a:latin typeface="Calibri" pitchFamily="34" charset="0"/>
                <a:cs typeface="Calibri" pitchFamily="34" charset="0"/>
              </a:rPr>
              <a:t>.</a:t>
            </a:r>
          </a:p>
          <a:p>
            <a:pPr marL="541338" indent="-541338" algn="just">
              <a:lnSpc>
                <a:spcPct val="150000"/>
              </a:lnSpc>
              <a:buFont typeface="Wingdings" pitchFamily="2" charset="2"/>
              <a:buChar char="v"/>
            </a:pPr>
            <a:r>
              <a:rPr lang="en-US" sz="1800" dirty="0" smtClean="0">
                <a:latin typeface="Calibri" pitchFamily="34" charset="0"/>
                <a:cs typeface="Calibri" pitchFamily="34" charset="0"/>
              </a:rPr>
              <a:t>While loading the above tables understand the significance of the </a:t>
            </a:r>
            <a:r>
              <a:rPr lang="en-US" sz="1800" b="1" dirty="0" smtClean="0">
                <a:latin typeface="Calibri" pitchFamily="34" charset="0"/>
                <a:cs typeface="Calibri" pitchFamily="34" charset="0"/>
              </a:rPr>
              <a:t>Relative Paths</a:t>
            </a:r>
          </a:p>
          <a:p>
            <a:pPr marL="541338" indent="-541338" algn="just">
              <a:lnSpc>
                <a:spcPct val="150000"/>
              </a:lnSpc>
              <a:buFont typeface="Wingdings" pitchFamily="2" charset="2"/>
              <a:buChar char="v"/>
            </a:pPr>
            <a:r>
              <a:rPr lang="en-US" sz="1800" dirty="0" smtClean="0">
                <a:latin typeface="Calibri" pitchFamily="34" charset="0"/>
                <a:cs typeface="Calibri" pitchFamily="34" charset="0"/>
              </a:rPr>
              <a:t>If you have got access to a specific database, try establishing the connectivity and bring in tables from there (if you don’t have one, you can look for an MS Access File from the internet, assuming you’ve got the Jet Driver to load data from it). Try out both </a:t>
            </a:r>
            <a:r>
              <a:rPr lang="en-US" sz="1800" b="1" dirty="0" smtClean="0">
                <a:latin typeface="Calibri" pitchFamily="34" charset="0"/>
                <a:cs typeface="Calibri" pitchFamily="34" charset="0"/>
              </a:rPr>
              <a:t>OLEDB </a:t>
            </a:r>
            <a:r>
              <a:rPr lang="en-US" sz="1800" dirty="0" smtClean="0">
                <a:latin typeface="Calibri" pitchFamily="34" charset="0"/>
                <a:cs typeface="Calibri" pitchFamily="34" charset="0"/>
              </a:rPr>
              <a:t>and </a:t>
            </a:r>
            <a:r>
              <a:rPr lang="en-US" sz="1800" b="1" dirty="0" smtClean="0">
                <a:latin typeface="Calibri" pitchFamily="34" charset="0"/>
                <a:cs typeface="Calibri" pitchFamily="34" charset="0"/>
              </a:rPr>
              <a:t>ODBC </a:t>
            </a:r>
            <a:r>
              <a:rPr lang="en-US" sz="1800" dirty="0" smtClean="0">
                <a:latin typeface="Calibri" pitchFamily="34" charset="0"/>
                <a:cs typeface="Calibri" pitchFamily="34" charset="0"/>
              </a:rPr>
              <a:t>Options. </a:t>
            </a:r>
          </a:p>
          <a:p>
            <a:pPr marL="541338" indent="-541338" algn="just">
              <a:lnSpc>
                <a:spcPct val="150000"/>
              </a:lnSpc>
              <a:buFont typeface="Wingdings" pitchFamily="2" charset="2"/>
              <a:buChar char="v"/>
            </a:pP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Lab Work (contd)</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xfrm>
            <a:off x="323487" y="1316183"/>
            <a:ext cx="9277713" cy="3136046"/>
          </a:xfrm>
        </p:spPr>
        <p:txBody>
          <a:bodyPr/>
          <a:lstStyle/>
          <a:p>
            <a:pPr marL="541338" indent="-541338" algn="just">
              <a:lnSpc>
                <a:spcPct val="150000"/>
              </a:lnSpc>
              <a:buNone/>
            </a:pPr>
            <a:r>
              <a:rPr lang="en-US" sz="2000" b="1" dirty="0" smtClean="0">
                <a:solidFill>
                  <a:srgbClr val="000000"/>
                </a:solidFill>
                <a:latin typeface="Calibri" pitchFamily="34" charset="0"/>
                <a:cs typeface="Calibri" pitchFamily="34" charset="0"/>
              </a:rPr>
              <a:t>User Interface:</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Rename the first Sheet from </a:t>
            </a:r>
            <a:r>
              <a:rPr lang="en-US" sz="1800" b="1" dirty="0" smtClean="0">
                <a:solidFill>
                  <a:srgbClr val="000000"/>
                </a:solidFill>
                <a:latin typeface="Calibri" pitchFamily="34" charset="0"/>
                <a:cs typeface="Calibri" pitchFamily="34" charset="0"/>
              </a:rPr>
              <a:t>Main </a:t>
            </a:r>
            <a:r>
              <a:rPr lang="en-US" sz="1800" dirty="0" smtClean="0">
                <a:solidFill>
                  <a:srgbClr val="000000"/>
                </a:solidFill>
                <a:latin typeface="Calibri" pitchFamily="34" charset="0"/>
                <a:cs typeface="Calibri" pitchFamily="34" charset="0"/>
              </a:rPr>
              <a:t>to </a:t>
            </a:r>
            <a:r>
              <a:rPr lang="en-US" sz="1800" b="1" dirty="0" smtClean="0">
                <a:solidFill>
                  <a:srgbClr val="000000"/>
                </a:solidFill>
                <a:latin typeface="Calibri" pitchFamily="34" charset="0"/>
                <a:cs typeface="Calibri" pitchFamily="34" charset="0"/>
              </a:rPr>
              <a:t>My Sheet 1</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Add Filters for </a:t>
            </a:r>
            <a:r>
              <a:rPr lang="en-US" sz="1800" b="1" dirty="0" smtClean="0">
                <a:solidFill>
                  <a:srgbClr val="000000"/>
                </a:solidFill>
                <a:latin typeface="Calibri" pitchFamily="34" charset="0"/>
                <a:cs typeface="Calibri" pitchFamily="34" charset="0"/>
              </a:rPr>
              <a:t>Products</a:t>
            </a:r>
            <a:r>
              <a:rPr lang="en-US" sz="1800" dirty="0" smtClean="0">
                <a:solidFill>
                  <a:srgbClr val="000000"/>
                </a:solidFill>
                <a:latin typeface="Calibri" pitchFamily="34" charset="0"/>
                <a:cs typeface="Calibri" pitchFamily="34" charset="0"/>
              </a:rPr>
              <a:t>, </a:t>
            </a:r>
            <a:r>
              <a:rPr lang="en-US" sz="1800" b="1" dirty="0" smtClean="0">
                <a:solidFill>
                  <a:srgbClr val="000000"/>
                </a:solidFill>
                <a:latin typeface="Calibri" pitchFamily="34" charset="0"/>
                <a:cs typeface="Calibri" pitchFamily="34" charset="0"/>
              </a:rPr>
              <a:t>Categories</a:t>
            </a:r>
            <a:r>
              <a:rPr lang="en-US" sz="1800" dirty="0" smtClean="0">
                <a:solidFill>
                  <a:srgbClr val="000000"/>
                </a:solidFill>
                <a:latin typeface="Calibri" pitchFamily="34" charset="0"/>
                <a:cs typeface="Calibri" pitchFamily="34" charset="0"/>
              </a:rPr>
              <a:t> and </a:t>
            </a:r>
            <a:r>
              <a:rPr lang="en-US" sz="1800" b="1" dirty="0" smtClean="0">
                <a:solidFill>
                  <a:srgbClr val="000000"/>
                </a:solidFill>
                <a:latin typeface="Calibri" pitchFamily="34" charset="0"/>
                <a:cs typeface="Calibri" pitchFamily="34" charset="0"/>
              </a:rPr>
              <a:t>Suppliers</a:t>
            </a:r>
            <a:r>
              <a:rPr lang="en-US" sz="1800" dirty="0" smtClean="0">
                <a:solidFill>
                  <a:srgbClr val="000000"/>
                </a:solidFill>
                <a:latin typeface="Calibri" pitchFamily="34" charset="0"/>
                <a:cs typeface="Calibri" pitchFamily="34" charset="0"/>
              </a:rPr>
              <a:t>. Find out different Products being available in </a:t>
            </a:r>
            <a:r>
              <a:rPr lang="en-US" sz="1800" b="1" dirty="0" smtClean="0">
                <a:solidFill>
                  <a:srgbClr val="000000"/>
                </a:solidFill>
                <a:latin typeface="Calibri" pitchFamily="34" charset="0"/>
                <a:cs typeface="Calibri" pitchFamily="34" charset="0"/>
              </a:rPr>
              <a:t>Category – Beverages</a:t>
            </a:r>
            <a:r>
              <a:rPr lang="en-US" sz="1800" dirty="0" smtClean="0">
                <a:solidFill>
                  <a:srgbClr val="000000"/>
                </a:solidFill>
                <a:latin typeface="Calibri" pitchFamily="34" charset="0"/>
                <a:cs typeface="Calibri" pitchFamily="34" charset="0"/>
              </a:rPr>
              <a:t> and </a:t>
            </a:r>
            <a:r>
              <a:rPr lang="en-US" sz="1800" b="1" dirty="0" smtClean="0">
                <a:solidFill>
                  <a:srgbClr val="000000"/>
                </a:solidFill>
                <a:latin typeface="Calibri" pitchFamily="34" charset="0"/>
                <a:cs typeface="Calibri" pitchFamily="34" charset="0"/>
              </a:rPr>
              <a:t>Dairy Products</a:t>
            </a:r>
            <a:r>
              <a:rPr lang="en-US" sz="1800" dirty="0" smtClean="0">
                <a:solidFill>
                  <a:srgbClr val="000000"/>
                </a:solidFill>
                <a:latin typeface="Calibri" pitchFamily="34" charset="0"/>
                <a:cs typeface="Calibri" pitchFamily="34" charset="0"/>
              </a:rPr>
              <a:t>. Add the same filters in a </a:t>
            </a:r>
            <a:r>
              <a:rPr lang="en-US" sz="1800" b="1" dirty="0" smtClean="0">
                <a:solidFill>
                  <a:srgbClr val="000000"/>
                </a:solidFill>
                <a:latin typeface="Calibri" pitchFamily="34" charset="0"/>
                <a:cs typeface="Calibri" pitchFamily="34" charset="0"/>
              </a:rPr>
              <a:t>Multi Box </a:t>
            </a:r>
            <a:r>
              <a:rPr lang="en-US" sz="1800" dirty="0" smtClean="0">
                <a:solidFill>
                  <a:srgbClr val="000000"/>
                </a:solidFill>
                <a:latin typeface="Calibri" pitchFamily="34" charset="0"/>
                <a:cs typeface="Calibri" pitchFamily="34" charset="0"/>
              </a:rPr>
              <a:t>to establish the hierarchy between these three filters. Enable the end user with a Search feature which enables them to search across these three fields</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Add a New Sheet and name it </a:t>
            </a:r>
            <a:r>
              <a:rPr lang="en-US" sz="1800" b="1" dirty="0" smtClean="0">
                <a:solidFill>
                  <a:srgbClr val="000000"/>
                </a:solidFill>
                <a:latin typeface="Calibri" pitchFamily="34" charset="0"/>
                <a:cs typeface="Calibri" pitchFamily="34" charset="0"/>
              </a:rPr>
              <a:t>System Fields </a:t>
            </a:r>
            <a:r>
              <a:rPr lang="en-US" sz="1800" dirty="0" smtClean="0">
                <a:solidFill>
                  <a:srgbClr val="000000"/>
                </a:solidFill>
                <a:latin typeface="Calibri" pitchFamily="34" charset="0"/>
                <a:cs typeface="Calibri" pitchFamily="34" charset="0"/>
              </a:rPr>
              <a:t>and </a:t>
            </a:r>
            <a:r>
              <a:rPr lang="en-US" sz="1800" b="1" dirty="0" smtClean="0">
                <a:solidFill>
                  <a:srgbClr val="000000"/>
                </a:solidFill>
                <a:latin typeface="Calibri" pitchFamily="34" charset="0"/>
                <a:cs typeface="Calibri" pitchFamily="34" charset="0"/>
              </a:rPr>
              <a:t>System Table</a:t>
            </a:r>
            <a:r>
              <a:rPr lang="en-US" sz="1800" dirty="0" smtClean="0">
                <a:solidFill>
                  <a:srgbClr val="000000"/>
                </a:solidFill>
                <a:latin typeface="Calibri" pitchFamily="34" charset="0"/>
                <a:cs typeface="Calibri" pitchFamily="34" charset="0"/>
              </a:rPr>
              <a:t>. Adjust this sheet to be the first sheet of your application</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Create a List Box for each of the System Fields available and Study the relationship between them. Visualize the same using a System Table. </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Create a UI Object to show the data dump of the application fields (Products, Categories and Suppliers)</a:t>
            </a:r>
          </a:p>
          <a:p>
            <a:pPr marL="541338" indent="-541338" algn="just">
              <a:lnSpc>
                <a:spcPct val="150000"/>
              </a:lnSpc>
              <a:buFont typeface="Wingdings" pitchFamily="2" charset="2"/>
              <a:buChar char="v"/>
            </a:pPr>
            <a:endParaRPr lang="en-US" sz="18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01</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sz="3200" dirty="0" smtClean="0">
                <a:latin typeface="Calibri" pitchFamily="34" charset="0"/>
                <a:cs typeface="Calibri" pitchFamily="34" charset="0"/>
              </a:rPr>
              <a:t>Session Agenda</a:t>
            </a:r>
            <a:endParaRPr lang="en-US" sz="3200"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285750" indent="-285750">
              <a:lnSpc>
                <a:spcPct val="150000"/>
              </a:lnSpc>
              <a:buFont typeface="Wingdings" pitchFamily="2" charset="2"/>
              <a:buChar char="v"/>
            </a:pPr>
            <a:r>
              <a:rPr lang="en-US" sz="2000" dirty="0" smtClean="0">
                <a:latin typeface="Calibri" pitchFamily="34" charset="0"/>
                <a:cs typeface="Calibri" pitchFamily="34" charset="0"/>
              </a:rPr>
              <a:t>Introduction to QlikView</a:t>
            </a:r>
          </a:p>
          <a:p>
            <a:pPr marL="285750" lvl="0" indent="-285750">
              <a:lnSpc>
                <a:spcPct val="150000"/>
              </a:lnSpc>
              <a:buFont typeface="Wingdings" pitchFamily="2" charset="2"/>
              <a:buChar char="v"/>
            </a:pPr>
            <a:r>
              <a:rPr lang="en-IN" sz="2000" dirty="0" smtClean="0">
                <a:latin typeface="Calibri" pitchFamily="34" charset="0"/>
                <a:cs typeface="Calibri" pitchFamily="34" charset="0"/>
              </a:rPr>
              <a:t>Associate Experience and Storage Mechanism</a:t>
            </a:r>
          </a:p>
          <a:p>
            <a:pPr marL="285750" lvl="0" indent="-285750">
              <a:lnSpc>
                <a:spcPct val="150000"/>
              </a:lnSpc>
              <a:buFont typeface="Wingdings" pitchFamily="2" charset="2"/>
              <a:buChar char="v"/>
            </a:pPr>
            <a:r>
              <a:rPr lang="en-IN" sz="2000" dirty="0" smtClean="0">
                <a:latin typeface="Calibri" pitchFamily="34" charset="0"/>
                <a:cs typeface="Calibri" pitchFamily="34" charset="0"/>
              </a:rPr>
              <a:t>QlikView Colors</a:t>
            </a:r>
          </a:p>
          <a:p>
            <a:pPr marL="285750" lvl="0" indent="-285750">
              <a:lnSpc>
                <a:spcPct val="150000"/>
              </a:lnSpc>
              <a:buFont typeface="Wingdings" pitchFamily="2" charset="2"/>
              <a:buChar char="v"/>
            </a:pPr>
            <a:r>
              <a:rPr lang="en-IN" sz="2000" dirty="0" smtClean="0">
                <a:latin typeface="Calibri" pitchFamily="34" charset="0"/>
                <a:cs typeface="Calibri" pitchFamily="34" charset="0"/>
              </a:rPr>
              <a:t>QlikView Architecture </a:t>
            </a:r>
          </a:p>
          <a:p>
            <a:pPr marL="285750" lvl="0" indent="-285750">
              <a:lnSpc>
                <a:spcPct val="150000"/>
              </a:lnSpc>
              <a:buFont typeface="Wingdings" pitchFamily="2" charset="2"/>
              <a:buChar char="v"/>
            </a:pPr>
            <a:r>
              <a:rPr lang="en-IN" sz="2000" dirty="0" smtClean="0">
                <a:latin typeface="Calibri" pitchFamily="34" charset="0"/>
                <a:cs typeface="Calibri" pitchFamily="34" charset="0"/>
              </a:rPr>
              <a:t>Product Portfolio</a:t>
            </a:r>
          </a:p>
          <a:p>
            <a:pPr marL="285750" lvl="0" indent="-285750">
              <a:lnSpc>
                <a:spcPct val="150000"/>
              </a:lnSpc>
              <a:buFont typeface="Wingdings" pitchFamily="2" charset="2"/>
              <a:buChar char="v"/>
            </a:pPr>
            <a:r>
              <a:rPr lang="en-IN" sz="2000" dirty="0" smtClean="0">
                <a:latin typeface="Calibri" pitchFamily="34" charset="0"/>
                <a:cs typeface="Calibri" pitchFamily="34" charset="0"/>
              </a:rPr>
              <a:t>Contents of a QVW File</a:t>
            </a:r>
          </a:p>
          <a:p>
            <a:pPr marL="285750" lvl="0" indent="-285750">
              <a:lnSpc>
                <a:spcPct val="150000"/>
              </a:lnSpc>
              <a:buFont typeface="Wingdings" pitchFamily="2" charset="2"/>
              <a:buChar char="v"/>
            </a:pPr>
            <a:r>
              <a:rPr lang="en-IN" sz="2000" dirty="0" smtClean="0">
                <a:latin typeface="Calibri" pitchFamily="34" charset="0"/>
                <a:cs typeface="Calibri" pitchFamily="34" charset="0"/>
              </a:rPr>
              <a:t>QlikView Script Editor</a:t>
            </a:r>
          </a:p>
          <a:p>
            <a:pPr marL="285750" lvl="0" indent="-285750">
              <a:lnSpc>
                <a:spcPct val="150000"/>
              </a:lnSpc>
              <a:buFont typeface="Wingdings" pitchFamily="2" charset="2"/>
              <a:buChar char="v"/>
            </a:pPr>
            <a:r>
              <a:rPr lang="en-IN" sz="2000" dirty="0" smtClean="0">
                <a:latin typeface="Calibri" pitchFamily="34" charset="0"/>
                <a:cs typeface="Calibri" pitchFamily="34" charset="0"/>
              </a:rPr>
              <a:t>Connect, Select and Load</a:t>
            </a:r>
          </a:p>
          <a:p>
            <a:pPr marL="285750" lvl="0" indent="-285750">
              <a:lnSpc>
                <a:spcPct val="150000"/>
              </a:lnSpc>
              <a:buFont typeface="Wingdings" pitchFamily="2" charset="2"/>
              <a:buChar char="v"/>
            </a:pPr>
            <a:r>
              <a:rPr lang="en-IN" sz="2000" dirty="0" smtClean="0">
                <a:latin typeface="Calibri" pitchFamily="34" charset="0"/>
                <a:cs typeface="Calibri" pitchFamily="34" charset="0"/>
              </a:rPr>
              <a:t>Table Viewer</a:t>
            </a:r>
          </a:p>
          <a:p>
            <a:pPr marL="285750" lvl="0" indent="-285750">
              <a:lnSpc>
                <a:spcPct val="150000"/>
              </a:lnSpc>
              <a:buFont typeface="Wingdings" pitchFamily="2" charset="2"/>
              <a:buChar char="v"/>
            </a:pPr>
            <a:r>
              <a:rPr lang="en-IN" sz="2000" dirty="0" smtClean="0">
                <a:latin typeface="Calibri" pitchFamily="34" charset="0"/>
                <a:cs typeface="Calibri" pitchFamily="34" charset="0"/>
              </a:rPr>
              <a:t>Introduction to UI Objects</a:t>
            </a:r>
            <a:endParaRPr lang="en-US" sz="2000" dirty="0" smtClean="0">
              <a:latin typeface="Calibri" pitchFamily="34" charset="0"/>
              <a:cs typeface="Calibri" pitchFamily="34" charset="0"/>
            </a:endParaRPr>
          </a:p>
          <a:p>
            <a:pPr marL="285750" lvl="0" indent="-285750">
              <a:lnSpc>
                <a:spcPct val="150000"/>
              </a:lnSpc>
              <a:buFont typeface="Wingdings" pitchFamily="2" charset="2"/>
              <a:buChar char="v"/>
            </a:pPr>
            <a:endParaRPr lang="en-US" sz="2000"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 Introduction </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Business Intelligence Tool – Simplifies Analysis and Decisions</a:t>
            </a:r>
          </a:p>
          <a:p>
            <a:pPr marL="541338" lvl="0" indent="-541338" algn="just">
              <a:lnSpc>
                <a:spcPct val="150000"/>
              </a:lnSpc>
              <a:buFont typeface="Wingdings" pitchFamily="2" charset="2"/>
              <a:buChar char="v"/>
            </a:pPr>
            <a:r>
              <a:rPr lang="en-US" sz="2000" dirty="0" smtClean="0">
                <a:latin typeface="Calibri" pitchFamily="34" charset="0"/>
                <a:cs typeface="Calibri" pitchFamily="34" charset="0"/>
              </a:rPr>
              <a:t>Easy to Use – End users require No / Minimal Training</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In-Memory – Near Instant Response Time on High Data Volumes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Insightful</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Fast Implementation – </a:t>
            </a:r>
            <a:r>
              <a:rPr lang="en-US" sz="2000" b="1" u="sng" dirty="0" smtClean="0">
                <a:latin typeface="Calibri" pitchFamily="34" charset="0"/>
                <a:cs typeface="Calibri" pitchFamily="34" charset="0"/>
              </a:rPr>
              <a:t>S</a:t>
            </a:r>
            <a:r>
              <a:rPr lang="en-US" sz="2000" dirty="0" smtClean="0">
                <a:latin typeface="Calibri" pitchFamily="34" charset="0"/>
                <a:cs typeface="Calibri" pitchFamily="34" charset="0"/>
              </a:rPr>
              <a:t>eeing </a:t>
            </a:r>
            <a:r>
              <a:rPr lang="en-US" sz="2000" b="1" u="sng" dirty="0" smtClean="0">
                <a:latin typeface="Calibri" pitchFamily="34" charset="0"/>
                <a:cs typeface="Calibri" pitchFamily="34" charset="0"/>
              </a:rPr>
              <a:t>i</a:t>
            </a:r>
            <a:r>
              <a:rPr lang="en-US" sz="2000" dirty="0" smtClean="0">
                <a:latin typeface="Calibri" pitchFamily="34" charset="0"/>
                <a:cs typeface="Calibri" pitchFamily="34" charset="0"/>
              </a:rPr>
              <a:t>s </a:t>
            </a:r>
            <a:r>
              <a:rPr lang="en-US" sz="2000" b="1" u="sng" dirty="0" smtClean="0">
                <a:latin typeface="Calibri" pitchFamily="34" charset="0"/>
                <a:cs typeface="Calibri" pitchFamily="34" charset="0"/>
              </a:rPr>
              <a:t>B</a:t>
            </a:r>
            <a:r>
              <a:rPr lang="en-US" sz="2000" dirty="0" smtClean="0">
                <a:latin typeface="Calibri" pitchFamily="34" charset="0"/>
                <a:cs typeface="Calibri" pitchFamily="34" charset="0"/>
              </a:rPr>
              <a:t>elieving</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Broadly Distributed</a:t>
            </a:r>
          </a:p>
          <a:p>
            <a:pPr marL="541338" lvl="0" indent="-541338" algn="just">
              <a:lnSpc>
                <a:spcPct val="150000"/>
              </a:lnSpc>
              <a:buFont typeface="Wingdings" pitchFamily="2" charset="2"/>
              <a:buChar char="v"/>
            </a:pPr>
            <a:r>
              <a:rPr lang="en-US" sz="2000" dirty="0" smtClean="0">
                <a:latin typeface="Calibri" pitchFamily="34" charset="0"/>
                <a:cs typeface="Calibri" pitchFamily="34" charset="0"/>
              </a:rPr>
              <a:t>Works on Associative Query Logic - Patented</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Associative Experience</a:t>
            </a:r>
            <a:endParaRPr lang="en-US" dirty="0">
              <a:latin typeface="Calibri" pitchFamily="34" charset="0"/>
              <a:cs typeface="Calibri" pitchFamily="34" charset="0"/>
            </a:endParaRPr>
          </a:p>
        </p:txBody>
      </p:sp>
      <p:pic>
        <p:nvPicPr>
          <p:cNvPr id="4" name="Content Placeholder 3" descr="C:\Documents and Settings\RaNagara\Desktop\Qlikview sizing.PNG"/>
          <p:cNvPicPr>
            <a:picLocks noGrp="1" noChangeAspect="1" noChangeArrowheads="1"/>
          </p:cNvPicPr>
          <p:nvPr>
            <p:ph idx="1"/>
          </p:nvPr>
        </p:nvPicPr>
        <p:blipFill>
          <a:blip r:embed="rId2" cstate="print"/>
          <a:srcRect/>
          <a:stretch>
            <a:fillRect/>
          </a:stretch>
        </p:blipFill>
        <p:spPr bwMode="auto">
          <a:xfrm>
            <a:off x="971550" y="1300163"/>
            <a:ext cx="8201025" cy="472916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Colors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IN" sz="2000" dirty="0" smtClean="0">
                <a:latin typeface="Calibri" pitchFamily="34" charset="0"/>
                <a:cs typeface="Calibri" pitchFamily="34" charset="0"/>
              </a:rPr>
              <a:t>QlikView Colors – Green, White and Grey – Serves as a basis for Depicting Relationship</a:t>
            </a:r>
          </a:p>
          <a:p>
            <a:endParaRPr lang="en-US" dirty="0">
              <a:latin typeface="Calibri" pitchFamily="34" charset="0"/>
              <a:cs typeface="Calibri" pitchFamily="34" charset="0"/>
            </a:endParaRPr>
          </a:p>
        </p:txBody>
      </p:sp>
      <p:pic>
        <p:nvPicPr>
          <p:cNvPr id="4" name="Picture 3"/>
          <p:cNvPicPr>
            <a:picLocks noChangeAspect="1" noChangeArrowheads="1"/>
          </p:cNvPicPr>
          <p:nvPr/>
        </p:nvPicPr>
        <p:blipFill>
          <a:blip r:embed="rId2" cstate="print"/>
          <a:srcRect/>
          <a:stretch>
            <a:fillRect/>
          </a:stretch>
        </p:blipFill>
        <p:spPr bwMode="auto">
          <a:xfrm>
            <a:off x="2895590" y="2163818"/>
            <a:ext cx="1524000" cy="200025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4481503" y="2163818"/>
            <a:ext cx="2009775" cy="199072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234190" y="4467070"/>
            <a:ext cx="6934200" cy="145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QlikView Architecture</a:t>
            </a:r>
            <a:endParaRPr lang="en-US" dirty="0">
              <a:latin typeface="Calibri" pitchFamily="34" charset="0"/>
              <a:cs typeface="Calibri" pitchFamily="34" charset="0"/>
            </a:endParaRPr>
          </a:p>
        </p:txBody>
      </p:sp>
      <p:pic>
        <p:nvPicPr>
          <p:cNvPr id="4" name="Content Placeholder 3" descr="C:\Documents and Settings\rlr\Local Settings\Temp\wz0c29\Functional overview_small.jpg"/>
          <p:cNvPicPr>
            <a:picLocks noGrp="1" noChangeAspect="1" noChangeArrowheads="1"/>
          </p:cNvPicPr>
          <p:nvPr>
            <p:ph idx="1"/>
          </p:nvPr>
        </p:nvPicPr>
        <p:blipFill>
          <a:blip r:embed="rId2" cstate="print"/>
          <a:srcRect/>
          <a:stretch>
            <a:fillRect/>
          </a:stretch>
        </p:blipFill>
        <p:spPr bwMode="auto">
          <a:xfrm>
            <a:off x="1593278" y="1156442"/>
            <a:ext cx="7038109" cy="511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Product Portfolio</a:t>
            </a:r>
            <a:endParaRPr lang="en-US" dirty="0">
              <a:latin typeface="Calibri" pitchFamily="34" charset="0"/>
              <a:cs typeface="Calibri" pitchFamily="34" charset="0"/>
            </a:endParaRPr>
          </a:p>
        </p:txBody>
      </p:sp>
      <p:pic>
        <p:nvPicPr>
          <p:cNvPr id="4" name="Picture 3" descr="C:\Documents and Settings\rlr\Local Settings\Temp\wz4a7a\platform overview_small.jpg"/>
          <p:cNvPicPr>
            <a:picLocks noChangeAspect="1" noChangeArrowheads="1"/>
          </p:cNvPicPr>
          <p:nvPr/>
        </p:nvPicPr>
        <p:blipFill>
          <a:blip r:embed="rId2" cstate="print"/>
          <a:srcRect t="11606"/>
          <a:stretch>
            <a:fillRect/>
          </a:stretch>
        </p:blipFill>
        <p:spPr bwMode="auto">
          <a:xfrm>
            <a:off x="713525" y="1600200"/>
            <a:ext cx="6213913" cy="3886200"/>
          </a:xfrm>
          <a:prstGeom prst="rect">
            <a:avLst/>
          </a:prstGeom>
          <a:noFill/>
          <a:ln w="9525">
            <a:noFill/>
            <a:miter lim="800000"/>
            <a:headEnd/>
            <a:tailEnd/>
          </a:ln>
        </p:spPr>
      </p:pic>
      <p:sp>
        <p:nvSpPr>
          <p:cNvPr id="5" name="Rectangle 4"/>
          <p:cNvSpPr/>
          <p:nvPr/>
        </p:nvSpPr>
        <p:spPr>
          <a:xfrm>
            <a:off x="6927438" y="2300288"/>
            <a:ext cx="2493654" cy="2554545"/>
          </a:xfrm>
          <a:prstGeom prst="rect">
            <a:avLst/>
          </a:prstGeom>
        </p:spPr>
        <p:txBody>
          <a:bodyPr wrap="square">
            <a:spAutoFit/>
          </a:bodyPr>
          <a:lstStyle/>
          <a:p>
            <a:pPr algn="just"/>
            <a:r>
              <a:rPr lang="en-US" sz="2400" dirty="0" smtClean="0">
                <a:latin typeface="Calibri" pitchFamily="34" charset="0"/>
                <a:cs typeface="Calibri" pitchFamily="34" charset="0"/>
              </a:rPr>
              <a:t>Desktop </a:t>
            </a:r>
          </a:p>
          <a:p>
            <a:pPr algn="just"/>
            <a:r>
              <a:rPr lang="en-US" sz="1600" dirty="0" smtClean="0">
                <a:latin typeface="Calibri" pitchFamily="34" charset="0"/>
                <a:cs typeface="Calibri" pitchFamily="34" charset="0"/>
              </a:rPr>
              <a:t>(for the Developer)</a:t>
            </a:r>
          </a:p>
          <a:p>
            <a:pPr algn="just"/>
            <a:r>
              <a:rPr lang="en-US" sz="2400" dirty="0" smtClean="0">
                <a:latin typeface="Calibri" pitchFamily="34" charset="0"/>
                <a:cs typeface="Calibri" pitchFamily="34" charset="0"/>
              </a:rPr>
              <a:t>Clients </a:t>
            </a:r>
          </a:p>
          <a:p>
            <a:pPr algn="just"/>
            <a:r>
              <a:rPr lang="en-US" sz="1600" dirty="0" smtClean="0">
                <a:latin typeface="Calibri" pitchFamily="34" charset="0"/>
                <a:cs typeface="Calibri" pitchFamily="34" charset="0"/>
              </a:rPr>
              <a:t>(for the End User)</a:t>
            </a:r>
          </a:p>
          <a:p>
            <a:pPr algn="just"/>
            <a:r>
              <a:rPr lang="en-US" sz="2400" dirty="0" smtClean="0">
                <a:latin typeface="Calibri" pitchFamily="34" charset="0"/>
                <a:cs typeface="Calibri" pitchFamily="34" charset="0"/>
              </a:rPr>
              <a:t>Server </a:t>
            </a:r>
          </a:p>
          <a:p>
            <a:pPr algn="just"/>
            <a:r>
              <a:rPr lang="en-US" sz="1600" dirty="0" smtClean="0">
                <a:latin typeface="Calibri" pitchFamily="34" charset="0"/>
                <a:cs typeface="Calibri" pitchFamily="34" charset="0"/>
              </a:rPr>
              <a:t>(for Deployment of QVW)</a:t>
            </a:r>
          </a:p>
          <a:p>
            <a:pPr algn="just"/>
            <a:r>
              <a:rPr lang="en-US" sz="2400" dirty="0" smtClean="0">
                <a:latin typeface="Calibri" pitchFamily="34" charset="0"/>
                <a:cs typeface="Calibri" pitchFamily="34" charset="0"/>
              </a:rPr>
              <a:t>Publisher</a:t>
            </a:r>
          </a:p>
          <a:p>
            <a:pPr algn="just"/>
            <a:r>
              <a:rPr lang="en-US" sz="1600" dirty="0" smtClean="0">
                <a:latin typeface="Calibri" pitchFamily="34" charset="0"/>
                <a:cs typeface="Calibri" pitchFamily="34" charset="0"/>
              </a:rPr>
              <a:t>(for Distribution of QVW)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Contents of a QlikView File</a:t>
            </a:r>
            <a:endParaRPr lang="en-US" dirty="0">
              <a:latin typeface="Calibri" pitchFamily="34" charset="0"/>
              <a:cs typeface="Calibri" pitchFamily="34" charset="0"/>
            </a:endParaRP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1813504" y="1495425"/>
            <a:ext cx="6602842" cy="46434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2220</TotalTime>
  <Words>773</Words>
  <Application>Microsoft Office PowerPoint</Application>
  <PresentationFormat>A4 Paper (210x297 mm)</PresentationFormat>
  <Paragraphs>102</Paragraphs>
  <Slides>24</Slides>
  <Notes>1</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24</vt:i4>
      </vt:variant>
    </vt:vector>
  </HeadingPairs>
  <TitlesOfParts>
    <vt:vector size="30" baseType="lpstr">
      <vt:lpstr>CG PPT template_2013</vt:lpstr>
      <vt:lpstr>Closing slides</vt:lpstr>
      <vt:lpstr>Section break</vt:lpstr>
      <vt:lpstr>1_CG PPT template_2013</vt:lpstr>
      <vt:lpstr>Capgemini template</vt:lpstr>
      <vt:lpstr>think-cell Slide</vt:lpstr>
      <vt:lpstr>QlikView Training </vt:lpstr>
      <vt:lpstr>Session 01</vt:lpstr>
      <vt:lpstr>Session Agenda</vt:lpstr>
      <vt:lpstr>QlikView - Introduction </vt:lpstr>
      <vt:lpstr>Associative Experience</vt:lpstr>
      <vt:lpstr>QlikView Colors</vt:lpstr>
      <vt:lpstr>QlikView Architecture</vt:lpstr>
      <vt:lpstr>Product Portfolio</vt:lpstr>
      <vt:lpstr>Contents of a QlikView File</vt:lpstr>
      <vt:lpstr>QlikView Script Editor</vt:lpstr>
      <vt:lpstr>Connect, Select and Load</vt:lpstr>
      <vt:lpstr>Table Viewer</vt:lpstr>
      <vt:lpstr>Table Viewer (contd)</vt:lpstr>
      <vt:lpstr>Introduction to UI Objects</vt:lpstr>
      <vt:lpstr>Anatomy of QlikView Sheet</vt:lpstr>
      <vt:lpstr>List Box</vt:lpstr>
      <vt:lpstr>Multi Box</vt:lpstr>
      <vt:lpstr>Table Box</vt:lpstr>
      <vt:lpstr>System Fields</vt:lpstr>
      <vt:lpstr>System Table</vt:lpstr>
      <vt:lpstr>Lab Work </vt:lpstr>
      <vt:lpstr>Lab Work (contd)</vt:lpstr>
      <vt:lpstr>QlikView Training – Session 01</vt:lpstr>
      <vt:lpstr>PowerPoint Presentation</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dhajadha</cp:lastModifiedBy>
  <cp:revision>314</cp:revision>
  <dcterms:created xsi:type="dcterms:W3CDTF">2013-09-16T09:55:48Z</dcterms:created>
  <dcterms:modified xsi:type="dcterms:W3CDTF">2017-08-10T13:14:23Z</dcterms:modified>
</cp:coreProperties>
</file>