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8.xml" ContentType="application/vnd.openxmlformats-officedocument.presentationml.slideLayout+xml"/>
  <Override PartName="/ppt/theme/theme3.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66" r:id="rId4"/>
    <p:sldMasterId id="2147483972" r:id="rId5"/>
  </p:sldMasterIdLst>
  <p:notesMasterIdLst>
    <p:notesMasterId r:id="rId22"/>
  </p:notesMasterIdLst>
  <p:handoutMasterIdLst>
    <p:handoutMasterId r:id="rId23"/>
  </p:handoutMasterIdLst>
  <p:sldIdLst>
    <p:sldId id="451" r:id="rId6"/>
    <p:sldId id="420" r:id="rId7"/>
    <p:sldId id="421" r:id="rId8"/>
    <p:sldId id="422" r:id="rId9"/>
    <p:sldId id="423" r:id="rId10"/>
    <p:sldId id="424" r:id="rId11"/>
    <p:sldId id="425" r:id="rId12"/>
    <p:sldId id="426" r:id="rId13"/>
    <p:sldId id="427" r:id="rId14"/>
    <p:sldId id="428" r:id="rId15"/>
    <p:sldId id="429" r:id="rId16"/>
    <p:sldId id="452" r:id="rId17"/>
    <p:sldId id="431" r:id="rId18"/>
    <p:sldId id="455" r:id="rId19"/>
    <p:sldId id="453" r:id="rId20"/>
    <p:sldId id="454" r:id="rId21"/>
  </p:sldIdLst>
  <p:sldSz cx="9906000" cy="6858000" type="A4"/>
  <p:notesSz cx="6797675" cy="9874250"/>
  <p:custDataLst>
    <p:tags r:id="rId2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86943" autoAdjust="0"/>
  </p:normalViewPr>
  <p:slideViewPr>
    <p:cSldViewPr snapToGrid="0" snapToObjects="1">
      <p:cViewPr varScale="1">
        <p:scale>
          <a:sx n="88" d="100"/>
          <a:sy n="88" d="100"/>
        </p:scale>
        <p:origin x="-1022" y="-77"/>
      </p:cViewPr>
      <p:guideLst>
        <p:guide orient="horz" pos="909"/>
        <p:guide pos="3120"/>
        <p:guide pos="2976"/>
        <p:guide pos="3264"/>
        <p:guide pos="194"/>
        <p:guide pos="604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372" y="-120"/>
      </p:cViewPr>
      <p:guideLst>
        <p:guide orient="horz" pos="3110"/>
        <p:guide pos="2141"/>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593545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8/10/2017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461564939"/>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70.xml"/><Relationship Id="rId7" Type="http://schemas.openxmlformats.org/officeDocument/2006/relationships/image" Target="../media/image6.jpeg"/><Relationship Id="rId2" Type="http://schemas.openxmlformats.org/officeDocument/2006/relationships/tags" Target="../tags/tag69.xml"/><Relationship Id="rId1" Type="http://schemas.openxmlformats.org/officeDocument/2006/relationships/vmlDrawing" Target="../drawings/vmlDrawing14.vml"/><Relationship Id="rId6" Type="http://schemas.openxmlformats.org/officeDocument/2006/relationships/slideMaster" Target="../slideMasters/slideMaster4.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emf"/><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4.xml"/><Relationship Id="rId4" Type="http://schemas.openxmlformats.org/officeDocument/2006/relationships/tags" Target="../tags/tag7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4.emf"/><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1.emf"/><Relationship Id="rId2" Type="http://schemas.openxmlformats.org/officeDocument/2006/relationships/tags" Target="../tags/tag88.xml"/><Relationship Id="rId1" Type="http://schemas.openxmlformats.org/officeDocument/2006/relationships/vmlDrawing" Target="../drawings/vmlDrawing19.vml"/><Relationship Id="rId6" Type="http://schemas.openxmlformats.org/officeDocument/2006/relationships/tags" Target="../tags/tag92.xml"/><Relationship Id="rId11" Type="http://schemas.openxmlformats.org/officeDocument/2006/relationships/oleObject" Target="../embeddings/oleObject19.bin"/><Relationship Id="rId5" Type="http://schemas.openxmlformats.org/officeDocument/2006/relationships/tags" Target="../tags/tag91.xml"/><Relationship Id="rId10" Type="http://schemas.openxmlformats.org/officeDocument/2006/relationships/image" Target="../media/image15.jpeg"/><Relationship Id="rId4" Type="http://schemas.openxmlformats.org/officeDocument/2006/relationships/tags" Target="../tags/tag90.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3.png"/><Relationship Id="rId4" Type="http://schemas.openxmlformats.org/officeDocument/2006/relationships/tags" Target="../tags/tag41.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9.v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13.png"/><Relationship Id="rId4" Type="http://schemas.openxmlformats.org/officeDocument/2006/relationships/tags" Target="../tags/tag46.xml"/><Relationship Id="rId9"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1.xml"/><Relationship Id="rId7" Type="http://schemas.openxmlformats.org/officeDocument/2006/relationships/oleObject" Target="../embeddings/oleObject11.bin"/><Relationship Id="rId2" Type="http://schemas.openxmlformats.org/officeDocument/2006/relationships/tags" Target="../tags/tag50.xml"/><Relationship Id="rId1" Type="http://schemas.openxmlformats.org/officeDocument/2006/relationships/vmlDrawing" Target="../drawings/vmlDrawing11.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52.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4.emf"/><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13.vml"/><Relationship Id="rId6" Type="http://schemas.openxmlformats.org/officeDocument/2006/relationships/tags" Target="../tags/tag66.xml"/><Relationship Id="rId11" Type="http://schemas.openxmlformats.org/officeDocument/2006/relationships/oleObject" Target="../embeddings/oleObject13.bin"/><Relationship Id="rId5" Type="http://schemas.openxmlformats.org/officeDocument/2006/relationships/tags" Target="../tags/tag65.xml"/><Relationship Id="rId10" Type="http://schemas.openxmlformats.org/officeDocument/2006/relationships/image" Target="../media/image3.jpeg"/><Relationship Id="rId4" Type="http://schemas.openxmlformats.org/officeDocument/2006/relationships/tags" Target="../tags/tag64.xml"/><Relationship Id="rId9" Type="http://schemas.openxmlformats.org/officeDocument/2006/relationships/slideMaster" Target="../slideMasters/slideMaster4.xml"/><Relationship Id="rId1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8723"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5974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0771"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795"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Picture 10" descr="shutterstock_69309946.jpg"/>
          <p:cNvPicPr>
            <a:picLocks noChangeAspect="1"/>
          </p:cNvPicPr>
          <p:nvPr userDrawn="1"/>
        </p:nvPicPr>
        <p:blipFill>
          <a:blip r:embed="rId10" cstate="print"/>
          <a:srcRect b="15828"/>
          <a:stretch>
            <a:fillRect/>
          </a:stretch>
        </p:blipFill>
        <p:spPr>
          <a:xfrm>
            <a:off x="-3048" y="1268761"/>
            <a:ext cx="9912096" cy="5564899"/>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3066757"/>
            <a:ext cx="9906000" cy="1451488"/>
          </a:xfrm>
          <a:solidFill>
            <a:schemeClr val="bg1">
              <a:alpha val="50000"/>
            </a:schemeClr>
          </a:solidFill>
        </p:spPr>
        <p:txBody>
          <a:bodyPr lIns="231412" tIns="33059" rIns="33059" bIns="33059"/>
          <a:lstStyle>
            <a:lvl1pPr algn="l">
              <a:lnSpc>
                <a:spcPct val="100000"/>
              </a:lnSpc>
              <a:defRPr sz="30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65866"/>
            <a:ext cx="9906000" cy="498504"/>
          </a:xfrm>
          <a:solidFill>
            <a:schemeClr val="bg1">
              <a:alpha val="50000"/>
            </a:schemeClr>
          </a:solidFill>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867"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7462" y="0"/>
            <a:ext cx="9400794" cy="905256"/>
          </a:xfrm>
        </p:spPr>
        <p:txBody>
          <a:bodyPr lIns="0" tIns="0" rIns="0" anchor="b" anchorCtr="0">
            <a:noAutofit/>
          </a:bodyPr>
          <a:lstStyle>
            <a:lvl1pPr algn="l">
              <a:defRPr lang="en-US" sz="2200" b="1" dirty="0" smtClean="0">
                <a:solidFill>
                  <a:schemeClr val="accent1"/>
                </a:solidFill>
                <a:latin typeface="+mj-lt"/>
                <a:ea typeface="+mj-ea"/>
                <a:cs typeface="+mj-cs"/>
              </a:defRPr>
            </a:lvl1pPr>
          </a:lstStyle>
          <a:p>
            <a:pPr lvl="0" algn="l" rtl="0" eaLnBrk="0" fontAlgn="base" hangingPunct="0">
              <a:spcBef>
                <a:spcPct val="0"/>
              </a:spcBef>
              <a:spcAft>
                <a:spcPct val="0"/>
              </a:spcAft>
            </a:pPr>
            <a:r>
              <a:rPr lang="en-US" smtClean="0"/>
              <a:t>Click to edit Master title style</a:t>
            </a:r>
            <a:endParaRPr lang="en-US" dirty="0"/>
          </a:p>
        </p:txBody>
      </p:sp>
      <p:sp>
        <p:nvSpPr>
          <p:cNvPr id="3" name="Content Placeholder 2"/>
          <p:cNvSpPr>
            <a:spLocks noGrp="1"/>
          </p:cNvSpPr>
          <p:nvPr>
            <p:ph idx="1"/>
          </p:nvPr>
        </p:nvSpPr>
        <p:spPr>
          <a:xfrm>
            <a:off x="277368" y="1001000"/>
            <a:ext cx="9400794" cy="1384995"/>
          </a:xfrm>
        </p:spPr>
        <p:txBody>
          <a:bodyPr lIns="0" tIns="0" rIns="0" bIns="0">
            <a:spAutoFit/>
          </a:bodyPr>
          <a:lstStyle>
            <a:lvl1pPr marL="0" indent="0" algn="l" rtl="0" eaLnBrk="0" fontAlgn="base" hangingPunct="0">
              <a:spcBef>
                <a:spcPct val="0"/>
              </a:spcBef>
              <a:spcAft>
                <a:spcPts val="600"/>
              </a:spcAft>
              <a:buClr>
                <a:schemeClr val="accent2"/>
              </a:buClr>
              <a:defRPr lang="en-US" sz="1600" dirty="0" smtClean="0">
                <a:solidFill>
                  <a:schemeClr val="tx1"/>
                </a:solidFill>
                <a:latin typeface="+mn-lt"/>
                <a:ea typeface="+mn-ea"/>
                <a:cs typeface="+mn-cs"/>
              </a:defRPr>
            </a:lvl1pPr>
            <a:lvl2pPr marL="228600" indent="-228600" algn="l" rtl="0" eaLnBrk="0" fontAlgn="base" hangingPunct="0">
              <a:spcBef>
                <a:spcPct val="0"/>
              </a:spcBef>
              <a:spcAft>
                <a:spcPts val="600"/>
              </a:spcAft>
              <a:buClr>
                <a:schemeClr val="accent2"/>
              </a:buClr>
              <a:defRPr lang="en-US" sz="1600" b="0" dirty="0" smtClean="0">
                <a:solidFill>
                  <a:schemeClr val="tx1"/>
                </a:solidFill>
                <a:latin typeface="+mn-lt"/>
                <a:ea typeface="+mn-ea"/>
                <a:cs typeface="+mn-cs"/>
              </a:defRPr>
            </a:lvl2pPr>
            <a:lvl3pPr marL="457200" indent="-228600" algn="l" rtl="0" eaLnBrk="0" fontAlgn="base" hangingPunct="0">
              <a:spcBef>
                <a:spcPct val="0"/>
              </a:spcBef>
              <a:spcAft>
                <a:spcPts val="600"/>
              </a:spcAft>
              <a:buClr>
                <a:schemeClr val="accent2"/>
              </a:buClr>
              <a:defRPr lang="en-US" sz="1400" b="0" dirty="0" smtClean="0">
                <a:solidFill>
                  <a:schemeClr val="tx1"/>
                </a:solidFill>
                <a:latin typeface="+mn-lt"/>
                <a:ea typeface="+mn-ea"/>
                <a:cs typeface="+mn-cs"/>
              </a:defRPr>
            </a:lvl3pPr>
            <a:lvl4pPr marL="6858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4pPr>
            <a:lvl5pPr marL="914400" indent="-228600" algn="l" rtl="0" eaLnBrk="0" fontAlgn="base" hangingPunct="0">
              <a:spcBef>
                <a:spcPct val="0"/>
              </a:spcBef>
              <a:spcAft>
                <a:spcPts val="600"/>
              </a:spcAft>
              <a:buClr>
                <a:schemeClr val="accent2"/>
              </a:buClr>
              <a:defRPr lang="en-US" sz="1200" b="0" dirty="0" smtClean="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4" descr="capgemini_rgb-[Converted]"/>
          <p:cNvPicPr>
            <a:picLocks noChangeAspect="1" noChangeArrowheads="1"/>
          </p:cNvPicPr>
          <p:nvPr userDrawn="1"/>
        </p:nvPicPr>
        <p:blipFill>
          <a:blip r:embed="rId2" cstate="print"/>
          <a:srcRect/>
          <a:stretch>
            <a:fillRect/>
          </a:stretch>
        </p:blipFill>
        <p:spPr bwMode="gray">
          <a:xfrm>
            <a:off x="295804" y="6451601"/>
            <a:ext cx="1396471" cy="301625"/>
          </a:xfrm>
          <a:prstGeom prst="rect">
            <a:avLst/>
          </a:prstGeom>
          <a:noFill/>
          <a:ln w="9525">
            <a:noFill/>
            <a:miter lim="800000"/>
            <a:headEnd/>
            <a:tailEnd/>
          </a:ln>
        </p:spPr>
      </p:pic>
      <p:sp>
        <p:nvSpPr>
          <p:cNvPr id="13" name="Line 7"/>
          <p:cNvSpPr>
            <a:spLocks noChangeShapeType="1"/>
          </p:cNvSpPr>
          <p:nvPr userDrawn="1"/>
        </p:nvSpPr>
        <p:spPr bwMode="gray">
          <a:xfrm>
            <a:off x="9415860" y="6500813"/>
            <a:ext cx="0" cy="239712"/>
          </a:xfrm>
          <a:prstGeom prst="line">
            <a:avLst/>
          </a:prstGeom>
          <a:noFill/>
          <a:ln w="9525">
            <a:solidFill>
              <a:srgbClr val="969696"/>
            </a:solidFill>
            <a:round/>
            <a:headEnd/>
            <a:tailEnd/>
          </a:ln>
          <a:effectLst/>
        </p:spPr>
        <p:txBody>
          <a:bodyPr wrap="none" anchor="ctr"/>
          <a:lstStyle/>
          <a:p>
            <a:endParaRPr lang="en-US" dirty="0">
              <a:solidFill>
                <a:srgbClr val="263147"/>
              </a:solidFill>
            </a:endParaRPr>
          </a:p>
        </p:txBody>
      </p:sp>
      <p:sp>
        <p:nvSpPr>
          <p:cNvPr id="14" name="Text Box 8"/>
          <p:cNvSpPr txBox="1">
            <a:spLocks noChangeArrowheads="1"/>
          </p:cNvSpPr>
          <p:nvPr userDrawn="1"/>
        </p:nvSpPr>
        <p:spPr bwMode="gray">
          <a:xfrm>
            <a:off x="9415861" y="6499225"/>
            <a:ext cx="490140" cy="242888"/>
          </a:xfrm>
          <a:prstGeom prst="rect">
            <a:avLst/>
          </a:prstGeom>
          <a:noFill/>
          <a:ln w="12700" algn="ctr">
            <a:noFill/>
            <a:miter lim="800000"/>
            <a:headEnd/>
            <a:tailEnd type="none" w="lg" len="lg"/>
          </a:ln>
          <a:effectLst/>
        </p:spPr>
        <p:txBody>
          <a:bodyPr anchor="ctr" anchorCtr="1"/>
          <a:lstStyle/>
          <a:p>
            <a:pPr algn="ctr" eaLnBrk="0" hangingPunct="0">
              <a:lnSpc>
                <a:spcPct val="85000"/>
              </a:lnSpc>
              <a:spcAft>
                <a:spcPct val="0"/>
              </a:spcAft>
            </a:pPr>
            <a:fld id="{5579F809-3EC2-4584-8049-7064FC9B973F}" type="slidenum">
              <a:rPr lang="en-US" sz="800">
                <a:solidFill>
                  <a:srgbClr val="969696"/>
                </a:solidFill>
                <a:latin typeface="Arial Narrow" pitchFamily="34" charset="0"/>
              </a:rPr>
              <a:pPr algn="ctr" eaLnBrk="0" hangingPunct="0">
                <a:lnSpc>
                  <a:spcPct val="85000"/>
                </a:lnSpc>
                <a:spcAft>
                  <a:spcPct val="0"/>
                </a:spcAft>
              </a:pPr>
              <a:t>‹#›</a:t>
            </a:fld>
            <a:endParaRPr lang="en-US" sz="800" dirty="0">
              <a:solidFill>
                <a:srgbClr val="969696"/>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4"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87"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5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2"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5891"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098"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67725" y="3468294"/>
            <a:ext cx="519572" cy="52250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7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sz="3600">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769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tags" Target="../tags/tag6.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image" Target="../media/image7.tiff"/><Relationship Id="rId26" Type="http://schemas.openxmlformats.org/officeDocument/2006/relationships/hyperlink" Target="http://www.youtube.com/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image" Target="../media/image1.emf"/><Relationship Id="rId25" Type="http://schemas.openxmlformats.org/officeDocument/2006/relationships/image" Target="../media/image10.png"/><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hyperlink" Target="http://www.facebook.com/Capgemini" TargetMode="External"/><Relationship Id="rId29" Type="http://schemas.openxmlformats.org/officeDocument/2006/relationships/image" Target="../media/image12.gif"/><Relationship Id="rId1" Type="http://schemas.openxmlformats.org/officeDocument/2006/relationships/slideLayout" Target="../slideLayouts/slideLayout6.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hyperlink" Target="http://www.twitter.com/capgemini" TargetMode="External"/><Relationship Id="rId5" Type="http://schemas.openxmlformats.org/officeDocument/2006/relationships/tags" Target="../tags/tag28.xml"/><Relationship Id="rId15" Type="http://schemas.openxmlformats.org/officeDocument/2006/relationships/tags" Target="../tags/tag38.xml"/><Relationship Id="rId23" Type="http://schemas.openxmlformats.org/officeDocument/2006/relationships/image" Target="../media/image9.png"/><Relationship Id="rId28" Type="http://schemas.openxmlformats.org/officeDocument/2006/relationships/hyperlink" Target="http://www.slideshare.net/capgemini" TargetMode="External"/><Relationship Id="rId10" Type="http://schemas.openxmlformats.org/officeDocument/2006/relationships/tags" Target="../tags/tag33.xml"/><Relationship Id="rId19" Type="http://schemas.openxmlformats.org/officeDocument/2006/relationships/image" Target="../media/image4.emf"/><Relationship Id="rId4" Type="http://schemas.openxmlformats.org/officeDocument/2006/relationships/vmlDrawing" Target="../drawings/vmlDrawing7.v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hyperlink" Target="http://www.linkedin.com/company/capgemini" TargetMode="External"/><Relationship Id="rId27"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3.xml"/><Relationship Id="rId1" Type="http://schemas.openxmlformats.org/officeDocument/2006/relationships/slideLayout" Target="../slideLayouts/slideLayout8.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49.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vmlDrawing" Target="../drawings/vmlDrawing12.vml"/><Relationship Id="rId12" Type="http://schemas.openxmlformats.org/officeDocument/2006/relationships/tags" Target="../tags/tag57.xml"/><Relationship Id="rId17" Type="http://schemas.openxmlformats.org/officeDocument/2006/relationships/oleObject" Target="../embeddings/oleObject12.bin"/><Relationship Id="rId2" Type="http://schemas.openxmlformats.org/officeDocument/2006/relationships/slideLayout" Target="../slideLayouts/slideLayout10.xml"/><Relationship Id="rId16" Type="http://schemas.openxmlformats.org/officeDocument/2006/relationships/tags" Target="../tags/tag61.xml"/><Relationship Id="rId1" Type="http://schemas.openxmlformats.org/officeDocument/2006/relationships/slideLayout" Target="../slideLayouts/slideLayout9.xml"/><Relationship Id="rId6" Type="http://schemas.openxmlformats.org/officeDocument/2006/relationships/theme" Target="../theme/theme4.xml"/><Relationship Id="rId11" Type="http://schemas.openxmlformats.org/officeDocument/2006/relationships/tags" Target="../tags/tag56.xml"/><Relationship Id="rId5" Type="http://schemas.openxmlformats.org/officeDocument/2006/relationships/slideLayout" Target="../slideLayouts/slideLayout13.xml"/><Relationship Id="rId15" Type="http://schemas.openxmlformats.org/officeDocument/2006/relationships/tags" Target="../tags/tag60.xml"/><Relationship Id="rId10" Type="http://schemas.openxmlformats.org/officeDocument/2006/relationships/tags" Target="../tags/tag55.xml"/><Relationship Id="rId19"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tags" Target="../tags/tag54.xml"/><Relationship Id="rId14" Type="http://schemas.openxmlformats.org/officeDocument/2006/relationships/tags" Target="../tags/tag59.xml"/></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slideLayout" Target="../slideLayouts/slideLayout1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image" Target="../media/image1.emf"/><Relationship Id="rId1" Type="http://schemas.openxmlformats.org/officeDocument/2006/relationships/slideLayout" Target="../slideLayouts/slideLayout1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vmlDrawing" Target="../drawings/vmlDrawing18.vml"/><Relationship Id="rId15" Type="http://schemas.openxmlformats.org/officeDocument/2006/relationships/oleObject" Target="../embeddings/oleObject18.bin"/><Relationship Id="rId10" Type="http://schemas.openxmlformats.org/officeDocument/2006/relationships/tags" Target="../tags/tag83.xml"/><Relationship Id="rId4" Type="http://schemas.openxmlformats.org/officeDocument/2006/relationships/theme" Target="../theme/theme5.xml"/><Relationship Id="rId9" Type="http://schemas.openxmlformats.org/officeDocument/2006/relationships/tags" Target="../tags/tag82.xml"/><Relationship Id="rId14" Type="http://schemas.openxmlformats.org/officeDocument/2006/relationships/tags" Target="../tags/tag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0" name="think-cell Slide" r:id="rId17" imgW="360" imgH="360" progId="">
                  <p:embed/>
                </p:oleObj>
              </mc:Choice>
              <mc:Fallback>
                <p:oleObj name="think-cell Slide" r:id="rId17" imgW="360" imgH="360" progId="">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Business Information Management (BIM) | September 2013</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58" r:id="rId2"/>
    <p:sldLayoutId id="2147483965" r:id="rId3"/>
    <p:sldLayoutId id="2147483964" r:id="rId4"/>
    <p:sldLayoutId id="2147483934"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2" name="think-cell Slide" r:id="rId16" imgW="360" imgH="360" progId="">
                  <p:embed/>
                </p:oleObj>
              </mc:Choice>
              <mc:Fallback>
                <p:oleObj name="think-cell Slide" r:id="rId16" imgW="360" imgH="360" progId="">
                  <p:embed/>
                  <p:pic>
                    <p:nvPicPr>
                      <p:cNvPr id="0" name="Picture 1"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8"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5491631" y="1173628"/>
            <a:ext cx="3645293" cy="290298"/>
          </a:xfrm>
          <a:prstGeom prst="rect">
            <a:avLst/>
          </a:prstGeom>
          <a:noFill/>
        </p:spPr>
      </p:pic>
      <p:sp>
        <p:nvSpPr>
          <p:cNvPr id="13" name="Rectangle 12"/>
          <p:cNvSpPr/>
          <p:nvPr>
            <p:custDataLst>
              <p:tags r:id="rId9"/>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9242223" y="5932547"/>
            <a:ext cx="281313"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76" r:id="rId1"/>
    <p:sldLayoutId id="2147483940"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2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56675" name="think-cell Slide" r:id="rId17" imgW="360" imgH="360" progId="">
                  <p:embed/>
                </p:oleObj>
              </mc:Choice>
              <mc:Fallback>
                <p:oleObj name="think-cell Slide" r:id="rId17" imgW="360" imgH="360" progId="">
                  <p:embed/>
                  <p:pic>
                    <p:nvPicPr>
                      <p:cNvPr id="0" name="Picture 2"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9"/>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0"/>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3"/>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CG BIM Cognos CoE Deck | September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5"/>
            </p:custDataLst>
          </p:nvPr>
        </p:nvPicPr>
        <p:blipFill>
          <a:blip r:embed="rId19"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2819"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7"/>
            </p:custDataLst>
          </p:nvPr>
        </p:nvSpPr>
        <p:spPr>
          <a:xfrm>
            <a:off x="1"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8"/>
            </p:custDataLst>
          </p:nvPr>
        </p:nvSpPr>
        <p:spPr>
          <a:xfrm>
            <a:off x="323392" y="1501977"/>
            <a:ext cx="9582608" cy="4636540"/>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9"/>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1"/>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2013. All Rights Reserved</a:t>
            </a:r>
          </a:p>
        </p:txBody>
      </p:sp>
      <p:sp>
        <p:nvSpPr>
          <p:cNvPr id="13" name="Rectangle 12"/>
          <p:cNvSpPr/>
          <p:nvPr>
            <p:custDataLst>
              <p:tags r:id="rId12"/>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rgbClr val="998C85"/>
                </a:solidFill>
              </a:rPr>
              <a:t>MicroStrategy Capabilities | January 2013</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3"/>
            </p:custDataLst>
          </p:nvPr>
        </p:nvPicPr>
        <p:blipFill>
          <a:blip r:embed="rId17"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4"/>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800" b="0" kern="1200">
          <a:solidFill>
            <a:schemeClr val="tx1"/>
          </a:solidFill>
          <a:latin typeface="+mj-lt"/>
          <a:ea typeface="+mj-ea"/>
          <a:cs typeface="+mj-cs"/>
        </a:defRPr>
      </a:lvl1pPr>
    </p:titleStyle>
    <p:bodyStyle>
      <a:lvl1pPr marL="166189" indent="-166189" algn="l" defTabSz="914342" rtl="0" eaLnBrk="1" latinLnBrk="0" hangingPunct="1">
        <a:spcBef>
          <a:spcPts val="0"/>
        </a:spcBef>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spcBef>
          <a:spcPts val="0"/>
        </a:spcBef>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spcBef>
          <a:spcPts val="0"/>
        </a:spcBef>
        <a:buClr>
          <a:schemeClr val="accent2"/>
        </a:buClr>
        <a:buFont typeface="Arial" pitchFamily="34" charset="0"/>
        <a:buChar char="•"/>
        <a:defRPr sz="1700" kern="1200">
          <a:solidFill>
            <a:schemeClr val="tx2">
              <a:lumMod val="50000"/>
            </a:schemeClr>
          </a:solidFill>
          <a:latin typeface="+mn-lt"/>
          <a:ea typeface="+mn-ea"/>
          <a:cs typeface="+mn-cs"/>
        </a:defRPr>
      </a:lvl3pPr>
      <a:lvl4pPr marL="711200" indent="-165100" algn="l" defTabSz="914342" rtl="0" eaLnBrk="1" latinLnBrk="0" hangingPunct="1">
        <a:spcBef>
          <a:spcPts val="0"/>
        </a:spcBef>
        <a:buClr>
          <a:schemeClr val="bg2"/>
        </a:buClr>
        <a:buFont typeface="Arial" pitchFamily="34" charset="0"/>
        <a:buChar char="–"/>
        <a:defRPr sz="15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90166"/>
            <a:ext cx="5818909" cy="2261632"/>
          </a:xfrm>
        </p:spPr>
        <p:txBody>
          <a:bodyPr/>
          <a:lstStyle/>
          <a:p>
            <a:r>
              <a:rPr lang="sv-SE" b="1" u="sng" dirty="0" smtClean="0">
                <a:latin typeface="Calibri" pitchFamily="34" charset="0"/>
                <a:cs typeface="Calibri" pitchFamily="34" charset="0"/>
              </a:rPr>
              <a:t>QlikView Training</a:t>
            </a:r>
            <a:br>
              <a:rPr lang="sv-SE" b="1" u="sng"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4" name="Subtitle 3"/>
          <p:cNvSpPr>
            <a:spLocks noGrp="1"/>
          </p:cNvSpPr>
          <p:nvPr>
            <p:ph type="subTitle" idx="1"/>
          </p:nvPr>
        </p:nvSpPr>
        <p:spPr>
          <a:xfrm>
            <a:off x="0" y="3415688"/>
            <a:ext cx="4541230" cy="947750"/>
          </a:xfrm>
        </p:spPr>
        <p:txBody>
          <a:bodyPr/>
          <a:lstStyle/>
          <a:p>
            <a:r>
              <a:rPr lang="en-US" b="1" dirty="0" smtClean="0">
                <a:latin typeface="Calibri" pitchFamily="34" charset="0"/>
                <a:cs typeface="Calibri" pitchFamily="34" charset="0"/>
              </a:rPr>
              <a:t>BIM India – </a:t>
            </a:r>
            <a:r>
              <a:rPr lang="en-US" b="1" dirty="0" err="1" smtClean="0">
                <a:latin typeface="Calibri" pitchFamily="34" charset="0"/>
                <a:cs typeface="Calibri" pitchFamily="34" charset="0"/>
              </a:rPr>
              <a:t>QlikView</a:t>
            </a:r>
            <a:r>
              <a:rPr lang="en-US" b="1" dirty="0" smtClean="0">
                <a:latin typeface="Calibri" pitchFamily="34" charset="0"/>
                <a:cs typeface="Calibri" pitchFamily="34" charset="0"/>
              </a:rPr>
              <a:t> </a:t>
            </a:r>
            <a:r>
              <a:rPr lang="en-US" b="1" dirty="0" err="1" smtClean="0"/>
              <a:t>CoE</a:t>
            </a:r>
            <a:endParaRPr lang="en-US" b="1" dirty="0" smtClean="0"/>
          </a:p>
          <a:p>
            <a:r>
              <a:rPr lang="en-US" b="1" dirty="0" smtClean="0"/>
              <a:t>Dhananjay Jadhav</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KEEP</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66972"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Must always be preceded by one of the prefixes Inner,  Left or Right.</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Reduces one or both of the two tables before they are stored in QlikView, based on the intersection of table data.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However, two tables are not joined and will be stored in QlikView as two separate tables. </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Mapping Tables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1" y="1494765"/>
            <a:ext cx="9139263"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Used as an Effective Replacement for Standard Joins</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Consists of two columns, the first containing comparison values and the second containing the desired mapping values.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Stored temporarily in the memory and dropped automatically after the script execution.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Prefixing </a:t>
            </a:r>
            <a:r>
              <a:rPr lang="en-IN" sz="2000" b="1" dirty="0" smtClean="0">
                <a:latin typeface="Calibri" pitchFamily="34" charset="0"/>
                <a:cs typeface="Calibri" pitchFamily="34" charset="0"/>
              </a:rPr>
              <a:t>Mapping </a:t>
            </a:r>
            <a:r>
              <a:rPr lang="en-IN" sz="2000" dirty="0" smtClean="0">
                <a:latin typeface="Calibri" pitchFamily="34" charset="0"/>
                <a:cs typeface="Calibri" pitchFamily="34" charset="0"/>
              </a:rPr>
              <a:t>to Load / Select</a:t>
            </a:r>
          </a:p>
          <a:p>
            <a:pPr marL="541338" indent="-541338" algn="just">
              <a:lnSpc>
                <a:spcPct val="150000"/>
              </a:lnSpc>
              <a:buFont typeface="Wingdings" pitchFamily="2" charset="2"/>
              <a:buChar char="v"/>
            </a:pPr>
            <a:r>
              <a:rPr lang="en-IN" sz="2000" b="1" dirty="0" err="1" smtClean="0">
                <a:latin typeface="Calibri" pitchFamily="34" charset="0"/>
                <a:cs typeface="Calibri" pitchFamily="34" charset="0"/>
              </a:rPr>
              <a:t>ApplyMap</a:t>
            </a:r>
            <a:r>
              <a:rPr lang="en-IN" sz="2000" dirty="0" smtClean="0">
                <a:latin typeface="Calibri" pitchFamily="34" charset="0"/>
                <a:cs typeface="Calibri" pitchFamily="34" charset="0"/>
              </a:rPr>
              <a:t> Statement – Different Variations</a:t>
            </a:r>
          </a:p>
          <a:p>
            <a:pPr marL="541338" indent="-541338" algn="just">
              <a:lnSpc>
                <a:spcPct val="150000"/>
              </a:lnSpc>
              <a:buFont typeface="Wingdings" pitchFamily="2" charset="2"/>
              <a:buChar char="v"/>
            </a:pPr>
            <a:r>
              <a:rPr lang="en-US" sz="2000" b="1" dirty="0" err="1" smtClean="0">
                <a:latin typeface="Calibri" pitchFamily="34" charset="0"/>
                <a:cs typeface="Calibri" pitchFamily="34" charset="0"/>
              </a:rPr>
              <a:t>MapSubstring</a:t>
            </a: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Statement</a:t>
            </a:r>
            <a:endParaRPr lang="en-US" dirty="0">
              <a:latin typeface="Calibri" pitchFamily="34" charset="0"/>
              <a:cs typeface="Calibri" pitchFamily="34" charset="0"/>
            </a:endParaRPr>
          </a:p>
          <a:p>
            <a:pPr marL="541338" indent="-541338" algn="just">
              <a:lnSpc>
                <a:spcPct val="150000"/>
              </a:lnSpc>
              <a:buFont typeface="Wingdings" pitchFamily="2" charset="2"/>
              <a:buChar char="v"/>
            </a:pPr>
            <a:r>
              <a:rPr lang="en-US" sz="2000" b="1" dirty="0" smtClean="0">
                <a:latin typeface="Calibri" pitchFamily="34" charset="0"/>
                <a:cs typeface="Calibri" pitchFamily="34" charset="0"/>
              </a:rPr>
              <a:t>Map…Using and </a:t>
            </a:r>
            <a:r>
              <a:rPr lang="en-US" sz="2000" b="1" dirty="0" err="1" smtClean="0">
                <a:latin typeface="Calibri" pitchFamily="34" charset="0"/>
                <a:cs typeface="Calibri" pitchFamily="34" charset="0"/>
              </a:rPr>
              <a:t>Unmap</a:t>
            </a:r>
            <a:r>
              <a:rPr lang="en-US" sz="2000" b="1" dirty="0" smtClean="0">
                <a:latin typeface="Calibri" pitchFamily="34" charset="0"/>
                <a:cs typeface="Calibri" pitchFamily="34" charset="0"/>
              </a:rPr>
              <a:t> </a:t>
            </a:r>
            <a:r>
              <a:rPr lang="en-US" sz="2000" dirty="0" smtClean="0">
                <a:latin typeface="Calibri" pitchFamily="34" charset="0"/>
                <a:cs typeface="Calibri" pitchFamily="34" charset="0"/>
              </a:rPr>
              <a:t>Statements</a:t>
            </a:r>
            <a:endParaRPr lang="en-IN"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 Session 02</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582608"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Questions ???</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8986768" cy="2950251"/>
          </a:xfrm>
        </p:spPr>
        <p:txBody>
          <a:bodyPr/>
          <a:lstStyle/>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 New Application and add the following tables (with all fields) – Add the Employee Info coming from Employees.xlsx. Note that this Excel File has sheets – </a:t>
            </a:r>
            <a:r>
              <a:rPr lang="en-US" sz="1800" dirty="0" err="1" smtClean="0">
                <a:solidFill>
                  <a:srgbClr val="000000"/>
                </a:solidFill>
                <a:latin typeface="Calibri" pitchFamily="34" charset="0"/>
                <a:cs typeface="Calibri" pitchFamily="34" charset="0"/>
              </a:rPr>
              <a:t>Emp</a:t>
            </a:r>
            <a:r>
              <a:rPr lang="en-US" sz="1800" dirty="0" smtClean="0">
                <a:solidFill>
                  <a:srgbClr val="000000"/>
                </a:solidFill>
                <a:latin typeface="Calibri" pitchFamily="34" charset="0"/>
                <a:cs typeface="Calibri" pitchFamily="34" charset="0"/>
              </a:rPr>
              <a:t>-South and </a:t>
            </a:r>
            <a:r>
              <a:rPr lang="en-US" sz="1800" dirty="0" err="1" smtClean="0">
                <a:solidFill>
                  <a:srgbClr val="000000"/>
                </a:solidFill>
                <a:latin typeface="Calibri" pitchFamily="34" charset="0"/>
                <a:cs typeface="Calibri" pitchFamily="34" charset="0"/>
              </a:rPr>
              <a:t>Emp</a:t>
            </a:r>
            <a:r>
              <a:rPr lang="en-US" sz="1800" dirty="0" smtClean="0">
                <a:solidFill>
                  <a:srgbClr val="000000"/>
                </a:solidFill>
                <a:latin typeface="Calibri" pitchFamily="34" charset="0"/>
                <a:cs typeface="Calibri" pitchFamily="34" charset="0"/>
              </a:rPr>
              <a:t>-North and both contain employee data, and these table’s data should be included. Tweak the data model as per logic (use all possible transformative functions). Add reasonable comments for the transformations.</a:t>
            </a:r>
          </a:p>
          <a:p>
            <a:pPr marL="541338" indent="-541338" algn="just">
              <a:lnSpc>
                <a:spcPct val="150000"/>
              </a:lnSpc>
              <a:buNone/>
            </a:pPr>
            <a:endParaRPr lang="en-US" sz="1800" dirty="0" smtClean="0">
              <a:solidFill>
                <a:srgbClr val="000000"/>
              </a:solidFill>
              <a:latin typeface="Calibri" pitchFamily="34" charset="0"/>
              <a:cs typeface="Calibri" pitchFamily="34" charset="0"/>
            </a:endParaRP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Employee Role information is available separately in another table (</a:t>
            </a:r>
            <a:r>
              <a:rPr lang="en-US" sz="1800" dirty="0" err="1" smtClean="0">
                <a:solidFill>
                  <a:srgbClr val="000000"/>
                </a:solidFill>
                <a:latin typeface="Calibri" pitchFamily="34" charset="0"/>
                <a:cs typeface="Calibri" pitchFamily="34" charset="0"/>
              </a:rPr>
              <a:t>Emp</a:t>
            </a:r>
            <a:r>
              <a:rPr lang="en-US" sz="1800" dirty="0" smtClean="0">
                <a:solidFill>
                  <a:srgbClr val="000000"/>
                </a:solidFill>
                <a:latin typeface="Calibri" pitchFamily="34" charset="0"/>
                <a:cs typeface="Calibri" pitchFamily="34" charset="0"/>
              </a:rPr>
              <a:t>-Role) – include the same trying out all the Join / Keep Options. Roll Back the Previous Join / Keep Statements in the Script and create a Mapping Table to add roles of Employees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Lab Work </a:t>
            </a:r>
            <a:endParaRPr lang="en-US" dirty="0">
              <a:latin typeface="Calibri" pitchFamily="34" charset="0"/>
              <a:cs typeface="Calibri" pitchFamily="34" charset="0"/>
            </a:endParaRPr>
          </a:p>
        </p:txBody>
      </p:sp>
      <p:sp>
        <p:nvSpPr>
          <p:cNvPr id="3" name="Content Placeholder 2"/>
          <p:cNvSpPr>
            <a:spLocks noGrp="1"/>
          </p:cNvSpPr>
          <p:nvPr>
            <p:ph sz="quarter" idx="10"/>
          </p:nvPr>
        </p:nvSpPr>
        <p:spPr>
          <a:xfrm>
            <a:off x="323487" y="1501977"/>
            <a:ext cx="8986768" cy="2950251"/>
          </a:xfrm>
        </p:spPr>
        <p:txBody>
          <a:bodyPr/>
          <a:lstStyle/>
          <a:p>
            <a:pPr marL="541338" indent="-541338" algn="just">
              <a:lnSpc>
                <a:spcPct val="150000"/>
              </a:lnSpc>
              <a:buNone/>
            </a:pPr>
            <a:r>
              <a:rPr lang="en-US" sz="1800" dirty="0" smtClean="0">
                <a:solidFill>
                  <a:srgbClr val="000000"/>
                </a:solidFill>
                <a:latin typeface="Calibri" pitchFamily="34" charset="0"/>
                <a:cs typeface="Calibri" pitchFamily="34" charset="0"/>
              </a:rPr>
              <a:t>Using the Attached data file Population.xls,</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Load data from Sheet Country</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Load the Population Data (Population data is available in Country Population-ROW and Country Population-US &amp; Canada sheets)</a:t>
            </a: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Create a Table Box to show Country and Population using the following methods (understand the usage of Left, Right, Inner, Outer in Join / Keep)</a:t>
            </a:r>
          </a:p>
          <a:p>
            <a:pPr marL="730749" lvl="1" indent="-541338" algn="just">
              <a:lnSpc>
                <a:spcPct val="150000"/>
              </a:lnSpc>
              <a:buFont typeface="Wingdings" pitchFamily="2" charset="2"/>
              <a:buChar char="q"/>
            </a:pPr>
            <a:r>
              <a:rPr lang="en-US" sz="1600" dirty="0" smtClean="0">
                <a:solidFill>
                  <a:srgbClr val="000000"/>
                </a:solidFill>
                <a:latin typeface="Calibri" pitchFamily="34" charset="0"/>
                <a:cs typeface="Calibri" pitchFamily="34" charset="0"/>
              </a:rPr>
              <a:t>Join </a:t>
            </a:r>
          </a:p>
          <a:p>
            <a:pPr marL="730749" lvl="1" indent="-541338" algn="just">
              <a:lnSpc>
                <a:spcPct val="150000"/>
              </a:lnSpc>
              <a:buFont typeface="Wingdings" pitchFamily="2" charset="2"/>
              <a:buChar char="q"/>
            </a:pPr>
            <a:r>
              <a:rPr lang="en-US" sz="1600" dirty="0" smtClean="0">
                <a:solidFill>
                  <a:srgbClr val="000000"/>
                </a:solidFill>
                <a:latin typeface="Calibri" pitchFamily="34" charset="0"/>
                <a:cs typeface="Calibri" pitchFamily="34" charset="0"/>
              </a:rPr>
              <a:t>Keep </a:t>
            </a:r>
          </a:p>
          <a:p>
            <a:pPr marL="730749" lvl="1" indent="-541338" algn="just">
              <a:lnSpc>
                <a:spcPct val="150000"/>
              </a:lnSpc>
              <a:buFont typeface="Wingdings" pitchFamily="2" charset="2"/>
              <a:buChar char="q"/>
            </a:pPr>
            <a:r>
              <a:rPr lang="en-US" sz="1600" dirty="0" err="1" smtClean="0">
                <a:solidFill>
                  <a:srgbClr val="000000"/>
                </a:solidFill>
                <a:latin typeface="Calibri" pitchFamily="34" charset="0"/>
                <a:cs typeface="Calibri" pitchFamily="34" charset="0"/>
              </a:rPr>
              <a:t>ApplyMap</a:t>
            </a:r>
            <a:endParaRPr lang="en-US" sz="1600" dirty="0" smtClean="0">
              <a:solidFill>
                <a:srgbClr val="000000"/>
              </a:solidFill>
              <a:latin typeface="Calibri" pitchFamily="34" charset="0"/>
              <a:cs typeface="Calibri" pitchFamily="34" charset="0"/>
            </a:endParaRPr>
          </a:p>
          <a:p>
            <a:pPr marL="541338" indent="-541338" algn="just">
              <a:lnSpc>
                <a:spcPct val="150000"/>
              </a:lnSpc>
              <a:buFont typeface="Wingdings" pitchFamily="2" charset="2"/>
              <a:buChar char="v"/>
            </a:pPr>
            <a:r>
              <a:rPr lang="en-US" sz="1800" dirty="0" smtClean="0">
                <a:solidFill>
                  <a:srgbClr val="000000"/>
                </a:solidFill>
                <a:latin typeface="Calibri" pitchFamily="34" charset="0"/>
                <a:cs typeface="Calibri" pitchFamily="34" charset="0"/>
              </a:rPr>
              <a:t>Use all transformative functions to rename the fields appropriately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QlikView Training </a:t>
            </a:r>
            <a:r>
              <a:rPr lang="sv-SE" u="sng" smtClean="0">
                <a:latin typeface="Calibri" pitchFamily="34" charset="0"/>
                <a:cs typeface="Calibri" pitchFamily="34" charset="0"/>
              </a:rPr>
              <a:t>– Session 02</a:t>
            </a:r>
            <a:endParaRPr lang="en-US" dirty="0">
              <a:latin typeface="Calibri" pitchFamily="34" charset="0"/>
              <a:cs typeface="Calibri" pitchFamily="34" charset="0"/>
            </a:endParaRPr>
          </a:p>
        </p:txBody>
      </p:sp>
      <p:sp>
        <p:nvSpPr>
          <p:cNvPr id="4" name="Content Placeholder 2"/>
          <p:cNvSpPr>
            <a:spLocks noGrp="1"/>
          </p:cNvSpPr>
          <p:nvPr>
            <p:ph idx="1"/>
          </p:nvPr>
        </p:nvSpPr>
        <p:spPr>
          <a:xfrm>
            <a:off x="323392" y="1494765"/>
            <a:ext cx="9250099" cy="4643751"/>
          </a:xfrm>
        </p:spPr>
        <p:txBody>
          <a:bodyPr/>
          <a:lstStyle/>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buNone/>
            </a:pPr>
            <a:endParaRPr lang="sv-SE" sz="3600" b="1" dirty="0" smtClean="0">
              <a:solidFill>
                <a:schemeClr val="tx1"/>
              </a:solidFill>
              <a:latin typeface="Calibri" pitchFamily="34" charset="0"/>
              <a:cs typeface="Calibri" pitchFamily="34" charset="0"/>
            </a:endParaRPr>
          </a:p>
          <a:p>
            <a:pPr lvl="0" algn="ctr">
              <a:buNone/>
            </a:pPr>
            <a:r>
              <a:rPr lang="sv-SE" sz="3600" b="1" dirty="0" smtClean="0">
                <a:solidFill>
                  <a:schemeClr val="tx1"/>
                </a:solidFill>
                <a:latin typeface="Calibri" pitchFamily="34" charset="0"/>
                <a:cs typeface="Calibri" pitchFamily="34" charset="0"/>
              </a:rPr>
              <a:t>Thank You</a:t>
            </a:r>
            <a:endParaRPr lang="sv-SE" sz="3600" dirty="0" smtClean="0">
              <a:solidFill>
                <a:schemeClr val="tx1"/>
              </a:solidFill>
              <a:latin typeface="Calibri" pitchFamily="34" charset="0"/>
              <a:cs typeface="Calibri" pitchFamily="34" charset="0"/>
            </a:endParaRPr>
          </a:p>
          <a:p>
            <a:endParaRPr lang="en-US" sz="3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RECAP</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277808"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Introduction to QlikView Business Intelligence Tool – In-Memory, Associative Experience and QlikView Architecture and QlikView Colors</a:t>
            </a:r>
          </a:p>
          <a:p>
            <a:pPr marL="541338" lvl="0" indent="-541338" algn="just">
              <a:lnSpc>
                <a:spcPct val="150000"/>
              </a:lnSpc>
              <a:buFont typeface="Wingdings" pitchFamily="2" charset="2"/>
              <a:buChar char="v"/>
            </a:pPr>
            <a:r>
              <a:rPr lang="en-US" sz="2000" dirty="0" smtClean="0">
                <a:latin typeface="Calibri" pitchFamily="34" charset="0"/>
                <a:cs typeface="Calibri" pitchFamily="34" charset="0"/>
              </a:rPr>
              <a:t>Working with QlikView Script Editor – Connect, Load and Select Statements and Table Viewer</a:t>
            </a:r>
          </a:p>
          <a:p>
            <a:pPr marL="541338" lvl="0" indent="-541338" algn="just">
              <a:lnSpc>
                <a:spcPct val="150000"/>
              </a:lnSpc>
              <a:buFont typeface="Wingdings" pitchFamily="2" charset="2"/>
              <a:buChar char="v"/>
            </a:pPr>
            <a:r>
              <a:rPr lang="en-US" sz="2000" dirty="0" smtClean="0">
                <a:latin typeface="Calibri" pitchFamily="34" charset="0"/>
                <a:cs typeface="Calibri" pitchFamily="34" charset="0"/>
              </a:rPr>
              <a:t>Introduction to UI Objects – List Box, Multi Box, Table Box, System Fields, System Table</a:t>
            </a: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u="sng" dirty="0" smtClean="0">
                <a:latin typeface="Calibri" pitchFamily="34" charset="0"/>
                <a:cs typeface="Calibri" pitchFamily="34" charset="0"/>
              </a:rPr>
              <a:t>Session 02</a:t>
            </a:r>
            <a:endParaRPr lang="en-US" dirty="0">
              <a:latin typeface="Calibri" pitchFamily="34" charset="0"/>
              <a:cs typeface="Calibri" pitchFamily="34" charset="0"/>
            </a:endParaRPr>
          </a:p>
        </p:txBody>
      </p:sp>
      <p:sp>
        <p:nvSpPr>
          <p:cNvPr id="3" name="Content Placeholder 2"/>
          <p:cNvSpPr>
            <a:spLocks noGrp="1"/>
          </p:cNvSpPr>
          <p:nvPr>
            <p:ph idx="4294967295"/>
          </p:nvPr>
        </p:nvSpPr>
        <p:spPr>
          <a:xfrm>
            <a:off x="323850" y="1495425"/>
            <a:ext cx="9582150" cy="4643438"/>
          </a:xfrm>
          <a:prstGeom prst="rect">
            <a:avLst/>
          </a:prstGeom>
        </p:spPr>
        <p:txBody>
          <a:bodyPr/>
          <a:lstStyle/>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a:p>
            <a:pPr>
              <a:buNone/>
            </a:pPr>
            <a:endParaRPr lang="sv-SE" sz="3600" u="sng"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Session Agenda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Comments in QlikView</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Transformative Functions – AS, ALIAS and QUALIFY</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CONCATENATION</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JOIN</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KEEP</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Mapping Tables</a:t>
            </a:r>
            <a:endParaRPr lang="en-US" sz="2000"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Comments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67055"/>
            <a:ext cx="9194681" cy="4643751"/>
          </a:xfrm>
        </p:spPr>
        <p:txBody>
          <a:bodyPr/>
          <a:lstStyle/>
          <a:p>
            <a:pPr marL="541338" indent="-541338" algn="just">
              <a:lnSpc>
                <a:spcPct val="150000"/>
              </a:lnSpc>
              <a:buFont typeface="Wingdings" pitchFamily="2" charset="2"/>
              <a:buChar char="v"/>
            </a:pPr>
            <a:r>
              <a:rPr lang="en-US" sz="2000" dirty="0" smtClean="0">
                <a:latin typeface="Calibri" pitchFamily="34" charset="0"/>
                <a:cs typeface="Calibri" pitchFamily="34" charset="0"/>
              </a:rPr>
              <a:t>Single Line Comment – </a:t>
            </a:r>
            <a:r>
              <a:rPr lang="en-US" sz="2000" b="1" dirty="0" smtClean="0">
                <a:latin typeface="Calibri" pitchFamily="34" charset="0"/>
                <a:cs typeface="Calibri" pitchFamily="34" charset="0"/>
              </a:rPr>
              <a:t>//</a:t>
            </a:r>
          </a:p>
          <a:p>
            <a:pPr marL="541338" indent="-541338" algn="just">
              <a:lnSpc>
                <a:spcPct val="150000"/>
              </a:lnSpc>
              <a:buFont typeface="Wingdings" pitchFamily="2" charset="2"/>
              <a:buChar char="v"/>
            </a:pPr>
            <a:r>
              <a:rPr lang="en-US" sz="2000" dirty="0" smtClean="0">
                <a:latin typeface="Calibri" pitchFamily="34" charset="0"/>
                <a:cs typeface="Calibri" pitchFamily="34" charset="0"/>
              </a:rPr>
              <a:t>Multi Line Comment – </a:t>
            </a:r>
          </a:p>
          <a:p>
            <a:pPr marL="1373188" lvl="1" indent="-541338" algn="just">
              <a:lnSpc>
                <a:spcPct val="150000"/>
              </a:lnSpc>
              <a:buClr>
                <a:srgbClr val="00A0D6"/>
              </a:buClr>
              <a:buFont typeface="Wingdings" pitchFamily="2" charset="2"/>
              <a:buChar char="q"/>
            </a:pPr>
            <a:r>
              <a:rPr lang="en-US" sz="2000" b="1" dirty="0" smtClean="0">
                <a:latin typeface="Calibri" pitchFamily="34" charset="0"/>
                <a:cs typeface="Calibri" pitchFamily="34" charset="0"/>
              </a:rPr>
              <a:t>/* …. */</a:t>
            </a:r>
          </a:p>
          <a:p>
            <a:pPr marL="1373188" lvl="1" indent="-541338" algn="just">
              <a:lnSpc>
                <a:spcPct val="150000"/>
              </a:lnSpc>
              <a:buClr>
                <a:srgbClr val="00A0D6"/>
              </a:buClr>
              <a:buFont typeface="Wingdings" pitchFamily="2" charset="2"/>
              <a:buChar char="q"/>
            </a:pPr>
            <a:r>
              <a:rPr lang="en-US" sz="2000" b="1" dirty="0" smtClean="0">
                <a:latin typeface="Calibri" pitchFamily="34" charset="0"/>
                <a:cs typeface="Calibri" pitchFamily="34" charset="0"/>
              </a:rPr>
              <a:t>REM ….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Transformative Functions</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53117" cy="4643751"/>
          </a:xfrm>
        </p:spPr>
        <p:txBody>
          <a:bodyPr/>
          <a:lstStyle/>
          <a:p>
            <a:pPr marL="541338"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Renaming a Fields</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AS – Will affect only the corresponding statement</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ALIAS – Will affect all subsequent statements till End of Script or a new ALIAS is encountered</a:t>
            </a:r>
          </a:p>
          <a:p>
            <a:pPr marL="541338" lvl="1" indent="-541338" algn="just">
              <a:lnSpc>
                <a:spcPct val="150000"/>
              </a:lnSpc>
              <a:buClr>
                <a:srgbClr val="00A0D6"/>
              </a:buClr>
              <a:buFont typeface="Wingdings" pitchFamily="2" charset="2"/>
              <a:buChar char="v"/>
            </a:pPr>
            <a:r>
              <a:rPr lang="en-US" sz="2000" dirty="0" smtClean="0">
                <a:latin typeface="Calibri" pitchFamily="34" charset="0"/>
                <a:cs typeface="Calibri" pitchFamily="34" charset="0"/>
              </a:rPr>
              <a:t>QUALIFY / UNQUALIFY</a:t>
            </a:r>
          </a:p>
          <a:p>
            <a:pPr marL="1317625"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Will affect all subsequent statements till End of Script or an UNQUALIFY Statement is encountered.</a:t>
            </a:r>
          </a:p>
          <a:p>
            <a:pPr marL="1317625"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Defaulted to UNQUALIFY</a:t>
            </a:r>
          </a:p>
          <a:p>
            <a:pPr marL="1317625" lvl="2" indent="-541338" algn="just">
              <a:lnSpc>
                <a:spcPct val="150000"/>
              </a:lnSpc>
              <a:buClr>
                <a:srgbClr val="00A0D6"/>
              </a:buClr>
              <a:buFont typeface="Wingdings" pitchFamily="2" charset="2"/>
              <a:buChar char="q"/>
            </a:pPr>
            <a:r>
              <a:rPr lang="en-US" sz="2000" dirty="0" smtClean="0">
                <a:latin typeface="Calibri" pitchFamily="34" charset="0"/>
                <a:cs typeface="Calibri" pitchFamily="34" charset="0"/>
              </a:rPr>
              <a:t>Accepts Wild Card Characters</a:t>
            </a:r>
          </a:p>
          <a:p>
            <a:pPr marL="541338" lvl="1" indent="-541338" algn="just">
              <a:lnSpc>
                <a:spcPct val="150000"/>
              </a:lnSpc>
              <a:buFont typeface="Wingdings" pitchFamily="2" charset="2"/>
              <a:buChar char="v"/>
            </a:pPr>
            <a:endParaRPr lang="en-US" sz="2000" dirty="0" smtClean="0">
              <a:latin typeface="Calibri" pitchFamily="34" charset="0"/>
              <a:cs typeface="Calibri" pitchFamily="34" charset="0"/>
            </a:endParaRP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CONCATENATION</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94681"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Concatenation operation uses two tables and combines them into one – similar to Append.</a:t>
            </a:r>
          </a:p>
          <a:p>
            <a:pPr marL="541338" indent="-541338" algn="just">
              <a:lnSpc>
                <a:spcPct val="150000"/>
              </a:lnSpc>
            </a:pPr>
            <a:endParaRPr lang="en-IN" sz="2000" b="1"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Automatic Concatenation</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Number and Name of the Fields should be same.</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Order of Field listed in each statement can be arbitrary.</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Order of the two statements can be arbitrary.</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CONCATENATION (contd)</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66972" cy="4643751"/>
          </a:xfrm>
        </p:spPr>
        <p:txBody>
          <a:bodyPr/>
          <a:lstStyle/>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Forced Concatenation Using Concatenate</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Name of the fields should be exactly same.</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Unless a table name of a previously loaded table is specified in the concatenate statement, the concatenate prefix uses the last previously created table. </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Order of field listed in each statement is arbitrary.</a:t>
            </a:r>
          </a:p>
          <a:p>
            <a:pPr marL="998538" lvl="1" indent="-541338" algn="just">
              <a:lnSpc>
                <a:spcPct val="150000"/>
              </a:lnSpc>
              <a:buClr>
                <a:srgbClr val="00A0D6"/>
              </a:buClr>
              <a:buFont typeface="Wingdings" pitchFamily="2" charset="2"/>
              <a:buChar char="q"/>
            </a:pPr>
            <a:r>
              <a:rPr lang="en-IN" sz="2000" dirty="0" smtClean="0">
                <a:latin typeface="Calibri" pitchFamily="34" charset="0"/>
                <a:cs typeface="Calibri" pitchFamily="34" charset="0"/>
              </a:rPr>
              <a:t>Order of the two statements is arbitrary.</a:t>
            </a:r>
          </a:p>
          <a:p>
            <a:pPr marL="998538" lvl="1" indent="-541338" algn="just">
              <a:lnSpc>
                <a:spcPct val="150000"/>
              </a:lnSpc>
              <a:buClr>
                <a:srgbClr val="00A0D6"/>
              </a:buClr>
              <a:buNone/>
            </a:pPr>
            <a:r>
              <a:rPr lang="en-US" sz="2000" b="1" i="1" dirty="0" smtClean="0">
                <a:latin typeface="Calibri" pitchFamily="34" charset="0"/>
                <a:cs typeface="Calibri" pitchFamily="34" charset="0"/>
              </a:rPr>
              <a:t>concatenate [ (table name ) ] ( load statement | select statement )</a:t>
            </a:r>
          </a:p>
          <a:p>
            <a:pPr marL="541338" indent="-541338" algn="just">
              <a:lnSpc>
                <a:spcPct val="150000"/>
              </a:lnSpc>
              <a:buNone/>
            </a:pPr>
            <a:endParaRPr lang="en-IN" sz="1400" b="1" dirty="0" smtClean="0">
              <a:latin typeface="Calibri" pitchFamily="34" charset="0"/>
              <a:cs typeface="Calibri" pitchFamily="34" charset="0"/>
            </a:endParaRPr>
          </a:p>
          <a:p>
            <a:pPr marL="541338" indent="-541338" algn="just">
              <a:lnSpc>
                <a:spcPct val="150000"/>
              </a:lnSpc>
              <a:buFont typeface="Wingdings" pitchFamily="2" charset="2"/>
              <a:buChar char="v"/>
            </a:pPr>
            <a:r>
              <a:rPr lang="en-IN" sz="2000" b="1" dirty="0" smtClean="0">
                <a:latin typeface="Calibri" pitchFamily="34" charset="0"/>
                <a:cs typeface="Calibri" pitchFamily="34" charset="0"/>
              </a:rPr>
              <a:t>Prevent Concatenation Using NoConcatenate</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sv-SE" u="sng" dirty="0" smtClean="0">
                <a:latin typeface="Calibri" pitchFamily="34" charset="0"/>
                <a:cs typeface="Calibri" pitchFamily="34" charset="0"/>
              </a:rPr>
              <a:t>JOIN</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23392" y="1494765"/>
            <a:ext cx="9180826" cy="4643751"/>
          </a:xfrm>
        </p:spPr>
        <p:txBody>
          <a:bodyPr/>
          <a:lstStyle/>
          <a:p>
            <a:pPr marL="541338" indent="-541338" algn="just">
              <a:lnSpc>
                <a:spcPct val="150000"/>
              </a:lnSpc>
              <a:buFont typeface="Wingdings" pitchFamily="2" charset="2"/>
              <a:buChar char="v"/>
            </a:pPr>
            <a:r>
              <a:rPr lang="en-IN" sz="2000" dirty="0" smtClean="0">
                <a:latin typeface="Calibri" pitchFamily="34" charset="0"/>
                <a:cs typeface="Calibri" pitchFamily="34" charset="0"/>
              </a:rPr>
              <a:t>Join prefix joins the loaded table with an existing named table or the last previously created logical table.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Natural join made over all the common fields. </a:t>
            </a:r>
          </a:p>
          <a:p>
            <a:pPr marL="541338" indent="-541338" algn="just">
              <a:lnSpc>
                <a:spcPct val="150000"/>
              </a:lnSpc>
              <a:buFont typeface="Wingdings" pitchFamily="2" charset="2"/>
              <a:buChar char="v"/>
            </a:pPr>
            <a:r>
              <a:rPr lang="en-IN" sz="2000" dirty="0" smtClean="0">
                <a:latin typeface="Calibri" pitchFamily="34" charset="0"/>
                <a:cs typeface="Calibri" pitchFamily="34" charset="0"/>
              </a:rPr>
              <a:t>May be preceded by one of the prefixes Inner, Outer, Left or Right – maps to similar SQL Functionality </a:t>
            </a:r>
            <a:endParaRPr lang="en-IN" sz="2000" b="1" dirty="0" smtClean="0">
              <a:latin typeface="Calibri" pitchFamily="34" charset="0"/>
              <a:cs typeface="Calibri" pitchFamily="34" charset="0"/>
            </a:endParaRPr>
          </a:p>
          <a:p>
            <a:pPr>
              <a:buFontTx/>
              <a:buNone/>
            </a:pPr>
            <a:endParaRPr lang="en-US" sz="1800" i="1" dirty="0" smtClean="0">
              <a:latin typeface="Calibri" pitchFamily="34" charset="0"/>
              <a:cs typeface="Calibri" pitchFamily="34" charset="0"/>
            </a:endParaRPr>
          </a:p>
          <a:p>
            <a:pPr>
              <a:buFontTx/>
              <a:buNone/>
              <a:tabLst>
                <a:tab pos="630238" algn="l"/>
              </a:tabLst>
            </a:pPr>
            <a:r>
              <a:rPr lang="en-US" sz="2000" b="1" i="1" dirty="0" smtClean="0">
                <a:latin typeface="Calibri" pitchFamily="34" charset="0"/>
                <a:cs typeface="Calibri" pitchFamily="34" charset="0"/>
              </a:rPr>
              <a:t>	join [(table name)] (load statement | select statement)</a:t>
            </a:r>
          </a:p>
          <a:p>
            <a:pPr marL="541338" indent="-541338" algn="just">
              <a:lnSpc>
                <a:spcPct val="150000"/>
              </a:lnSpc>
            </a:pPr>
            <a:endParaRPr lang="en-IN" sz="1800" i="1" dirty="0" smtClean="0">
              <a:latin typeface="Calibri" pitchFamily="34" charset="0"/>
              <a:cs typeface="Calibri" pitchFamily="34" charset="0"/>
            </a:endParaRPr>
          </a:p>
          <a:p>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heme/theme1.xml><?xml version="1.0" encoding="utf-8"?>
<a:theme xmlns:a="http://schemas.openxmlformats.org/drawingml/2006/main" name="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G PPT template_2013">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 PPT template_2013</Template>
  <TotalTime>1042</TotalTime>
  <Words>652</Words>
  <Application>Microsoft Office PowerPoint</Application>
  <PresentationFormat>A4 Paper (210x297 mm)</PresentationFormat>
  <Paragraphs>86</Paragraphs>
  <Slides>16</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16</vt:i4>
      </vt:variant>
    </vt:vector>
  </HeadingPairs>
  <TitlesOfParts>
    <vt:vector size="22" baseType="lpstr">
      <vt:lpstr>CG PPT template_2013</vt:lpstr>
      <vt:lpstr>Closing slides</vt:lpstr>
      <vt:lpstr>Section break</vt:lpstr>
      <vt:lpstr>1_CG PPT template_2013</vt:lpstr>
      <vt:lpstr>Capgemini template</vt:lpstr>
      <vt:lpstr>think-cell Slide</vt:lpstr>
      <vt:lpstr>QlikView Training </vt:lpstr>
      <vt:lpstr>RECAP</vt:lpstr>
      <vt:lpstr>Session 02</vt:lpstr>
      <vt:lpstr>Session Agenda</vt:lpstr>
      <vt:lpstr>Comments</vt:lpstr>
      <vt:lpstr>Transformative Functions</vt:lpstr>
      <vt:lpstr>CONCATENATION</vt:lpstr>
      <vt:lpstr>CONCATENATION (contd)</vt:lpstr>
      <vt:lpstr>JOIN</vt:lpstr>
      <vt:lpstr>KEEP</vt:lpstr>
      <vt:lpstr>Mapping Tables</vt:lpstr>
      <vt:lpstr>QlikView Training – Session 02</vt:lpstr>
      <vt:lpstr>Lab Work </vt:lpstr>
      <vt:lpstr>Lab Work </vt:lpstr>
      <vt:lpstr>QlikView Training – Session 02</vt:lpstr>
      <vt:lpstr>PowerPoint Presentation</vt:lpstr>
    </vt:vector>
  </TitlesOfParts>
  <Company>Capgemini India Private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rmansoor</dc:creator>
  <cp:lastModifiedBy>dhajadha</cp:lastModifiedBy>
  <cp:revision>309</cp:revision>
  <dcterms:created xsi:type="dcterms:W3CDTF">2013-09-16T09:55:48Z</dcterms:created>
  <dcterms:modified xsi:type="dcterms:W3CDTF">2017-08-10T13:14:42Z</dcterms:modified>
</cp:coreProperties>
</file>